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343" r:id="rId3"/>
    <p:sldId id="349" r:id="rId4"/>
    <p:sldId id="350" r:id="rId5"/>
    <p:sldId id="352" r:id="rId6"/>
    <p:sldId id="368" r:id="rId7"/>
    <p:sldId id="365" r:id="rId8"/>
    <p:sldId id="357" r:id="rId9"/>
    <p:sldId id="363" r:id="rId10"/>
    <p:sldId id="364" r:id="rId11"/>
    <p:sldId id="353" r:id="rId12"/>
    <p:sldId id="359" r:id="rId13"/>
    <p:sldId id="347" r:id="rId14"/>
    <p:sldId id="346" r:id="rId15"/>
    <p:sldId id="328" r:id="rId16"/>
    <p:sldId id="355" r:id="rId17"/>
    <p:sldId id="369" r:id="rId18"/>
    <p:sldId id="356" r:id="rId19"/>
    <p:sldId id="358" r:id="rId20"/>
    <p:sldId id="360" r:id="rId21"/>
    <p:sldId id="354" r:id="rId22"/>
    <p:sldId id="348"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8D9C666-8142-42C1-9EDA-3B312161E1AB}">
          <p14:sldIdLst>
            <p14:sldId id="256"/>
            <p14:sldId id="343"/>
            <p14:sldId id="349"/>
            <p14:sldId id="350"/>
            <p14:sldId id="352"/>
            <p14:sldId id="368"/>
            <p14:sldId id="365"/>
            <p14:sldId id="357"/>
            <p14:sldId id="363"/>
            <p14:sldId id="364"/>
            <p14:sldId id="353"/>
            <p14:sldId id="359"/>
            <p14:sldId id="347"/>
            <p14:sldId id="346"/>
            <p14:sldId id="328"/>
            <p14:sldId id="355"/>
            <p14:sldId id="369"/>
            <p14:sldId id="356"/>
            <p14:sldId id="358"/>
            <p14:sldId id="360"/>
            <p14:sldId id="354"/>
            <p14:sldId id="348"/>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81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282" autoAdjust="0"/>
    <p:restoredTop sz="94453" autoAdjust="0"/>
  </p:normalViewPr>
  <p:slideViewPr>
    <p:cSldViewPr>
      <p:cViewPr varScale="1">
        <p:scale>
          <a:sx n="83" d="100"/>
          <a:sy n="83" d="100"/>
        </p:scale>
        <p:origin x="336" y="52"/>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54" d="100"/>
          <a:sy n="54" d="100"/>
        </p:scale>
        <p:origin x="1848"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802.11-23/0003r38</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dirty="0"/>
              <a:t>November 2023</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Stephen McCann, Huawei</a:t>
            </a:r>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802.11-23/0003r38</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November 2023</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Stephen McCann, Huawei</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802.11-23/0003r38</a:t>
            </a:r>
          </a:p>
        </p:txBody>
      </p:sp>
      <p:sp>
        <p:nvSpPr>
          <p:cNvPr id="5" name="Rectangle 3"/>
          <p:cNvSpPr>
            <a:spLocks noGrp="1" noChangeArrowheads="1"/>
          </p:cNvSpPr>
          <p:nvPr>
            <p:ph type="dt"/>
          </p:nvPr>
        </p:nvSpPr>
        <p:spPr>
          <a:ln/>
        </p:spPr>
        <p:txBody>
          <a:bodyPr/>
          <a:lstStyle/>
          <a:p>
            <a:r>
              <a:rPr lang="en-US" dirty="0"/>
              <a:t>November 2023</a:t>
            </a:r>
          </a:p>
        </p:txBody>
      </p:sp>
      <p:sp>
        <p:nvSpPr>
          <p:cNvPr id="6" name="Rectangle 6"/>
          <p:cNvSpPr>
            <a:spLocks noGrp="1" noChangeArrowheads="1"/>
          </p:cNvSpPr>
          <p:nvPr>
            <p:ph type="ftr"/>
          </p:nvPr>
        </p:nvSpPr>
        <p:spPr>
          <a:ln/>
        </p:spPr>
        <p:txBody>
          <a:bodyPr/>
          <a:lstStyle/>
          <a:p>
            <a:r>
              <a:rPr lang="en-US"/>
              <a:t>Stephen McCann, Huawei</a:t>
            </a:r>
            <a:endParaRPr lang="en-US" dirty="0"/>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038345-EA1A-C030-0BFB-F8B4D6AD9E3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1C066F0-BCB8-DD40-1709-77E204E5AEC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6E24CEA-9239-50BF-EB50-7707DD5464FF}"/>
              </a:ext>
            </a:extLst>
          </p:cNvPr>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a:extLst>
              <a:ext uri="{FF2B5EF4-FFF2-40B4-BE49-F238E27FC236}">
                <a16:creationId xmlns:a16="http://schemas.microsoft.com/office/drawing/2014/main" id="{C8666957-A5CC-CE12-CCDB-D221A29EA79E}"/>
              </a:ext>
            </a:extLst>
          </p:cNvPr>
          <p:cNvSpPr>
            <a:spLocks noGrp="1"/>
          </p:cNvSpPr>
          <p:nvPr>
            <p:ph type="hdr"/>
          </p:nvPr>
        </p:nvSpPr>
        <p:spPr/>
        <p:txBody>
          <a:bodyPr/>
          <a:lstStyle/>
          <a:p>
            <a:r>
              <a:rPr lang="en-US"/>
              <a:t>doc.: IEEE 802.11-23/0003r38</a:t>
            </a:r>
          </a:p>
        </p:txBody>
      </p:sp>
      <p:sp>
        <p:nvSpPr>
          <p:cNvPr id="5" name="Date Placeholder 4">
            <a:extLst>
              <a:ext uri="{FF2B5EF4-FFF2-40B4-BE49-F238E27FC236}">
                <a16:creationId xmlns:a16="http://schemas.microsoft.com/office/drawing/2014/main" id="{BECB4EE8-6B0B-CB40-F51D-5F81D6B627F7}"/>
              </a:ext>
            </a:extLst>
          </p:cNvPr>
          <p:cNvSpPr>
            <a:spLocks noGrp="1"/>
          </p:cNvSpPr>
          <p:nvPr>
            <p:ph type="dt"/>
          </p:nvPr>
        </p:nvSpPr>
        <p:spPr/>
        <p:txBody>
          <a:bodyPr/>
          <a:lstStyle/>
          <a:p>
            <a:r>
              <a:rPr lang="en-US"/>
              <a:t>November 2023</a:t>
            </a:r>
            <a:endParaRPr lang="en-US" dirty="0"/>
          </a:p>
        </p:txBody>
      </p:sp>
      <p:sp>
        <p:nvSpPr>
          <p:cNvPr id="6" name="Footer Placeholder 5">
            <a:extLst>
              <a:ext uri="{FF2B5EF4-FFF2-40B4-BE49-F238E27FC236}">
                <a16:creationId xmlns:a16="http://schemas.microsoft.com/office/drawing/2014/main" id="{22978D34-541D-94EA-FAEE-E48AB463BD83}"/>
              </a:ext>
            </a:extLst>
          </p:cNvPr>
          <p:cNvSpPr>
            <a:spLocks noGrp="1"/>
          </p:cNvSpPr>
          <p:nvPr>
            <p:ph type="ftr"/>
          </p:nvPr>
        </p:nvSpPr>
        <p:spPr/>
        <p:txBody>
          <a:bodyPr/>
          <a:lstStyle/>
          <a:p>
            <a:r>
              <a:rPr lang="en-US"/>
              <a:t>Stephen McCann, Huawei</a:t>
            </a:r>
            <a:endParaRPr lang="en-US" dirty="0"/>
          </a:p>
        </p:txBody>
      </p:sp>
      <p:sp>
        <p:nvSpPr>
          <p:cNvPr id="7" name="Slide Number Placeholder 6">
            <a:extLst>
              <a:ext uri="{FF2B5EF4-FFF2-40B4-BE49-F238E27FC236}">
                <a16:creationId xmlns:a16="http://schemas.microsoft.com/office/drawing/2014/main" id="{3F7AC0A9-3FB0-4360-AD15-ABC5A910E00A}"/>
              </a:ext>
            </a:extLst>
          </p:cNvPr>
          <p:cNvSpPr>
            <a:spLocks noGrp="1"/>
          </p:cNvSpPr>
          <p:nvPr>
            <p:ph type="sldNum"/>
          </p:nvPr>
        </p:nvSpPr>
        <p:spPr/>
        <p:txBody>
          <a:bodyPr/>
          <a:lstStyle/>
          <a:p>
            <a:r>
              <a:rPr lang="en-US"/>
              <a:t>Page </a:t>
            </a:r>
            <a:fld id="{47A7FEEB-9CD2-43FE-843C-C5350BEACB45}" type="slidenum">
              <a:rPr lang="en-US" smtClean="0"/>
              <a:pPr/>
              <a:t>10</a:t>
            </a:fld>
            <a:endParaRPr lang="en-US"/>
          </a:p>
        </p:txBody>
      </p:sp>
    </p:spTree>
    <p:extLst>
      <p:ext uri="{BB962C8B-B14F-4D97-AF65-F5344CB8AC3E}">
        <p14:creationId xmlns:p14="http://schemas.microsoft.com/office/powerpoint/2010/main" val="7307484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21D1AE-52AE-6B40-9881-A8D6BACEF3D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6EC49F2-ADB8-C652-EB67-647E9E64D2E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6EA031E-DD5C-BF76-BBF4-EF093E230A51}"/>
              </a:ext>
            </a:extLst>
          </p:cNvPr>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a:extLst>
              <a:ext uri="{FF2B5EF4-FFF2-40B4-BE49-F238E27FC236}">
                <a16:creationId xmlns:a16="http://schemas.microsoft.com/office/drawing/2014/main" id="{7A218611-AB21-C94A-1CA0-701A1EE6CD45}"/>
              </a:ext>
            </a:extLst>
          </p:cNvPr>
          <p:cNvSpPr>
            <a:spLocks noGrp="1"/>
          </p:cNvSpPr>
          <p:nvPr>
            <p:ph type="hdr"/>
          </p:nvPr>
        </p:nvSpPr>
        <p:spPr/>
        <p:txBody>
          <a:bodyPr/>
          <a:lstStyle/>
          <a:p>
            <a:r>
              <a:rPr lang="en-US"/>
              <a:t>doc.: IEEE 802.11-23/0003r38</a:t>
            </a:r>
          </a:p>
        </p:txBody>
      </p:sp>
      <p:sp>
        <p:nvSpPr>
          <p:cNvPr id="5" name="Date Placeholder 4">
            <a:extLst>
              <a:ext uri="{FF2B5EF4-FFF2-40B4-BE49-F238E27FC236}">
                <a16:creationId xmlns:a16="http://schemas.microsoft.com/office/drawing/2014/main" id="{6B65D144-D207-6858-21A7-F345EA5A1EF3}"/>
              </a:ext>
            </a:extLst>
          </p:cNvPr>
          <p:cNvSpPr>
            <a:spLocks noGrp="1"/>
          </p:cNvSpPr>
          <p:nvPr>
            <p:ph type="dt"/>
          </p:nvPr>
        </p:nvSpPr>
        <p:spPr/>
        <p:txBody>
          <a:bodyPr/>
          <a:lstStyle/>
          <a:p>
            <a:r>
              <a:rPr lang="en-US"/>
              <a:t>November 2023</a:t>
            </a:r>
            <a:endParaRPr lang="en-US" dirty="0"/>
          </a:p>
        </p:txBody>
      </p:sp>
      <p:sp>
        <p:nvSpPr>
          <p:cNvPr id="6" name="Footer Placeholder 5">
            <a:extLst>
              <a:ext uri="{FF2B5EF4-FFF2-40B4-BE49-F238E27FC236}">
                <a16:creationId xmlns:a16="http://schemas.microsoft.com/office/drawing/2014/main" id="{BFC5F7A4-6481-FAC6-0FB2-DD2A75148482}"/>
              </a:ext>
            </a:extLst>
          </p:cNvPr>
          <p:cNvSpPr>
            <a:spLocks noGrp="1"/>
          </p:cNvSpPr>
          <p:nvPr>
            <p:ph type="ftr"/>
          </p:nvPr>
        </p:nvSpPr>
        <p:spPr/>
        <p:txBody>
          <a:bodyPr/>
          <a:lstStyle/>
          <a:p>
            <a:r>
              <a:rPr lang="en-US"/>
              <a:t>Stephen McCann, Huawei</a:t>
            </a:r>
            <a:endParaRPr lang="en-US" dirty="0"/>
          </a:p>
        </p:txBody>
      </p:sp>
      <p:sp>
        <p:nvSpPr>
          <p:cNvPr id="7" name="Slide Number Placeholder 6">
            <a:extLst>
              <a:ext uri="{FF2B5EF4-FFF2-40B4-BE49-F238E27FC236}">
                <a16:creationId xmlns:a16="http://schemas.microsoft.com/office/drawing/2014/main" id="{43FDAE02-A617-E244-66D7-3DFBFA23FE13}"/>
              </a:ext>
            </a:extLst>
          </p:cNvPr>
          <p:cNvSpPr>
            <a:spLocks noGrp="1"/>
          </p:cNvSpPr>
          <p:nvPr>
            <p:ph type="sldNum"/>
          </p:nvPr>
        </p:nvSpPr>
        <p:spPr/>
        <p:txBody>
          <a:bodyPr/>
          <a:lstStyle/>
          <a:p>
            <a:r>
              <a:rPr lang="en-US"/>
              <a:t>Page </a:t>
            </a:r>
            <a:fld id="{47A7FEEB-9CD2-43FE-843C-C5350BEACB45}" type="slidenum">
              <a:rPr lang="en-US" smtClean="0"/>
              <a:pPr/>
              <a:t>11</a:t>
            </a:fld>
            <a:endParaRPr lang="en-US"/>
          </a:p>
        </p:txBody>
      </p:sp>
    </p:spTree>
    <p:extLst>
      <p:ext uri="{BB962C8B-B14F-4D97-AF65-F5344CB8AC3E}">
        <p14:creationId xmlns:p14="http://schemas.microsoft.com/office/powerpoint/2010/main" val="29754291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3CC4BD-520F-00BD-8506-DFDF4D362D6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DBB8251-40BD-B1B2-7DE9-718850EC79E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5A6FCA1-583A-86E5-11FE-ED2D9E8452A7}"/>
              </a:ext>
            </a:extLst>
          </p:cNvPr>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a:extLst>
              <a:ext uri="{FF2B5EF4-FFF2-40B4-BE49-F238E27FC236}">
                <a16:creationId xmlns:a16="http://schemas.microsoft.com/office/drawing/2014/main" id="{A405A532-E357-7FDF-3EF5-51F50C239D57}"/>
              </a:ext>
            </a:extLst>
          </p:cNvPr>
          <p:cNvSpPr>
            <a:spLocks noGrp="1"/>
          </p:cNvSpPr>
          <p:nvPr>
            <p:ph type="hdr"/>
          </p:nvPr>
        </p:nvSpPr>
        <p:spPr/>
        <p:txBody>
          <a:bodyPr/>
          <a:lstStyle/>
          <a:p>
            <a:r>
              <a:rPr lang="en-US"/>
              <a:t>doc.: IEEE 802.11-23/0003r38</a:t>
            </a:r>
          </a:p>
        </p:txBody>
      </p:sp>
      <p:sp>
        <p:nvSpPr>
          <p:cNvPr id="5" name="Date Placeholder 4">
            <a:extLst>
              <a:ext uri="{FF2B5EF4-FFF2-40B4-BE49-F238E27FC236}">
                <a16:creationId xmlns:a16="http://schemas.microsoft.com/office/drawing/2014/main" id="{0F57348A-7933-230E-22C5-89FB76FE598B}"/>
              </a:ext>
            </a:extLst>
          </p:cNvPr>
          <p:cNvSpPr>
            <a:spLocks noGrp="1"/>
          </p:cNvSpPr>
          <p:nvPr>
            <p:ph type="dt"/>
          </p:nvPr>
        </p:nvSpPr>
        <p:spPr/>
        <p:txBody>
          <a:bodyPr/>
          <a:lstStyle/>
          <a:p>
            <a:r>
              <a:rPr lang="en-US"/>
              <a:t>November 2023</a:t>
            </a:r>
            <a:endParaRPr lang="en-US" dirty="0"/>
          </a:p>
        </p:txBody>
      </p:sp>
      <p:sp>
        <p:nvSpPr>
          <p:cNvPr id="6" name="Footer Placeholder 5">
            <a:extLst>
              <a:ext uri="{FF2B5EF4-FFF2-40B4-BE49-F238E27FC236}">
                <a16:creationId xmlns:a16="http://schemas.microsoft.com/office/drawing/2014/main" id="{CE4B2845-AAC9-1C2D-F120-D052EFDD912E}"/>
              </a:ext>
            </a:extLst>
          </p:cNvPr>
          <p:cNvSpPr>
            <a:spLocks noGrp="1"/>
          </p:cNvSpPr>
          <p:nvPr>
            <p:ph type="ftr"/>
          </p:nvPr>
        </p:nvSpPr>
        <p:spPr/>
        <p:txBody>
          <a:bodyPr/>
          <a:lstStyle/>
          <a:p>
            <a:r>
              <a:rPr lang="en-US"/>
              <a:t>Stephen McCann, Huawei</a:t>
            </a:r>
            <a:endParaRPr lang="en-US" dirty="0"/>
          </a:p>
        </p:txBody>
      </p:sp>
      <p:sp>
        <p:nvSpPr>
          <p:cNvPr id="7" name="Slide Number Placeholder 6">
            <a:extLst>
              <a:ext uri="{FF2B5EF4-FFF2-40B4-BE49-F238E27FC236}">
                <a16:creationId xmlns:a16="http://schemas.microsoft.com/office/drawing/2014/main" id="{7370BD0C-6D5A-180C-344E-E738DEAD075F}"/>
              </a:ext>
            </a:extLst>
          </p:cNvPr>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20670680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p:cNvSpPr>
            <a:spLocks noGrp="1"/>
          </p:cNvSpPr>
          <p:nvPr>
            <p:ph type="hdr"/>
          </p:nvPr>
        </p:nvSpPr>
        <p:spPr/>
        <p:txBody>
          <a:bodyPr/>
          <a:lstStyle/>
          <a:p>
            <a:r>
              <a:rPr lang="en-US"/>
              <a:t>doc.: IEEE 802.11-23/0003r38</a:t>
            </a:r>
          </a:p>
        </p:txBody>
      </p:sp>
      <p:sp>
        <p:nvSpPr>
          <p:cNvPr id="5" name="Date Placeholder 4"/>
          <p:cNvSpPr>
            <a:spLocks noGrp="1"/>
          </p:cNvSpPr>
          <p:nvPr>
            <p:ph type="dt"/>
          </p:nvPr>
        </p:nvSpPr>
        <p:spPr/>
        <p:txBody>
          <a:bodyPr/>
          <a:lstStyle/>
          <a:p>
            <a:r>
              <a:rPr lang="en-US"/>
              <a:t>November 2023</a:t>
            </a:r>
            <a:endParaRPr lang="en-US" dirty="0"/>
          </a:p>
        </p:txBody>
      </p:sp>
      <p:sp>
        <p:nvSpPr>
          <p:cNvPr id="6" name="Footer Placeholder 5"/>
          <p:cNvSpPr>
            <a:spLocks noGrp="1"/>
          </p:cNvSpPr>
          <p:nvPr>
            <p:ph type="ftr"/>
          </p:nvPr>
        </p:nvSpPr>
        <p:spPr/>
        <p:txBody>
          <a:bodyPr/>
          <a:lstStyle/>
          <a:p>
            <a:r>
              <a:rPr lang="en-US"/>
              <a:t>Stephen McCann, Huawei</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a:p>
        </p:txBody>
      </p:sp>
    </p:spTree>
    <p:extLst>
      <p:ext uri="{BB962C8B-B14F-4D97-AF65-F5344CB8AC3E}">
        <p14:creationId xmlns:p14="http://schemas.microsoft.com/office/powerpoint/2010/main" val="34683493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p:cNvSpPr>
            <a:spLocks noGrp="1"/>
          </p:cNvSpPr>
          <p:nvPr>
            <p:ph type="hdr"/>
          </p:nvPr>
        </p:nvSpPr>
        <p:spPr/>
        <p:txBody>
          <a:bodyPr/>
          <a:lstStyle/>
          <a:p>
            <a:r>
              <a:rPr lang="en-US"/>
              <a:t>doc.: IEEE 802.11-23/0003r38</a:t>
            </a:r>
          </a:p>
        </p:txBody>
      </p:sp>
      <p:sp>
        <p:nvSpPr>
          <p:cNvPr id="5" name="Date Placeholder 4"/>
          <p:cNvSpPr>
            <a:spLocks noGrp="1"/>
          </p:cNvSpPr>
          <p:nvPr>
            <p:ph type="dt"/>
          </p:nvPr>
        </p:nvSpPr>
        <p:spPr/>
        <p:txBody>
          <a:bodyPr/>
          <a:lstStyle/>
          <a:p>
            <a:r>
              <a:rPr lang="en-US"/>
              <a:t>November 2023</a:t>
            </a:r>
            <a:endParaRPr lang="en-US" dirty="0"/>
          </a:p>
        </p:txBody>
      </p:sp>
      <p:sp>
        <p:nvSpPr>
          <p:cNvPr id="6" name="Footer Placeholder 5"/>
          <p:cNvSpPr>
            <a:spLocks noGrp="1"/>
          </p:cNvSpPr>
          <p:nvPr>
            <p:ph type="ftr"/>
          </p:nvPr>
        </p:nvSpPr>
        <p:spPr/>
        <p:txBody>
          <a:bodyPr/>
          <a:lstStyle/>
          <a:p>
            <a:r>
              <a:rPr lang="en-US"/>
              <a:t>Stephen McCann, Huawei</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a:p>
        </p:txBody>
      </p:sp>
    </p:spTree>
    <p:extLst>
      <p:ext uri="{BB962C8B-B14F-4D97-AF65-F5344CB8AC3E}">
        <p14:creationId xmlns:p14="http://schemas.microsoft.com/office/powerpoint/2010/main" val="15694268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p:cNvSpPr>
            <a:spLocks noGrp="1"/>
          </p:cNvSpPr>
          <p:nvPr>
            <p:ph type="hdr"/>
          </p:nvPr>
        </p:nvSpPr>
        <p:spPr/>
        <p:txBody>
          <a:bodyPr/>
          <a:lstStyle/>
          <a:p>
            <a:r>
              <a:rPr lang="en-US"/>
              <a:t>doc.: IEEE 802.11-23/0003r38</a:t>
            </a:r>
          </a:p>
        </p:txBody>
      </p:sp>
      <p:sp>
        <p:nvSpPr>
          <p:cNvPr id="5" name="Date Placeholder 4"/>
          <p:cNvSpPr>
            <a:spLocks noGrp="1"/>
          </p:cNvSpPr>
          <p:nvPr>
            <p:ph type="dt"/>
          </p:nvPr>
        </p:nvSpPr>
        <p:spPr/>
        <p:txBody>
          <a:bodyPr/>
          <a:lstStyle/>
          <a:p>
            <a:r>
              <a:rPr lang="en-US"/>
              <a:t>November 2023</a:t>
            </a:r>
            <a:endParaRPr lang="en-US" dirty="0"/>
          </a:p>
        </p:txBody>
      </p:sp>
      <p:sp>
        <p:nvSpPr>
          <p:cNvPr id="6" name="Footer Placeholder 5"/>
          <p:cNvSpPr>
            <a:spLocks noGrp="1"/>
          </p:cNvSpPr>
          <p:nvPr>
            <p:ph type="ftr"/>
          </p:nvPr>
        </p:nvSpPr>
        <p:spPr/>
        <p:txBody>
          <a:bodyPr/>
          <a:lstStyle/>
          <a:p>
            <a:r>
              <a:rPr lang="en-US"/>
              <a:t>Stephen McCann, Huawei</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335250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F40B38-DCBE-0226-9792-8EBAA9EC052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9C92FC9-D1BF-1D56-07AF-7612C6FF22A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ACD5793-6402-F51D-B20A-C675D23E270C}"/>
              </a:ext>
            </a:extLst>
          </p:cNvPr>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a:extLst>
              <a:ext uri="{FF2B5EF4-FFF2-40B4-BE49-F238E27FC236}">
                <a16:creationId xmlns:a16="http://schemas.microsoft.com/office/drawing/2014/main" id="{5864C8E8-0BAC-ABFF-4315-D4B547640353}"/>
              </a:ext>
            </a:extLst>
          </p:cNvPr>
          <p:cNvSpPr>
            <a:spLocks noGrp="1"/>
          </p:cNvSpPr>
          <p:nvPr>
            <p:ph type="hdr"/>
          </p:nvPr>
        </p:nvSpPr>
        <p:spPr/>
        <p:txBody>
          <a:bodyPr/>
          <a:lstStyle/>
          <a:p>
            <a:r>
              <a:rPr lang="en-US"/>
              <a:t>doc.: IEEE 802.11-23/0003r38</a:t>
            </a:r>
          </a:p>
        </p:txBody>
      </p:sp>
      <p:sp>
        <p:nvSpPr>
          <p:cNvPr id="5" name="Date Placeholder 4">
            <a:extLst>
              <a:ext uri="{FF2B5EF4-FFF2-40B4-BE49-F238E27FC236}">
                <a16:creationId xmlns:a16="http://schemas.microsoft.com/office/drawing/2014/main" id="{01718F72-4B10-5C6A-C3F3-EF9EA51FEF30}"/>
              </a:ext>
            </a:extLst>
          </p:cNvPr>
          <p:cNvSpPr>
            <a:spLocks noGrp="1"/>
          </p:cNvSpPr>
          <p:nvPr>
            <p:ph type="dt"/>
          </p:nvPr>
        </p:nvSpPr>
        <p:spPr/>
        <p:txBody>
          <a:bodyPr/>
          <a:lstStyle/>
          <a:p>
            <a:r>
              <a:rPr lang="en-US"/>
              <a:t>November 2023</a:t>
            </a:r>
            <a:endParaRPr lang="en-US" dirty="0"/>
          </a:p>
        </p:txBody>
      </p:sp>
      <p:sp>
        <p:nvSpPr>
          <p:cNvPr id="6" name="Footer Placeholder 5">
            <a:extLst>
              <a:ext uri="{FF2B5EF4-FFF2-40B4-BE49-F238E27FC236}">
                <a16:creationId xmlns:a16="http://schemas.microsoft.com/office/drawing/2014/main" id="{7A2E02B5-BD3E-0D96-505B-05A446AFF48E}"/>
              </a:ext>
            </a:extLst>
          </p:cNvPr>
          <p:cNvSpPr>
            <a:spLocks noGrp="1"/>
          </p:cNvSpPr>
          <p:nvPr>
            <p:ph type="ftr"/>
          </p:nvPr>
        </p:nvSpPr>
        <p:spPr/>
        <p:txBody>
          <a:bodyPr/>
          <a:lstStyle/>
          <a:p>
            <a:r>
              <a:rPr lang="en-US"/>
              <a:t>Stephen McCann, Huawei</a:t>
            </a:r>
            <a:endParaRPr lang="en-US" dirty="0"/>
          </a:p>
        </p:txBody>
      </p:sp>
      <p:sp>
        <p:nvSpPr>
          <p:cNvPr id="7" name="Slide Number Placeholder 6">
            <a:extLst>
              <a:ext uri="{FF2B5EF4-FFF2-40B4-BE49-F238E27FC236}">
                <a16:creationId xmlns:a16="http://schemas.microsoft.com/office/drawing/2014/main" id="{54E7E09D-BF91-A2DB-EB51-2A22CDC8B4F4}"/>
              </a:ext>
            </a:extLst>
          </p:cNvPr>
          <p:cNvSpPr>
            <a:spLocks noGrp="1"/>
          </p:cNvSpPr>
          <p:nvPr>
            <p:ph type="sldNum"/>
          </p:nvPr>
        </p:nvSpPr>
        <p:spPr/>
        <p:txBody>
          <a:bodyPr/>
          <a:lstStyle/>
          <a:p>
            <a:r>
              <a:rPr lang="en-US"/>
              <a:t>Page </a:t>
            </a:r>
            <a:fld id="{47A7FEEB-9CD2-43FE-843C-C5350BEACB45}" type="slidenum">
              <a:rPr lang="en-US" smtClean="0"/>
              <a:pPr/>
              <a:t>16</a:t>
            </a:fld>
            <a:endParaRPr lang="en-US"/>
          </a:p>
        </p:txBody>
      </p:sp>
    </p:spTree>
    <p:extLst>
      <p:ext uri="{BB962C8B-B14F-4D97-AF65-F5344CB8AC3E}">
        <p14:creationId xmlns:p14="http://schemas.microsoft.com/office/powerpoint/2010/main" val="21993242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D04D5C-7BBE-EC92-3395-8EC70FAAC5A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9F518F5-87E1-D370-6F88-08A142DFA69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D34C48A-712D-050A-41D2-520B877BE2E2}"/>
              </a:ext>
            </a:extLst>
          </p:cNvPr>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a:extLst>
              <a:ext uri="{FF2B5EF4-FFF2-40B4-BE49-F238E27FC236}">
                <a16:creationId xmlns:a16="http://schemas.microsoft.com/office/drawing/2014/main" id="{7A8B078F-D46C-1C67-1765-42259B871514}"/>
              </a:ext>
            </a:extLst>
          </p:cNvPr>
          <p:cNvSpPr>
            <a:spLocks noGrp="1"/>
          </p:cNvSpPr>
          <p:nvPr>
            <p:ph type="hdr"/>
          </p:nvPr>
        </p:nvSpPr>
        <p:spPr/>
        <p:txBody>
          <a:bodyPr/>
          <a:lstStyle/>
          <a:p>
            <a:r>
              <a:rPr lang="en-US"/>
              <a:t>doc.: IEEE 802.11-23/0003r38</a:t>
            </a:r>
          </a:p>
        </p:txBody>
      </p:sp>
      <p:sp>
        <p:nvSpPr>
          <p:cNvPr id="5" name="Date Placeholder 4">
            <a:extLst>
              <a:ext uri="{FF2B5EF4-FFF2-40B4-BE49-F238E27FC236}">
                <a16:creationId xmlns:a16="http://schemas.microsoft.com/office/drawing/2014/main" id="{CB62C9C9-9B5F-A782-3E27-1149B76A8297}"/>
              </a:ext>
            </a:extLst>
          </p:cNvPr>
          <p:cNvSpPr>
            <a:spLocks noGrp="1"/>
          </p:cNvSpPr>
          <p:nvPr>
            <p:ph type="dt"/>
          </p:nvPr>
        </p:nvSpPr>
        <p:spPr/>
        <p:txBody>
          <a:bodyPr/>
          <a:lstStyle/>
          <a:p>
            <a:r>
              <a:rPr lang="en-US"/>
              <a:t>November 2023</a:t>
            </a:r>
            <a:endParaRPr lang="en-US" dirty="0"/>
          </a:p>
        </p:txBody>
      </p:sp>
      <p:sp>
        <p:nvSpPr>
          <p:cNvPr id="6" name="Footer Placeholder 5">
            <a:extLst>
              <a:ext uri="{FF2B5EF4-FFF2-40B4-BE49-F238E27FC236}">
                <a16:creationId xmlns:a16="http://schemas.microsoft.com/office/drawing/2014/main" id="{511998B6-41BE-D8EF-69DC-A842A38A3B0C}"/>
              </a:ext>
            </a:extLst>
          </p:cNvPr>
          <p:cNvSpPr>
            <a:spLocks noGrp="1"/>
          </p:cNvSpPr>
          <p:nvPr>
            <p:ph type="ftr"/>
          </p:nvPr>
        </p:nvSpPr>
        <p:spPr/>
        <p:txBody>
          <a:bodyPr/>
          <a:lstStyle/>
          <a:p>
            <a:r>
              <a:rPr lang="en-US"/>
              <a:t>Stephen McCann, Huawei</a:t>
            </a:r>
            <a:endParaRPr lang="en-US" dirty="0"/>
          </a:p>
        </p:txBody>
      </p:sp>
      <p:sp>
        <p:nvSpPr>
          <p:cNvPr id="7" name="Slide Number Placeholder 6">
            <a:extLst>
              <a:ext uri="{FF2B5EF4-FFF2-40B4-BE49-F238E27FC236}">
                <a16:creationId xmlns:a16="http://schemas.microsoft.com/office/drawing/2014/main" id="{EC62DF83-8F83-C69D-FEC9-AE021DBC2360}"/>
              </a:ext>
            </a:extLst>
          </p:cNvPr>
          <p:cNvSpPr>
            <a:spLocks noGrp="1"/>
          </p:cNvSpPr>
          <p:nvPr>
            <p:ph type="sldNum"/>
          </p:nvPr>
        </p:nvSpPr>
        <p:spPr/>
        <p:txBody>
          <a:bodyPr/>
          <a:lstStyle/>
          <a:p>
            <a:r>
              <a:rPr lang="en-US"/>
              <a:t>Page </a:t>
            </a:r>
            <a:fld id="{47A7FEEB-9CD2-43FE-843C-C5350BEACB45}" type="slidenum">
              <a:rPr lang="en-US" smtClean="0"/>
              <a:pPr/>
              <a:t>17</a:t>
            </a:fld>
            <a:endParaRPr lang="en-US"/>
          </a:p>
        </p:txBody>
      </p:sp>
    </p:spTree>
    <p:extLst>
      <p:ext uri="{BB962C8B-B14F-4D97-AF65-F5344CB8AC3E}">
        <p14:creationId xmlns:p14="http://schemas.microsoft.com/office/powerpoint/2010/main" val="19108006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E1929E-230D-C4FB-44C5-525F40E97CF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9AE554A-BBE7-54D5-5A25-AE9AAB1E83C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C09243D-F423-A933-7979-6F576AAA90B2}"/>
              </a:ext>
            </a:extLst>
          </p:cNvPr>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a:extLst>
              <a:ext uri="{FF2B5EF4-FFF2-40B4-BE49-F238E27FC236}">
                <a16:creationId xmlns:a16="http://schemas.microsoft.com/office/drawing/2014/main" id="{2632F954-804A-2192-28F1-FFD07913287D}"/>
              </a:ext>
            </a:extLst>
          </p:cNvPr>
          <p:cNvSpPr>
            <a:spLocks noGrp="1"/>
          </p:cNvSpPr>
          <p:nvPr>
            <p:ph type="hdr"/>
          </p:nvPr>
        </p:nvSpPr>
        <p:spPr/>
        <p:txBody>
          <a:bodyPr/>
          <a:lstStyle/>
          <a:p>
            <a:r>
              <a:rPr lang="en-US"/>
              <a:t>doc.: IEEE 802.11-23/0003r38</a:t>
            </a:r>
          </a:p>
        </p:txBody>
      </p:sp>
      <p:sp>
        <p:nvSpPr>
          <p:cNvPr id="5" name="Date Placeholder 4">
            <a:extLst>
              <a:ext uri="{FF2B5EF4-FFF2-40B4-BE49-F238E27FC236}">
                <a16:creationId xmlns:a16="http://schemas.microsoft.com/office/drawing/2014/main" id="{8F2DFF10-5082-04A9-01D8-9F8792E69751}"/>
              </a:ext>
            </a:extLst>
          </p:cNvPr>
          <p:cNvSpPr>
            <a:spLocks noGrp="1"/>
          </p:cNvSpPr>
          <p:nvPr>
            <p:ph type="dt"/>
          </p:nvPr>
        </p:nvSpPr>
        <p:spPr/>
        <p:txBody>
          <a:bodyPr/>
          <a:lstStyle/>
          <a:p>
            <a:r>
              <a:rPr lang="en-US"/>
              <a:t>November 2023</a:t>
            </a:r>
            <a:endParaRPr lang="en-US" dirty="0"/>
          </a:p>
        </p:txBody>
      </p:sp>
      <p:sp>
        <p:nvSpPr>
          <p:cNvPr id="6" name="Footer Placeholder 5">
            <a:extLst>
              <a:ext uri="{FF2B5EF4-FFF2-40B4-BE49-F238E27FC236}">
                <a16:creationId xmlns:a16="http://schemas.microsoft.com/office/drawing/2014/main" id="{23666A88-6A94-7318-9C29-57129065BF2A}"/>
              </a:ext>
            </a:extLst>
          </p:cNvPr>
          <p:cNvSpPr>
            <a:spLocks noGrp="1"/>
          </p:cNvSpPr>
          <p:nvPr>
            <p:ph type="ftr"/>
          </p:nvPr>
        </p:nvSpPr>
        <p:spPr/>
        <p:txBody>
          <a:bodyPr/>
          <a:lstStyle/>
          <a:p>
            <a:r>
              <a:rPr lang="en-US"/>
              <a:t>Stephen McCann, Huawei</a:t>
            </a:r>
            <a:endParaRPr lang="en-US" dirty="0"/>
          </a:p>
        </p:txBody>
      </p:sp>
      <p:sp>
        <p:nvSpPr>
          <p:cNvPr id="7" name="Slide Number Placeholder 6">
            <a:extLst>
              <a:ext uri="{FF2B5EF4-FFF2-40B4-BE49-F238E27FC236}">
                <a16:creationId xmlns:a16="http://schemas.microsoft.com/office/drawing/2014/main" id="{C7352BA4-AC19-8589-41E7-FF167989F570}"/>
              </a:ext>
            </a:extLst>
          </p:cNvPr>
          <p:cNvSpPr>
            <a:spLocks noGrp="1"/>
          </p:cNvSpPr>
          <p:nvPr>
            <p:ph type="sldNum"/>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64720809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6D6A2D-6BBA-0F56-239F-61E199C1E20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A2EDD96-69CB-24B6-6000-651FC42325D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E000F48-C737-4D90-B74A-3B685011F148}"/>
              </a:ext>
            </a:extLst>
          </p:cNvPr>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a:extLst>
              <a:ext uri="{FF2B5EF4-FFF2-40B4-BE49-F238E27FC236}">
                <a16:creationId xmlns:a16="http://schemas.microsoft.com/office/drawing/2014/main" id="{294B339D-18E1-116A-A3DD-78FA7FFC5910}"/>
              </a:ext>
            </a:extLst>
          </p:cNvPr>
          <p:cNvSpPr>
            <a:spLocks noGrp="1"/>
          </p:cNvSpPr>
          <p:nvPr>
            <p:ph type="hdr"/>
          </p:nvPr>
        </p:nvSpPr>
        <p:spPr/>
        <p:txBody>
          <a:bodyPr/>
          <a:lstStyle/>
          <a:p>
            <a:r>
              <a:rPr lang="en-US"/>
              <a:t>doc.: IEEE 802.11-23/0003r38</a:t>
            </a:r>
          </a:p>
        </p:txBody>
      </p:sp>
      <p:sp>
        <p:nvSpPr>
          <p:cNvPr id="5" name="Date Placeholder 4">
            <a:extLst>
              <a:ext uri="{FF2B5EF4-FFF2-40B4-BE49-F238E27FC236}">
                <a16:creationId xmlns:a16="http://schemas.microsoft.com/office/drawing/2014/main" id="{3815ED44-AFCB-0872-E0E4-106BE04E72D1}"/>
              </a:ext>
            </a:extLst>
          </p:cNvPr>
          <p:cNvSpPr>
            <a:spLocks noGrp="1"/>
          </p:cNvSpPr>
          <p:nvPr>
            <p:ph type="dt"/>
          </p:nvPr>
        </p:nvSpPr>
        <p:spPr/>
        <p:txBody>
          <a:bodyPr/>
          <a:lstStyle/>
          <a:p>
            <a:r>
              <a:rPr lang="en-US"/>
              <a:t>November 2023</a:t>
            </a:r>
            <a:endParaRPr lang="en-US" dirty="0"/>
          </a:p>
        </p:txBody>
      </p:sp>
      <p:sp>
        <p:nvSpPr>
          <p:cNvPr id="6" name="Footer Placeholder 5">
            <a:extLst>
              <a:ext uri="{FF2B5EF4-FFF2-40B4-BE49-F238E27FC236}">
                <a16:creationId xmlns:a16="http://schemas.microsoft.com/office/drawing/2014/main" id="{0548620E-FFB0-B838-BFA4-4ACA714BBAD0}"/>
              </a:ext>
            </a:extLst>
          </p:cNvPr>
          <p:cNvSpPr>
            <a:spLocks noGrp="1"/>
          </p:cNvSpPr>
          <p:nvPr>
            <p:ph type="ftr"/>
          </p:nvPr>
        </p:nvSpPr>
        <p:spPr/>
        <p:txBody>
          <a:bodyPr/>
          <a:lstStyle/>
          <a:p>
            <a:r>
              <a:rPr lang="en-US"/>
              <a:t>Stephen McCann, Huawei</a:t>
            </a:r>
            <a:endParaRPr lang="en-US" dirty="0"/>
          </a:p>
        </p:txBody>
      </p:sp>
      <p:sp>
        <p:nvSpPr>
          <p:cNvPr id="7" name="Slide Number Placeholder 6">
            <a:extLst>
              <a:ext uri="{FF2B5EF4-FFF2-40B4-BE49-F238E27FC236}">
                <a16:creationId xmlns:a16="http://schemas.microsoft.com/office/drawing/2014/main" id="{529136BA-CD6E-0157-7E36-2595A7BE656C}"/>
              </a:ext>
            </a:extLst>
          </p:cNvPr>
          <p:cNvSpPr>
            <a:spLocks noGrp="1"/>
          </p:cNvSpPr>
          <p:nvPr>
            <p:ph type="sldNum"/>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35251852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p:cNvSpPr>
            <a:spLocks noGrp="1"/>
          </p:cNvSpPr>
          <p:nvPr>
            <p:ph type="hdr"/>
          </p:nvPr>
        </p:nvSpPr>
        <p:spPr/>
        <p:txBody>
          <a:bodyPr/>
          <a:lstStyle/>
          <a:p>
            <a:r>
              <a:rPr lang="en-US"/>
              <a:t>doc.: IEEE 802.11-23/0003r38</a:t>
            </a:r>
          </a:p>
        </p:txBody>
      </p:sp>
      <p:sp>
        <p:nvSpPr>
          <p:cNvPr id="5" name="Date Placeholder 4"/>
          <p:cNvSpPr>
            <a:spLocks noGrp="1"/>
          </p:cNvSpPr>
          <p:nvPr>
            <p:ph type="dt"/>
          </p:nvPr>
        </p:nvSpPr>
        <p:spPr/>
        <p:txBody>
          <a:bodyPr/>
          <a:lstStyle/>
          <a:p>
            <a:r>
              <a:rPr lang="en-US"/>
              <a:t>November 2023</a:t>
            </a:r>
            <a:endParaRPr lang="en-US" dirty="0"/>
          </a:p>
        </p:txBody>
      </p:sp>
      <p:sp>
        <p:nvSpPr>
          <p:cNvPr id="6" name="Footer Placeholder 5"/>
          <p:cNvSpPr>
            <a:spLocks noGrp="1"/>
          </p:cNvSpPr>
          <p:nvPr>
            <p:ph type="ftr"/>
          </p:nvPr>
        </p:nvSpPr>
        <p:spPr/>
        <p:txBody>
          <a:bodyPr/>
          <a:lstStyle/>
          <a:p>
            <a:r>
              <a:rPr lang="en-US"/>
              <a:t>Stephen McCann, Huawei</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302029957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10C0AF-19D1-A2AB-EEEE-28CD8DBACE0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9296254-99D6-B2C9-1B68-37E9C930E53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AB928A8-A46A-9EED-1953-671493DE05CF}"/>
              </a:ext>
            </a:extLst>
          </p:cNvPr>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a:extLst>
              <a:ext uri="{FF2B5EF4-FFF2-40B4-BE49-F238E27FC236}">
                <a16:creationId xmlns:a16="http://schemas.microsoft.com/office/drawing/2014/main" id="{E20DC522-2A7D-2A0B-2162-81AA2B016136}"/>
              </a:ext>
            </a:extLst>
          </p:cNvPr>
          <p:cNvSpPr>
            <a:spLocks noGrp="1"/>
          </p:cNvSpPr>
          <p:nvPr>
            <p:ph type="hdr"/>
          </p:nvPr>
        </p:nvSpPr>
        <p:spPr/>
        <p:txBody>
          <a:bodyPr/>
          <a:lstStyle/>
          <a:p>
            <a:r>
              <a:rPr lang="en-US"/>
              <a:t>doc.: IEEE 802.11-23/0003r38</a:t>
            </a:r>
          </a:p>
        </p:txBody>
      </p:sp>
      <p:sp>
        <p:nvSpPr>
          <p:cNvPr id="5" name="Date Placeholder 4">
            <a:extLst>
              <a:ext uri="{FF2B5EF4-FFF2-40B4-BE49-F238E27FC236}">
                <a16:creationId xmlns:a16="http://schemas.microsoft.com/office/drawing/2014/main" id="{227FC977-25B6-50CA-229B-49B390A1BC0E}"/>
              </a:ext>
            </a:extLst>
          </p:cNvPr>
          <p:cNvSpPr>
            <a:spLocks noGrp="1"/>
          </p:cNvSpPr>
          <p:nvPr>
            <p:ph type="dt"/>
          </p:nvPr>
        </p:nvSpPr>
        <p:spPr/>
        <p:txBody>
          <a:bodyPr/>
          <a:lstStyle/>
          <a:p>
            <a:r>
              <a:rPr lang="en-US"/>
              <a:t>November 2023</a:t>
            </a:r>
            <a:endParaRPr lang="en-US" dirty="0"/>
          </a:p>
        </p:txBody>
      </p:sp>
      <p:sp>
        <p:nvSpPr>
          <p:cNvPr id="6" name="Footer Placeholder 5">
            <a:extLst>
              <a:ext uri="{FF2B5EF4-FFF2-40B4-BE49-F238E27FC236}">
                <a16:creationId xmlns:a16="http://schemas.microsoft.com/office/drawing/2014/main" id="{19741A67-53D9-59A4-AD5F-421A4CB931A4}"/>
              </a:ext>
            </a:extLst>
          </p:cNvPr>
          <p:cNvSpPr>
            <a:spLocks noGrp="1"/>
          </p:cNvSpPr>
          <p:nvPr>
            <p:ph type="ftr"/>
          </p:nvPr>
        </p:nvSpPr>
        <p:spPr/>
        <p:txBody>
          <a:bodyPr/>
          <a:lstStyle/>
          <a:p>
            <a:r>
              <a:rPr lang="en-US"/>
              <a:t>Stephen McCann, Huawei</a:t>
            </a:r>
            <a:endParaRPr lang="en-US" dirty="0"/>
          </a:p>
        </p:txBody>
      </p:sp>
      <p:sp>
        <p:nvSpPr>
          <p:cNvPr id="7" name="Slide Number Placeholder 6">
            <a:extLst>
              <a:ext uri="{FF2B5EF4-FFF2-40B4-BE49-F238E27FC236}">
                <a16:creationId xmlns:a16="http://schemas.microsoft.com/office/drawing/2014/main" id="{D30DFFBE-84D3-BFE8-6680-A7A5B1F13777}"/>
              </a:ext>
            </a:extLst>
          </p:cNvPr>
          <p:cNvSpPr>
            <a:spLocks noGrp="1"/>
          </p:cNvSpPr>
          <p:nvPr>
            <p:ph type="sldNum"/>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345557136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633D72-009D-74D5-2DCD-AD707DC2EB5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C4E501B-7361-8743-A06F-11AFADDB173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A6C2EE4-F9DE-5B56-5B52-8978BC16589A}"/>
              </a:ext>
            </a:extLst>
          </p:cNvPr>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a:extLst>
              <a:ext uri="{FF2B5EF4-FFF2-40B4-BE49-F238E27FC236}">
                <a16:creationId xmlns:a16="http://schemas.microsoft.com/office/drawing/2014/main" id="{995579F7-70C3-48ED-9A4A-8A214CCC79B4}"/>
              </a:ext>
            </a:extLst>
          </p:cNvPr>
          <p:cNvSpPr>
            <a:spLocks noGrp="1"/>
          </p:cNvSpPr>
          <p:nvPr>
            <p:ph type="hdr"/>
          </p:nvPr>
        </p:nvSpPr>
        <p:spPr/>
        <p:txBody>
          <a:bodyPr/>
          <a:lstStyle/>
          <a:p>
            <a:r>
              <a:rPr lang="en-US"/>
              <a:t>doc.: IEEE 802.11-23/0003r38</a:t>
            </a:r>
          </a:p>
        </p:txBody>
      </p:sp>
      <p:sp>
        <p:nvSpPr>
          <p:cNvPr id="5" name="Date Placeholder 4">
            <a:extLst>
              <a:ext uri="{FF2B5EF4-FFF2-40B4-BE49-F238E27FC236}">
                <a16:creationId xmlns:a16="http://schemas.microsoft.com/office/drawing/2014/main" id="{A47087FF-37A0-0434-F127-180B15B527E6}"/>
              </a:ext>
            </a:extLst>
          </p:cNvPr>
          <p:cNvSpPr>
            <a:spLocks noGrp="1"/>
          </p:cNvSpPr>
          <p:nvPr>
            <p:ph type="dt"/>
          </p:nvPr>
        </p:nvSpPr>
        <p:spPr/>
        <p:txBody>
          <a:bodyPr/>
          <a:lstStyle/>
          <a:p>
            <a:r>
              <a:rPr lang="en-US"/>
              <a:t>November 2023</a:t>
            </a:r>
            <a:endParaRPr lang="en-US" dirty="0"/>
          </a:p>
        </p:txBody>
      </p:sp>
      <p:sp>
        <p:nvSpPr>
          <p:cNvPr id="6" name="Footer Placeholder 5">
            <a:extLst>
              <a:ext uri="{FF2B5EF4-FFF2-40B4-BE49-F238E27FC236}">
                <a16:creationId xmlns:a16="http://schemas.microsoft.com/office/drawing/2014/main" id="{8AA06104-D60B-8F22-3357-ED9196C19E14}"/>
              </a:ext>
            </a:extLst>
          </p:cNvPr>
          <p:cNvSpPr>
            <a:spLocks noGrp="1"/>
          </p:cNvSpPr>
          <p:nvPr>
            <p:ph type="ftr"/>
          </p:nvPr>
        </p:nvSpPr>
        <p:spPr/>
        <p:txBody>
          <a:bodyPr/>
          <a:lstStyle/>
          <a:p>
            <a:r>
              <a:rPr lang="en-US"/>
              <a:t>Stephen McCann, Huawei</a:t>
            </a:r>
            <a:endParaRPr lang="en-US" dirty="0"/>
          </a:p>
        </p:txBody>
      </p:sp>
      <p:sp>
        <p:nvSpPr>
          <p:cNvPr id="7" name="Slide Number Placeholder 6">
            <a:extLst>
              <a:ext uri="{FF2B5EF4-FFF2-40B4-BE49-F238E27FC236}">
                <a16:creationId xmlns:a16="http://schemas.microsoft.com/office/drawing/2014/main" id="{3004E0AA-D3A8-C16D-AD03-4F08B94E0C6B}"/>
              </a:ext>
            </a:extLst>
          </p:cNvPr>
          <p:cNvSpPr>
            <a:spLocks noGrp="1"/>
          </p:cNvSpPr>
          <p:nvPr>
            <p:ph type="sldNum"/>
          </p:nvPr>
        </p:nvSpPr>
        <p:spPr/>
        <p:txBody>
          <a:bodyPr/>
          <a:lstStyle/>
          <a:p>
            <a:r>
              <a:rPr lang="en-US"/>
              <a:t>Page </a:t>
            </a:r>
            <a:fld id="{47A7FEEB-9CD2-43FE-843C-C5350BEACB45}" type="slidenum">
              <a:rPr lang="en-US" smtClean="0"/>
              <a:pPr/>
              <a:t>21</a:t>
            </a:fld>
            <a:endParaRPr lang="en-US"/>
          </a:p>
        </p:txBody>
      </p:sp>
    </p:spTree>
    <p:extLst>
      <p:ext uri="{BB962C8B-B14F-4D97-AF65-F5344CB8AC3E}">
        <p14:creationId xmlns:p14="http://schemas.microsoft.com/office/powerpoint/2010/main" val="172232473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p:cNvSpPr>
            <a:spLocks noGrp="1"/>
          </p:cNvSpPr>
          <p:nvPr>
            <p:ph type="hdr"/>
          </p:nvPr>
        </p:nvSpPr>
        <p:spPr/>
        <p:txBody>
          <a:bodyPr/>
          <a:lstStyle/>
          <a:p>
            <a:r>
              <a:rPr lang="en-US"/>
              <a:t>doc.: IEEE 802.11-23/0003r38</a:t>
            </a:r>
          </a:p>
        </p:txBody>
      </p:sp>
      <p:sp>
        <p:nvSpPr>
          <p:cNvPr id="5" name="Date Placeholder 4"/>
          <p:cNvSpPr>
            <a:spLocks noGrp="1"/>
          </p:cNvSpPr>
          <p:nvPr>
            <p:ph type="dt"/>
          </p:nvPr>
        </p:nvSpPr>
        <p:spPr/>
        <p:txBody>
          <a:bodyPr/>
          <a:lstStyle/>
          <a:p>
            <a:r>
              <a:rPr lang="en-US"/>
              <a:t>November 2023</a:t>
            </a:r>
            <a:endParaRPr lang="en-US" dirty="0"/>
          </a:p>
        </p:txBody>
      </p:sp>
      <p:sp>
        <p:nvSpPr>
          <p:cNvPr id="6" name="Footer Placeholder 5"/>
          <p:cNvSpPr>
            <a:spLocks noGrp="1"/>
          </p:cNvSpPr>
          <p:nvPr>
            <p:ph type="ftr"/>
          </p:nvPr>
        </p:nvSpPr>
        <p:spPr/>
        <p:txBody>
          <a:bodyPr/>
          <a:lstStyle/>
          <a:p>
            <a:r>
              <a:rPr lang="en-US"/>
              <a:t>Stephen McCann, Huawei</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a:p>
        </p:txBody>
      </p:sp>
    </p:spTree>
    <p:extLst>
      <p:ext uri="{BB962C8B-B14F-4D97-AF65-F5344CB8AC3E}">
        <p14:creationId xmlns:p14="http://schemas.microsoft.com/office/powerpoint/2010/main" val="81493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0B4FDB-34BA-5F67-58A7-625280E1270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ACA5D2A-1C31-95FC-56C3-8E5E57C5236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CA97053-9732-6D07-3116-6405A92477ED}"/>
              </a:ext>
            </a:extLst>
          </p:cNvPr>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a:extLst>
              <a:ext uri="{FF2B5EF4-FFF2-40B4-BE49-F238E27FC236}">
                <a16:creationId xmlns:a16="http://schemas.microsoft.com/office/drawing/2014/main" id="{1C2145E4-225B-699B-C4D9-0C3DD03F5A44}"/>
              </a:ext>
            </a:extLst>
          </p:cNvPr>
          <p:cNvSpPr>
            <a:spLocks noGrp="1"/>
          </p:cNvSpPr>
          <p:nvPr>
            <p:ph type="hdr"/>
          </p:nvPr>
        </p:nvSpPr>
        <p:spPr/>
        <p:txBody>
          <a:bodyPr/>
          <a:lstStyle/>
          <a:p>
            <a:r>
              <a:rPr lang="en-US"/>
              <a:t>doc.: IEEE 802.11-23/0003r38</a:t>
            </a:r>
          </a:p>
        </p:txBody>
      </p:sp>
      <p:sp>
        <p:nvSpPr>
          <p:cNvPr id="5" name="Date Placeholder 4">
            <a:extLst>
              <a:ext uri="{FF2B5EF4-FFF2-40B4-BE49-F238E27FC236}">
                <a16:creationId xmlns:a16="http://schemas.microsoft.com/office/drawing/2014/main" id="{9F067699-F396-DD9C-D49C-FA2FAC25B44B}"/>
              </a:ext>
            </a:extLst>
          </p:cNvPr>
          <p:cNvSpPr>
            <a:spLocks noGrp="1"/>
          </p:cNvSpPr>
          <p:nvPr>
            <p:ph type="dt"/>
          </p:nvPr>
        </p:nvSpPr>
        <p:spPr/>
        <p:txBody>
          <a:bodyPr/>
          <a:lstStyle/>
          <a:p>
            <a:r>
              <a:rPr lang="en-US"/>
              <a:t>November 2023</a:t>
            </a:r>
            <a:endParaRPr lang="en-US" dirty="0"/>
          </a:p>
        </p:txBody>
      </p:sp>
      <p:sp>
        <p:nvSpPr>
          <p:cNvPr id="6" name="Footer Placeholder 5">
            <a:extLst>
              <a:ext uri="{FF2B5EF4-FFF2-40B4-BE49-F238E27FC236}">
                <a16:creationId xmlns:a16="http://schemas.microsoft.com/office/drawing/2014/main" id="{F0DF7C37-0F07-7F4E-38CB-DCEB2D626B21}"/>
              </a:ext>
            </a:extLst>
          </p:cNvPr>
          <p:cNvSpPr>
            <a:spLocks noGrp="1"/>
          </p:cNvSpPr>
          <p:nvPr>
            <p:ph type="ftr"/>
          </p:nvPr>
        </p:nvSpPr>
        <p:spPr/>
        <p:txBody>
          <a:bodyPr/>
          <a:lstStyle/>
          <a:p>
            <a:r>
              <a:rPr lang="en-US"/>
              <a:t>Stephen McCann, Huawei</a:t>
            </a:r>
            <a:endParaRPr lang="en-US" dirty="0"/>
          </a:p>
        </p:txBody>
      </p:sp>
      <p:sp>
        <p:nvSpPr>
          <p:cNvPr id="7" name="Slide Number Placeholder 6">
            <a:extLst>
              <a:ext uri="{FF2B5EF4-FFF2-40B4-BE49-F238E27FC236}">
                <a16:creationId xmlns:a16="http://schemas.microsoft.com/office/drawing/2014/main" id="{A658EE19-8D18-E72D-A0EA-C5FC3BF95E12}"/>
              </a:ext>
            </a:extLst>
          </p:cNvPr>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7769815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63125F-D202-5650-F129-AD4CFCA99FD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41A132F-49F1-DF60-CB62-E3388B348C5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0E8B58D-F3D6-8636-7E5E-D36398A1DFF2}"/>
              </a:ext>
            </a:extLst>
          </p:cNvPr>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a:extLst>
              <a:ext uri="{FF2B5EF4-FFF2-40B4-BE49-F238E27FC236}">
                <a16:creationId xmlns:a16="http://schemas.microsoft.com/office/drawing/2014/main" id="{B62EF027-3CD4-6212-D483-0FA30991AD1B}"/>
              </a:ext>
            </a:extLst>
          </p:cNvPr>
          <p:cNvSpPr>
            <a:spLocks noGrp="1"/>
          </p:cNvSpPr>
          <p:nvPr>
            <p:ph type="hdr"/>
          </p:nvPr>
        </p:nvSpPr>
        <p:spPr/>
        <p:txBody>
          <a:bodyPr/>
          <a:lstStyle/>
          <a:p>
            <a:r>
              <a:rPr lang="en-US"/>
              <a:t>doc.: IEEE 802.11-23/0003r38</a:t>
            </a:r>
          </a:p>
        </p:txBody>
      </p:sp>
      <p:sp>
        <p:nvSpPr>
          <p:cNvPr id="5" name="Date Placeholder 4">
            <a:extLst>
              <a:ext uri="{FF2B5EF4-FFF2-40B4-BE49-F238E27FC236}">
                <a16:creationId xmlns:a16="http://schemas.microsoft.com/office/drawing/2014/main" id="{BE423BA7-2DAF-CBFB-E735-45F2DD93C6D8}"/>
              </a:ext>
            </a:extLst>
          </p:cNvPr>
          <p:cNvSpPr>
            <a:spLocks noGrp="1"/>
          </p:cNvSpPr>
          <p:nvPr>
            <p:ph type="dt"/>
          </p:nvPr>
        </p:nvSpPr>
        <p:spPr/>
        <p:txBody>
          <a:bodyPr/>
          <a:lstStyle/>
          <a:p>
            <a:r>
              <a:rPr lang="en-US"/>
              <a:t>November 2023</a:t>
            </a:r>
            <a:endParaRPr lang="en-US" dirty="0"/>
          </a:p>
        </p:txBody>
      </p:sp>
      <p:sp>
        <p:nvSpPr>
          <p:cNvPr id="6" name="Footer Placeholder 5">
            <a:extLst>
              <a:ext uri="{FF2B5EF4-FFF2-40B4-BE49-F238E27FC236}">
                <a16:creationId xmlns:a16="http://schemas.microsoft.com/office/drawing/2014/main" id="{55D2AB5F-B640-AB82-01CA-5F0DD31E227C}"/>
              </a:ext>
            </a:extLst>
          </p:cNvPr>
          <p:cNvSpPr>
            <a:spLocks noGrp="1"/>
          </p:cNvSpPr>
          <p:nvPr>
            <p:ph type="ftr"/>
          </p:nvPr>
        </p:nvSpPr>
        <p:spPr/>
        <p:txBody>
          <a:bodyPr/>
          <a:lstStyle/>
          <a:p>
            <a:r>
              <a:rPr lang="en-US"/>
              <a:t>Stephen McCann, Huawei</a:t>
            </a:r>
            <a:endParaRPr lang="en-US" dirty="0"/>
          </a:p>
        </p:txBody>
      </p:sp>
      <p:sp>
        <p:nvSpPr>
          <p:cNvPr id="7" name="Slide Number Placeholder 6">
            <a:extLst>
              <a:ext uri="{FF2B5EF4-FFF2-40B4-BE49-F238E27FC236}">
                <a16:creationId xmlns:a16="http://schemas.microsoft.com/office/drawing/2014/main" id="{8C0CAC0D-A805-2E00-A9D7-3B293486949F}"/>
              </a:ext>
            </a:extLst>
          </p:cNvPr>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12565826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07F03D-8047-A817-F44A-F85AFB1F268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54F7FEA-90E0-5C59-1047-7F1D2537621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5F1BB78-61A3-CA5A-29EB-424285643FC8}"/>
              </a:ext>
            </a:extLst>
          </p:cNvPr>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a:extLst>
              <a:ext uri="{FF2B5EF4-FFF2-40B4-BE49-F238E27FC236}">
                <a16:creationId xmlns:a16="http://schemas.microsoft.com/office/drawing/2014/main" id="{4DDC4AF2-4FA9-7B5B-8839-982CC98C60E3}"/>
              </a:ext>
            </a:extLst>
          </p:cNvPr>
          <p:cNvSpPr>
            <a:spLocks noGrp="1"/>
          </p:cNvSpPr>
          <p:nvPr>
            <p:ph type="hdr"/>
          </p:nvPr>
        </p:nvSpPr>
        <p:spPr/>
        <p:txBody>
          <a:bodyPr/>
          <a:lstStyle/>
          <a:p>
            <a:r>
              <a:rPr lang="en-US"/>
              <a:t>doc.: IEEE 802.11-23/0003r38</a:t>
            </a:r>
          </a:p>
        </p:txBody>
      </p:sp>
      <p:sp>
        <p:nvSpPr>
          <p:cNvPr id="5" name="Date Placeholder 4">
            <a:extLst>
              <a:ext uri="{FF2B5EF4-FFF2-40B4-BE49-F238E27FC236}">
                <a16:creationId xmlns:a16="http://schemas.microsoft.com/office/drawing/2014/main" id="{24A5961E-D404-19C9-61AE-AA9FC5692A46}"/>
              </a:ext>
            </a:extLst>
          </p:cNvPr>
          <p:cNvSpPr>
            <a:spLocks noGrp="1"/>
          </p:cNvSpPr>
          <p:nvPr>
            <p:ph type="dt"/>
          </p:nvPr>
        </p:nvSpPr>
        <p:spPr/>
        <p:txBody>
          <a:bodyPr/>
          <a:lstStyle/>
          <a:p>
            <a:r>
              <a:rPr lang="en-US"/>
              <a:t>November 2023</a:t>
            </a:r>
            <a:endParaRPr lang="en-US" dirty="0"/>
          </a:p>
        </p:txBody>
      </p:sp>
      <p:sp>
        <p:nvSpPr>
          <p:cNvPr id="6" name="Footer Placeholder 5">
            <a:extLst>
              <a:ext uri="{FF2B5EF4-FFF2-40B4-BE49-F238E27FC236}">
                <a16:creationId xmlns:a16="http://schemas.microsoft.com/office/drawing/2014/main" id="{9FEE0295-1382-0195-43AC-76FEAD783592}"/>
              </a:ext>
            </a:extLst>
          </p:cNvPr>
          <p:cNvSpPr>
            <a:spLocks noGrp="1"/>
          </p:cNvSpPr>
          <p:nvPr>
            <p:ph type="ftr"/>
          </p:nvPr>
        </p:nvSpPr>
        <p:spPr/>
        <p:txBody>
          <a:bodyPr/>
          <a:lstStyle/>
          <a:p>
            <a:r>
              <a:rPr lang="en-US"/>
              <a:t>Stephen McCann, Huawei</a:t>
            </a:r>
            <a:endParaRPr lang="en-US" dirty="0"/>
          </a:p>
        </p:txBody>
      </p:sp>
      <p:sp>
        <p:nvSpPr>
          <p:cNvPr id="7" name="Slide Number Placeholder 6">
            <a:extLst>
              <a:ext uri="{FF2B5EF4-FFF2-40B4-BE49-F238E27FC236}">
                <a16:creationId xmlns:a16="http://schemas.microsoft.com/office/drawing/2014/main" id="{5B67C43B-ECF3-EE5D-95A7-63E500EA5FD4}"/>
              </a:ext>
            </a:extLst>
          </p:cNvPr>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30692490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27FDCA-EA69-AB46-145D-D21561F5FC2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ED54626-95AD-38D0-648D-4D97E90D040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7272B2A-C9F1-A777-A9E9-5A2767F0A2A5}"/>
              </a:ext>
            </a:extLst>
          </p:cNvPr>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a:extLst>
              <a:ext uri="{FF2B5EF4-FFF2-40B4-BE49-F238E27FC236}">
                <a16:creationId xmlns:a16="http://schemas.microsoft.com/office/drawing/2014/main" id="{C776122A-35D0-5032-061E-084E632D048A}"/>
              </a:ext>
            </a:extLst>
          </p:cNvPr>
          <p:cNvSpPr>
            <a:spLocks noGrp="1"/>
          </p:cNvSpPr>
          <p:nvPr>
            <p:ph type="hdr"/>
          </p:nvPr>
        </p:nvSpPr>
        <p:spPr/>
        <p:txBody>
          <a:bodyPr/>
          <a:lstStyle/>
          <a:p>
            <a:r>
              <a:rPr lang="en-US"/>
              <a:t>doc.: IEEE 802.11-23/0003r38</a:t>
            </a:r>
          </a:p>
        </p:txBody>
      </p:sp>
      <p:sp>
        <p:nvSpPr>
          <p:cNvPr id="5" name="Date Placeholder 4">
            <a:extLst>
              <a:ext uri="{FF2B5EF4-FFF2-40B4-BE49-F238E27FC236}">
                <a16:creationId xmlns:a16="http://schemas.microsoft.com/office/drawing/2014/main" id="{F872ECE8-FA30-E92D-0EF4-DB8A62743E3E}"/>
              </a:ext>
            </a:extLst>
          </p:cNvPr>
          <p:cNvSpPr>
            <a:spLocks noGrp="1"/>
          </p:cNvSpPr>
          <p:nvPr>
            <p:ph type="dt"/>
          </p:nvPr>
        </p:nvSpPr>
        <p:spPr/>
        <p:txBody>
          <a:bodyPr/>
          <a:lstStyle/>
          <a:p>
            <a:r>
              <a:rPr lang="en-US"/>
              <a:t>November 2023</a:t>
            </a:r>
            <a:endParaRPr lang="en-US" dirty="0"/>
          </a:p>
        </p:txBody>
      </p:sp>
      <p:sp>
        <p:nvSpPr>
          <p:cNvPr id="6" name="Footer Placeholder 5">
            <a:extLst>
              <a:ext uri="{FF2B5EF4-FFF2-40B4-BE49-F238E27FC236}">
                <a16:creationId xmlns:a16="http://schemas.microsoft.com/office/drawing/2014/main" id="{6CECFC3C-E7BC-A26D-4D61-C041F30C66F0}"/>
              </a:ext>
            </a:extLst>
          </p:cNvPr>
          <p:cNvSpPr>
            <a:spLocks noGrp="1"/>
          </p:cNvSpPr>
          <p:nvPr>
            <p:ph type="ftr"/>
          </p:nvPr>
        </p:nvSpPr>
        <p:spPr/>
        <p:txBody>
          <a:bodyPr/>
          <a:lstStyle/>
          <a:p>
            <a:r>
              <a:rPr lang="en-US"/>
              <a:t>Stephen McCann, Huawei</a:t>
            </a:r>
            <a:endParaRPr lang="en-US" dirty="0"/>
          </a:p>
        </p:txBody>
      </p:sp>
      <p:sp>
        <p:nvSpPr>
          <p:cNvPr id="7" name="Slide Number Placeholder 6">
            <a:extLst>
              <a:ext uri="{FF2B5EF4-FFF2-40B4-BE49-F238E27FC236}">
                <a16:creationId xmlns:a16="http://schemas.microsoft.com/office/drawing/2014/main" id="{FBC77077-12F9-86BB-0C18-8111D45022D3}"/>
              </a:ext>
            </a:extLst>
          </p:cNvPr>
          <p:cNvSpPr>
            <a:spLocks noGrp="1"/>
          </p:cNvSpPr>
          <p:nvPr>
            <p:ph type="sldNum"/>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0209635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5C8B29-FBD2-5439-D08D-BD2AEB5FF4C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C8FC200-563F-CEF3-FCA2-52BFBEBBE98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9D2D53B-B7D4-3E2F-8F4E-4F3EE54E14C7}"/>
              </a:ext>
            </a:extLst>
          </p:cNvPr>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a:extLst>
              <a:ext uri="{FF2B5EF4-FFF2-40B4-BE49-F238E27FC236}">
                <a16:creationId xmlns:a16="http://schemas.microsoft.com/office/drawing/2014/main" id="{A5B1B3EF-FBCD-E1A7-EB4B-2FA87E11C862}"/>
              </a:ext>
            </a:extLst>
          </p:cNvPr>
          <p:cNvSpPr>
            <a:spLocks noGrp="1"/>
          </p:cNvSpPr>
          <p:nvPr>
            <p:ph type="hdr"/>
          </p:nvPr>
        </p:nvSpPr>
        <p:spPr/>
        <p:txBody>
          <a:bodyPr/>
          <a:lstStyle/>
          <a:p>
            <a:r>
              <a:rPr lang="en-US"/>
              <a:t>doc.: IEEE 802.11-23/0003r38</a:t>
            </a:r>
          </a:p>
        </p:txBody>
      </p:sp>
      <p:sp>
        <p:nvSpPr>
          <p:cNvPr id="5" name="Date Placeholder 4">
            <a:extLst>
              <a:ext uri="{FF2B5EF4-FFF2-40B4-BE49-F238E27FC236}">
                <a16:creationId xmlns:a16="http://schemas.microsoft.com/office/drawing/2014/main" id="{0FB03208-3694-82BB-47C5-8D7C91519780}"/>
              </a:ext>
            </a:extLst>
          </p:cNvPr>
          <p:cNvSpPr>
            <a:spLocks noGrp="1"/>
          </p:cNvSpPr>
          <p:nvPr>
            <p:ph type="dt"/>
          </p:nvPr>
        </p:nvSpPr>
        <p:spPr/>
        <p:txBody>
          <a:bodyPr/>
          <a:lstStyle/>
          <a:p>
            <a:r>
              <a:rPr lang="en-US"/>
              <a:t>November 2023</a:t>
            </a:r>
            <a:endParaRPr lang="en-US" dirty="0"/>
          </a:p>
        </p:txBody>
      </p:sp>
      <p:sp>
        <p:nvSpPr>
          <p:cNvPr id="6" name="Footer Placeholder 5">
            <a:extLst>
              <a:ext uri="{FF2B5EF4-FFF2-40B4-BE49-F238E27FC236}">
                <a16:creationId xmlns:a16="http://schemas.microsoft.com/office/drawing/2014/main" id="{FFECCFBB-E78D-00BB-912D-E36834CF8CA9}"/>
              </a:ext>
            </a:extLst>
          </p:cNvPr>
          <p:cNvSpPr>
            <a:spLocks noGrp="1"/>
          </p:cNvSpPr>
          <p:nvPr>
            <p:ph type="ftr"/>
          </p:nvPr>
        </p:nvSpPr>
        <p:spPr/>
        <p:txBody>
          <a:bodyPr/>
          <a:lstStyle/>
          <a:p>
            <a:r>
              <a:rPr lang="en-US"/>
              <a:t>Stephen McCann, Huawei</a:t>
            </a:r>
            <a:endParaRPr lang="en-US" dirty="0"/>
          </a:p>
        </p:txBody>
      </p:sp>
      <p:sp>
        <p:nvSpPr>
          <p:cNvPr id="7" name="Slide Number Placeholder 6">
            <a:extLst>
              <a:ext uri="{FF2B5EF4-FFF2-40B4-BE49-F238E27FC236}">
                <a16:creationId xmlns:a16="http://schemas.microsoft.com/office/drawing/2014/main" id="{119554FC-645B-5DC4-0827-EAC6A4CF9AA7}"/>
              </a:ext>
            </a:extLst>
          </p:cNvPr>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39261630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F1DBD6-325D-ABDC-74A0-C76D16408CB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03C8602-9DE9-20E9-3629-653235C4A44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C6AF60E-0134-18EF-A5E4-9E72CFBD0BC8}"/>
              </a:ext>
            </a:extLst>
          </p:cNvPr>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a:extLst>
              <a:ext uri="{FF2B5EF4-FFF2-40B4-BE49-F238E27FC236}">
                <a16:creationId xmlns:a16="http://schemas.microsoft.com/office/drawing/2014/main" id="{BD1FA3C4-C561-BC94-6F84-C360DB77D379}"/>
              </a:ext>
            </a:extLst>
          </p:cNvPr>
          <p:cNvSpPr>
            <a:spLocks noGrp="1"/>
          </p:cNvSpPr>
          <p:nvPr>
            <p:ph type="hdr"/>
          </p:nvPr>
        </p:nvSpPr>
        <p:spPr/>
        <p:txBody>
          <a:bodyPr/>
          <a:lstStyle/>
          <a:p>
            <a:r>
              <a:rPr lang="en-US"/>
              <a:t>doc.: IEEE 802.11-23/0003r38</a:t>
            </a:r>
          </a:p>
        </p:txBody>
      </p:sp>
      <p:sp>
        <p:nvSpPr>
          <p:cNvPr id="5" name="Date Placeholder 4">
            <a:extLst>
              <a:ext uri="{FF2B5EF4-FFF2-40B4-BE49-F238E27FC236}">
                <a16:creationId xmlns:a16="http://schemas.microsoft.com/office/drawing/2014/main" id="{B67B2E9F-B2A7-B92B-423D-1F5B162FBF3F}"/>
              </a:ext>
            </a:extLst>
          </p:cNvPr>
          <p:cNvSpPr>
            <a:spLocks noGrp="1"/>
          </p:cNvSpPr>
          <p:nvPr>
            <p:ph type="dt"/>
          </p:nvPr>
        </p:nvSpPr>
        <p:spPr/>
        <p:txBody>
          <a:bodyPr/>
          <a:lstStyle/>
          <a:p>
            <a:r>
              <a:rPr lang="en-US"/>
              <a:t>November 2023</a:t>
            </a:r>
            <a:endParaRPr lang="en-US" dirty="0"/>
          </a:p>
        </p:txBody>
      </p:sp>
      <p:sp>
        <p:nvSpPr>
          <p:cNvPr id="6" name="Footer Placeholder 5">
            <a:extLst>
              <a:ext uri="{FF2B5EF4-FFF2-40B4-BE49-F238E27FC236}">
                <a16:creationId xmlns:a16="http://schemas.microsoft.com/office/drawing/2014/main" id="{49D470C4-389B-4A65-F988-520A18FC8C7F}"/>
              </a:ext>
            </a:extLst>
          </p:cNvPr>
          <p:cNvSpPr>
            <a:spLocks noGrp="1"/>
          </p:cNvSpPr>
          <p:nvPr>
            <p:ph type="ftr"/>
          </p:nvPr>
        </p:nvSpPr>
        <p:spPr/>
        <p:txBody>
          <a:bodyPr/>
          <a:lstStyle/>
          <a:p>
            <a:r>
              <a:rPr lang="en-US"/>
              <a:t>Stephen McCann, Huawei</a:t>
            </a:r>
            <a:endParaRPr lang="en-US" dirty="0"/>
          </a:p>
        </p:txBody>
      </p:sp>
      <p:sp>
        <p:nvSpPr>
          <p:cNvPr id="7" name="Slide Number Placeholder 6">
            <a:extLst>
              <a:ext uri="{FF2B5EF4-FFF2-40B4-BE49-F238E27FC236}">
                <a16:creationId xmlns:a16="http://schemas.microsoft.com/office/drawing/2014/main" id="{37A5B662-D70D-1E0F-06D1-B34F54E24D89}"/>
              </a:ext>
            </a:extLst>
          </p:cNvPr>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24077477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C6C951-694D-3C0A-EB92-92AD3C67F28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78785CB-3AF9-8100-6997-7CD2F048A7A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C18A670-4C84-E955-4D34-ED93B0C151B4}"/>
              </a:ext>
            </a:extLst>
          </p:cNvPr>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a:extLst>
              <a:ext uri="{FF2B5EF4-FFF2-40B4-BE49-F238E27FC236}">
                <a16:creationId xmlns:a16="http://schemas.microsoft.com/office/drawing/2014/main" id="{1AD50052-43A3-F284-CB9D-F27BA42DB403}"/>
              </a:ext>
            </a:extLst>
          </p:cNvPr>
          <p:cNvSpPr>
            <a:spLocks noGrp="1"/>
          </p:cNvSpPr>
          <p:nvPr>
            <p:ph type="hdr"/>
          </p:nvPr>
        </p:nvSpPr>
        <p:spPr/>
        <p:txBody>
          <a:bodyPr/>
          <a:lstStyle/>
          <a:p>
            <a:r>
              <a:rPr lang="en-US"/>
              <a:t>doc.: IEEE 802.11-23/0003r38</a:t>
            </a:r>
          </a:p>
        </p:txBody>
      </p:sp>
      <p:sp>
        <p:nvSpPr>
          <p:cNvPr id="5" name="Date Placeholder 4">
            <a:extLst>
              <a:ext uri="{FF2B5EF4-FFF2-40B4-BE49-F238E27FC236}">
                <a16:creationId xmlns:a16="http://schemas.microsoft.com/office/drawing/2014/main" id="{9B043182-67F1-E333-F53D-7A47343CB0E4}"/>
              </a:ext>
            </a:extLst>
          </p:cNvPr>
          <p:cNvSpPr>
            <a:spLocks noGrp="1"/>
          </p:cNvSpPr>
          <p:nvPr>
            <p:ph type="dt"/>
          </p:nvPr>
        </p:nvSpPr>
        <p:spPr/>
        <p:txBody>
          <a:bodyPr/>
          <a:lstStyle/>
          <a:p>
            <a:r>
              <a:rPr lang="en-US"/>
              <a:t>November 2023</a:t>
            </a:r>
            <a:endParaRPr lang="en-US" dirty="0"/>
          </a:p>
        </p:txBody>
      </p:sp>
      <p:sp>
        <p:nvSpPr>
          <p:cNvPr id="6" name="Footer Placeholder 5">
            <a:extLst>
              <a:ext uri="{FF2B5EF4-FFF2-40B4-BE49-F238E27FC236}">
                <a16:creationId xmlns:a16="http://schemas.microsoft.com/office/drawing/2014/main" id="{1C3B8780-EF9D-C941-15BB-AC442A9A1592}"/>
              </a:ext>
            </a:extLst>
          </p:cNvPr>
          <p:cNvSpPr>
            <a:spLocks noGrp="1"/>
          </p:cNvSpPr>
          <p:nvPr>
            <p:ph type="ftr"/>
          </p:nvPr>
        </p:nvSpPr>
        <p:spPr/>
        <p:txBody>
          <a:bodyPr/>
          <a:lstStyle/>
          <a:p>
            <a:r>
              <a:rPr lang="en-US"/>
              <a:t>Stephen McCann, Huawei</a:t>
            </a:r>
            <a:endParaRPr lang="en-US" dirty="0"/>
          </a:p>
        </p:txBody>
      </p:sp>
      <p:sp>
        <p:nvSpPr>
          <p:cNvPr id="7" name="Slide Number Placeholder 6">
            <a:extLst>
              <a:ext uri="{FF2B5EF4-FFF2-40B4-BE49-F238E27FC236}">
                <a16:creationId xmlns:a16="http://schemas.microsoft.com/office/drawing/2014/main" id="{9365446C-C9EF-5C03-5531-44DDF46F353D}"/>
              </a:ext>
            </a:extLst>
          </p:cNvPr>
          <p:cNvSpPr>
            <a:spLocks noGrp="1"/>
          </p:cNvSpPr>
          <p:nvPr>
            <p:ph type="sldNum"/>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35389013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endParaRPr lang="en-GB" dirty="0"/>
          </a:p>
        </p:txBody>
      </p:sp>
      <p:sp>
        <p:nvSpPr>
          <p:cNvPr id="4" name="Date Placeholder 3"/>
          <p:cNvSpPr>
            <a:spLocks noGrp="1"/>
          </p:cNvSpPr>
          <p:nvPr>
            <p:ph type="dt" idx="10"/>
          </p:nvPr>
        </p:nvSpPr>
        <p:spPr/>
        <p:txBody>
          <a:bodyPr/>
          <a:lstStyle>
            <a:lvl1pPr>
              <a:defRPr/>
            </a:lvl1pPr>
          </a:lstStyle>
          <a:p>
            <a:r>
              <a:rPr lang="en-US" dirty="0"/>
              <a:t>May 2025</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
        <p:nvSpPr>
          <p:cNvPr id="7" name="Rectangle 4">
            <a:extLst>
              <a:ext uri="{FF2B5EF4-FFF2-40B4-BE49-F238E27FC236}">
                <a16:creationId xmlns:a16="http://schemas.microsoft.com/office/drawing/2014/main" id="{D8F42DF5-7D23-36A6-1A5F-052694642A6F}"/>
              </a:ext>
            </a:extLst>
          </p:cNvPr>
          <p:cNvSpPr>
            <a:spLocks noGrp="1" noChangeArrowheads="1"/>
          </p:cNvSpPr>
          <p:nvPr>
            <p:ph type="ftr" idx="13"/>
          </p:nvPr>
        </p:nvSpPr>
        <p:spPr bwMode="auto">
          <a:xfrm>
            <a:off x="6934201" y="6475414"/>
            <a:ext cx="4455584" cy="18097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Hui Luo, Rakesh </a:t>
            </a:r>
            <a:r>
              <a:rPr lang="en-GB" dirty="0" err="1"/>
              <a:t>Taori</a:t>
            </a:r>
            <a:r>
              <a:rPr lang="en-GB" dirty="0"/>
              <a:t> (Infineon), Guy-Armand, Nelson Costa (Haila)</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838199"/>
          </a:xfrm>
        </p:spPr>
        <p:txBody>
          <a:bodyPr/>
          <a:lstStyle>
            <a:lvl1pPr>
              <a:defRPr sz="2800" b="1">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3" name="Content Placeholder 2"/>
          <p:cNvSpPr>
            <a:spLocks noGrp="1"/>
          </p:cNvSpPr>
          <p:nvPr>
            <p:ph idx="1"/>
          </p:nvPr>
        </p:nvSpPr>
        <p:spPr>
          <a:xfrm>
            <a:off x="914401" y="1676400"/>
            <a:ext cx="10361084" cy="4572000"/>
          </a:xfrm>
        </p:spPr>
        <p:txBody>
          <a:bodyPr/>
          <a:lstStyle>
            <a:lvl1pPr marL="252000" indent="-288000">
              <a:buFont typeface="Wingdings" panose="05000000000000000000" pitchFamily="2" charset="2"/>
              <a:buChar char="§"/>
              <a:defRPr sz="1800" b="0">
                <a:latin typeface="Arial" panose="020B0604020202020204" pitchFamily="34" charset="0"/>
                <a:cs typeface="Arial" panose="020B0604020202020204" pitchFamily="34" charset="0"/>
              </a:defRPr>
            </a:lvl1pPr>
            <a:lvl2pPr marL="576000" indent="-288000">
              <a:buFont typeface="Wingdings" panose="05000000000000000000" pitchFamily="2" charset="2"/>
              <a:buChar char="§"/>
              <a:defRPr sz="1800">
                <a:latin typeface="Arial" panose="020B0604020202020204" pitchFamily="34" charset="0"/>
                <a:cs typeface="Arial" panose="020B0604020202020204" pitchFamily="34" charset="0"/>
              </a:defRPr>
            </a:lvl2pPr>
            <a:lvl3pPr marL="864000" indent="-288000">
              <a:buFont typeface="Wingdings" panose="05000000000000000000" pitchFamily="2" charset="2"/>
              <a:buChar char="§"/>
              <a:defRPr sz="1600">
                <a:latin typeface="Arial" panose="020B0604020202020204" pitchFamily="34" charset="0"/>
                <a:cs typeface="Arial" panose="020B0604020202020204" pitchFamily="34" charset="0"/>
              </a:defRPr>
            </a:lvl3pPr>
            <a:lvl4pPr marL="1657350" indent="-285750">
              <a:buFont typeface="Wingdings" panose="05000000000000000000" pitchFamily="2" charset="2"/>
              <a:buChar char="§"/>
              <a:defRPr/>
            </a:lvl4pPr>
            <a:lvl5pPr marL="2114550" indent="-285750">
              <a:buFont typeface="Wingdings" panose="05000000000000000000" pitchFamily="2" charset="2"/>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2025</a:t>
            </a:r>
            <a:endParaRPr lang="en-GB" dirty="0"/>
          </a:p>
        </p:txBody>
      </p:sp>
      <p:sp>
        <p:nvSpPr>
          <p:cNvPr id="4" name="Rectangle 4">
            <a:extLst>
              <a:ext uri="{FF2B5EF4-FFF2-40B4-BE49-F238E27FC236}">
                <a16:creationId xmlns:a16="http://schemas.microsoft.com/office/drawing/2014/main" id="{C0707515-0917-6939-78D9-AFA6AA2474B4}"/>
              </a:ext>
            </a:extLst>
          </p:cNvPr>
          <p:cNvSpPr>
            <a:spLocks noGrp="1" noChangeArrowheads="1"/>
          </p:cNvSpPr>
          <p:nvPr>
            <p:ph type="ftr" idx="16"/>
          </p:nvPr>
        </p:nvSpPr>
        <p:spPr bwMode="auto">
          <a:xfrm>
            <a:off x="6934201" y="6475414"/>
            <a:ext cx="4455584" cy="18097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Hui Luo, Rakesh </a:t>
            </a:r>
            <a:r>
              <a:rPr lang="en-GB" dirty="0" err="1"/>
              <a:t>Taori</a:t>
            </a:r>
            <a:r>
              <a:rPr lang="en-GB" dirty="0"/>
              <a:t> (Infineon), Guy-Armand, Nelson Costa (Haila)</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2025</a:t>
            </a:r>
          </a:p>
        </p:txBody>
      </p:sp>
      <p:sp>
        <p:nvSpPr>
          <p:cNvPr id="1028" name="Rectangle 4"/>
          <p:cNvSpPr>
            <a:spLocks noGrp="1" noChangeArrowheads="1"/>
          </p:cNvSpPr>
          <p:nvPr>
            <p:ph type="ftr"/>
          </p:nvPr>
        </p:nvSpPr>
        <p:spPr bwMode="auto">
          <a:xfrm>
            <a:off x="6934201" y="6475414"/>
            <a:ext cx="4455584" cy="18097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Hui Luo, Rakesh </a:t>
            </a:r>
            <a:r>
              <a:rPr lang="en-GB" dirty="0" err="1"/>
              <a:t>Taori</a:t>
            </a:r>
            <a:r>
              <a:rPr lang="en-GB" dirty="0"/>
              <a:t> (Infineon), Guy-Armand, Nelson Costa (Haila)</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29400"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802.11-25/0831r1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Arial" panose="020B0604020202020204" pitchFamily="34" charset="0"/>
          <a:ea typeface="+mn-ea"/>
          <a:cs typeface="Arial" panose="020B0604020202020204" pitchFamily="34" charset="0"/>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Arial" panose="020B0604020202020204" pitchFamily="34" charset="0"/>
          <a:ea typeface="+mn-ea"/>
          <a:cs typeface="Arial" panose="020B0604020202020204" pitchFamily="34" charset="0"/>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Arial" panose="020B0604020202020204" pitchFamily="34" charset="0"/>
          <a:ea typeface="+mn-ea"/>
          <a:cs typeface="Arial" panose="020B0604020202020204" pitchFamily="34" charset="0"/>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Arial" panose="020B0604020202020204" pitchFamily="34" charset="0"/>
          <a:ea typeface="+mn-ea"/>
          <a:cs typeface="Arial" panose="020B0604020202020204" pitchFamily="34" charset="0"/>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Arial" panose="020B0604020202020204" pitchFamily="34" charset="0"/>
          <a:ea typeface="+mn-ea"/>
          <a:cs typeface="Arial" panose="020B0604020202020204" pitchFamily="34" charset="0"/>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cs.csueastbay.edu/~lertaul/AESCCMCAMREADY.pdf"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5" Type="http://schemas.openxmlformats.org/officeDocument/2006/relationships/hyperlink" Target="https://eprint.iacr.org/2021/049.pdf" TargetMode="External"/><Relationship Id="rId4" Type="http://schemas.openxmlformats.org/officeDocument/2006/relationships/hyperlink" Target="https://www.jatit.org/volumes/Vol100No15/24Vol100No15.pdf"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815975"/>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dirty="0"/>
              <a:t>Low-Complexity Provisioning Methods for Low-Complexity Secure AMP Communications</a:t>
            </a:r>
          </a:p>
        </p:txBody>
      </p:sp>
      <p:sp>
        <p:nvSpPr>
          <p:cNvPr id="3074" name="Rectangle 2"/>
          <p:cNvSpPr>
            <a:spLocks noGrp="1" noChangeArrowheads="1"/>
          </p:cNvSpPr>
          <p:nvPr>
            <p:ph type="subTitle" idx="1"/>
          </p:nvPr>
        </p:nvSpPr>
        <p:spPr>
          <a:xfrm>
            <a:off x="1828800" y="226695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2025-4-28</a:t>
            </a:r>
          </a:p>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b="0" dirty="0"/>
          </a:p>
        </p:txBody>
      </p:sp>
      <p:sp>
        <p:nvSpPr>
          <p:cNvPr id="6" name="Date Placeholder 3"/>
          <p:cNvSpPr>
            <a:spLocks noGrp="1"/>
          </p:cNvSpPr>
          <p:nvPr>
            <p:ph type="dt" idx="10"/>
          </p:nvPr>
        </p:nvSpPr>
        <p:spPr/>
        <p:txBody>
          <a:bodyPr/>
          <a:lstStyle/>
          <a:p>
            <a:r>
              <a:rPr lang="en-US" dirty="0"/>
              <a:t>May 2025</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smtClean="0"/>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57497088"/>
              </p:ext>
            </p:extLst>
          </p:nvPr>
        </p:nvGraphicFramePr>
        <p:xfrm>
          <a:off x="923925" y="3398838"/>
          <a:ext cx="10356850" cy="3240087"/>
        </p:xfrm>
        <a:graphic>
          <a:graphicData uri="http://schemas.openxmlformats.org/presentationml/2006/ole">
            <mc:AlternateContent xmlns:mc="http://schemas.openxmlformats.org/markup-compatibility/2006">
              <mc:Choice xmlns:v="urn:schemas-microsoft-com:vml" Requires="v">
                <p:oleObj name="Document" r:id="rId3" imgW="8080018" imgH="2529818" progId="Word.Document.8">
                  <p:embed/>
                </p:oleObj>
              </mc:Choice>
              <mc:Fallback>
                <p:oleObj name="Document" r:id="rId3" imgW="8080018" imgH="2529818" progId="Word.Document.8">
                  <p:embed/>
                  <p:pic>
                    <p:nvPicPr>
                      <p:cNvPr id="0" name="Picture 3"/>
                      <p:cNvPicPr>
                        <a:picLocks noChangeAspect="1" noChangeArrowheads="1"/>
                      </p:cNvPicPr>
                      <p:nvPr/>
                    </p:nvPicPr>
                    <p:blipFill>
                      <a:blip r:embed="rId4"/>
                      <a:srcRect/>
                      <a:stretch>
                        <a:fillRect/>
                      </a:stretch>
                    </p:blipFill>
                    <p:spPr bwMode="auto">
                      <a:xfrm>
                        <a:off x="923925" y="3398838"/>
                        <a:ext cx="10356850" cy="3240087"/>
                      </a:xfrm>
                      <a:prstGeom prst="rect">
                        <a:avLst/>
                      </a:prstGeom>
                      <a:noFill/>
                    </p:spPr>
                  </p:pic>
                </p:oleObj>
              </mc:Fallback>
            </mc:AlternateContent>
          </a:graphicData>
        </a:graphic>
      </p:graphicFrame>
      <p:sp>
        <p:nvSpPr>
          <p:cNvPr id="3076" name="Rectangle 4"/>
          <p:cNvSpPr>
            <a:spLocks noChangeArrowheads="1"/>
          </p:cNvSpPr>
          <p:nvPr/>
        </p:nvSpPr>
        <p:spPr bwMode="auto">
          <a:xfrm>
            <a:off x="989571" y="3017837"/>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14" name="Footer Placeholder 4">
            <a:extLst>
              <a:ext uri="{FF2B5EF4-FFF2-40B4-BE49-F238E27FC236}">
                <a16:creationId xmlns:a16="http://schemas.microsoft.com/office/drawing/2014/main" id="{3DBE0923-EDF1-45FA-891B-45E6C163CAE0}"/>
              </a:ext>
            </a:extLst>
          </p:cNvPr>
          <p:cNvSpPr>
            <a:spLocks noGrp="1"/>
          </p:cNvSpPr>
          <p:nvPr>
            <p:ph type="ftr" idx="13"/>
          </p:nvPr>
        </p:nvSpPr>
        <p:spPr>
          <a:xfrm>
            <a:off x="7010401" y="6475414"/>
            <a:ext cx="4379384" cy="180975"/>
          </a:xfrm>
        </p:spPr>
        <p:txBody>
          <a:bodyPr/>
          <a:lstStyle/>
          <a:p>
            <a:r>
              <a:rPr lang="en-GB" dirty="0"/>
              <a:t>Hui Luo, Rakesh </a:t>
            </a:r>
            <a:r>
              <a:rPr lang="en-GB" dirty="0" err="1"/>
              <a:t>Taori</a:t>
            </a:r>
            <a:r>
              <a:rPr lang="en-GB" dirty="0"/>
              <a:t> (Infineon), Guy-Armand, Nelson Costa (Haila)</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AF91FB-B511-3AAB-0581-2A6BD4AB63A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38A7B47-F7E1-D4AA-3F63-8B20BC18AD55}"/>
              </a:ext>
            </a:extLst>
          </p:cNvPr>
          <p:cNvSpPr>
            <a:spLocks noGrp="1"/>
          </p:cNvSpPr>
          <p:nvPr>
            <p:ph type="title"/>
          </p:nvPr>
        </p:nvSpPr>
        <p:spPr/>
        <p:txBody>
          <a:bodyPr/>
          <a:lstStyle/>
          <a:p>
            <a:r>
              <a:rPr lang="en-US" dirty="0"/>
              <a:t>Direct bootstrapping provisioning enhancements cont’d</a:t>
            </a:r>
          </a:p>
        </p:txBody>
      </p:sp>
      <p:sp>
        <p:nvSpPr>
          <p:cNvPr id="4" name="Slide Number Placeholder 3">
            <a:extLst>
              <a:ext uri="{FF2B5EF4-FFF2-40B4-BE49-F238E27FC236}">
                <a16:creationId xmlns:a16="http://schemas.microsoft.com/office/drawing/2014/main" id="{D4D28981-8BCB-8D6B-CD1B-F767B362DA00}"/>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7CA717DB-5FC2-52A5-48F8-C0729EB54222}"/>
              </a:ext>
            </a:extLst>
          </p:cNvPr>
          <p:cNvSpPr>
            <a:spLocks noGrp="1"/>
          </p:cNvSpPr>
          <p:nvPr>
            <p:ph type="ftr" idx="16"/>
          </p:nvPr>
        </p:nvSpPr>
        <p:spPr>
          <a:xfrm>
            <a:off x="6934201" y="6475415"/>
            <a:ext cx="4455584" cy="153986"/>
          </a:xfrm>
        </p:spPr>
        <p:txBody>
          <a:bodyPr/>
          <a:lstStyle/>
          <a:p>
            <a:r>
              <a:rPr lang="en-GB" dirty="0"/>
              <a:t>Hui Luo, Rakesh </a:t>
            </a:r>
            <a:r>
              <a:rPr lang="en-GB" dirty="0" err="1"/>
              <a:t>Taori</a:t>
            </a:r>
            <a:r>
              <a:rPr lang="en-GB" dirty="0"/>
              <a:t> (Infineon), Guy-Armand, Nelson Costa (Haila)</a:t>
            </a:r>
          </a:p>
        </p:txBody>
      </p:sp>
      <p:sp>
        <p:nvSpPr>
          <p:cNvPr id="6" name="Date Placeholder 5">
            <a:extLst>
              <a:ext uri="{FF2B5EF4-FFF2-40B4-BE49-F238E27FC236}">
                <a16:creationId xmlns:a16="http://schemas.microsoft.com/office/drawing/2014/main" id="{9F61B28E-352F-644C-003F-C9A73D5FD160}"/>
              </a:ext>
            </a:extLst>
          </p:cNvPr>
          <p:cNvSpPr>
            <a:spLocks noGrp="1"/>
          </p:cNvSpPr>
          <p:nvPr>
            <p:ph type="dt" idx="15"/>
          </p:nvPr>
        </p:nvSpPr>
        <p:spPr/>
        <p:txBody>
          <a:bodyPr/>
          <a:lstStyle/>
          <a:p>
            <a:r>
              <a:rPr lang="en-GB" dirty="0"/>
              <a:t>May 2025</a:t>
            </a:r>
          </a:p>
        </p:txBody>
      </p:sp>
      <p:sp>
        <p:nvSpPr>
          <p:cNvPr id="8" name="Content Placeholder 2">
            <a:extLst>
              <a:ext uri="{FF2B5EF4-FFF2-40B4-BE49-F238E27FC236}">
                <a16:creationId xmlns:a16="http://schemas.microsoft.com/office/drawing/2014/main" id="{ACE9ADA1-6B54-34BA-74FD-6A7C895F4A90}"/>
              </a:ext>
            </a:extLst>
          </p:cNvPr>
          <p:cNvSpPr txBox="1">
            <a:spLocks/>
          </p:cNvSpPr>
          <p:nvPr/>
        </p:nvSpPr>
        <p:spPr bwMode="auto">
          <a:xfrm>
            <a:off x="2729011" y="6058693"/>
            <a:ext cx="2105424" cy="304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252000" indent="-288000" algn="l" defTabSz="449263" rtl="0" eaLnBrk="1" fontAlgn="base" hangingPunct="1">
              <a:spcBef>
                <a:spcPts val="600"/>
              </a:spcBef>
              <a:spcAft>
                <a:spcPct val="0"/>
              </a:spcAft>
              <a:buClr>
                <a:srgbClr val="000000"/>
              </a:buClr>
              <a:buSzPct val="100000"/>
              <a:buFont typeface="Wingdings" panose="05000000000000000000" pitchFamily="2" charset="2"/>
              <a:buChar char="§"/>
              <a:defRPr sz="1800" b="0">
                <a:solidFill>
                  <a:srgbClr val="000000"/>
                </a:solidFill>
                <a:latin typeface="Arial" panose="020B0604020202020204" pitchFamily="34" charset="0"/>
                <a:ea typeface="+mn-ea"/>
                <a:cs typeface="Arial" panose="020B0604020202020204" pitchFamily="34" charset="0"/>
              </a:defRPr>
            </a:lvl1pPr>
            <a:lvl2pPr marL="576000" indent="-288000" algn="l" defTabSz="449263" rtl="0" eaLnBrk="1" fontAlgn="base" hangingPunct="1">
              <a:spcBef>
                <a:spcPts val="500"/>
              </a:spcBef>
              <a:spcAft>
                <a:spcPct val="0"/>
              </a:spcAft>
              <a:buClr>
                <a:srgbClr val="000000"/>
              </a:buClr>
              <a:buSzPct val="100000"/>
              <a:buFont typeface="Wingdings" panose="05000000000000000000" pitchFamily="2" charset="2"/>
              <a:buChar char="§"/>
              <a:defRPr sz="1800">
                <a:solidFill>
                  <a:srgbClr val="000000"/>
                </a:solidFill>
                <a:latin typeface="Arial" panose="020B0604020202020204" pitchFamily="34" charset="0"/>
                <a:ea typeface="+mn-ea"/>
                <a:cs typeface="Arial" panose="020B0604020202020204" pitchFamily="34" charset="0"/>
              </a:defRPr>
            </a:lvl2pPr>
            <a:lvl3pPr marL="864000" indent="-288000" algn="l" defTabSz="449263" rtl="0" eaLnBrk="1" fontAlgn="base" hangingPunct="1">
              <a:spcBef>
                <a:spcPts val="450"/>
              </a:spcBef>
              <a:spcAft>
                <a:spcPct val="0"/>
              </a:spcAft>
              <a:buClr>
                <a:srgbClr val="000000"/>
              </a:buClr>
              <a:buSzPct val="100000"/>
              <a:buFont typeface="Wingdings" panose="05000000000000000000" pitchFamily="2" charset="2"/>
              <a:buChar char="§"/>
              <a:defRPr sz="1600">
                <a:solidFill>
                  <a:srgbClr val="000000"/>
                </a:solidFill>
                <a:latin typeface="Arial" panose="020B0604020202020204" pitchFamily="34" charset="0"/>
                <a:ea typeface="+mn-ea"/>
                <a:cs typeface="Arial" panose="020B0604020202020204" pitchFamily="34" charset="0"/>
              </a:defRPr>
            </a:lvl3pPr>
            <a:lvl4pPr marL="1657350" indent="-285750" algn="l" defTabSz="449263" rtl="0" eaLnBrk="1" fontAlgn="base" hangingPunct="1">
              <a:spcBef>
                <a:spcPts val="400"/>
              </a:spcBef>
              <a:spcAft>
                <a:spcPct val="0"/>
              </a:spcAft>
              <a:buClr>
                <a:srgbClr val="000000"/>
              </a:buClr>
              <a:buSzPct val="100000"/>
              <a:buFont typeface="Wingdings" panose="05000000000000000000" pitchFamily="2" charset="2"/>
              <a:buChar char="§"/>
              <a:defRPr sz="1600">
                <a:solidFill>
                  <a:srgbClr val="000000"/>
                </a:solidFill>
                <a:latin typeface="Arial" panose="020B0604020202020204" pitchFamily="34" charset="0"/>
                <a:ea typeface="+mn-ea"/>
                <a:cs typeface="Arial" panose="020B0604020202020204" pitchFamily="34" charset="0"/>
              </a:defRPr>
            </a:lvl4pPr>
            <a:lvl5pPr marL="2114550" indent="-285750" algn="l" defTabSz="449263" rtl="0" eaLnBrk="1" fontAlgn="base" hangingPunct="1">
              <a:spcBef>
                <a:spcPts val="400"/>
              </a:spcBef>
              <a:spcAft>
                <a:spcPct val="0"/>
              </a:spcAft>
              <a:buClr>
                <a:srgbClr val="000000"/>
              </a:buClr>
              <a:buSzPct val="100000"/>
              <a:buFont typeface="Wingdings" panose="05000000000000000000" pitchFamily="2" charset="2"/>
              <a:buChar char="§"/>
              <a:defRPr sz="1600">
                <a:solidFill>
                  <a:srgbClr val="000000"/>
                </a:solidFill>
                <a:latin typeface="Arial" panose="020B0604020202020204" pitchFamily="34" charset="0"/>
                <a:ea typeface="+mn-ea"/>
                <a:cs typeface="Arial" panose="020B0604020202020204" pitchFamily="34" charset="0"/>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spcBef>
                <a:spcPts val="300"/>
              </a:spcBef>
              <a:spcAft>
                <a:spcPts val="300"/>
              </a:spcAft>
              <a:buFont typeface="Wingdings" panose="05000000000000000000" pitchFamily="2" charset="2"/>
              <a:buNone/>
            </a:pPr>
            <a:r>
              <a:rPr lang="en-US" sz="1400" b="1" kern="0" dirty="0"/>
              <a:t>Reprovisioning</a:t>
            </a:r>
          </a:p>
        </p:txBody>
      </p:sp>
      <p:sp>
        <p:nvSpPr>
          <p:cNvPr id="9" name="Content Placeholder 2">
            <a:extLst>
              <a:ext uri="{FF2B5EF4-FFF2-40B4-BE49-F238E27FC236}">
                <a16:creationId xmlns:a16="http://schemas.microsoft.com/office/drawing/2014/main" id="{538E0853-E785-2D51-3DF5-58E9F83F7509}"/>
              </a:ext>
            </a:extLst>
          </p:cNvPr>
          <p:cNvSpPr txBox="1">
            <a:spLocks/>
          </p:cNvSpPr>
          <p:nvPr/>
        </p:nvSpPr>
        <p:spPr bwMode="auto">
          <a:xfrm>
            <a:off x="8214058" y="6058693"/>
            <a:ext cx="2105424" cy="304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252000" indent="-288000" algn="l" defTabSz="449263" rtl="0" eaLnBrk="1" fontAlgn="base" hangingPunct="1">
              <a:spcBef>
                <a:spcPts val="600"/>
              </a:spcBef>
              <a:spcAft>
                <a:spcPct val="0"/>
              </a:spcAft>
              <a:buClr>
                <a:srgbClr val="000000"/>
              </a:buClr>
              <a:buSzPct val="100000"/>
              <a:buFont typeface="Wingdings" panose="05000000000000000000" pitchFamily="2" charset="2"/>
              <a:buChar char="§"/>
              <a:defRPr sz="1800" b="0">
                <a:solidFill>
                  <a:srgbClr val="000000"/>
                </a:solidFill>
                <a:latin typeface="Arial" panose="020B0604020202020204" pitchFamily="34" charset="0"/>
                <a:ea typeface="+mn-ea"/>
                <a:cs typeface="Arial" panose="020B0604020202020204" pitchFamily="34" charset="0"/>
              </a:defRPr>
            </a:lvl1pPr>
            <a:lvl2pPr marL="576000" indent="-288000" algn="l" defTabSz="449263" rtl="0" eaLnBrk="1" fontAlgn="base" hangingPunct="1">
              <a:spcBef>
                <a:spcPts val="500"/>
              </a:spcBef>
              <a:spcAft>
                <a:spcPct val="0"/>
              </a:spcAft>
              <a:buClr>
                <a:srgbClr val="000000"/>
              </a:buClr>
              <a:buSzPct val="100000"/>
              <a:buFont typeface="Wingdings" panose="05000000000000000000" pitchFamily="2" charset="2"/>
              <a:buChar char="§"/>
              <a:defRPr sz="1800">
                <a:solidFill>
                  <a:srgbClr val="000000"/>
                </a:solidFill>
                <a:latin typeface="Arial" panose="020B0604020202020204" pitchFamily="34" charset="0"/>
                <a:ea typeface="+mn-ea"/>
                <a:cs typeface="Arial" panose="020B0604020202020204" pitchFamily="34" charset="0"/>
              </a:defRPr>
            </a:lvl2pPr>
            <a:lvl3pPr marL="864000" indent="-288000" algn="l" defTabSz="449263" rtl="0" eaLnBrk="1" fontAlgn="base" hangingPunct="1">
              <a:spcBef>
                <a:spcPts val="450"/>
              </a:spcBef>
              <a:spcAft>
                <a:spcPct val="0"/>
              </a:spcAft>
              <a:buClr>
                <a:srgbClr val="000000"/>
              </a:buClr>
              <a:buSzPct val="100000"/>
              <a:buFont typeface="Wingdings" panose="05000000000000000000" pitchFamily="2" charset="2"/>
              <a:buChar char="§"/>
              <a:defRPr sz="1600">
                <a:solidFill>
                  <a:srgbClr val="000000"/>
                </a:solidFill>
                <a:latin typeface="Arial" panose="020B0604020202020204" pitchFamily="34" charset="0"/>
                <a:ea typeface="+mn-ea"/>
                <a:cs typeface="Arial" panose="020B0604020202020204" pitchFamily="34" charset="0"/>
              </a:defRPr>
            </a:lvl3pPr>
            <a:lvl4pPr marL="1657350" indent="-285750" algn="l" defTabSz="449263" rtl="0" eaLnBrk="1" fontAlgn="base" hangingPunct="1">
              <a:spcBef>
                <a:spcPts val="400"/>
              </a:spcBef>
              <a:spcAft>
                <a:spcPct val="0"/>
              </a:spcAft>
              <a:buClr>
                <a:srgbClr val="000000"/>
              </a:buClr>
              <a:buSzPct val="100000"/>
              <a:buFont typeface="Wingdings" panose="05000000000000000000" pitchFamily="2" charset="2"/>
              <a:buChar char="§"/>
              <a:defRPr sz="1600">
                <a:solidFill>
                  <a:srgbClr val="000000"/>
                </a:solidFill>
                <a:latin typeface="Arial" panose="020B0604020202020204" pitchFamily="34" charset="0"/>
                <a:ea typeface="+mn-ea"/>
                <a:cs typeface="Arial" panose="020B0604020202020204" pitchFamily="34" charset="0"/>
              </a:defRPr>
            </a:lvl4pPr>
            <a:lvl5pPr marL="2114550" indent="-285750" algn="l" defTabSz="449263" rtl="0" eaLnBrk="1" fontAlgn="base" hangingPunct="1">
              <a:spcBef>
                <a:spcPts val="400"/>
              </a:spcBef>
              <a:spcAft>
                <a:spcPct val="0"/>
              </a:spcAft>
              <a:buClr>
                <a:srgbClr val="000000"/>
              </a:buClr>
              <a:buSzPct val="100000"/>
              <a:buFont typeface="Wingdings" panose="05000000000000000000" pitchFamily="2" charset="2"/>
              <a:buChar char="§"/>
              <a:defRPr sz="1600">
                <a:solidFill>
                  <a:srgbClr val="000000"/>
                </a:solidFill>
                <a:latin typeface="Arial" panose="020B0604020202020204" pitchFamily="34" charset="0"/>
                <a:ea typeface="+mn-ea"/>
                <a:cs typeface="Arial" panose="020B0604020202020204" pitchFamily="34" charset="0"/>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spcBef>
                <a:spcPts val="300"/>
              </a:spcBef>
              <a:spcAft>
                <a:spcPts val="300"/>
              </a:spcAft>
              <a:buFont typeface="Wingdings" panose="05000000000000000000" pitchFamily="2" charset="2"/>
              <a:buNone/>
            </a:pPr>
            <a:r>
              <a:rPr lang="en-US" sz="1400" b="1" kern="0" dirty="0"/>
              <a:t>Deprovisioning</a:t>
            </a:r>
          </a:p>
        </p:txBody>
      </p:sp>
      <p:pic>
        <p:nvPicPr>
          <p:cNvPr id="3" name="Picture 2">
            <a:extLst>
              <a:ext uri="{FF2B5EF4-FFF2-40B4-BE49-F238E27FC236}">
                <a16:creationId xmlns:a16="http://schemas.microsoft.com/office/drawing/2014/main" id="{0A5E7A14-412B-2DB8-5B89-F0EDA12AD9B3}"/>
              </a:ext>
            </a:extLst>
          </p:cNvPr>
          <p:cNvPicPr>
            <a:picLocks noChangeAspect="1"/>
          </p:cNvPicPr>
          <p:nvPr/>
        </p:nvPicPr>
        <p:blipFill>
          <a:blip r:embed="rId3"/>
          <a:stretch>
            <a:fillRect/>
          </a:stretch>
        </p:blipFill>
        <p:spPr>
          <a:xfrm>
            <a:off x="1195361" y="1590960"/>
            <a:ext cx="4950381" cy="4419983"/>
          </a:xfrm>
          <a:prstGeom prst="rect">
            <a:avLst/>
          </a:prstGeom>
        </p:spPr>
      </p:pic>
      <p:pic>
        <p:nvPicPr>
          <p:cNvPr id="7" name="Picture 6">
            <a:extLst>
              <a:ext uri="{FF2B5EF4-FFF2-40B4-BE49-F238E27FC236}">
                <a16:creationId xmlns:a16="http://schemas.microsoft.com/office/drawing/2014/main" id="{5F61C34F-7671-927D-13CD-08609EA616A7}"/>
              </a:ext>
            </a:extLst>
          </p:cNvPr>
          <p:cNvPicPr>
            <a:picLocks noChangeAspect="1"/>
          </p:cNvPicPr>
          <p:nvPr/>
        </p:nvPicPr>
        <p:blipFill>
          <a:blip r:embed="rId4"/>
          <a:stretch>
            <a:fillRect/>
          </a:stretch>
        </p:blipFill>
        <p:spPr>
          <a:xfrm>
            <a:off x="6629400" y="2049709"/>
            <a:ext cx="4974767" cy="3066554"/>
          </a:xfrm>
          <a:prstGeom prst="rect">
            <a:avLst/>
          </a:prstGeom>
        </p:spPr>
      </p:pic>
    </p:spTree>
    <p:extLst>
      <p:ext uri="{BB962C8B-B14F-4D97-AF65-F5344CB8AC3E}">
        <p14:creationId xmlns:p14="http://schemas.microsoft.com/office/powerpoint/2010/main" val="42422378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D90E9D-EE0A-0E7A-4F69-EE7C2A6929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AC35102-A5B0-BB0F-92EE-41E0A684629A}"/>
              </a:ext>
            </a:extLst>
          </p:cNvPr>
          <p:cNvSpPr>
            <a:spLocks noGrp="1"/>
          </p:cNvSpPr>
          <p:nvPr>
            <p:ph type="title"/>
          </p:nvPr>
        </p:nvSpPr>
        <p:spPr>
          <a:xfrm>
            <a:off x="228600" y="666752"/>
            <a:ext cx="6934201" cy="628648"/>
          </a:xfrm>
        </p:spPr>
        <p:txBody>
          <a:bodyPr/>
          <a:lstStyle/>
          <a:p>
            <a:r>
              <a:rPr lang="en-US" sz="2400" dirty="0"/>
              <a:t>Manufacturer-assisted provisioning method</a:t>
            </a:r>
          </a:p>
        </p:txBody>
      </p:sp>
      <p:sp>
        <p:nvSpPr>
          <p:cNvPr id="3" name="Content Placeholder 2">
            <a:extLst>
              <a:ext uri="{FF2B5EF4-FFF2-40B4-BE49-F238E27FC236}">
                <a16:creationId xmlns:a16="http://schemas.microsoft.com/office/drawing/2014/main" id="{923D73E8-763A-6C3B-9465-7D2DBE1F49F0}"/>
              </a:ext>
            </a:extLst>
          </p:cNvPr>
          <p:cNvSpPr>
            <a:spLocks noGrp="1"/>
          </p:cNvSpPr>
          <p:nvPr>
            <p:ph idx="1"/>
          </p:nvPr>
        </p:nvSpPr>
        <p:spPr>
          <a:xfrm>
            <a:off x="228600" y="1358996"/>
            <a:ext cx="6705599" cy="5108311"/>
          </a:xfrm>
        </p:spPr>
        <p:txBody>
          <a:bodyPr/>
          <a:lstStyle/>
          <a:p>
            <a:pPr>
              <a:spcBef>
                <a:spcPts val="200"/>
              </a:spcBef>
              <a:spcAft>
                <a:spcPts val="200"/>
              </a:spcAft>
            </a:pPr>
            <a:r>
              <a:rPr lang="en-US" sz="1100" b="1" dirty="0"/>
              <a:t>Single device provisioning (upper right)</a:t>
            </a:r>
          </a:p>
          <a:p>
            <a:pPr lvl="1">
              <a:spcBef>
                <a:spcPts val="200"/>
              </a:spcBef>
              <a:spcAft>
                <a:spcPts val="200"/>
              </a:spcAft>
              <a:buFont typeface="+mj-lt"/>
              <a:buAutoNum type="arabicPeriod"/>
            </a:pPr>
            <a:r>
              <a:rPr lang="en-US" sz="1100" dirty="0"/>
              <a:t>R fetches A_ID and S_URL from A using an OOB method, opens a secure connection to S, then sends a </a:t>
            </a:r>
            <a:r>
              <a:rPr lang="en-US" sz="1100" dirty="0" err="1"/>
              <a:t>Provision_Request</a:t>
            </a:r>
            <a:r>
              <a:rPr lang="en-US" sz="1100" dirty="0"/>
              <a:t> message to S, containing owner’s user ID and credential, A_ID, R’s address SPA.</a:t>
            </a:r>
          </a:p>
          <a:p>
            <a:pPr lvl="1">
              <a:spcBef>
                <a:spcPts val="200"/>
              </a:spcBef>
              <a:spcAft>
                <a:spcPts val="200"/>
              </a:spcAft>
              <a:buFont typeface="+mj-lt"/>
              <a:buAutoNum type="arabicPeriod"/>
            </a:pPr>
            <a:r>
              <a:rPr lang="en-US" sz="1100" dirty="0"/>
              <a:t>After validating the user ID and credential, S generates a random number R1, encrypts a </a:t>
            </a:r>
            <a:r>
              <a:rPr lang="en-US" sz="1100" dirty="0" err="1"/>
              <a:t>Provision_Request</a:t>
            </a:r>
            <a:r>
              <a:rPr lang="en-US" sz="1100" dirty="0"/>
              <a:t>(A_ID, SPA) message using a key </a:t>
            </a:r>
            <a:r>
              <a:rPr lang="en-US" sz="1100" dirty="0" err="1"/>
              <a:t>Kb</a:t>
            </a:r>
            <a:r>
              <a:rPr lang="en-US" sz="1100" dirty="0"/>
              <a:t> derived from hash(R1| || B), where B is a shared device-specific secret between the manufacturer and A, and sends R1 and the encrypted </a:t>
            </a:r>
            <a:r>
              <a:rPr lang="en-US" sz="1100" dirty="0" err="1"/>
              <a:t>Provision_Request</a:t>
            </a:r>
            <a:r>
              <a:rPr lang="en-US" sz="1100" dirty="0"/>
              <a:t>(A_ID, SPA) to R.</a:t>
            </a:r>
          </a:p>
          <a:p>
            <a:pPr lvl="1">
              <a:spcBef>
                <a:spcPts val="200"/>
              </a:spcBef>
              <a:spcAft>
                <a:spcPts val="200"/>
              </a:spcAft>
              <a:buFont typeface="+mj-lt"/>
              <a:buAutoNum type="arabicPeriod"/>
            </a:pPr>
            <a:r>
              <a:rPr lang="en-US" sz="1100" dirty="0"/>
              <a:t>R broadcasts a </a:t>
            </a:r>
            <a:r>
              <a:rPr lang="en-US" sz="1100" dirty="0" err="1"/>
              <a:t>Provision_Request</a:t>
            </a:r>
            <a:r>
              <a:rPr lang="en-US" sz="1100" dirty="0"/>
              <a:t> frame with R1 and the encrypted </a:t>
            </a:r>
            <a:r>
              <a:rPr lang="en-US" sz="1100" dirty="0" err="1"/>
              <a:t>Provision_Request</a:t>
            </a:r>
            <a:r>
              <a:rPr lang="en-US" sz="1100" dirty="0"/>
              <a:t> (A_ID, SPA).</a:t>
            </a:r>
          </a:p>
          <a:p>
            <a:pPr lvl="1">
              <a:spcBef>
                <a:spcPts val="200"/>
              </a:spcBef>
              <a:spcAft>
                <a:spcPts val="200"/>
              </a:spcAft>
              <a:buFont typeface="+mj-lt"/>
              <a:buAutoNum type="arabicPeriod"/>
            </a:pPr>
            <a:r>
              <a:rPr lang="en-US" sz="1100" dirty="0"/>
              <a:t>Every AMP device receiving the encrypted </a:t>
            </a:r>
            <a:r>
              <a:rPr lang="en-US" sz="1100" dirty="0" err="1"/>
              <a:t>Provision_Request</a:t>
            </a:r>
            <a:r>
              <a:rPr lang="en-US" sz="1100" dirty="0"/>
              <a:t>(A_ID, SPA) verifies if the encrypted frame can be decrypted by its internal B, if the decrypted A_ID matches its built-in ID, and if itself can be provisioned. Only A finds all conditions are met, A then generates a random number R2 and sends back a unicast </a:t>
            </a:r>
            <a:r>
              <a:rPr lang="en-US" sz="1100" dirty="0" err="1"/>
              <a:t>Provision_Response</a:t>
            </a:r>
            <a:r>
              <a:rPr lang="en-US" sz="1100" dirty="0"/>
              <a:t> frame containing A_ID and PMK = hash(SPA||P) encrypted by a key derived from hash(R1||R2||B).</a:t>
            </a:r>
          </a:p>
          <a:p>
            <a:pPr lvl="1">
              <a:spcBef>
                <a:spcPts val="200"/>
              </a:spcBef>
              <a:spcAft>
                <a:spcPts val="200"/>
              </a:spcAft>
              <a:buFont typeface="+mj-lt"/>
              <a:buAutoNum type="arabicPeriod"/>
            </a:pPr>
            <a:r>
              <a:rPr lang="en-US" sz="1100" dirty="0"/>
              <a:t>R forwards the encrypted </a:t>
            </a:r>
            <a:r>
              <a:rPr lang="en-US" sz="1100" dirty="0" err="1"/>
              <a:t>Provision_Response</a:t>
            </a:r>
            <a:r>
              <a:rPr lang="en-US" sz="1100" dirty="0"/>
              <a:t> message to S.</a:t>
            </a:r>
          </a:p>
          <a:p>
            <a:pPr lvl="1">
              <a:spcBef>
                <a:spcPts val="200"/>
              </a:spcBef>
              <a:spcAft>
                <a:spcPts val="200"/>
              </a:spcAft>
              <a:buFont typeface="+mj-lt"/>
              <a:buAutoNum type="arabicPeriod"/>
            </a:pPr>
            <a:r>
              <a:rPr lang="en-US" sz="1100" dirty="0"/>
              <a:t>S decrypts the </a:t>
            </a:r>
            <a:r>
              <a:rPr lang="en-US" sz="1100" dirty="0" err="1"/>
              <a:t>Provision_Response</a:t>
            </a:r>
            <a:r>
              <a:rPr lang="en-US" sz="1100" dirty="0"/>
              <a:t> message, registers A_ID as a device owned by </a:t>
            </a:r>
            <a:r>
              <a:rPr lang="en-US" sz="1100" dirty="0" err="1"/>
              <a:t>th</a:t>
            </a:r>
            <a:r>
              <a:rPr lang="en-US" sz="1100" dirty="0"/>
              <a:t> user ID and provisioned to SPA if A_ID has not been owned by others, and sends A_ID and PMK to R.</a:t>
            </a:r>
          </a:p>
          <a:p>
            <a:pPr lvl="1">
              <a:spcBef>
                <a:spcPts val="200"/>
              </a:spcBef>
              <a:spcAft>
                <a:spcPts val="200"/>
              </a:spcAft>
              <a:buFont typeface="+mj-lt"/>
              <a:buAutoNum type="arabicPeriod"/>
            </a:pPr>
            <a:r>
              <a:rPr lang="en-US" sz="1100" dirty="0"/>
              <a:t>R can verify if the provisioning succeeds by trying to access A using the PMK (lower right).</a:t>
            </a:r>
          </a:p>
          <a:p>
            <a:pPr>
              <a:spcBef>
                <a:spcPts val="200"/>
              </a:spcBef>
              <a:spcAft>
                <a:spcPts val="200"/>
              </a:spcAft>
            </a:pPr>
            <a:r>
              <a:rPr lang="en-US" sz="1100" b="1" dirty="0"/>
              <a:t>Batch mode provisioning (no need to obtain bootstrapping information using OOB)</a:t>
            </a:r>
          </a:p>
          <a:p>
            <a:pPr lvl="1">
              <a:spcBef>
                <a:spcPts val="200"/>
              </a:spcBef>
              <a:spcAft>
                <a:spcPts val="200"/>
              </a:spcAft>
            </a:pPr>
            <a:r>
              <a:rPr lang="en-US" sz="1100" dirty="0"/>
              <a:t>R does not need to fetch A_ID in Step 1.</a:t>
            </a:r>
          </a:p>
          <a:p>
            <a:pPr lvl="1">
              <a:spcBef>
                <a:spcPts val="200"/>
              </a:spcBef>
              <a:spcAft>
                <a:spcPts val="200"/>
              </a:spcAft>
            </a:pPr>
            <a:r>
              <a:rPr lang="en-US" sz="1100" dirty="0"/>
              <a:t>Replace B in Step 2 and Step 4’s first appearance by Ba, which is not device-specific.</a:t>
            </a:r>
          </a:p>
          <a:p>
            <a:pPr lvl="1">
              <a:spcBef>
                <a:spcPts val="200"/>
              </a:spcBef>
              <a:spcAft>
                <a:spcPts val="200"/>
              </a:spcAft>
            </a:pPr>
            <a:r>
              <a:rPr lang="en-US" sz="1100" dirty="0"/>
              <a:t>In Step 2 and 3, A_ID in </a:t>
            </a:r>
            <a:r>
              <a:rPr lang="en-US" sz="1100" dirty="0" err="1"/>
              <a:t>Provision_Request</a:t>
            </a:r>
            <a:r>
              <a:rPr lang="en-US" sz="1100" dirty="0"/>
              <a:t> is replaced by ALL.</a:t>
            </a:r>
          </a:p>
          <a:p>
            <a:pPr lvl="1">
              <a:spcBef>
                <a:spcPts val="200"/>
              </a:spcBef>
              <a:spcAft>
                <a:spcPts val="200"/>
              </a:spcAft>
            </a:pPr>
            <a:r>
              <a:rPr lang="en-US" sz="1100" dirty="0"/>
              <a:t>In Step 4, two UL encrypted messages are needed, the first encrypted by </a:t>
            </a:r>
            <a:r>
              <a:rPr lang="en-US" sz="1100" dirty="0" err="1"/>
              <a:t>Kb</a:t>
            </a:r>
            <a:r>
              <a:rPr lang="en-US" sz="1100" dirty="0"/>
              <a:t> = hash(R1 || Ba) and the second encrypted by </a:t>
            </a:r>
            <a:r>
              <a:rPr lang="en-US" sz="1100" dirty="0" err="1"/>
              <a:t>Kbs</a:t>
            </a:r>
            <a:r>
              <a:rPr lang="en-US" sz="1100" dirty="0"/>
              <a:t> = hash(R1 || R2 || B).</a:t>
            </a:r>
          </a:p>
          <a:p>
            <a:pPr lvl="1">
              <a:spcBef>
                <a:spcPts val="200"/>
              </a:spcBef>
              <a:spcAft>
                <a:spcPts val="200"/>
              </a:spcAft>
            </a:pPr>
            <a:r>
              <a:rPr lang="en-US" sz="1100" dirty="0"/>
              <a:t>Step 5, 6. 7 may need to process multiple encrypted </a:t>
            </a:r>
            <a:r>
              <a:rPr lang="en-US" sz="1100" dirty="0" err="1"/>
              <a:t>Provision_Request</a:t>
            </a:r>
            <a:r>
              <a:rPr lang="en-US" sz="1100" dirty="0"/>
              <a:t> messages.</a:t>
            </a:r>
          </a:p>
        </p:txBody>
      </p:sp>
      <p:sp>
        <p:nvSpPr>
          <p:cNvPr id="4" name="Slide Number Placeholder 3">
            <a:extLst>
              <a:ext uri="{FF2B5EF4-FFF2-40B4-BE49-F238E27FC236}">
                <a16:creationId xmlns:a16="http://schemas.microsoft.com/office/drawing/2014/main" id="{59361D18-8EE8-C4B3-8D6F-6CFECA353A8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03D4291A-65B7-D227-B0BB-9027684052FB}"/>
              </a:ext>
            </a:extLst>
          </p:cNvPr>
          <p:cNvSpPr>
            <a:spLocks noGrp="1"/>
          </p:cNvSpPr>
          <p:nvPr>
            <p:ph type="ftr" idx="16"/>
          </p:nvPr>
        </p:nvSpPr>
        <p:spPr>
          <a:xfrm>
            <a:off x="7010401" y="6475415"/>
            <a:ext cx="4379384" cy="161392"/>
          </a:xfrm>
        </p:spPr>
        <p:txBody>
          <a:bodyPr/>
          <a:lstStyle/>
          <a:p>
            <a:r>
              <a:rPr lang="en-GB" dirty="0"/>
              <a:t>Hui Luo, Rakesh </a:t>
            </a:r>
            <a:r>
              <a:rPr lang="en-GB" dirty="0" err="1"/>
              <a:t>Taori</a:t>
            </a:r>
            <a:r>
              <a:rPr lang="en-GB" dirty="0"/>
              <a:t> (Infineon), Guy-Armand, Nelson Costa (Haila)</a:t>
            </a:r>
          </a:p>
        </p:txBody>
      </p:sp>
      <p:sp>
        <p:nvSpPr>
          <p:cNvPr id="6" name="Date Placeholder 5">
            <a:extLst>
              <a:ext uri="{FF2B5EF4-FFF2-40B4-BE49-F238E27FC236}">
                <a16:creationId xmlns:a16="http://schemas.microsoft.com/office/drawing/2014/main" id="{F58F5B22-2EA0-1EF3-3158-B1722B1AB247}"/>
              </a:ext>
            </a:extLst>
          </p:cNvPr>
          <p:cNvSpPr>
            <a:spLocks noGrp="1"/>
          </p:cNvSpPr>
          <p:nvPr>
            <p:ph type="dt" idx="15"/>
          </p:nvPr>
        </p:nvSpPr>
        <p:spPr/>
        <p:txBody>
          <a:bodyPr/>
          <a:lstStyle/>
          <a:p>
            <a:r>
              <a:rPr lang="en-GB" dirty="0"/>
              <a:t>May 2025</a:t>
            </a:r>
          </a:p>
        </p:txBody>
      </p:sp>
      <p:pic>
        <p:nvPicPr>
          <p:cNvPr id="9" name="Picture 8">
            <a:extLst>
              <a:ext uri="{FF2B5EF4-FFF2-40B4-BE49-F238E27FC236}">
                <a16:creationId xmlns:a16="http://schemas.microsoft.com/office/drawing/2014/main" id="{2606FF96-F6C8-0C37-83C1-6046BFC001B1}"/>
              </a:ext>
            </a:extLst>
          </p:cNvPr>
          <p:cNvPicPr>
            <a:picLocks noChangeAspect="1"/>
          </p:cNvPicPr>
          <p:nvPr/>
        </p:nvPicPr>
        <p:blipFill>
          <a:blip r:embed="rId3"/>
          <a:stretch>
            <a:fillRect/>
          </a:stretch>
        </p:blipFill>
        <p:spPr>
          <a:xfrm>
            <a:off x="7516195" y="3838810"/>
            <a:ext cx="4066205" cy="2636603"/>
          </a:xfrm>
          <a:prstGeom prst="rect">
            <a:avLst/>
          </a:prstGeom>
        </p:spPr>
      </p:pic>
      <p:pic>
        <p:nvPicPr>
          <p:cNvPr id="11" name="Picture 10">
            <a:extLst>
              <a:ext uri="{FF2B5EF4-FFF2-40B4-BE49-F238E27FC236}">
                <a16:creationId xmlns:a16="http://schemas.microsoft.com/office/drawing/2014/main" id="{B18A7972-8AD2-55EE-B63C-BD604E9B462C}"/>
              </a:ext>
            </a:extLst>
          </p:cNvPr>
          <p:cNvPicPr>
            <a:picLocks noChangeAspect="1"/>
          </p:cNvPicPr>
          <p:nvPr/>
        </p:nvPicPr>
        <p:blipFill>
          <a:blip r:embed="rId4"/>
          <a:stretch>
            <a:fillRect/>
          </a:stretch>
        </p:blipFill>
        <p:spPr>
          <a:xfrm>
            <a:off x="6840396" y="694759"/>
            <a:ext cx="5322933" cy="2932873"/>
          </a:xfrm>
          <a:prstGeom prst="rect">
            <a:avLst/>
          </a:prstGeom>
        </p:spPr>
      </p:pic>
    </p:spTree>
    <p:extLst>
      <p:ext uri="{BB962C8B-B14F-4D97-AF65-F5344CB8AC3E}">
        <p14:creationId xmlns:p14="http://schemas.microsoft.com/office/powerpoint/2010/main" val="3517523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BAEE49-B0FD-A1C0-A325-0AF8FA9A620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8B16514-35CB-3D5E-F2D0-6A4192F26B58}"/>
              </a:ext>
            </a:extLst>
          </p:cNvPr>
          <p:cNvSpPr>
            <a:spLocks noGrp="1"/>
          </p:cNvSpPr>
          <p:nvPr>
            <p:ph type="title"/>
          </p:nvPr>
        </p:nvSpPr>
        <p:spPr>
          <a:xfrm>
            <a:off x="914401" y="685801"/>
            <a:ext cx="5867399" cy="838199"/>
          </a:xfrm>
        </p:spPr>
        <p:txBody>
          <a:bodyPr/>
          <a:lstStyle/>
          <a:p>
            <a:r>
              <a:rPr lang="en-US" sz="2400" dirty="0"/>
              <a:t>Direct secure access to AMP devices by provisioned AMP reading devices</a:t>
            </a:r>
          </a:p>
        </p:txBody>
      </p:sp>
      <p:sp>
        <p:nvSpPr>
          <p:cNvPr id="3" name="Content Placeholder 2">
            <a:extLst>
              <a:ext uri="{FF2B5EF4-FFF2-40B4-BE49-F238E27FC236}">
                <a16:creationId xmlns:a16="http://schemas.microsoft.com/office/drawing/2014/main" id="{9EFF33C5-A9CD-235B-8658-FF01F88EB9C5}"/>
              </a:ext>
            </a:extLst>
          </p:cNvPr>
          <p:cNvSpPr>
            <a:spLocks noGrp="1"/>
          </p:cNvSpPr>
          <p:nvPr>
            <p:ph idx="1"/>
          </p:nvPr>
        </p:nvSpPr>
        <p:spPr>
          <a:xfrm>
            <a:off x="457201" y="1713726"/>
            <a:ext cx="6858000" cy="1566092"/>
          </a:xfrm>
        </p:spPr>
        <p:txBody>
          <a:bodyPr/>
          <a:lstStyle/>
          <a:p>
            <a:pPr>
              <a:spcBef>
                <a:spcPts val="200"/>
              </a:spcBef>
              <a:spcAft>
                <a:spcPts val="200"/>
              </a:spcAft>
            </a:pPr>
            <a:r>
              <a:rPr lang="en-US" sz="1200" b="1" dirty="0"/>
              <a:t>Secure access to single-purpose read-only AMP devices (left)</a:t>
            </a:r>
          </a:p>
          <a:p>
            <a:pPr lvl="1">
              <a:spcBef>
                <a:spcPts val="200"/>
              </a:spcBef>
              <a:spcAft>
                <a:spcPts val="200"/>
              </a:spcAft>
            </a:pPr>
            <a:r>
              <a:rPr lang="en-US" sz="1050" dirty="0">
                <a:highlight>
                  <a:srgbClr val="00FF00"/>
                </a:highlight>
              </a:rPr>
              <a:t>Only one round-trip frame exchange, then A can power off. UL data authenticated and encrypted.</a:t>
            </a:r>
          </a:p>
          <a:p>
            <a:pPr lvl="1">
              <a:spcBef>
                <a:spcPts val="200"/>
              </a:spcBef>
              <a:spcAft>
                <a:spcPts val="200"/>
              </a:spcAft>
            </a:pPr>
            <a:r>
              <a:rPr lang="en-US" sz="1050" dirty="0">
                <a:highlight>
                  <a:srgbClr val="00FF00"/>
                </a:highlight>
              </a:rPr>
              <a:t>64B DL, 80B UL</a:t>
            </a:r>
            <a:r>
              <a:rPr lang="en-US" sz="1050" dirty="0">
                <a:highlight>
                  <a:srgbClr val="00FF00"/>
                </a:highlight>
                <a:ea typeface="MS Gothic"/>
              </a:rPr>
              <a:t> </a:t>
            </a:r>
            <a:r>
              <a:rPr lang="en-US" sz="1050" dirty="0">
                <a:highlight>
                  <a:srgbClr val="00FF00"/>
                </a:highlight>
              </a:rPr>
              <a:t>(assuming 16B data) + header. 3 (or 4) hashes, 5 (or 1) AES block (if MIC).</a:t>
            </a:r>
          </a:p>
          <a:p>
            <a:pPr lvl="1">
              <a:spcBef>
                <a:spcPts val="200"/>
              </a:spcBef>
              <a:spcAft>
                <a:spcPts val="200"/>
              </a:spcAft>
            </a:pPr>
            <a:r>
              <a:rPr lang="en-US" sz="1050" dirty="0">
                <a:highlight>
                  <a:srgbClr val="00FF00"/>
                </a:highlight>
              </a:rPr>
              <a:t>4.9uJ if authentication by AES-128 AEAD, or 2.0uJ with an extra 16B MIC.</a:t>
            </a:r>
            <a:endParaRPr lang="en-US" sz="1050" b="1" dirty="0">
              <a:highlight>
                <a:srgbClr val="00FF00"/>
              </a:highlight>
            </a:endParaRPr>
          </a:p>
          <a:p>
            <a:pPr>
              <a:spcBef>
                <a:spcPts val="200"/>
              </a:spcBef>
              <a:spcAft>
                <a:spcPts val="200"/>
              </a:spcAft>
            </a:pPr>
            <a:r>
              <a:rPr lang="en-US" sz="1200" b="1" dirty="0"/>
              <a:t>Secure access to AMP devices capable of multiple UL transfers (right)</a:t>
            </a:r>
          </a:p>
          <a:p>
            <a:pPr marL="576000" marR="0" lvl="1" indent="-288000" algn="l" defTabSz="449263" rtl="0" eaLnBrk="1" fontAlgn="base" latinLnBrk="0" hangingPunct="1">
              <a:lnSpc>
                <a:spcPct val="100000"/>
              </a:lnSpc>
              <a:spcBef>
                <a:spcPts val="200"/>
              </a:spcBef>
              <a:spcAft>
                <a:spcPts val="200"/>
              </a:spcAft>
              <a:buClr>
                <a:srgbClr val="000000"/>
              </a:buClr>
              <a:buSzPct val="100000"/>
              <a:buFont typeface="Wingdings" panose="05000000000000000000" pitchFamily="2" charset="2"/>
              <a:buChar char="§"/>
              <a:tabLst/>
              <a:defRPr/>
            </a:pPr>
            <a:r>
              <a:rPr kumimoji="0" lang="en-US" sz="1050" b="0" i="0" u="none" strike="noStrike" kern="0" cap="none" spc="0" normalizeH="0" baseline="0" noProof="0" dirty="0">
                <a:ln>
                  <a:noFill/>
                </a:ln>
                <a:solidFill>
                  <a:srgbClr val="000000"/>
                </a:solidFill>
                <a:effectLst/>
                <a:highlight>
                  <a:srgbClr val="00FF00"/>
                </a:highlight>
                <a:uLnTx/>
                <a:uFillTx/>
                <a:latin typeface="Arial" panose="020B0604020202020204" pitchFamily="34" charset="0"/>
                <a:ea typeface="MS Gothic"/>
                <a:cs typeface="Arial" panose="020B0604020202020204" pitchFamily="34" charset="0"/>
              </a:rPr>
              <a:t>N+1 round-trip frame exchanges for N round-trip UL data and DL data, all authenticated and encrypted.</a:t>
            </a:r>
          </a:p>
          <a:p>
            <a:pPr marL="576000" marR="0" lvl="1" indent="-288000" algn="l" defTabSz="449263" rtl="0" eaLnBrk="1" fontAlgn="base" latinLnBrk="0" hangingPunct="1">
              <a:lnSpc>
                <a:spcPct val="100000"/>
              </a:lnSpc>
              <a:spcBef>
                <a:spcPts val="200"/>
              </a:spcBef>
              <a:spcAft>
                <a:spcPts val="200"/>
              </a:spcAft>
              <a:buClr>
                <a:srgbClr val="000000"/>
              </a:buClr>
              <a:buSzPct val="100000"/>
              <a:buFont typeface="Wingdings" panose="05000000000000000000" pitchFamily="2" charset="2"/>
              <a:buChar char="§"/>
              <a:tabLst/>
              <a:defRPr/>
            </a:pPr>
            <a:r>
              <a:rPr kumimoji="0" lang="en-US" sz="1050" b="0" i="0" u="none" strike="noStrike" kern="0" cap="none" spc="0" normalizeH="0" baseline="0" noProof="0" dirty="0">
                <a:ln>
                  <a:noFill/>
                </a:ln>
                <a:solidFill>
                  <a:srgbClr val="000000"/>
                </a:solidFill>
                <a:effectLst/>
                <a:uLnTx/>
                <a:uFillTx/>
                <a:latin typeface="Arial" panose="020B0604020202020204" pitchFamily="34" charset="0"/>
                <a:ea typeface="MS Gothic"/>
                <a:cs typeface="Arial" panose="020B0604020202020204" pitchFamily="34" charset="0"/>
              </a:rPr>
              <a:t>Initial overhead same as previous case. Rest overhead is PN and integrity code (AEAD or MIC).</a:t>
            </a:r>
            <a:endParaRPr kumimoji="0" lang="en-US" sz="1200" b="0" i="0" u="none" strike="noStrike" kern="0" cap="none" spc="0" normalizeH="0" baseline="0" noProof="0" dirty="0">
              <a:ln>
                <a:noFill/>
              </a:ln>
              <a:solidFill>
                <a:srgbClr val="000000"/>
              </a:solidFill>
              <a:effectLst/>
              <a:uLnTx/>
              <a:uFillTx/>
              <a:latin typeface="Arial" panose="020B0604020202020204" pitchFamily="34" charset="0"/>
              <a:ea typeface="MS Gothic"/>
              <a:cs typeface="Arial" panose="020B0604020202020204" pitchFamily="34" charset="0"/>
            </a:endParaRPr>
          </a:p>
        </p:txBody>
      </p:sp>
      <p:sp>
        <p:nvSpPr>
          <p:cNvPr id="4" name="Slide Number Placeholder 3">
            <a:extLst>
              <a:ext uri="{FF2B5EF4-FFF2-40B4-BE49-F238E27FC236}">
                <a16:creationId xmlns:a16="http://schemas.microsoft.com/office/drawing/2014/main" id="{903FF2C4-A95F-7858-6A74-B84C29A3DAB3}"/>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8C1C9D45-8938-5FB1-521B-C0C3C86CCA31}"/>
              </a:ext>
            </a:extLst>
          </p:cNvPr>
          <p:cNvSpPr>
            <a:spLocks noGrp="1"/>
          </p:cNvSpPr>
          <p:nvPr>
            <p:ph type="ftr" idx="16"/>
          </p:nvPr>
        </p:nvSpPr>
        <p:spPr>
          <a:xfrm>
            <a:off x="6991319" y="6475414"/>
            <a:ext cx="4398466" cy="230186"/>
          </a:xfrm>
        </p:spPr>
        <p:txBody>
          <a:bodyPr/>
          <a:lstStyle/>
          <a:p>
            <a:r>
              <a:rPr lang="en-GB" dirty="0"/>
              <a:t>Hui Luo, Rakesh </a:t>
            </a:r>
            <a:r>
              <a:rPr lang="en-GB" dirty="0" err="1"/>
              <a:t>Taori</a:t>
            </a:r>
            <a:r>
              <a:rPr lang="en-GB" dirty="0"/>
              <a:t> (Infineon), Guy-Armand, Nelson Costa (Haila)</a:t>
            </a:r>
          </a:p>
        </p:txBody>
      </p:sp>
      <p:sp>
        <p:nvSpPr>
          <p:cNvPr id="6" name="Date Placeholder 5">
            <a:extLst>
              <a:ext uri="{FF2B5EF4-FFF2-40B4-BE49-F238E27FC236}">
                <a16:creationId xmlns:a16="http://schemas.microsoft.com/office/drawing/2014/main" id="{D374C900-B8EC-14F2-AF0C-6BD13958E04E}"/>
              </a:ext>
            </a:extLst>
          </p:cNvPr>
          <p:cNvSpPr>
            <a:spLocks noGrp="1"/>
          </p:cNvSpPr>
          <p:nvPr>
            <p:ph type="dt" idx="15"/>
          </p:nvPr>
        </p:nvSpPr>
        <p:spPr/>
        <p:txBody>
          <a:bodyPr/>
          <a:lstStyle/>
          <a:p>
            <a:r>
              <a:rPr lang="en-GB" dirty="0"/>
              <a:t>May 2025</a:t>
            </a:r>
          </a:p>
        </p:txBody>
      </p:sp>
      <p:pic>
        <p:nvPicPr>
          <p:cNvPr id="10" name="Picture 9">
            <a:extLst>
              <a:ext uri="{FF2B5EF4-FFF2-40B4-BE49-F238E27FC236}">
                <a16:creationId xmlns:a16="http://schemas.microsoft.com/office/drawing/2014/main" id="{2DC321DC-D09A-7562-6551-04E46BDA3C35}"/>
              </a:ext>
            </a:extLst>
          </p:cNvPr>
          <p:cNvPicPr>
            <a:picLocks noChangeAspect="1"/>
          </p:cNvPicPr>
          <p:nvPr/>
        </p:nvPicPr>
        <p:blipFill>
          <a:blip r:embed="rId3"/>
          <a:stretch>
            <a:fillRect/>
          </a:stretch>
        </p:blipFill>
        <p:spPr>
          <a:xfrm>
            <a:off x="1600200" y="3306712"/>
            <a:ext cx="4764770" cy="3089566"/>
          </a:xfrm>
          <a:prstGeom prst="rect">
            <a:avLst/>
          </a:prstGeom>
        </p:spPr>
      </p:pic>
      <p:grpSp>
        <p:nvGrpSpPr>
          <p:cNvPr id="15" name="Group 14">
            <a:extLst>
              <a:ext uri="{FF2B5EF4-FFF2-40B4-BE49-F238E27FC236}">
                <a16:creationId xmlns:a16="http://schemas.microsoft.com/office/drawing/2014/main" id="{79EA3632-FFA7-CA9D-09E2-E623F932D607}"/>
              </a:ext>
            </a:extLst>
          </p:cNvPr>
          <p:cNvGrpSpPr/>
          <p:nvPr/>
        </p:nvGrpSpPr>
        <p:grpSpPr>
          <a:xfrm>
            <a:off x="7467600" y="818615"/>
            <a:ext cx="4343400" cy="5525796"/>
            <a:chOff x="7543800" y="914400"/>
            <a:chExt cx="4343400" cy="5525796"/>
          </a:xfrm>
        </p:grpSpPr>
        <p:pic>
          <p:nvPicPr>
            <p:cNvPr id="11" name="Picture 10">
              <a:extLst>
                <a:ext uri="{FF2B5EF4-FFF2-40B4-BE49-F238E27FC236}">
                  <a16:creationId xmlns:a16="http://schemas.microsoft.com/office/drawing/2014/main" id="{D74C142F-BC4F-A172-2CF5-6677D6B37EF8}"/>
                </a:ext>
              </a:extLst>
            </p:cNvPr>
            <p:cNvPicPr>
              <a:picLocks noChangeAspect="1"/>
            </p:cNvPicPr>
            <p:nvPr/>
          </p:nvPicPr>
          <p:blipFill>
            <a:blip r:embed="rId3"/>
            <a:stretch>
              <a:fillRect/>
            </a:stretch>
          </p:blipFill>
          <p:spPr>
            <a:xfrm>
              <a:off x="7643185" y="914400"/>
              <a:ext cx="4244015" cy="2751898"/>
            </a:xfrm>
            <a:prstGeom prst="rect">
              <a:avLst/>
            </a:prstGeom>
          </p:spPr>
        </p:pic>
        <p:pic>
          <p:nvPicPr>
            <p:cNvPr id="14" name="Picture 13">
              <a:extLst>
                <a:ext uri="{FF2B5EF4-FFF2-40B4-BE49-F238E27FC236}">
                  <a16:creationId xmlns:a16="http://schemas.microsoft.com/office/drawing/2014/main" id="{74DF884A-B5A8-AED7-C73A-98F521101E77}"/>
                </a:ext>
              </a:extLst>
            </p:cNvPr>
            <p:cNvPicPr>
              <a:picLocks noChangeAspect="1"/>
            </p:cNvPicPr>
            <p:nvPr/>
          </p:nvPicPr>
          <p:blipFill>
            <a:blip r:embed="rId4"/>
            <a:stretch>
              <a:fillRect/>
            </a:stretch>
          </p:blipFill>
          <p:spPr>
            <a:xfrm>
              <a:off x="7543800" y="3614695"/>
              <a:ext cx="4238252" cy="2825501"/>
            </a:xfrm>
            <a:prstGeom prst="rect">
              <a:avLst/>
            </a:prstGeom>
          </p:spPr>
        </p:pic>
      </p:grpSp>
    </p:spTree>
    <p:extLst>
      <p:ext uri="{BB962C8B-B14F-4D97-AF65-F5344CB8AC3E}">
        <p14:creationId xmlns:p14="http://schemas.microsoft.com/office/powerpoint/2010/main" val="29984609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2D735-1475-42AC-9C9B-BDFA03B4CCA3}"/>
              </a:ext>
            </a:extLst>
          </p:cNvPr>
          <p:cNvSpPr>
            <a:spLocks noGrp="1"/>
          </p:cNvSpPr>
          <p:nvPr>
            <p:ph type="title"/>
          </p:nvPr>
        </p:nvSpPr>
        <p:spPr>
          <a:xfrm>
            <a:off x="457200" y="685801"/>
            <a:ext cx="11284370" cy="838199"/>
          </a:xfrm>
        </p:spPr>
        <p:txBody>
          <a:bodyPr/>
          <a:lstStyle/>
          <a:p>
            <a:r>
              <a:rPr lang="en-US" sz="2400" dirty="0"/>
              <a:t>Provisioned server-managed secure access to single-purpose read-only AMP devices without provisioning AMP reading devices</a:t>
            </a:r>
          </a:p>
        </p:txBody>
      </p:sp>
      <p:sp>
        <p:nvSpPr>
          <p:cNvPr id="3" name="Content Placeholder 2">
            <a:extLst>
              <a:ext uri="{FF2B5EF4-FFF2-40B4-BE49-F238E27FC236}">
                <a16:creationId xmlns:a16="http://schemas.microsoft.com/office/drawing/2014/main" id="{0B85A6FD-19C5-46A7-9617-B4EA189DD57E}"/>
              </a:ext>
            </a:extLst>
          </p:cNvPr>
          <p:cNvSpPr>
            <a:spLocks noGrp="1"/>
          </p:cNvSpPr>
          <p:nvPr>
            <p:ph idx="1"/>
          </p:nvPr>
        </p:nvSpPr>
        <p:spPr>
          <a:xfrm>
            <a:off x="457200" y="1603376"/>
            <a:ext cx="6248400" cy="4873624"/>
          </a:xfrm>
        </p:spPr>
        <p:txBody>
          <a:bodyPr>
            <a:normAutofit fontScale="92500"/>
          </a:bodyPr>
          <a:lstStyle/>
          <a:p>
            <a:pPr marL="0" indent="0">
              <a:buNone/>
            </a:pPr>
            <a:r>
              <a:rPr lang="en-US" sz="1600" b="1" dirty="0"/>
              <a:t>Access protocol</a:t>
            </a:r>
            <a:endParaRPr lang="en-US" sz="900" b="1" dirty="0"/>
          </a:p>
          <a:p>
            <a:pPr>
              <a:buFont typeface="+mj-lt"/>
              <a:buAutoNum type="arabicPeriod"/>
            </a:pPr>
            <a:r>
              <a:rPr lang="en-US" sz="1200" dirty="0"/>
              <a:t>R sends R_ID, </a:t>
            </a:r>
            <a:r>
              <a:rPr lang="en-US" sz="1200" dirty="0" err="1"/>
              <a:t>R_credential</a:t>
            </a:r>
            <a:r>
              <a:rPr lang="en-US" sz="1200" dirty="0"/>
              <a:t>, R’s address SPA, and A’s meaningful name to S over a secure R-S connection.</a:t>
            </a:r>
          </a:p>
          <a:p>
            <a:pPr>
              <a:buFont typeface="+mj-lt"/>
              <a:buAutoNum type="arabicPeriod"/>
            </a:pPr>
            <a:r>
              <a:rPr lang="en-US" sz="1200" dirty="0"/>
              <a:t>S checks if R is allowed to access A. If yes, S generates a random </a:t>
            </a:r>
            <a:r>
              <a:rPr lang="en-US" sz="1200" dirty="0" err="1"/>
              <a:t>SNonce</a:t>
            </a:r>
            <a:r>
              <a:rPr lang="en-US" sz="1200" dirty="0"/>
              <a:t>, computes hash(</a:t>
            </a:r>
            <a:r>
              <a:rPr lang="en-US" sz="1200" dirty="0" err="1"/>
              <a:t>SNonce</a:t>
            </a:r>
            <a:r>
              <a:rPr lang="en-US" sz="1200" dirty="0"/>
              <a:t>||SPA||A_ID), then sends them back to R over the secure R-S connection (</a:t>
            </a:r>
            <a:r>
              <a:rPr lang="en-US" sz="1200" dirty="0" err="1"/>
              <a:t>SNonce</a:t>
            </a:r>
            <a:r>
              <a:rPr lang="en-US" sz="1200" dirty="0"/>
              <a:t> is made incrementing random to assist detecting replay attacks).</a:t>
            </a:r>
          </a:p>
          <a:p>
            <a:pPr>
              <a:buFont typeface="+mj-lt"/>
              <a:buAutoNum type="arabicPeriod"/>
            </a:pPr>
            <a:r>
              <a:rPr lang="en-US" sz="1200" dirty="0"/>
              <a:t>A validates hash(</a:t>
            </a:r>
            <a:r>
              <a:rPr lang="en-US" sz="1200" dirty="0" err="1"/>
              <a:t>SNonce</a:t>
            </a:r>
            <a:r>
              <a:rPr lang="en-US" sz="1200" dirty="0"/>
              <a:t>||SPA||A_ID). If everything is good, A then generates a random </a:t>
            </a:r>
            <a:r>
              <a:rPr lang="en-US" sz="1200" dirty="0" err="1"/>
              <a:t>ANonce</a:t>
            </a:r>
            <a:r>
              <a:rPr lang="en-US" sz="1200" dirty="0"/>
              <a:t> and a random address AA, derives PMK = hash(SPA||P), then PTK = hash(</a:t>
            </a:r>
            <a:r>
              <a:rPr lang="en-US" sz="1200" dirty="0" err="1"/>
              <a:t>SNonce</a:t>
            </a:r>
            <a:r>
              <a:rPr lang="en-US" sz="1200" dirty="0"/>
              <a:t>||</a:t>
            </a:r>
            <a:r>
              <a:rPr lang="en-US" sz="1200" dirty="0" err="1"/>
              <a:t>ANonce</a:t>
            </a:r>
            <a:r>
              <a:rPr lang="en-US" sz="1200" dirty="0"/>
              <a:t>||SPA||AA||PMK), and sends back an </a:t>
            </a:r>
            <a:r>
              <a:rPr lang="en-US" sz="1200" dirty="0" err="1"/>
              <a:t>Access_Response</a:t>
            </a:r>
            <a:r>
              <a:rPr lang="en-US" sz="1200" dirty="0"/>
              <a:t> frame containing encrypted UL data using TK as the key and </a:t>
            </a:r>
            <a:r>
              <a:rPr lang="en-US" sz="1200" dirty="0" err="1"/>
              <a:t>PNa</a:t>
            </a:r>
            <a:r>
              <a:rPr lang="en-US" sz="1200" dirty="0"/>
              <a:t> as PN, along with an AEAD or MIC as the data integrity code (</a:t>
            </a:r>
            <a:r>
              <a:rPr lang="en-US" sz="1200" dirty="0" err="1"/>
              <a:t>ANonce</a:t>
            </a:r>
            <a:r>
              <a:rPr lang="en-US" sz="1200" dirty="0"/>
              <a:t> is made cyclically bigger than </a:t>
            </a:r>
            <a:r>
              <a:rPr lang="en-US" sz="1200" dirty="0" err="1"/>
              <a:t>SNonce</a:t>
            </a:r>
            <a:r>
              <a:rPr lang="en-US" sz="1200" dirty="0"/>
              <a:t> with slightly less MSB random bits to assist R to detect replay attacks).</a:t>
            </a:r>
          </a:p>
          <a:p>
            <a:pPr>
              <a:buFont typeface="+mj-lt"/>
              <a:buAutoNum type="arabicPeriod"/>
            </a:pPr>
            <a:r>
              <a:rPr lang="en-US" sz="1200" dirty="0"/>
              <a:t>R sends an </a:t>
            </a:r>
            <a:r>
              <a:rPr lang="en-US" sz="1200" dirty="0" err="1"/>
              <a:t>Encrypted_Data</a:t>
            </a:r>
            <a:r>
              <a:rPr lang="en-US" sz="1200" dirty="0"/>
              <a:t> frame to S over the secure R-S connection.</a:t>
            </a:r>
          </a:p>
          <a:p>
            <a:pPr>
              <a:buFont typeface="+mj-lt"/>
              <a:buAutoNum type="arabicPeriod"/>
            </a:pPr>
            <a:r>
              <a:rPr lang="en-US" sz="1200" dirty="0"/>
              <a:t>S validates </a:t>
            </a:r>
            <a:r>
              <a:rPr lang="en-US" sz="1200" dirty="0" err="1"/>
              <a:t>SNonce</a:t>
            </a:r>
            <a:r>
              <a:rPr lang="en-US" sz="1200" dirty="0"/>
              <a:t>, </a:t>
            </a:r>
            <a:r>
              <a:rPr lang="en-US" sz="1200" dirty="0" err="1"/>
              <a:t>ANonce</a:t>
            </a:r>
            <a:r>
              <a:rPr lang="en-US" sz="1200" dirty="0"/>
              <a:t>, and the </a:t>
            </a:r>
            <a:r>
              <a:rPr lang="en-US" sz="1200" dirty="0" err="1"/>
              <a:t>Encrypted_Data</a:t>
            </a:r>
            <a:r>
              <a:rPr lang="en-US" sz="1200" dirty="0"/>
              <a:t> frame. If everything is good, S derives PTK = hash(</a:t>
            </a:r>
            <a:r>
              <a:rPr lang="en-US" sz="1200" dirty="0" err="1"/>
              <a:t>SNonce</a:t>
            </a:r>
            <a:r>
              <a:rPr lang="en-US" sz="1200" dirty="0"/>
              <a:t>||</a:t>
            </a:r>
            <a:r>
              <a:rPr lang="en-US" sz="1200" dirty="0" err="1"/>
              <a:t>ANonce</a:t>
            </a:r>
            <a:r>
              <a:rPr lang="en-US" sz="1200" dirty="0"/>
              <a:t>||SPA||AA||PMK), decrypts UL data, and sends a </a:t>
            </a:r>
            <a:r>
              <a:rPr lang="en-US" sz="1200" dirty="0" err="1"/>
              <a:t>Decrypted_Data</a:t>
            </a:r>
            <a:r>
              <a:rPr lang="en-US" sz="1200" dirty="0"/>
              <a:t> frame to R.</a:t>
            </a:r>
          </a:p>
          <a:p>
            <a:pPr marL="0" indent="0">
              <a:buNone/>
            </a:pPr>
            <a:r>
              <a:rPr lang="en-US" sz="1600" b="1" dirty="0"/>
              <a:t>Analysis</a:t>
            </a:r>
            <a:endParaRPr lang="en-US" sz="900" b="1" dirty="0"/>
          </a:p>
          <a:p>
            <a:r>
              <a:rPr lang="en-US" sz="1200" dirty="0">
                <a:highlight>
                  <a:srgbClr val="00FF00"/>
                </a:highlight>
              </a:rPr>
              <a:t>The method can work with AMP devices that do not implement the bootstrapping provisioning protocol. Whether a reading device can access an AMP device can be dynamically managed by the server, thus supporting equivalence of reprovisioning and deprovisioning</a:t>
            </a:r>
            <a:r>
              <a:rPr lang="en-US" sz="1200" dirty="0"/>
              <a:t>.</a:t>
            </a:r>
          </a:p>
          <a:p>
            <a:r>
              <a:rPr lang="en-US" sz="1200" dirty="0"/>
              <a:t>One round-trip frame exchange, then A can power off. UL data authenticated and encrypted.</a:t>
            </a:r>
          </a:p>
          <a:p>
            <a:r>
              <a:rPr lang="en-US" sz="1200" dirty="0"/>
              <a:t>64B DL, 80B UL</a:t>
            </a:r>
            <a:r>
              <a:rPr lang="en-US" sz="1200" dirty="0">
                <a:ea typeface="MS Gothic"/>
              </a:rPr>
              <a:t> </a:t>
            </a:r>
            <a:r>
              <a:rPr lang="en-US" sz="1200" dirty="0"/>
              <a:t>(assuming 16B data) + header. 3 (or 4) hashes, 5 (or 1) AES block (if MIC).</a:t>
            </a:r>
          </a:p>
          <a:p>
            <a:r>
              <a:rPr lang="en-US" sz="1200" dirty="0"/>
              <a:t>4.9uJ if authentication by AES-128 AEAD, or 2.0uJ with an extra 16B MIC.</a:t>
            </a:r>
          </a:p>
        </p:txBody>
      </p:sp>
      <p:sp>
        <p:nvSpPr>
          <p:cNvPr id="4" name="Slide Number Placeholder 3">
            <a:extLst>
              <a:ext uri="{FF2B5EF4-FFF2-40B4-BE49-F238E27FC236}">
                <a16:creationId xmlns:a16="http://schemas.microsoft.com/office/drawing/2014/main" id="{4B12EC11-5386-4313-9F39-44FF5552C10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AA5B2A63-61F1-48EB-9F06-413447F3EA7D}"/>
              </a:ext>
            </a:extLst>
          </p:cNvPr>
          <p:cNvSpPr>
            <a:spLocks noGrp="1"/>
          </p:cNvSpPr>
          <p:nvPr>
            <p:ph type="ftr" idx="16"/>
          </p:nvPr>
        </p:nvSpPr>
        <p:spPr>
          <a:xfrm>
            <a:off x="7010400" y="6475414"/>
            <a:ext cx="4379385" cy="230185"/>
          </a:xfrm>
        </p:spPr>
        <p:txBody>
          <a:bodyPr/>
          <a:lstStyle/>
          <a:p>
            <a:r>
              <a:rPr lang="en-GB" dirty="0"/>
              <a:t>Hui Luo, Rakesh </a:t>
            </a:r>
            <a:r>
              <a:rPr lang="en-GB" dirty="0" err="1"/>
              <a:t>Taori</a:t>
            </a:r>
            <a:r>
              <a:rPr lang="en-GB" dirty="0"/>
              <a:t> (Infineon), Guy-Armand, Nelson Costa (Haila)</a:t>
            </a:r>
          </a:p>
          <a:p>
            <a:endParaRPr lang="en-GB" dirty="0"/>
          </a:p>
        </p:txBody>
      </p:sp>
      <p:sp>
        <p:nvSpPr>
          <p:cNvPr id="6" name="Date Placeholder 5">
            <a:extLst>
              <a:ext uri="{FF2B5EF4-FFF2-40B4-BE49-F238E27FC236}">
                <a16:creationId xmlns:a16="http://schemas.microsoft.com/office/drawing/2014/main" id="{FE6A89C8-7D15-464F-BC14-6DC0CAA07049}"/>
              </a:ext>
            </a:extLst>
          </p:cNvPr>
          <p:cNvSpPr>
            <a:spLocks noGrp="1"/>
          </p:cNvSpPr>
          <p:nvPr>
            <p:ph type="dt" idx="15"/>
          </p:nvPr>
        </p:nvSpPr>
        <p:spPr/>
        <p:txBody>
          <a:bodyPr/>
          <a:lstStyle/>
          <a:p>
            <a:r>
              <a:rPr lang="en-GB" dirty="0"/>
              <a:t>May 2025</a:t>
            </a:r>
          </a:p>
        </p:txBody>
      </p:sp>
      <p:pic>
        <p:nvPicPr>
          <p:cNvPr id="8" name="Picture 7">
            <a:extLst>
              <a:ext uri="{FF2B5EF4-FFF2-40B4-BE49-F238E27FC236}">
                <a16:creationId xmlns:a16="http://schemas.microsoft.com/office/drawing/2014/main" id="{1C46D85D-673F-681B-21AB-FCECFF04AB7A}"/>
              </a:ext>
            </a:extLst>
          </p:cNvPr>
          <p:cNvPicPr>
            <a:picLocks noChangeAspect="1"/>
          </p:cNvPicPr>
          <p:nvPr/>
        </p:nvPicPr>
        <p:blipFill>
          <a:blip r:embed="rId3"/>
          <a:stretch>
            <a:fillRect/>
          </a:stretch>
        </p:blipFill>
        <p:spPr>
          <a:xfrm>
            <a:off x="6309742" y="2133600"/>
            <a:ext cx="5780700" cy="3322509"/>
          </a:xfrm>
          <a:prstGeom prst="rect">
            <a:avLst/>
          </a:prstGeom>
        </p:spPr>
      </p:pic>
    </p:spTree>
    <p:extLst>
      <p:ext uri="{BB962C8B-B14F-4D97-AF65-F5344CB8AC3E}">
        <p14:creationId xmlns:p14="http://schemas.microsoft.com/office/powerpoint/2010/main" val="8905727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2D735-1475-42AC-9C9B-BDFA03B4CCA3}"/>
              </a:ext>
            </a:extLst>
          </p:cNvPr>
          <p:cNvSpPr>
            <a:spLocks noGrp="1"/>
          </p:cNvSpPr>
          <p:nvPr>
            <p:ph type="title"/>
          </p:nvPr>
        </p:nvSpPr>
        <p:spPr>
          <a:xfrm>
            <a:off x="457200" y="685801"/>
            <a:ext cx="6553199" cy="1066799"/>
          </a:xfrm>
        </p:spPr>
        <p:txBody>
          <a:bodyPr/>
          <a:lstStyle/>
          <a:p>
            <a:r>
              <a:rPr lang="en-US" sz="2000" dirty="0"/>
              <a:t>Provisioned server-managed secure access to AMP devices capable of multiple UL transfers without provisioning AMP reading devices</a:t>
            </a:r>
          </a:p>
        </p:txBody>
      </p:sp>
      <p:sp>
        <p:nvSpPr>
          <p:cNvPr id="3" name="Content Placeholder 2">
            <a:extLst>
              <a:ext uri="{FF2B5EF4-FFF2-40B4-BE49-F238E27FC236}">
                <a16:creationId xmlns:a16="http://schemas.microsoft.com/office/drawing/2014/main" id="{0B85A6FD-19C5-46A7-9617-B4EA189DD57E}"/>
              </a:ext>
            </a:extLst>
          </p:cNvPr>
          <p:cNvSpPr>
            <a:spLocks noGrp="1"/>
          </p:cNvSpPr>
          <p:nvPr>
            <p:ph idx="1"/>
          </p:nvPr>
        </p:nvSpPr>
        <p:spPr>
          <a:xfrm>
            <a:off x="583575" y="1905000"/>
            <a:ext cx="6350626" cy="4572000"/>
          </a:xfrm>
        </p:spPr>
        <p:txBody>
          <a:bodyPr/>
          <a:lstStyle/>
          <a:p>
            <a:pPr marL="0" indent="0">
              <a:buNone/>
            </a:pPr>
            <a:r>
              <a:rPr lang="en-US" sz="1600" b="1" dirty="0"/>
              <a:t>Protocol</a:t>
            </a:r>
            <a:endParaRPr lang="en-US" sz="900" b="1" dirty="0"/>
          </a:p>
          <a:p>
            <a:pPr>
              <a:buFont typeface="+mj-lt"/>
              <a:buAutoNum type="arabicPeriod" startAt="6"/>
            </a:pPr>
            <a:r>
              <a:rPr lang="en-US" sz="1200" dirty="0"/>
              <a:t>First 5 steps same as previous case, then S validates </a:t>
            </a:r>
            <a:r>
              <a:rPr lang="en-US" sz="1200" dirty="0" err="1"/>
              <a:t>SNonce</a:t>
            </a:r>
            <a:r>
              <a:rPr lang="en-US" sz="1200" dirty="0"/>
              <a:t>, </a:t>
            </a:r>
            <a:r>
              <a:rPr lang="en-US" sz="1200" dirty="0" err="1"/>
              <a:t>ANonce</a:t>
            </a:r>
            <a:r>
              <a:rPr lang="en-US" sz="1200" dirty="0"/>
              <a:t>, and the </a:t>
            </a:r>
            <a:r>
              <a:rPr lang="en-US" sz="1200" dirty="0" err="1"/>
              <a:t>Encrypted_Data</a:t>
            </a:r>
            <a:r>
              <a:rPr lang="en-US" sz="1200" dirty="0"/>
              <a:t> frame. If everything is good, S derives PTK = hash(</a:t>
            </a:r>
            <a:r>
              <a:rPr lang="en-US" sz="1200" dirty="0" err="1"/>
              <a:t>SNonce</a:t>
            </a:r>
            <a:r>
              <a:rPr lang="en-US" sz="1200" dirty="0"/>
              <a:t>||</a:t>
            </a:r>
            <a:r>
              <a:rPr lang="en-US" sz="1200" dirty="0" err="1"/>
              <a:t>ANonce</a:t>
            </a:r>
            <a:r>
              <a:rPr lang="en-US" sz="1200" dirty="0"/>
              <a:t>||SPA||AA||PMK), decrypts UL data, and sends a </a:t>
            </a:r>
            <a:r>
              <a:rPr lang="en-US" sz="1200" dirty="0" err="1"/>
              <a:t>Decrypted_Data</a:t>
            </a:r>
            <a:r>
              <a:rPr lang="en-US" sz="1200" dirty="0"/>
              <a:t> frame containing the decrypted UL data to R. If the UL data indicates more data exchange, S also sends PTK to R.</a:t>
            </a:r>
          </a:p>
          <a:p>
            <a:pPr>
              <a:buFont typeface="+mj-lt"/>
              <a:buAutoNum type="arabicPeriod" startAt="6"/>
            </a:pPr>
            <a:r>
              <a:rPr lang="en-US" sz="1200" dirty="0"/>
              <a:t>If UL data indicates R needs to send more DL data, R initializes </a:t>
            </a:r>
            <a:r>
              <a:rPr lang="en-US" sz="1200" dirty="0" err="1"/>
              <a:t>PNr</a:t>
            </a:r>
            <a:r>
              <a:rPr lang="en-US" sz="1200" dirty="0"/>
              <a:t> based on </a:t>
            </a:r>
            <a:r>
              <a:rPr lang="en-US" sz="1200" dirty="0" err="1"/>
              <a:t>SNonce</a:t>
            </a:r>
            <a:r>
              <a:rPr lang="en-US" sz="1200" dirty="0"/>
              <a:t> and </a:t>
            </a:r>
            <a:r>
              <a:rPr lang="en-US" sz="1200" dirty="0" err="1"/>
              <a:t>ANonce</a:t>
            </a:r>
            <a:r>
              <a:rPr lang="en-US" sz="1200" dirty="0"/>
              <a:t>, and sends a </a:t>
            </a:r>
            <a:r>
              <a:rPr lang="en-US" sz="1200" dirty="0" err="1"/>
              <a:t>DL_Data</a:t>
            </a:r>
            <a:r>
              <a:rPr lang="en-US" sz="1200" dirty="0"/>
              <a:t> frame to A, containing </a:t>
            </a:r>
            <a:r>
              <a:rPr lang="en-US" sz="1200" dirty="0" err="1"/>
              <a:t>PNr</a:t>
            </a:r>
            <a:r>
              <a:rPr lang="en-US" sz="1200" dirty="0"/>
              <a:t> and encrypted DL data using TK as the key and </a:t>
            </a:r>
            <a:r>
              <a:rPr lang="en-US" sz="1200" dirty="0" err="1"/>
              <a:t>PNr</a:t>
            </a:r>
            <a:r>
              <a:rPr lang="en-US" sz="1200" dirty="0"/>
              <a:t> as the PN, along with an AEAD or MIC as the data integrity code. R then increments </a:t>
            </a:r>
            <a:r>
              <a:rPr lang="en-US" sz="1200" dirty="0" err="1"/>
              <a:t>PNr</a:t>
            </a:r>
            <a:r>
              <a:rPr lang="en-US" sz="1200" dirty="0"/>
              <a:t>.</a:t>
            </a:r>
          </a:p>
          <a:p>
            <a:pPr>
              <a:buFont typeface="+mj-lt"/>
              <a:buAutoNum type="arabicPeriod" startAt="6"/>
            </a:pPr>
            <a:r>
              <a:rPr lang="en-US" sz="1200" dirty="0"/>
              <a:t>A validates the AEAD or MIC, then decrypts DL data, carries out instructions in DL data, generates UL data as response, initializes </a:t>
            </a:r>
            <a:r>
              <a:rPr lang="en-US" sz="1200" dirty="0" err="1"/>
              <a:t>PNa</a:t>
            </a:r>
            <a:r>
              <a:rPr lang="en-US" sz="1200" dirty="0"/>
              <a:t> based on </a:t>
            </a:r>
            <a:r>
              <a:rPr lang="en-US" sz="1200" dirty="0" err="1"/>
              <a:t>SNonce</a:t>
            </a:r>
            <a:r>
              <a:rPr lang="en-US" sz="1200" dirty="0"/>
              <a:t> and </a:t>
            </a:r>
            <a:r>
              <a:rPr lang="en-US" sz="1200" dirty="0" err="1"/>
              <a:t>ANonce</a:t>
            </a:r>
            <a:r>
              <a:rPr lang="en-US" sz="1200" dirty="0"/>
              <a:t>, and sends an </a:t>
            </a:r>
            <a:r>
              <a:rPr lang="en-US" sz="1200" dirty="0" err="1"/>
              <a:t>UL_Data</a:t>
            </a:r>
            <a:r>
              <a:rPr lang="en-US" sz="1200" dirty="0"/>
              <a:t> frame to R, containing </a:t>
            </a:r>
            <a:r>
              <a:rPr lang="en-US" sz="1200" dirty="0" err="1"/>
              <a:t>PNa</a:t>
            </a:r>
            <a:r>
              <a:rPr lang="en-US" sz="1200" dirty="0"/>
              <a:t> and encrypted UL data using TK as the key and </a:t>
            </a:r>
            <a:r>
              <a:rPr lang="en-US" sz="1200" dirty="0" err="1"/>
              <a:t>PNa</a:t>
            </a:r>
            <a:r>
              <a:rPr lang="en-US" sz="1200" dirty="0"/>
              <a:t> as the PN, along with an AEAD or MIC as the data integrity code. A then increments </a:t>
            </a:r>
            <a:r>
              <a:rPr lang="en-US" sz="1200" dirty="0" err="1"/>
              <a:t>PNa</a:t>
            </a:r>
            <a:r>
              <a:rPr lang="en-US" sz="1200" dirty="0"/>
              <a:t>.</a:t>
            </a:r>
          </a:p>
          <a:p>
            <a:pPr>
              <a:buFont typeface="+mj-lt"/>
              <a:buAutoNum type="arabicPeriod" startAt="6"/>
            </a:pPr>
            <a:r>
              <a:rPr lang="en-US" sz="1200" dirty="0"/>
              <a:t>R repeats from Step 5 until no more data exchange needed.</a:t>
            </a:r>
            <a:endParaRPr lang="en-US" sz="700" dirty="0"/>
          </a:p>
          <a:p>
            <a:pPr marL="0" indent="0">
              <a:buNone/>
            </a:pPr>
            <a:r>
              <a:rPr lang="en-US" sz="1600" b="1" dirty="0"/>
              <a:t>Analysis</a:t>
            </a:r>
            <a:endParaRPr lang="en-US" sz="900" b="1" dirty="0"/>
          </a:p>
          <a:p>
            <a:r>
              <a:rPr lang="en-US" sz="1200" dirty="0">
                <a:highlight>
                  <a:srgbClr val="00FF00"/>
                </a:highlight>
              </a:rPr>
              <a:t>N+1 round-trip frame exchanges for N round-trip UL data and DL data, all authenticated and encrypted.</a:t>
            </a:r>
          </a:p>
          <a:p>
            <a:r>
              <a:rPr lang="en-US" sz="1200" dirty="0"/>
              <a:t>Initial overhead same as previous. Rest overhead is PN and integrity code (AEAD or MIC).</a:t>
            </a:r>
            <a:endParaRPr lang="en-US" sz="1100" dirty="0"/>
          </a:p>
        </p:txBody>
      </p:sp>
      <p:sp>
        <p:nvSpPr>
          <p:cNvPr id="4" name="Slide Number Placeholder 3">
            <a:extLst>
              <a:ext uri="{FF2B5EF4-FFF2-40B4-BE49-F238E27FC236}">
                <a16:creationId xmlns:a16="http://schemas.microsoft.com/office/drawing/2014/main" id="{4B12EC11-5386-4313-9F39-44FF5552C108}"/>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AA5B2A63-61F1-48EB-9F06-413447F3EA7D}"/>
              </a:ext>
            </a:extLst>
          </p:cNvPr>
          <p:cNvSpPr>
            <a:spLocks noGrp="1"/>
          </p:cNvSpPr>
          <p:nvPr>
            <p:ph type="ftr" idx="16"/>
          </p:nvPr>
        </p:nvSpPr>
        <p:spPr>
          <a:xfrm>
            <a:off x="7010399" y="6475414"/>
            <a:ext cx="4379385" cy="230186"/>
          </a:xfrm>
        </p:spPr>
        <p:txBody>
          <a:bodyPr/>
          <a:lstStyle/>
          <a:p>
            <a:r>
              <a:rPr lang="en-GB" dirty="0"/>
              <a:t>Hui Luo, Rakesh </a:t>
            </a:r>
            <a:r>
              <a:rPr lang="en-GB" dirty="0" err="1"/>
              <a:t>Taori</a:t>
            </a:r>
            <a:r>
              <a:rPr lang="en-GB" dirty="0"/>
              <a:t> (Infineon), Guy-Armand, Nelson Costa (Haila)</a:t>
            </a:r>
          </a:p>
        </p:txBody>
      </p:sp>
      <p:sp>
        <p:nvSpPr>
          <p:cNvPr id="6" name="Date Placeholder 5">
            <a:extLst>
              <a:ext uri="{FF2B5EF4-FFF2-40B4-BE49-F238E27FC236}">
                <a16:creationId xmlns:a16="http://schemas.microsoft.com/office/drawing/2014/main" id="{FE6A89C8-7D15-464F-BC14-6DC0CAA07049}"/>
              </a:ext>
            </a:extLst>
          </p:cNvPr>
          <p:cNvSpPr>
            <a:spLocks noGrp="1"/>
          </p:cNvSpPr>
          <p:nvPr>
            <p:ph type="dt" idx="15"/>
          </p:nvPr>
        </p:nvSpPr>
        <p:spPr/>
        <p:txBody>
          <a:bodyPr/>
          <a:lstStyle/>
          <a:p>
            <a:r>
              <a:rPr lang="en-GB" dirty="0"/>
              <a:t>May 2025</a:t>
            </a:r>
          </a:p>
        </p:txBody>
      </p:sp>
      <p:grpSp>
        <p:nvGrpSpPr>
          <p:cNvPr id="12" name="Group 11">
            <a:extLst>
              <a:ext uri="{FF2B5EF4-FFF2-40B4-BE49-F238E27FC236}">
                <a16:creationId xmlns:a16="http://schemas.microsoft.com/office/drawing/2014/main" id="{EDBC8BDF-865F-3672-ECF3-F71EB4BF7D96}"/>
              </a:ext>
            </a:extLst>
          </p:cNvPr>
          <p:cNvGrpSpPr/>
          <p:nvPr/>
        </p:nvGrpSpPr>
        <p:grpSpPr>
          <a:xfrm>
            <a:off x="6844722" y="726250"/>
            <a:ext cx="5271078" cy="5674550"/>
            <a:chOff x="6781800" y="685800"/>
            <a:chExt cx="5271078" cy="5674550"/>
          </a:xfrm>
        </p:grpSpPr>
        <p:pic>
          <p:nvPicPr>
            <p:cNvPr id="10" name="Picture 9">
              <a:extLst>
                <a:ext uri="{FF2B5EF4-FFF2-40B4-BE49-F238E27FC236}">
                  <a16:creationId xmlns:a16="http://schemas.microsoft.com/office/drawing/2014/main" id="{8177A422-EE2C-EEB5-39B0-9DA980CB88B8}"/>
                </a:ext>
              </a:extLst>
            </p:cNvPr>
            <p:cNvPicPr>
              <a:picLocks noChangeAspect="1"/>
            </p:cNvPicPr>
            <p:nvPr/>
          </p:nvPicPr>
          <p:blipFill>
            <a:blip r:embed="rId3"/>
            <a:stretch>
              <a:fillRect/>
            </a:stretch>
          </p:blipFill>
          <p:spPr>
            <a:xfrm>
              <a:off x="8439476" y="4011067"/>
              <a:ext cx="3523924" cy="2349283"/>
            </a:xfrm>
            <a:prstGeom prst="rect">
              <a:avLst/>
            </a:prstGeom>
          </p:spPr>
        </p:pic>
        <p:pic>
          <p:nvPicPr>
            <p:cNvPr id="11" name="Picture 10">
              <a:extLst>
                <a:ext uri="{FF2B5EF4-FFF2-40B4-BE49-F238E27FC236}">
                  <a16:creationId xmlns:a16="http://schemas.microsoft.com/office/drawing/2014/main" id="{6875961F-A47B-1CB2-4EE1-4951A1363EF4}"/>
                </a:ext>
              </a:extLst>
            </p:cNvPr>
            <p:cNvPicPr>
              <a:picLocks noChangeAspect="1"/>
            </p:cNvPicPr>
            <p:nvPr/>
          </p:nvPicPr>
          <p:blipFill>
            <a:blip r:embed="rId4"/>
            <a:stretch>
              <a:fillRect/>
            </a:stretch>
          </p:blipFill>
          <p:spPr>
            <a:xfrm>
              <a:off x="6781800" y="685800"/>
              <a:ext cx="5271078" cy="3358563"/>
            </a:xfrm>
            <a:prstGeom prst="rect">
              <a:avLst/>
            </a:prstGeom>
          </p:spPr>
        </p:pic>
      </p:grpSp>
    </p:spTree>
    <p:extLst>
      <p:ext uri="{BB962C8B-B14F-4D97-AF65-F5344CB8AC3E}">
        <p14:creationId xmlns:p14="http://schemas.microsoft.com/office/powerpoint/2010/main" val="42474770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2D735-1475-42AC-9C9B-BDFA03B4CCA3}"/>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0B85A6FD-19C5-46A7-9617-B4EA189DD57E}"/>
              </a:ext>
            </a:extLst>
          </p:cNvPr>
          <p:cNvSpPr>
            <a:spLocks noGrp="1"/>
          </p:cNvSpPr>
          <p:nvPr>
            <p:ph idx="1"/>
          </p:nvPr>
        </p:nvSpPr>
        <p:spPr>
          <a:xfrm>
            <a:off x="929217" y="1371600"/>
            <a:ext cx="10460567" cy="4953000"/>
          </a:xfrm>
        </p:spPr>
        <p:txBody>
          <a:bodyPr/>
          <a:lstStyle/>
          <a:p>
            <a:r>
              <a:rPr lang="en-US" sz="1600" dirty="0"/>
              <a:t>A set of low-complexity provisioning methods are presented for enabling low-complexity secure communication (authentication, key generation, and encryption) between an AMP AP and an AMP non-AP STA by provisioning a PMK derived from hash of the AMP AP’s address and the AMP non-AP STA’s built-in high-entropy permanent secret into the AMP AP (or a server managing the AMP AP).</a:t>
            </a:r>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r>
              <a:rPr lang="en-US" sz="1600" dirty="0"/>
              <a:t>The ballpark numbers of DL data size, UL data size, and energy needed by AMP non-AP STAs are provided.</a:t>
            </a:r>
          </a:p>
        </p:txBody>
      </p:sp>
      <p:sp>
        <p:nvSpPr>
          <p:cNvPr id="4" name="Slide Number Placeholder 3">
            <a:extLst>
              <a:ext uri="{FF2B5EF4-FFF2-40B4-BE49-F238E27FC236}">
                <a16:creationId xmlns:a16="http://schemas.microsoft.com/office/drawing/2014/main" id="{4B12EC11-5386-4313-9F39-44FF5552C10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AA5B2A63-61F1-48EB-9F06-413447F3EA7D}"/>
              </a:ext>
            </a:extLst>
          </p:cNvPr>
          <p:cNvSpPr>
            <a:spLocks noGrp="1"/>
          </p:cNvSpPr>
          <p:nvPr>
            <p:ph type="ftr" idx="16"/>
          </p:nvPr>
        </p:nvSpPr>
        <p:spPr>
          <a:xfrm>
            <a:off x="7010401" y="6475414"/>
            <a:ext cx="4379384" cy="230186"/>
          </a:xfrm>
        </p:spPr>
        <p:txBody>
          <a:bodyPr/>
          <a:lstStyle/>
          <a:p>
            <a:r>
              <a:rPr lang="en-GB" dirty="0"/>
              <a:t>Hui Luo, Rakesh </a:t>
            </a:r>
            <a:r>
              <a:rPr lang="en-GB" dirty="0" err="1"/>
              <a:t>Taori</a:t>
            </a:r>
            <a:r>
              <a:rPr lang="en-GB" dirty="0"/>
              <a:t> (Infineon), Guy-Armand, Nelson Costa (Haila)</a:t>
            </a:r>
          </a:p>
        </p:txBody>
      </p:sp>
      <p:sp>
        <p:nvSpPr>
          <p:cNvPr id="6" name="Date Placeholder 5">
            <a:extLst>
              <a:ext uri="{FF2B5EF4-FFF2-40B4-BE49-F238E27FC236}">
                <a16:creationId xmlns:a16="http://schemas.microsoft.com/office/drawing/2014/main" id="{FE6A89C8-7D15-464F-BC14-6DC0CAA07049}"/>
              </a:ext>
            </a:extLst>
          </p:cNvPr>
          <p:cNvSpPr>
            <a:spLocks noGrp="1"/>
          </p:cNvSpPr>
          <p:nvPr>
            <p:ph type="dt" idx="15"/>
          </p:nvPr>
        </p:nvSpPr>
        <p:spPr/>
        <p:txBody>
          <a:bodyPr/>
          <a:lstStyle/>
          <a:p>
            <a:r>
              <a:rPr lang="en-GB" dirty="0"/>
              <a:t>May 2025</a:t>
            </a:r>
          </a:p>
        </p:txBody>
      </p:sp>
      <p:graphicFrame>
        <p:nvGraphicFramePr>
          <p:cNvPr id="7" name="Table 6">
            <a:extLst>
              <a:ext uri="{FF2B5EF4-FFF2-40B4-BE49-F238E27FC236}">
                <a16:creationId xmlns:a16="http://schemas.microsoft.com/office/drawing/2014/main" id="{F40CA26D-995F-F409-805F-F1BC910FEA29}"/>
              </a:ext>
            </a:extLst>
          </p:cNvPr>
          <p:cNvGraphicFramePr>
            <a:graphicFrameLocks noGrp="1"/>
          </p:cNvGraphicFramePr>
          <p:nvPr>
            <p:extLst>
              <p:ext uri="{D42A27DB-BD31-4B8C-83A1-F6EECF244321}">
                <p14:modId xmlns:p14="http://schemas.microsoft.com/office/powerpoint/2010/main" val="2714060524"/>
              </p:ext>
            </p:extLst>
          </p:nvPr>
        </p:nvGraphicFramePr>
        <p:xfrm>
          <a:off x="1411812" y="2560320"/>
          <a:ext cx="9408588" cy="3154680"/>
        </p:xfrm>
        <a:graphic>
          <a:graphicData uri="http://schemas.openxmlformats.org/drawingml/2006/table">
            <a:tbl>
              <a:tblPr firstRow="1" bandRow="1">
                <a:tableStyleId>{5C22544A-7EE6-4342-B048-85BDC9FD1C3A}</a:tableStyleId>
              </a:tblPr>
              <a:tblGrid>
                <a:gridCol w="1568098">
                  <a:extLst>
                    <a:ext uri="{9D8B030D-6E8A-4147-A177-3AD203B41FA5}">
                      <a16:colId xmlns:a16="http://schemas.microsoft.com/office/drawing/2014/main" val="4141833846"/>
                    </a:ext>
                  </a:extLst>
                </a:gridCol>
                <a:gridCol w="1568098">
                  <a:extLst>
                    <a:ext uri="{9D8B030D-6E8A-4147-A177-3AD203B41FA5}">
                      <a16:colId xmlns:a16="http://schemas.microsoft.com/office/drawing/2014/main" val="3170133972"/>
                    </a:ext>
                  </a:extLst>
                </a:gridCol>
                <a:gridCol w="1568098">
                  <a:extLst>
                    <a:ext uri="{9D8B030D-6E8A-4147-A177-3AD203B41FA5}">
                      <a16:colId xmlns:a16="http://schemas.microsoft.com/office/drawing/2014/main" val="2246418768"/>
                    </a:ext>
                  </a:extLst>
                </a:gridCol>
                <a:gridCol w="1568098">
                  <a:extLst>
                    <a:ext uri="{9D8B030D-6E8A-4147-A177-3AD203B41FA5}">
                      <a16:colId xmlns:a16="http://schemas.microsoft.com/office/drawing/2014/main" val="4120514485"/>
                    </a:ext>
                  </a:extLst>
                </a:gridCol>
                <a:gridCol w="1568098">
                  <a:extLst>
                    <a:ext uri="{9D8B030D-6E8A-4147-A177-3AD203B41FA5}">
                      <a16:colId xmlns:a16="http://schemas.microsoft.com/office/drawing/2014/main" val="1992480538"/>
                    </a:ext>
                  </a:extLst>
                </a:gridCol>
                <a:gridCol w="1568098">
                  <a:extLst>
                    <a:ext uri="{9D8B030D-6E8A-4147-A177-3AD203B41FA5}">
                      <a16:colId xmlns:a16="http://schemas.microsoft.com/office/drawing/2014/main" val="2236923848"/>
                    </a:ext>
                  </a:extLst>
                </a:gridCol>
              </a:tblGrid>
              <a:tr h="370840">
                <a:tc>
                  <a:txBody>
                    <a:bodyPr/>
                    <a:lstStyle/>
                    <a:p>
                      <a:r>
                        <a:rPr lang="en-US" sz="1600" dirty="0"/>
                        <a:t>Methods</a:t>
                      </a:r>
                    </a:p>
                  </a:txBody>
                  <a:tcPr/>
                </a:tc>
                <a:tc>
                  <a:txBody>
                    <a:bodyPr/>
                    <a:lstStyle/>
                    <a:p>
                      <a:r>
                        <a:rPr lang="en-US" sz="1100" dirty="0"/>
                        <a:t>STA needs to implement provisioning protocol</a:t>
                      </a:r>
                    </a:p>
                  </a:txBody>
                  <a:tcPr/>
                </a:tc>
                <a:tc>
                  <a:txBody>
                    <a:bodyPr/>
                    <a:lstStyle/>
                    <a:p>
                      <a:r>
                        <a:rPr lang="en-US" sz="1100" dirty="0"/>
                        <a:t>STA capable of 1-bit non-volatile memory programming</a:t>
                      </a:r>
                    </a:p>
                  </a:txBody>
                  <a:tcPr/>
                </a:tc>
                <a:tc>
                  <a:txBody>
                    <a:bodyPr/>
                    <a:lstStyle/>
                    <a:p>
                      <a:r>
                        <a:rPr lang="en-US" sz="1100" dirty="0"/>
                        <a:t>STA bootstrapping information has to be kept confidential</a:t>
                      </a:r>
                    </a:p>
                  </a:txBody>
                  <a:tcPr/>
                </a:tc>
                <a:tc>
                  <a:txBody>
                    <a:bodyPr/>
                    <a:lstStyle/>
                    <a:p>
                      <a:r>
                        <a:rPr lang="en-US" sz="1100" dirty="0"/>
                        <a:t>Support reprovisioning</a:t>
                      </a:r>
                    </a:p>
                  </a:txBody>
                  <a:tcPr/>
                </a:tc>
                <a:tc>
                  <a:txBody>
                    <a:bodyPr/>
                    <a:lstStyle/>
                    <a:p>
                      <a:r>
                        <a:rPr lang="en-US" sz="1100" dirty="0"/>
                        <a:t>Support deprovisioning</a:t>
                      </a:r>
                    </a:p>
                  </a:txBody>
                  <a:tcPr/>
                </a:tc>
                <a:extLst>
                  <a:ext uri="{0D108BD9-81ED-4DB2-BD59-A6C34878D82A}">
                    <a16:rowId xmlns:a16="http://schemas.microsoft.com/office/drawing/2014/main" val="1838116019"/>
                  </a:ext>
                </a:extLst>
              </a:tr>
              <a:tr h="370840">
                <a:tc>
                  <a:txBody>
                    <a:bodyPr/>
                    <a:lstStyle/>
                    <a:p>
                      <a:r>
                        <a:rPr lang="en-US" sz="1200" dirty="0"/>
                        <a:t>Direct bootstrapping provisioning</a:t>
                      </a:r>
                    </a:p>
                  </a:txBody>
                  <a:tcPr/>
                </a:tc>
                <a:tc>
                  <a:txBody>
                    <a:bodyPr/>
                    <a:lstStyle/>
                    <a:p>
                      <a:r>
                        <a:rPr lang="en-US" sz="1200" dirty="0"/>
                        <a:t>Yes</a:t>
                      </a:r>
                    </a:p>
                  </a:txBody>
                  <a:tcPr/>
                </a:tc>
                <a:tc>
                  <a:txBody>
                    <a:bodyPr/>
                    <a:lstStyle/>
                    <a:p>
                      <a:r>
                        <a:rPr lang="en-US" sz="1200" dirty="0"/>
                        <a:t>No</a:t>
                      </a:r>
                    </a:p>
                  </a:txBody>
                  <a:tcPr/>
                </a:tc>
                <a:tc>
                  <a:txBody>
                    <a:bodyPr/>
                    <a:lstStyle/>
                    <a:p>
                      <a:r>
                        <a:rPr lang="en-US" sz="1200" dirty="0"/>
                        <a:t>Yes</a:t>
                      </a:r>
                    </a:p>
                  </a:txBody>
                  <a:tcPr/>
                </a:tc>
                <a:tc>
                  <a:txBody>
                    <a:bodyPr/>
                    <a:lstStyle/>
                    <a:p>
                      <a:r>
                        <a:rPr lang="en-US" sz="1200" dirty="0"/>
                        <a:t>No</a:t>
                      </a:r>
                    </a:p>
                  </a:txBody>
                  <a:tcPr/>
                </a:tc>
                <a:tc>
                  <a:txBody>
                    <a:bodyPr/>
                    <a:lstStyle/>
                    <a:p>
                      <a:r>
                        <a:rPr lang="en-US" sz="1200" dirty="0"/>
                        <a:t>No</a:t>
                      </a:r>
                    </a:p>
                  </a:txBody>
                  <a:tcPr/>
                </a:tc>
                <a:extLst>
                  <a:ext uri="{0D108BD9-81ED-4DB2-BD59-A6C34878D82A}">
                    <a16:rowId xmlns:a16="http://schemas.microsoft.com/office/drawing/2014/main" val="1704677640"/>
                  </a:ext>
                </a:extLst>
              </a:tr>
              <a:tr h="370840">
                <a:tc>
                  <a:txBody>
                    <a:bodyPr/>
                    <a:lstStyle/>
                    <a:p>
                      <a:r>
                        <a:rPr lang="en-US" sz="1200" dirty="0"/>
                        <a:t>Direct bootstrapping provisioning/reprovisioning/deprovisioning</a:t>
                      </a:r>
                    </a:p>
                  </a:txBody>
                  <a:tcPr/>
                </a:tc>
                <a:tc>
                  <a:txBody>
                    <a:bodyPr/>
                    <a:lstStyle/>
                    <a:p>
                      <a:r>
                        <a:rPr lang="en-US" sz="1200" dirty="0"/>
                        <a:t>Yes</a:t>
                      </a:r>
                    </a:p>
                  </a:txBody>
                  <a:tcPr/>
                </a:tc>
                <a:tc>
                  <a:txBody>
                    <a:bodyPr/>
                    <a:lstStyle/>
                    <a:p>
                      <a:r>
                        <a:rPr lang="en-US" sz="1200" dirty="0"/>
                        <a:t>Yes</a:t>
                      </a:r>
                    </a:p>
                  </a:txBody>
                  <a:tcPr/>
                </a:tc>
                <a:tc>
                  <a:txBody>
                    <a:bodyPr/>
                    <a:lstStyle/>
                    <a:p>
                      <a:r>
                        <a:rPr lang="en-US" sz="1200" dirty="0"/>
                        <a:t>Not necessary after reaching maximum allowed provisions.</a:t>
                      </a:r>
                    </a:p>
                  </a:txBody>
                  <a:tcPr/>
                </a:tc>
                <a:tc>
                  <a:txBody>
                    <a:bodyPr/>
                    <a:lstStyle/>
                    <a:p>
                      <a:r>
                        <a:rPr lang="en-US" sz="1200" dirty="0"/>
                        <a:t>Yes</a:t>
                      </a:r>
                    </a:p>
                  </a:txBody>
                  <a:tcPr/>
                </a:tc>
                <a:tc>
                  <a:txBody>
                    <a:bodyPr/>
                    <a:lstStyle/>
                    <a:p>
                      <a:r>
                        <a:rPr lang="en-US" sz="1200" dirty="0"/>
                        <a:t>Yes</a:t>
                      </a:r>
                    </a:p>
                  </a:txBody>
                  <a:tcPr/>
                </a:tc>
                <a:extLst>
                  <a:ext uri="{0D108BD9-81ED-4DB2-BD59-A6C34878D82A}">
                    <a16:rowId xmlns:a16="http://schemas.microsoft.com/office/drawing/2014/main" val="3309091288"/>
                  </a:ext>
                </a:extLst>
              </a:tr>
              <a:tr h="370840">
                <a:tc>
                  <a:txBody>
                    <a:bodyPr/>
                    <a:lstStyle/>
                    <a:p>
                      <a:r>
                        <a:rPr lang="en-US" sz="1200" dirty="0"/>
                        <a:t>Manufacturer-assisted provisioning</a:t>
                      </a:r>
                    </a:p>
                  </a:txBody>
                  <a:tcPr/>
                </a:tc>
                <a:tc>
                  <a:txBody>
                    <a:bodyPr/>
                    <a:lstStyle/>
                    <a:p>
                      <a:r>
                        <a:rPr lang="en-US" sz="1200" dirty="0"/>
                        <a:t>Not necessary if STA does not implement 1-bit direct bootstrapping provisioning protocol</a:t>
                      </a:r>
                    </a:p>
                  </a:txBody>
                  <a:tcPr/>
                </a:tc>
                <a:tc>
                  <a:txBody>
                    <a:bodyPr/>
                    <a:lstStyle/>
                    <a:p>
                      <a:r>
                        <a:rPr lang="en-US" sz="1200" dirty="0"/>
                        <a:t>Not necessary if STA does not implement 1-bit direct bootstrapping provisioning protocol</a:t>
                      </a:r>
                    </a:p>
                  </a:txBody>
                  <a:tcPr/>
                </a:tc>
                <a:tc>
                  <a:txBody>
                    <a:bodyPr/>
                    <a:lstStyle/>
                    <a:p>
                      <a:r>
                        <a:rPr lang="en-US" sz="1200" dirty="0"/>
                        <a:t>No</a:t>
                      </a:r>
                    </a:p>
                  </a:txBody>
                  <a:tcPr/>
                </a:tc>
                <a:tc>
                  <a:txBody>
                    <a:bodyPr/>
                    <a:lstStyle/>
                    <a:p>
                      <a:r>
                        <a:rPr lang="en-US" sz="1200" dirty="0"/>
                        <a:t>Yes if STA implements 1-bit direct bootstrapping provisioning protocol</a:t>
                      </a:r>
                    </a:p>
                  </a:txBody>
                  <a:tcPr/>
                </a:tc>
                <a:tc>
                  <a:txBody>
                    <a:bodyPr/>
                    <a:lstStyle/>
                    <a:p>
                      <a:r>
                        <a:rPr lang="en-US" sz="1200" dirty="0"/>
                        <a:t>Yes if STA implements 1-bit direct bootstrapping provisioning protocol</a:t>
                      </a:r>
                    </a:p>
                  </a:txBody>
                  <a:tcPr/>
                </a:tc>
                <a:extLst>
                  <a:ext uri="{0D108BD9-81ED-4DB2-BD59-A6C34878D82A}">
                    <a16:rowId xmlns:a16="http://schemas.microsoft.com/office/drawing/2014/main" val="3238030413"/>
                  </a:ext>
                </a:extLst>
              </a:tr>
              <a:tr h="370840">
                <a:tc>
                  <a:txBody>
                    <a:bodyPr/>
                    <a:lstStyle/>
                    <a:p>
                      <a:r>
                        <a:rPr lang="en-US" sz="1200" dirty="0"/>
                        <a:t>Provisioned server-managed access</a:t>
                      </a:r>
                    </a:p>
                  </a:txBody>
                  <a:tcPr/>
                </a:tc>
                <a:tc>
                  <a:txBody>
                    <a:bodyPr/>
                    <a:lstStyle/>
                    <a:p>
                      <a:r>
                        <a:rPr lang="en-US" sz="1200" dirty="0"/>
                        <a:t>No</a:t>
                      </a:r>
                    </a:p>
                  </a:txBody>
                  <a:tcPr/>
                </a:tc>
                <a:tc>
                  <a:txBody>
                    <a:bodyPr/>
                    <a:lstStyle/>
                    <a:p>
                      <a:r>
                        <a:rPr lang="en-US" sz="1200" dirty="0"/>
                        <a:t>No</a:t>
                      </a:r>
                    </a:p>
                  </a:txBody>
                  <a:tcPr/>
                </a:tc>
                <a:tc>
                  <a:txBody>
                    <a:bodyPr/>
                    <a:lstStyle/>
                    <a:p>
                      <a:r>
                        <a:rPr lang="en-US" sz="1200" dirty="0"/>
                        <a:t>No</a:t>
                      </a:r>
                    </a:p>
                  </a:txBody>
                  <a:tcPr/>
                </a:tc>
                <a:tc>
                  <a:txBody>
                    <a:bodyPr/>
                    <a:lstStyle/>
                    <a:p>
                      <a:r>
                        <a:rPr lang="en-US" sz="1200" dirty="0"/>
                        <a:t>Yes</a:t>
                      </a:r>
                    </a:p>
                  </a:txBody>
                  <a:tcPr/>
                </a:tc>
                <a:tc>
                  <a:txBody>
                    <a:bodyPr/>
                    <a:lstStyle/>
                    <a:p>
                      <a:r>
                        <a:rPr lang="en-US" sz="1200" dirty="0"/>
                        <a:t>Yes</a:t>
                      </a:r>
                    </a:p>
                  </a:txBody>
                  <a:tcPr/>
                </a:tc>
                <a:extLst>
                  <a:ext uri="{0D108BD9-81ED-4DB2-BD59-A6C34878D82A}">
                    <a16:rowId xmlns:a16="http://schemas.microsoft.com/office/drawing/2014/main" val="3087959764"/>
                  </a:ext>
                </a:extLst>
              </a:tr>
            </a:tbl>
          </a:graphicData>
        </a:graphic>
      </p:graphicFrame>
    </p:spTree>
    <p:extLst>
      <p:ext uri="{BB962C8B-B14F-4D97-AF65-F5344CB8AC3E}">
        <p14:creationId xmlns:p14="http://schemas.microsoft.com/office/powerpoint/2010/main" val="28104239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3B2F47-787D-DA6E-F9FC-EEBCEB13057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2D662B2-0EB3-BCF8-FBAE-D26ABC9C1D8C}"/>
              </a:ext>
            </a:extLst>
          </p:cNvPr>
          <p:cNvSpPr>
            <a:spLocks noGrp="1"/>
          </p:cNvSpPr>
          <p:nvPr>
            <p:ph type="title"/>
          </p:nvPr>
        </p:nvSpPr>
        <p:spPr/>
        <p:txBody>
          <a:bodyPr/>
          <a:lstStyle/>
          <a:p>
            <a:r>
              <a:rPr lang="en-US" dirty="0"/>
              <a:t>SP1</a:t>
            </a:r>
          </a:p>
        </p:txBody>
      </p:sp>
      <p:sp>
        <p:nvSpPr>
          <p:cNvPr id="3" name="Content Placeholder 2">
            <a:extLst>
              <a:ext uri="{FF2B5EF4-FFF2-40B4-BE49-F238E27FC236}">
                <a16:creationId xmlns:a16="http://schemas.microsoft.com/office/drawing/2014/main" id="{679BF919-7BBB-4098-C84C-CE4125B4C425}"/>
              </a:ext>
            </a:extLst>
          </p:cNvPr>
          <p:cNvSpPr>
            <a:spLocks noGrp="1"/>
          </p:cNvSpPr>
          <p:nvPr>
            <p:ph idx="1"/>
          </p:nvPr>
        </p:nvSpPr>
        <p:spPr>
          <a:xfrm>
            <a:off x="929217" y="1524000"/>
            <a:ext cx="10460567" cy="4495800"/>
          </a:xfrm>
        </p:spPr>
        <p:txBody>
          <a:bodyPr/>
          <a:lstStyle/>
          <a:p>
            <a:r>
              <a:rPr lang="en-US" dirty="0"/>
              <a:t>Do you support to specify a low-complexity secure AMP communication method based on PMK, </a:t>
            </a:r>
            <a:r>
              <a:rPr lang="en-US" dirty="0" err="1"/>
              <a:t>SNonce</a:t>
            </a:r>
            <a:r>
              <a:rPr lang="en-US" dirty="0"/>
              <a:t>, </a:t>
            </a:r>
            <a:r>
              <a:rPr lang="en-US" dirty="0" err="1"/>
              <a:t>ANonce</a:t>
            </a:r>
            <a:r>
              <a:rPr lang="en-US" dirty="0"/>
              <a:t>, and PTK, where PMK is a high-entropy shared secret between an AMP AP and an AMP non-AP STA?</a:t>
            </a:r>
          </a:p>
          <a:p>
            <a:pPr lvl="1"/>
            <a:r>
              <a:rPr lang="en-US" dirty="0"/>
              <a:t>Note: high-level secure functions (authentication, key generation, and encrypted data exchanges) are described below.</a:t>
            </a:r>
          </a:p>
          <a:p>
            <a:pPr marL="918900" lvl="2" indent="-342900">
              <a:buFont typeface="+mj-lt"/>
              <a:buAutoNum type="arabicPeriod"/>
            </a:pPr>
            <a:r>
              <a:rPr lang="en-US" dirty="0"/>
              <a:t>The AMP AP includes a random </a:t>
            </a:r>
            <a:r>
              <a:rPr lang="en-US" dirty="0" err="1"/>
              <a:t>SNonce</a:t>
            </a:r>
            <a:r>
              <a:rPr lang="en-US" dirty="0"/>
              <a:t> in the first DL frame to the AMP non-AP STA.</a:t>
            </a:r>
          </a:p>
          <a:p>
            <a:pPr marL="918900" lvl="2" indent="-342900">
              <a:buFont typeface="+mj-lt"/>
              <a:buAutoNum type="arabicPeriod"/>
            </a:pPr>
            <a:r>
              <a:rPr lang="en-US" dirty="0"/>
              <a:t>The AMP non-AP STA generates a random </a:t>
            </a:r>
            <a:r>
              <a:rPr lang="en-US" dirty="0" err="1"/>
              <a:t>ANonce</a:t>
            </a:r>
            <a:r>
              <a:rPr lang="en-US" dirty="0"/>
              <a:t>, derives PTK from the hash of </a:t>
            </a:r>
            <a:r>
              <a:rPr lang="en-US" dirty="0" err="1"/>
              <a:t>SNonce</a:t>
            </a:r>
            <a:r>
              <a:rPr lang="en-US" dirty="0"/>
              <a:t>, </a:t>
            </a:r>
            <a:r>
              <a:rPr lang="en-US" dirty="0" err="1"/>
              <a:t>Anonce</a:t>
            </a:r>
            <a:r>
              <a:rPr lang="en-US" dirty="0"/>
              <a:t>, SPA, AA, and PMK, splits PTK into TK and KCK, encrypts UL data using TK, generates a MIC using KCK for UL authentication, and includes the encrypted UL data, </a:t>
            </a:r>
            <a:r>
              <a:rPr lang="en-US" dirty="0" err="1"/>
              <a:t>ANonce</a:t>
            </a:r>
            <a:r>
              <a:rPr lang="en-US" dirty="0"/>
              <a:t>, and MIC in the first UL frame.</a:t>
            </a:r>
          </a:p>
          <a:p>
            <a:pPr marL="918900" lvl="2" indent="-342900">
              <a:buFont typeface="+mj-lt"/>
              <a:buAutoNum type="arabicPeriod"/>
            </a:pPr>
            <a:r>
              <a:rPr lang="en-US" dirty="0"/>
              <a:t>The AMP AP derives PTK from the hash of </a:t>
            </a:r>
            <a:r>
              <a:rPr lang="en-US" dirty="0" err="1"/>
              <a:t>SNonce</a:t>
            </a:r>
            <a:r>
              <a:rPr lang="en-US" dirty="0"/>
              <a:t>, </a:t>
            </a:r>
            <a:r>
              <a:rPr lang="en-US" dirty="0" err="1"/>
              <a:t>ANonce</a:t>
            </a:r>
            <a:r>
              <a:rPr lang="en-US" dirty="0"/>
              <a:t>, SPA, AA, and PMK, splits PTK into TK and KCK, and verifies MIC using KCK. If verification is good, the AMP AP decrypts UL data using TK. If the UL data does not indicate more data exchange is needed, secure communication ends here; otherwise, the AMP AP continues exchanging DL/UL frames encrypted using TK. In the third DL frame, the AMP AP includes a MIC generated using KCK to finish the DL authentication.</a:t>
            </a:r>
          </a:p>
          <a:p>
            <a:r>
              <a:rPr lang="en-US" dirty="0"/>
              <a:t>Reference: 11-24/1203, 11-24/1548, 11-24/1998, 11/24-2112, 11-25/0831</a:t>
            </a:r>
          </a:p>
        </p:txBody>
      </p:sp>
      <p:sp>
        <p:nvSpPr>
          <p:cNvPr id="4" name="Slide Number Placeholder 3">
            <a:extLst>
              <a:ext uri="{FF2B5EF4-FFF2-40B4-BE49-F238E27FC236}">
                <a16:creationId xmlns:a16="http://schemas.microsoft.com/office/drawing/2014/main" id="{C849673A-01B1-00F9-DDC5-AD215440BAC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D6062943-C5B1-215C-D8F6-881B890FEDCF}"/>
              </a:ext>
            </a:extLst>
          </p:cNvPr>
          <p:cNvSpPr>
            <a:spLocks noGrp="1"/>
          </p:cNvSpPr>
          <p:nvPr>
            <p:ph type="ftr" idx="16"/>
          </p:nvPr>
        </p:nvSpPr>
        <p:spPr>
          <a:xfrm>
            <a:off x="7010401" y="6475414"/>
            <a:ext cx="4379384" cy="230186"/>
          </a:xfrm>
        </p:spPr>
        <p:txBody>
          <a:bodyPr/>
          <a:lstStyle/>
          <a:p>
            <a:r>
              <a:rPr lang="en-GB" dirty="0"/>
              <a:t>Hui Luo, Rakesh </a:t>
            </a:r>
            <a:r>
              <a:rPr lang="en-GB" dirty="0" err="1"/>
              <a:t>Taori</a:t>
            </a:r>
            <a:r>
              <a:rPr lang="en-GB" dirty="0"/>
              <a:t> (Infineon), Guy-Armand, Nelson Costa (Haila)</a:t>
            </a:r>
          </a:p>
          <a:p>
            <a:endParaRPr lang="en-GB" dirty="0"/>
          </a:p>
        </p:txBody>
      </p:sp>
      <p:sp>
        <p:nvSpPr>
          <p:cNvPr id="6" name="Date Placeholder 5">
            <a:extLst>
              <a:ext uri="{FF2B5EF4-FFF2-40B4-BE49-F238E27FC236}">
                <a16:creationId xmlns:a16="http://schemas.microsoft.com/office/drawing/2014/main" id="{8638E866-D998-7CD8-2E24-57EA753B90F9}"/>
              </a:ext>
            </a:extLst>
          </p:cNvPr>
          <p:cNvSpPr>
            <a:spLocks noGrp="1"/>
          </p:cNvSpPr>
          <p:nvPr>
            <p:ph type="dt" idx="15"/>
          </p:nvPr>
        </p:nvSpPr>
        <p:spPr/>
        <p:txBody>
          <a:bodyPr/>
          <a:lstStyle/>
          <a:p>
            <a:r>
              <a:rPr lang="en-GB" dirty="0"/>
              <a:t>May 2025</a:t>
            </a:r>
          </a:p>
        </p:txBody>
      </p:sp>
    </p:spTree>
    <p:extLst>
      <p:ext uri="{BB962C8B-B14F-4D97-AF65-F5344CB8AC3E}">
        <p14:creationId xmlns:p14="http://schemas.microsoft.com/office/powerpoint/2010/main" val="9990718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70762F-F7C2-D50F-E332-DEA8688841F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0EE4A9E-BD92-3904-B86A-0781E72CA9BD}"/>
              </a:ext>
            </a:extLst>
          </p:cNvPr>
          <p:cNvSpPr>
            <a:spLocks noGrp="1"/>
          </p:cNvSpPr>
          <p:nvPr>
            <p:ph type="title"/>
          </p:nvPr>
        </p:nvSpPr>
        <p:spPr/>
        <p:txBody>
          <a:bodyPr/>
          <a:lstStyle/>
          <a:p>
            <a:r>
              <a:rPr lang="en-US" dirty="0"/>
              <a:t>SP2</a:t>
            </a:r>
          </a:p>
        </p:txBody>
      </p:sp>
      <p:sp>
        <p:nvSpPr>
          <p:cNvPr id="3" name="Content Placeholder 2">
            <a:extLst>
              <a:ext uri="{FF2B5EF4-FFF2-40B4-BE49-F238E27FC236}">
                <a16:creationId xmlns:a16="http://schemas.microsoft.com/office/drawing/2014/main" id="{D37FE7E0-7D75-754E-25C5-502A7582ABB6}"/>
              </a:ext>
            </a:extLst>
          </p:cNvPr>
          <p:cNvSpPr>
            <a:spLocks noGrp="1"/>
          </p:cNvSpPr>
          <p:nvPr>
            <p:ph idx="1"/>
          </p:nvPr>
        </p:nvSpPr>
        <p:spPr>
          <a:xfrm>
            <a:off x="929217" y="1752600"/>
            <a:ext cx="10460567" cy="4267200"/>
          </a:xfrm>
        </p:spPr>
        <p:txBody>
          <a:bodyPr/>
          <a:lstStyle/>
          <a:p>
            <a:r>
              <a:rPr lang="en-US" sz="2000" dirty="0"/>
              <a:t>Do you support to specify a low-complexity secure AMP communication method based on PMK, </a:t>
            </a:r>
            <a:r>
              <a:rPr lang="en-US" sz="2000" dirty="0" err="1"/>
              <a:t>SNonce</a:t>
            </a:r>
            <a:r>
              <a:rPr lang="en-US" sz="2000" dirty="0"/>
              <a:t>, </a:t>
            </a:r>
            <a:r>
              <a:rPr lang="en-US" sz="2000" dirty="0" err="1"/>
              <a:t>ANonce</a:t>
            </a:r>
            <a:r>
              <a:rPr lang="en-US" sz="2000" dirty="0"/>
              <a:t>, PTK, where the shared secret PMK is derived from hash(SPA || P) with SPA being an AMP AP’s address and P being a high-entropy permanent secret built in an AMP non-AP STA?</a:t>
            </a:r>
          </a:p>
          <a:p>
            <a:pPr lvl="1"/>
            <a:r>
              <a:rPr lang="en-US" sz="2000" dirty="0"/>
              <a:t>Note: a “PMK generation mode” field can be included in the first DL frame to signal how PMK is generated, allowing other ways to generate PMK (such as SAE if the AMP non-AP STA </a:t>
            </a:r>
            <a:r>
              <a:rPr lang="en-US" sz="2000"/>
              <a:t>has energy </a:t>
            </a:r>
            <a:r>
              <a:rPr lang="en-US" sz="2000" dirty="0"/>
              <a:t>to save PMK into non-volatile memory).</a:t>
            </a:r>
          </a:p>
          <a:p>
            <a:r>
              <a:rPr lang="en-US" sz="2000" dirty="0"/>
              <a:t>Reference: 11-25/0831</a:t>
            </a:r>
          </a:p>
        </p:txBody>
      </p:sp>
      <p:sp>
        <p:nvSpPr>
          <p:cNvPr id="4" name="Slide Number Placeholder 3">
            <a:extLst>
              <a:ext uri="{FF2B5EF4-FFF2-40B4-BE49-F238E27FC236}">
                <a16:creationId xmlns:a16="http://schemas.microsoft.com/office/drawing/2014/main" id="{54A8FAA6-AED2-D704-5D7B-8C75648C104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5EBB8D3-834A-EF97-8ADA-E16F1745A12E}"/>
              </a:ext>
            </a:extLst>
          </p:cNvPr>
          <p:cNvSpPr>
            <a:spLocks noGrp="1"/>
          </p:cNvSpPr>
          <p:nvPr>
            <p:ph type="ftr" idx="16"/>
          </p:nvPr>
        </p:nvSpPr>
        <p:spPr>
          <a:xfrm>
            <a:off x="7010401" y="6475414"/>
            <a:ext cx="4379384" cy="230186"/>
          </a:xfrm>
        </p:spPr>
        <p:txBody>
          <a:bodyPr/>
          <a:lstStyle/>
          <a:p>
            <a:r>
              <a:rPr lang="en-GB" dirty="0"/>
              <a:t>Hui Luo, Rakesh </a:t>
            </a:r>
            <a:r>
              <a:rPr lang="en-GB" dirty="0" err="1"/>
              <a:t>Taori</a:t>
            </a:r>
            <a:r>
              <a:rPr lang="en-GB" dirty="0"/>
              <a:t> (Infineon), Guy-Armand, Nelson Costa (Haila)</a:t>
            </a:r>
          </a:p>
          <a:p>
            <a:endParaRPr lang="en-GB" dirty="0"/>
          </a:p>
        </p:txBody>
      </p:sp>
      <p:sp>
        <p:nvSpPr>
          <p:cNvPr id="6" name="Date Placeholder 5">
            <a:extLst>
              <a:ext uri="{FF2B5EF4-FFF2-40B4-BE49-F238E27FC236}">
                <a16:creationId xmlns:a16="http://schemas.microsoft.com/office/drawing/2014/main" id="{91FCD9DD-912D-CEA6-B468-9CAC57285EA6}"/>
              </a:ext>
            </a:extLst>
          </p:cNvPr>
          <p:cNvSpPr>
            <a:spLocks noGrp="1"/>
          </p:cNvSpPr>
          <p:nvPr>
            <p:ph type="dt" idx="15"/>
          </p:nvPr>
        </p:nvSpPr>
        <p:spPr/>
        <p:txBody>
          <a:bodyPr/>
          <a:lstStyle/>
          <a:p>
            <a:r>
              <a:rPr lang="en-GB" dirty="0"/>
              <a:t>May 2025</a:t>
            </a:r>
          </a:p>
        </p:txBody>
      </p:sp>
    </p:spTree>
    <p:extLst>
      <p:ext uri="{BB962C8B-B14F-4D97-AF65-F5344CB8AC3E}">
        <p14:creationId xmlns:p14="http://schemas.microsoft.com/office/powerpoint/2010/main" val="91759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2882C3-CDD6-0F8E-8B93-B813F12D76B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AA27D20-C198-2D17-A5BF-C8FBF8695632}"/>
              </a:ext>
            </a:extLst>
          </p:cNvPr>
          <p:cNvSpPr>
            <a:spLocks noGrp="1"/>
          </p:cNvSpPr>
          <p:nvPr>
            <p:ph type="title"/>
          </p:nvPr>
        </p:nvSpPr>
        <p:spPr/>
        <p:txBody>
          <a:bodyPr/>
          <a:lstStyle/>
          <a:p>
            <a:r>
              <a:rPr lang="en-US" dirty="0"/>
              <a:t>SP3</a:t>
            </a:r>
          </a:p>
        </p:txBody>
      </p:sp>
      <p:sp>
        <p:nvSpPr>
          <p:cNvPr id="3" name="Content Placeholder 2">
            <a:extLst>
              <a:ext uri="{FF2B5EF4-FFF2-40B4-BE49-F238E27FC236}">
                <a16:creationId xmlns:a16="http://schemas.microsoft.com/office/drawing/2014/main" id="{9AAC1248-B7D7-DDEC-90DB-A1A410923A81}"/>
              </a:ext>
            </a:extLst>
          </p:cNvPr>
          <p:cNvSpPr>
            <a:spLocks noGrp="1"/>
          </p:cNvSpPr>
          <p:nvPr>
            <p:ph idx="1"/>
          </p:nvPr>
        </p:nvSpPr>
        <p:spPr>
          <a:xfrm>
            <a:off x="929217" y="1752600"/>
            <a:ext cx="10460567" cy="4267200"/>
          </a:xfrm>
        </p:spPr>
        <p:txBody>
          <a:bodyPr/>
          <a:lstStyle/>
          <a:p>
            <a:r>
              <a:rPr lang="en-US" sz="2000" dirty="0"/>
              <a:t>Do you support to specify low-complexity methods for provisioning a device-specific shared secret PMK = hash(SPA || P) supplied by an AMP non-AP STA into an AMP AP for secure communications between them, without the need of programming or reprogramming the AMP non-AP STA, where SPA is the AMP AP’s address and P is a high-entropy permanent secret built in the AMP non-AP STA?</a:t>
            </a:r>
          </a:p>
          <a:p>
            <a:endParaRPr lang="en-US" sz="2000" dirty="0"/>
          </a:p>
          <a:p>
            <a:r>
              <a:rPr lang="en-US" sz="2000" dirty="0"/>
              <a:t>Reference: 11-25/0831</a:t>
            </a:r>
          </a:p>
        </p:txBody>
      </p:sp>
      <p:sp>
        <p:nvSpPr>
          <p:cNvPr id="4" name="Slide Number Placeholder 3">
            <a:extLst>
              <a:ext uri="{FF2B5EF4-FFF2-40B4-BE49-F238E27FC236}">
                <a16:creationId xmlns:a16="http://schemas.microsoft.com/office/drawing/2014/main" id="{92FFBDD5-934D-D24D-B651-1A59097E4B96}"/>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4FB4A80-BF8B-0A89-F9D0-D13DE47E6B0D}"/>
              </a:ext>
            </a:extLst>
          </p:cNvPr>
          <p:cNvSpPr>
            <a:spLocks noGrp="1"/>
          </p:cNvSpPr>
          <p:nvPr>
            <p:ph type="ftr" idx="16"/>
          </p:nvPr>
        </p:nvSpPr>
        <p:spPr>
          <a:xfrm>
            <a:off x="6858001" y="6475414"/>
            <a:ext cx="4531784" cy="230186"/>
          </a:xfrm>
        </p:spPr>
        <p:txBody>
          <a:bodyPr/>
          <a:lstStyle/>
          <a:p>
            <a:r>
              <a:rPr lang="en-GB" dirty="0"/>
              <a:t>Hui Luo, Rakesh </a:t>
            </a:r>
            <a:r>
              <a:rPr lang="en-GB" dirty="0" err="1"/>
              <a:t>Taori</a:t>
            </a:r>
            <a:r>
              <a:rPr lang="en-GB" dirty="0"/>
              <a:t> (Infineon), Guy-Armand, Nelson Costa (Haila)</a:t>
            </a:r>
          </a:p>
        </p:txBody>
      </p:sp>
      <p:sp>
        <p:nvSpPr>
          <p:cNvPr id="6" name="Date Placeholder 5">
            <a:extLst>
              <a:ext uri="{FF2B5EF4-FFF2-40B4-BE49-F238E27FC236}">
                <a16:creationId xmlns:a16="http://schemas.microsoft.com/office/drawing/2014/main" id="{917597FE-78FD-D8CB-A977-A9A7D7BC2443}"/>
              </a:ext>
            </a:extLst>
          </p:cNvPr>
          <p:cNvSpPr>
            <a:spLocks noGrp="1"/>
          </p:cNvSpPr>
          <p:nvPr>
            <p:ph type="dt" idx="15"/>
          </p:nvPr>
        </p:nvSpPr>
        <p:spPr/>
        <p:txBody>
          <a:bodyPr/>
          <a:lstStyle/>
          <a:p>
            <a:r>
              <a:rPr lang="en-GB" dirty="0"/>
              <a:t>May 2025</a:t>
            </a:r>
          </a:p>
        </p:txBody>
      </p:sp>
    </p:spTree>
    <p:extLst>
      <p:ext uri="{BB962C8B-B14F-4D97-AF65-F5344CB8AC3E}">
        <p14:creationId xmlns:p14="http://schemas.microsoft.com/office/powerpoint/2010/main" val="24632085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94E19D-4008-C4EF-F6AA-B538BF8D0B5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F71ABD7-24D9-ECD9-4E27-080F0A7EF0A7}"/>
              </a:ext>
            </a:extLst>
          </p:cNvPr>
          <p:cNvSpPr>
            <a:spLocks noGrp="1"/>
          </p:cNvSpPr>
          <p:nvPr>
            <p:ph type="title"/>
          </p:nvPr>
        </p:nvSpPr>
        <p:spPr/>
        <p:txBody>
          <a:bodyPr/>
          <a:lstStyle/>
          <a:p>
            <a:r>
              <a:rPr lang="en-US" dirty="0"/>
              <a:t>SP4</a:t>
            </a:r>
          </a:p>
        </p:txBody>
      </p:sp>
      <p:sp>
        <p:nvSpPr>
          <p:cNvPr id="3" name="Content Placeholder 2">
            <a:extLst>
              <a:ext uri="{FF2B5EF4-FFF2-40B4-BE49-F238E27FC236}">
                <a16:creationId xmlns:a16="http://schemas.microsoft.com/office/drawing/2014/main" id="{60D47E31-8A90-4CC1-FDFC-6E9EDEE73FB8}"/>
              </a:ext>
            </a:extLst>
          </p:cNvPr>
          <p:cNvSpPr>
            <a:spLocks noGrp="1"/>
          </p:cNvSpPr>
          <p:nvPr>
            <p:ph idx="1"/>
          </p:nvPr>
        </p:nvSpPr>
        <p:spPr>
          <a:xfrm>
            <a:off x="929217" y="1752600"/>
            <a:ext cx="10460567" cy="4267200"/>
          </a:xfrm>
        </p:spPr>
        <p:txBody>
          <a:bodyPr/>
          <a:lstStyle/>
          <a:p>
            <a:r>
              <a:rPr lang="en-US" sz="2000" dirty="0"/>
              <a:t>Do you support to specify low-complexity methods that can provision, reprovision, or deprovision a device-specific shared secret PMK = hash(SPA || P) supplied by an AMP non-AP STA into an AMP AP for secure communications between them, with the need of programing or reprograming only one bit in the AMP non-AP </a:t>
            </a:r>
            <a:r>
              <a:rPr lang="en-US" sz="2000" dirty="0" err="1"/>
              <a:t>STAs’</a:t>
            </a:r>
            <a:r>
              <a:rPr lang="en-US" sz="2000" dirty="0"/>
              <a:t> non-volatile memory, where SPA is the AMP AP’s address and P is a high-entropy permanent secret built in the AMP non-AP STA?</a:t>
            </a:r>
          </a:p>
          <a:p>
            <a:endParaRPr lang="en-US" sz="2000" dirty="0"/>
          </a:p>
          <a:p>
            <a:r>
              <a:rPr lang="en-US" sz="2000" dirty="0"/>
              <a:t>Reference: 11-25/0831</a:t>
            </a:r>
          </a:p>
        </p:txBody>
      </p:sp>
      <p:sp>
        <p:nvSpPr>
          <p:cNvPr id="4" name="Slide Number Placeholder 3">
            <a:extLst>
              <a:ext uri="{FF2B5EF4-FFF2-40B4-BE49-F238E27FC236}">
                <a16:creationId xmlns:a16="http://schemas.microsoft.com/office/drawing/2014/main" id="{55E50899-A6D3-A801-40DF-1AA521CB1D65}"/>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0CC529CB-9AA5-4757-443B-6FA3553D9350}"/>
              </a:ext>
            </a:extLst>
          </p:cNvPr>
          <p:cNvSpPr>
            <a:spLocks noGrp="1"/>
          </p:cNvSpPr>
          <p:nvPr>
            <p:ph type="ftr" idx="16"/>
          </p:nvPr>
        </p:nvSpPr>
        <p:spPr>
          <a:xfrm>
            <a:off x="7010401" y="6475414"/>
            <a:ext cx="4379384" cy="230186"/>
          </a:xfrm>
        </p:spPr>
        <p:txBody>
          <a:bodyPr/>
          <a:lstStyle/>
          <a:p>
            <a:r>
              <a:rPr lang="en-GB" dirty="0"/>
              <a:t>Hui Luo, Rakesh </a:t>
            </a:r>
            <a:r>
              <a:rPr lang="en-GB" dirty="0" err="1"/>
              <a:t>Taori</a:t>
            </a:r>
            <a:r>
              <a:rPr lang="en-GB" dirty="0"/>
              <a:t> (Infineon), Guy-Armand, Nelson Costa (Haila)</a:t>
            </a:r>
          </a:p>
          <a:p>
            <a:endParaRPr lang="en-GB" dirty="0"/>
          </a:p>
        </p:txBody>
      </p:sp>
      <p:sp>
        <p:nvSpPr>
          <p:cNvPr id="6" name="Date Placeholder 5">
            <a:extLst>
              <a:ext uri="{FF2B5EF4-FFF2-40B4-BE49-F238E27FC236}">
                <a16:creationId xmlns:a16="http://schemas.microsoft.com/office/drawing/2014/main" id="{79D391C3-51B4-5BB9-90C8-3D61D8AC2101}"/>
              </a:ext>
            </a:extLst>
          </p:cNvPr>
          <p:cNvSpPr>
            <a:spLocks noGrp="1"/>
          </p:cNvSpPr>
          <p:nvPr>
            <p:ph type="dt" idx="15"/>
          </p:nvPr>
        </p:nvSpPr>
        <p:spPr/>
        <p:txBody>
          <a:bodyPr/>
          <a:lstStyle/>
          <a:p>
            <a:r>
              <a:rPr lang="en-GB" dirty="0"/>
              <a:t>May 2025</a:t>
            </a:r>
          </a:p>
        </p:txBody>
      </p:sp>
    </p:spTree>
    <p:extLst>
      <p:ext uri="{BB962C8B-B14F-4D97-AF65-F5344CB8AC3E}">
        <p14:creationId xmlns:p14="http://schemas.microsoft.com/office/powerpoint/2010/main" val="21571233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2D735-1475-42AC-9C9B-BDFA03B4CCA3}"/>
              </a:ext>
            </a:extLst>
          </p:cNvPr>
          <p:cNvSpPr>
            <a:spLocks noGrp="1"/>
          </p:cNvSpPr>
          <p:nvPr>
            <p:ph type="title"/>
          </p:nvPr>
        </p:nvSpPr>
        <p:spPr/>
        <p:txBody>
          <a:bodyPr/>
          <a:lstStyle/>
          <a:p>
            <a:r>
              <a:rPr lang="en-US" dirty="0"/>
              <a:t>Background (1)</a:t>
            </a:r>
          </a:p>
        </p:txBody>
      </p:sp>
      <p:sp>
        <p:nvSpPr>
          <p:cNvPr id="3" name="Content Placeholder 2">
            <a:extLst>
              <a:ext uri="{FF2B5EF4-FFF2-40B4-BE49-F238E27FC236}">
                <a16:creationId xmlns:a16="http://schemas.microsoft.com/office/drawing/2014/main" id="{0B85A6FD-19C5-46A7-9617-B4EA189DD57E}"/>
              </a:ext>
            </a:extLst>
          </p:cNvPr>
          <p:cNvSpPr>
            <a:spLocks noGrp="1"/>
          </p:cNvSpPr>
          <p:nvPr>
            <p:ph idx="1"/>
          </p:nvPr>
        </p:nvSpPr>
        <p:spPr>
          <a:xfrm>
            <a:off x="929217" y="1447800"/>
            <a:ext cx="10460567" cy="4876800"/>
          </a:xfrm>
        </p:spPr>
        <p:txBody>
          <a:bodyPr/>
          <a:lstStyle/>
          <a:p>
            <a:pPr>
              <a:spcAft>
                <a:spcPts val="600"/>
              </a:spcAft>
            </a:pPr>
            <a:r>
              <a:rPr lang="en-US" dirty="0"/>
              <a:t>Motion 44: IEEE 802.11bp will specify secure data communication methods that do not require maintaining security associations (note: the methods are based on existing 802.11 security protocols; the security for backscattering AMP devices are TBD; the details are TBD).</a:t>
            </a:r>
          </a:p>
          <a:p>
            <a:pPr>
              <a:spcAft>
                <a:spcPts val="600"/>
              </a:spcAft>
            </a:pPr>
            <a:r>
              <a:rPr lang="en-US" dirty="0"/>
              <a:t>SAE-based secure AMP communication methods were presented in 11-24/0178, 11-24/0526, 11-24/0871, and 11-24/1242. These methods can support passwords (low-entropy) as authentication credentials without risking security performance, but requiring certain computation capabilities, applicable to relatively powerful AMP devices (AMP non-AP STAs) only.</a:t>
            </a:r>
          </a:p>
          <a:p>
            <a:pPr marL="288000">
              <a:spcAft>
                <a:spcPts val="600"/>
              </a:spcAft>
            </a:pPr>
            <a:r>
              <a:rPr lang="en-US" dirty="0">
                <a:highlight>
                  <a:srgbClr val="00FF00"/>
                </a:highlight>
              </a:rPr>
              <a:t>PMK, </a:t>
            </a:r>
            <a:r>
              <a:rPr lang="en-US" dirty="0" err="1">
                <a:highlight>
                  <a:srgbClr val="00FF00"/>
                </a:highlight>
              </a:rPr>
              <a:t>SNonce</a:t>
            </a:r>
            <a:r>
              <a:rPr lang="en-US" dirty="0">
                <a:highlight>
                  <a:srgbClr val="00FF00"/>
                </a:highlight>
              </a:rPr>
              <a:t>, </a:t>
            </a:r>
            <a:r>
              <a:rPr lang="en-US" dirty="0" err="1">
                <a:highlight>
                  <a:srgbClr val="00FF00"/>
                </a:highlight>
              </a:rPr>
              <a:t>ANonce</a:t>
            </a:r>
            <a:r>
              <a:rPr lang="en-US" dirty="0">
                <a:highlight>
                  <a:srgbClr val="00FF00"/>
                </a:highlight>
              </a:rPr>
              <a:t>, PTK-based secure AMP communication methods </a:t>
            </a:r>
            <a:r>
              <a:rPr lang="en-US" dirty="0"/>
              <a:t>were presented in 11-24/1203, 11/24-1548, 11-24/1998, and 11-24/2112. These methods </a:t>
            </a:r>
            <a:r>
              <a:rPr lang="en-US" dirty="0">
                <a:highlight>
                  <a:srgbClr val="00FF00"/>
                </a:highlight>
              </a:rPr>
              <a:t>have low computation complexity</a:t>
            </a:r>
            <a:r>
              <a:rPr lang="en-US" dirty="0"/>
              <a:t>, applicable to all AMP devices, </a:t>
            </a:r>
            <a:r>
              <a:rPr lang="en-US" dirty="0">
                <a:highlight>
                  <a:srgbClr val="FFFF00"/>
                </a:highlight>
              </a:rPr>
              <a:t>but requiring high-entropy shared secrets (PMK) as authentication credentials, which need to be provisioned (cannot be as simple as entering low-entropy passwords).</a:t>
            </a:r>
          </a:p>
          <a:p>
            <a:pPr marL="288000">
              <a:spcAft>
                <a:spcPts val="600"/>
              </a:spcAft>
            </a:pPr>
            <a:r>
              <a:rPr lang="en-US" dirty="0"/>
              <a:t>This presentation proposes a set of low-complexity methods of provisioning high-entropy shared secrets for enabling PMK, </a:t>
            </a:r>
            <a:r>
              <a:rPr lang="en-US" dirty="0" err="1"/>
              <a:t>SNonce</a:t>
            </a:r>
            <a:r>
              <a:rPr lang="en-US" dirty="0"/>
              <a:t>, </a:t>
            </a:r>
            <a:r>
              <a:rPr lang="en-US" dirty="0" err="1"/>
              <a:t>ANonce</a:t>
            </a:r>
            <a:r>
              <a:rPr lang="en-US" dirty="0"/>
              <a:t>, PTK-based low-complexity secure AMP communications.</a:t>
            </a:r>
          </a:p>
        </p:txBody>
      </p:sp>
      <p:sp>
        <p:nvSpPr>
          <p:cNvPr id="4" name="Slide Number Placeholder 3">
            <a:extLst>
              <a:ext uri="{FF2B5EF4-FFF2-40B4-BE49-F238E27FC236}">
                <a16:creationId xmlns:a16="http://schemas.microsoft.com/office/drawing/2014/main" id="{4B12EC11-5386-4313-9F39-44FF5552C108}"/>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AA5B2A63-61F1-48EB-9F06-413447F3EA7D}"/>
              </a:ext>
            </a:extLst>
          </p:cNvPr>
          <p:cNvSpPr>
            <a:spLocks noGrp="1"/>
          </p:cNvSpPr>
          <p:nvPr>
            <p:ph type="ftr" idx="16"/>
          </p:nvPr>
        </p:nvSpPr>
        <p:spPr>
          <a:xfrm>
            <a:off x="7010401" y="6475414"/>
            <a:ext cx="4379384" cy="230186"/>
          </a:xfrm>
        </p:spPr>
        <p:txBody>
          <a:bodyPr/>
          <a:lstStyle/>
          <a:p>
            <a:r>
              <a:rPr lang="en-GB" dirty="0"/>
              <a:t>Hui Luo, Rakesh </a:t>
            </a:r>
            <a:r>
              <a:rPr lang="en-GB" dirty="0" err="1"/>
              <a:t>Taori</a:t>
            </a:r>
            <a:r>
              <a:rPr lang="en-GB" dirty="0"/>
              <a:t> (Infineon), Guy-Armand, Nelson Costa (Haila)</a:t>
            </a:r>
          </a:p>
        </p:txBody>
      </p:sp>
      <p:sp>
        <p:nvSpPr>
          <p:cNvPr id="6" name="Date Placeholder 5">
            <a:extLst>
              <a:ext uri="{FF2B5EF4-FFF2-40B4-BE49-F238E27FC236}">
                <a16:creationId xmlns:a16="http://schemas.microsoft.com/office/drawing/2014/main" id="{FE6A89C8-7D15-464F-BC14-6DC0CAA07049}"/>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35996515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4813E4-152D-88B3-84FB-B43F399A8CF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1544F5B-1562-7F2C-5AB6-567067E3F882}"/>
              </a:ext>
            </a:extLst>
          </p:cNvPr>
          <p:cNvSpPr>
            <a:spLocks noGrp="1"/>
          </p:cNvSpPr>
          <p:nvPr>
            <p:ph type="title"/>
          </p:nvPr>
        </p:nvSpPr>
        <p:spPr/>
        <p:txBody>
          <a:bodyPr/>
          <a:lstStyle/>
          <a:p>
            <a:r>
              <a:rPr lang="en-US" dirty="0"/>
              <a:t>SP5</a:t>
            </a:r>
          </a:p>
        </p:txBody>
      </p:sp>
      <p:sp>
        <p:nvSpPr>
          <p:cNvPr id="3" name="Content Placeholder 2">
            <a:extLst>
              <a:ext uri="{FF2B5EF4-FFF2-40B4-BE49-F238E27FC236}">
                <a16:creationId xmlns:a16="http://schemas.microsoft.com/office/drawing/2014/main" id="{EA400082-E1CC-0B3E-3694-B340BD1C5F34}"/>
              </a:ext>
            </a:extLst>
          </p:cNvPr>
          <p:cNvSpPr>
            <a:spLocks noGrp="1"/>
          </p:cNvSpPr>
          <p:nvPr>
            <p:ph idx="1"/>
          </p:nvPr>
        </p:nvSpPr>
        <p:spPr>
          <a:xfrm>
            <a:off x="929217" y="1752600"/>
            <a:ext cx="10460567" cy="4267200"/>
          </a:xfrm>
        </p:spPr>
        <p:txBody>
          <a:bodyPr/>
          <a:lstStyle/>
          <a:p>
            <a:r>
              <a:rPr lang="en-US" sz="2000" dirty="0"/>
              <a:t>Do you support to specify low-complexity methods that can provision, reprovision, or deprovision device-specific a shared secret PMK = hash(SPA || P) into a server and let the server manage secure AMP communications between an AMP AP and an AMP non-AP STA, where SPA is the AMP AP’s address and P is a high-entropy permanent secret built in the AMP non-AP STA?</a:t>
            </a:r>
          </a:p>
          <a:p>
            <a:endParaRPr lang="en-US" sz="2000" dirty="0"/>
          </a:p>
          <a:p>
            <a:r>
              <a:rPr lang="en-US" sz="2000" dirty="0"/>
              <a:t>Reference: 11-25/0831</a:t>
            </a:r>
          </a:p>
        </p:txBody>
      </p:sp>
      <p:sp>
        <p:nvSpPr>
          <p:cNvPr id="4" name="Slide Number Placeholder 3">
            <a:extLst>
              <a:ext uri="{FF2B5EF4-FFF2-40B4-BE49-F238E27FC236}">
                <a16:creationId xmlns:a16="http://schemas.microsoft.com/office/drawing/2014/main" id="{A4DA357B-4235-211D-BD5D-CDA338CB0DB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8077D837-5CC2-6889-5963-AB172457DCE0}"/>
              </a:ext>
            </a:extLst>
          </p:cNvPr>
          <p:cNvSpPr>
            <a:spLocks noGrp="1"/>
          </p:cNvSpPr>
          <p:nvPr>
            <p:ph type="ftr" idx="16"/>
          </p:nvPr>
        </p:nvSpPr>
        <p:spPr>
          <a:xfrm>
            <a:off x="7010401" y="6475414"/>
            <a:ext cx="4379384" cy="230186"/>
          </a:xfrm>
        </p:spPr>
        <p:txBody>
          <a:bodyPr/>
          <a:lstStyle/>
          <a:p>
            <a:r>
              <a:rPr lang="en-GB" dirty="0"/>
              <a:t>Hui Luo, Rakesh </a:t>
            </a:r>
            <a:r>
              <a:rPr lang="en-GB" dirty="0" err="1"/>
              <a:t>Taori</a:t>
            </a:r>
            <a:r>
              <a:rPr lang="en-GB" dirty="0"/>
              <a:t> (Infineon), Guy-Armand, Nelson Costa (Haila)</a:t>
            </a:r>
          </a:p>
        </p:txBody>
      </p:sp>
      <p:sp>
        <p:nvSpPr>
          <p:cNvPr id="6" name="Date Placeholder 5">
            <a:extLst>
              <a:ext uri="{FF2B5EF4-FFF2-40B4-BE49-F238E27FC236}">
                <a16:creationId xmlns:a16="http://schemas.microsoft.com/office/drawing/2014/main" id="{0AB5FFDD-52B6-A0E3-51ED-2EDBB27C7B5F}"/>
              </a:ext>
            </a:extLst>
          </p:cNvPr>
          <p:cNvSpPr>
            <a:spLocks noGrp="1"/>
          </p:cNvSpPr>
          <p:nvPr>
            <p:ph type="dt" idx="15"/>
          </p:nvPr>
        </p:nvSpPr>
        <p:spPr/>
        <p:txBody>
          <a:bodyPr/>
          <a:lstStyle/>
          <a:p>
            <a:r>
              <a:rPr lang="en-GB" dirty="0"/>
              <a:t>May 2025</a:t>
            </a:r>
          </a:p>
        </p:txBody>
      </p:sp>
    </p:spTree>
    <p:extLst>
      <p:ext uri="{BB962C8B-B14F-4D97-AF65-F5344CB8AC3E}">
        <p14:creationId xmlns:p14="http://schemas.microsoft.com/office/powerpoint/2010/main" val="42425807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E505FE-69A6-CCEA-4A4A-CB13B2E4291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E87AA21-5299-D3A7-A0DB-A510144EE64E}"/>
              </a:ext>
            </a:extLst>
          </p:cNvPr>
          <p:cNvSpPr>
            <a:spLocks noGrp="1"/>
          </p:cNvSpPr>
          <p:nvPr>
            <p:ph type="title"/>
          </p:nvPr>
        </p:nvSpPr>
        <p:spPr/>
        <p:txBody>
          <a:bodyPr/>
          <a:lstStyle/>
          <a:p>
            <a:r>
              <a:rPr lang="en-US" dirty="0"/>
              <a:t>SP6</a:t>
            </a:r>
          </a:p>
        </p:txBody>
      </p:sp>
      <p:sp>
        <p:nvSpPr>
          <p:cNvPr id="3" name="Content Placeholder 2">
            <a:extLst>
              <a:ext uri="{FF2B5EF4-FFF2-40B4-BE49-F238E27FC236}">
                <a16:creationId xmlns:a16="http://schemas.microsoft.com/office/drawing/2014/main" id="{952EED75-A27C-8F49-21EE-49E1F9875F7B}"/>
              </a:ext>
            </a:extLst>
          </p:cNvPr>
          <p:cNvSpPr>
            <a:spLocks noGrp="1"/>
          </p:cNvSpPr>
          <p:nvPr>
            <p:ph idx="1"/>
          </p:nvPr>
        </p:nvSpPr>
        <p:spPr>
          <a:xfrm>
            <a:off x="929217" y="1752600"/>
            <a:ext cx="10460567" cy="4267200"/>
          </a:xfrm>
        </p:spPr>
        <p:txBody>
          <a:bodyPr/>
          <a:lstStyle/>
          <a:p>
            <a:r>
              <a:rPr lang="en-US" sz="2000" dirty="0"/>
              <a:t>Do you support to use random shorter local addresses for AMP non-AP STAs in secure AMP communications?</a:t>
            </a:r>
          </a:p>
          <a:p>
            <a:endParaRPr lang="en-US" sz="2000" dirty="0"/>
          </a:p>
          <a:p>
            <a:r>
              <a:rPr lang="en-US" sz="2000" dirty="0"/>
              <a:t>Reference: 11-25/0263, 11-25/0831</a:t>
            </a:r>
          </a:p>
        </p:txBody>
      </p:sp>
      <p:sp>
        <p:nvSpPr>
          <p:cNvPr id="4" name="Slide Number Placeholder 3">
            <a:extLst>
              <a:ext uri="{FF2B5EF4-FFF2-40B4-BE49-F238E27FC236}">
                <a16:creationId xmlns:a16="http://schemas.microsoft.com/office/drawing/2014/main" id="{4DF11339-56A1-3949-E74E-CF3DE3A9E54A}"/>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61BCD7CB-F19B-6EC2-0FFE-09D15506DEFC}"/>
              </a:ext>
            </a:extLst>
          </p:cNvPr>
          <p:cNvSpPr>
            <a:spLocks noGrp="1"/>
          </p:cNvSpPr>
          <p:nvPr>
            <p:ph type="ftr" idx="16"/>
          </p:nvPr>
        </p:nvSpPr>
        <p:spPr>
          <a:xfrm>
            <a:off x="6934200" y="6475414"/>
            <a:ext cx="4455585" cy="230185"/>
          </a:xfrm>
        </p:spPr>
        <p:txBody>
          <a:bodyPr/>
          <a:lstStyle/>
          <a:p>
            <a:r>
              <a:rPr lang="en-GB" dirty="0"/>
              <a:t>Hui Luo, Rakesh </a:t>
            </a:r>
            <a:r>
              <a:rPr lang="en-GB" dirty="0" err="1"/>
              <a:t>Taori</a:t>
            </a:r>
            <a:r>
              <a:rPr lang="en-GB" dirty="0"/>
              <a:t> (Infineon), Guy-Armand, Nelson Costa (Haila)</a:t>
            </a:r>
          </a:p>
          <a:p>
            <a:endParaRPr lang="en-GB" dirty="0"/>
          </a:p>
        </p:txBody>
      </p:sp>
      <p:sp>
        <p:nvSpPr>
          <p:cNvPr id="6" name="Date Placeholder 5">
            <a:extLst>
              <a:ext uri="{FF2B5EF4-FFF2-40B4-BE49-F238E27FC236}">
                <a16:creationId xmlns:a16="http://schemas.microsoft.com/office/drawing/2014/main" id="{CD4434EA-CBC1-3089-9F42-95B328054F10}"/>
              </a:ext>
            </a:extLst>
          </p:cNvPr>
          <p:cNvSpPr>
            <a:spLocks noGrp="1"/>
          </p:cNvSpPr>
          <p:nvPr>
            <p:ph type="dt" idx="15"/>
          </p:nvPr>
        </p:nvSpPr>
        <p:spPr/>
        <p:txBody>
          <a:bodyPr/>
          <a:lstStyle/>
          <a:p>
            <a:r>
              <a:rPr lang="en-GB" dirty="0"/>
              <a:t>May 2025</a:t>
            </a:r>
          </a:p>
        </p:txBody>
      </p:sp>
    </p:spTree>
    <p:extLst>
      <p:ext uri="{BB962C8B-B14F-4D97-AF65-F5344CB8AC3E}">
        <p14:creationId xmlns:p14="http://schemas.microsoft.com/office/powerpoint/2010/main" val="36360794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2D735-1475-42AC-9C9B-BDFA03B4CCA3}"/>
              </a:ext>
            </a:extLst>
          </p:cNvPr>
          <p:cNvSpPr>
            <a:spLocks noGrp="1"/>
          </p:cNvSpPr>
          <p:nvPr>
            <p:ph type="title"/>
          </p:nvPr>
        </p:nvSpPr>
        <p:spPr/>
        <p:txBody>
          <a:bodyPr/>
          <a:lstStyle/>
          <a:p>
            <a:r>
              <a:rPr lang="en-US" dirty="0"/>
              <a:t>Reference</a:t>
            </a:r>
          </a:p>
        </p:txBody>
      </p:sp>
      <p:sp>
        <p:nvSpPr>
          <p:cNvPr id="3" name="Content Placeholder 2">
            <a:extLst>
              <a:ext uri="{FF2B5EF4-FFF2-40B4-BE49-F238E27FC236}">
                <a16:creationId xmlns:a16="http://schemas.microsoft.com/office/drawing/2014/main" id="{0B85A6FD-19C5-46A7-9617-B4EA189DD57E}"/>
              </a:ext>
            </a:extLst>
          </p:cNvPr>
          <p:cNvSpPr>
            <a:spLocks noGrp="1"/>
          </p:cNvSpPr>
          <p:nvPr>
            <p:ph idx="1"/>
          </p:nvPr>
        </p:nvSpPr>
        <p:spPr>
          <a:xfrm>
            <a:off x="929217" y="1371600"/>
            <a:ext cx="10460567" cy="5103814"/>
          </a:xfrm>
        </p:spPr>
        <p:txBody>
          <a:bodyPr/>
          <a:lstStyle/>
          <a:p>
            <a:pPr marL="342900" indent="-342900">
              <a:buFont typeface="+mj-lt"/>
              <a:buAutoNum type="arabicPeriod"/>
            </a:pPr>
            <a:r>
              <a:rPr lang="en-US" sz="1100" dirty="0"/>
              <a:t>Amichai </a:t>
            </a:r>
            <a:r>
              <a:rPr lang="en-US" sz="1100" dirty="0" err="1"/>
              <a:t>Sanderovich</a:t>
            </a:r>
            <a:r>
              <a:rPr lang="en-US" sz="1100" dirty="0"/>
              <a:t>, Sagi Kupferman, Yuval Amran, “Considerations for AMP Devices”, doc: IEEE 802.11-23/1140r0, July 10, 2023.</a:t>
            </a:r>
          </a:p>
          <a:p>
            <a:pPr marL="342900" indent="-342900">
              <a:buFont typeface="+mj-lt"/>
              <a:buAutoNum type="arabicPeriod"/>
            </a:pPr>
            <a:r>
              <a:rPr lang="en-US" sz="1100" dirty="0"/>
              <a:t>Joerg Robert, Clemens Korn, “Power Consumption Calculation”, doc: IEEE 802.11-23/1232r0, July 11, 2023.</a:t>
            </a:r>
          </a:p>
          <a:p>
            <a:pPr marL="342900" indent="-342900">
              <a:buFont typeface="+mj-lt"/>
              <a:buAutoNum type="arabicPeriod"/>
            </a:pPr>
            <a:r>
              <a:rPr lang="en-US" sz="1100" dirty="0"/>
              <a:t>Hui Luo, Rakesh </a:t>
            </a:r>
            <a:r>
              <a:rPr lang="en-US" sz="1100" dirty="0" err="1"/>
              <a:t>Taori</a:t>
            </a:r>
            <a:r>
              <a:rPr lang="en-US" sz="1100" dirty="0"/>
              <a:t>, “Security Considerations in Ambient Power Communications”, doc: IEEE 802.11-24/0178r0, Jan 15, 2024.</a:t>
            </a:r>
          </a:p>
          <a:p>
            <a:pPr marL="342900" indent="-342900">
              <a:buFont typeface="+mj-lt"/>
              <a:buAutoNum type="arabicPeriod"/>
            </a:pPr>
            <a:r>
              <a:rPr lang="en-US" sz="1100" dirty="0"/>
              <a:t>Hui Luo, Rakesh </a:t>
            </a:r>
            <a:r>
              <a:rPr lang="en-US" sz="1100" dirty="0" err="1"/>
              <a:t>Taori</a:t>
            </a:r>
            <a:r>
              <a:rPr lang="en-US" sz="1100" dirty="0"/>
              <a:t>, “Server-Managed Secure Transaction with AMP Devices”, doc: IEEE 802.11-24/0526r0, March 8, 2024.</a:t>
            </a:r>
          </a:p>
          <a:p>
            <a:pPr marL="342900" indent="-342900">
              <a:buFont typeface="+mj-lt"/>
              <a:buAutoNum type="arabicPeriod"/>
            </a:pPr>
            <a:r>
              <a:rPr lang="en-US" sz="1100" dirty="0"/>
              <a:t>Hui Luo, Rakesh </a:t>
            </a:r>
            <a:r>
              <a:rPr lang="en-US" sz="1100" dirty="0" err="1"/>
              <a:t>Taori</a:t>
            </a:r>
            <a:r>
              <a:rPr lang="en-US" sz="1100" dirty="0"/>
              <a:t>, “AMP Device Initiated Secure Transaction”, doc: IEEE 802.11-24/0871r0, May 10, 2024.</a:t>
            </a:r>
          </a:p>
          <a:p>
            <a:pPr marL="342900" indent="-342900">
              <a:buFont typeface="+mj-lt"/>
              <a:buAutoNum type="arabicPeriod"/>
            </a:pPr>
            <a:r>
              <a:rPr lang="en-US" sz="1100" dirty="0"/>
              <a:t>Hui Luo, Rakesh </a:t>
            </a:r>
            <a:r>
              <a:rPr lang="en-US" sz="1100" dirty="0" err="1"/>
              <a:t>Taori</a:t>
            </a:r>
            <a:r>
              <a:rPr lang="en-US" sz="1100" dirty="0"/>
              <a:t>, “AMP Secure Transaction Methods using Random MAC address for privacy”, doc: IEEE 802.11-24/1242r0, July 12, 2024.</a:t>
            </a:r>
          </a:p>
          <a:p>
            <a:pPr marL="342900" indent="-342900">
              <a:buFont typeface="+mj-lt"/>
              <a:buAutoNum type="arabicPeriod"/>
            </a:pPr>
            <a:r>
              <a:rPr lang="en-US" sz="1100" dirty="0" err="1"/>
              <a:t>Chuangfeng</a:t>
            </a:r>
            <a:r>
              <a:rPr lang="en-US" sz="1100" dirty="0"/>
              <a:t> He, “Authentication and Security transaction for AMP”, doc: IEEE 802.11-24/1203r0, July 12, 2024.</a:t>
            </a:r>
          </a:p>
          <a:p>
            <a:pPr marL="342900" indent="-342900">
              <a:buFont typeface="+mj-lt"/>
              <a:buAutoNum type="arabicPeriod"/>
            </a:pPr>
            <a:r>
              <a:rPr lang="en-US" sz="1100" dirty="0"/>
              <a:t>Rojan </a:t>
            </a:r>
            <a:r>
              <a:rPr lang="en-US" sz="1100" dirty="0" err="1"/>
              <a:t>Chitrakar</a:t>
            </a:r>
            <a:r>
              <a:rPr lang="en-US" sz="1100" dirty="0"/>
              <a:t>, “Thoughts on security for AMP” , doc: IEEE 802.11-24/1548r2, Nov. 11, 2024.</a:t>
            </a:r>
          </a:p>
          <a:p>
            <a:pPr marL="342900" indent="-342900">
              <a:buFont typeface="+mj-lt"/>
              <a:buAutoNum type="arabicPeriod"/>
            </a:pPr>
            <a:r>
              <a:rPr lang="en-US" sz="1100" dirty="0"/>
              <a:t>Hui Luo, Rakesh </a:t>
            </a:r>
            <a:r>
              <a:rPr lang="en-US" sz="1100" dirty="0" err="1"/>
              <a:t>Taori</a:t>
            </a:r>
            <a:r>
              <a:rPr lang="en-US" sz="1100" dirty="0"/>
              <a:t>, “Secure transaction methods with low computation complexity for AMP”, doc: IEEE 802.11-24/1998r1, Jan 7, 2025.</a:t>
            </a:r>
          </a:p>
          <a:p>
            <a:pPr marL="342900" indent="-342900">
              <a:buFont typeface="+mj-lt"/>
              <a:buAutoNum type="arabicPeriod"/>
            </a:pPr>
            <a:r>
              <a:rPr lang="en-US" sz="1100" dirty="0"/>
              <a:t>Sanket Kalamkar, George Cherian, Alfred </a:t>
            </a:r>
            <a:r>
              <a:rPr lang="en-US" sz="1100" dirty="0" err="1"/>
              <a:t>Asterjadhi</a:t>
            </a:r>
            <a:r>
              <a:rPr lang="en-US" sz="1100" dirty="0"/>
              <a:t>, “Secure E2E Operation for AMP”, doc: IEEE 802.11-24/2112r0, Dec. 16, 2024.</a:t>
            </a:r>
          </a:p>
          <a:p>
            <a:pPr marL="342900" indent="-342900">
              <a:buFont typeface="+mj-lt"/>
              <a:buAutoNum type="arabicPeriod"/>
            </a:pPr>
            <a:r>
              <a:rPr lang="en-US" sz="1100" dirty="0"/>
              <a:t>Guy-Armand </a:t>
            </a:r>
            <a:r>
              <a:rPr lang="en-US" sz="1100" dirty="0" err="1"/>
              <a:t>Kamendje</a:t>
            </a:r>
            <a:r>
              <a:rPr lang="en-US" sz="1100" dirty="0"/>
              <a:t>, </a:t>
            </a:r>
            <a:r>
              <a:rPr lang="en-US" sz="1100" dirty="0" err="1"/>
              <a:t>Vytas</a:t>
            </a:r>
            <a:r>
              <a:rPr lang="en-US" sz="1100" dirty="0"/>
              <a:t> </a:t>
            </a:r>
            <a:r>
              <a:rPr lang="en-US" sz="1100" dirty="0" err="1"/>
              <a:t>Kezys</a:t>
            </a:r>
            <a:r>
              <a:rPr lang="en-US" sz="1100" dirty="0"/>
              <a:t>, Kamran Nishat, Patricia Bower, Nelson Costa, “Provisioning Protocol for Long-Range AMP IoT Devices”, doc: IEEE 802.11-25/0263r0, Feb 26, 2025.</a:t>
            </a:r>
          </a:p>
          <a:p>
            <a:pPr marL="342900" indent="-342900">
              <a:buFont typeface="+mj-lt"/>
              <a:buAutoNum type="arabicPeriod"/>
            </a:pPr>
            <a:r>
              <a:rPr lang="en-US" sz="1100" dirty="0"/>
              <a:t>Luke E. Kane, Jiaming James Chen, Rebecca Thomas, Vicky Liu, Matthew McKague, “Security and Performance in IoT: A Balancing Act”, IEEE Access, vol. 8, pp. 121969-121986, July 6, 2020.</a:t>
            </a:r>
          </a:p>
          <a:p>
            <a:pPr marL="342900" indent="-342900">
              <a:buFont typeface="+mj-lt"/>
              <a:buAutoNum type="arabicPeriod"/>
            </a:pPr>
            <a:r>
              <a:rPr lang="en-US" sz="1100" dirty="0"/>
              <a:t>Levent </a:t>
            </a:r>
            <a:r>
              <a:rPr lang="en-US" sz="1100" dirty="0" err="1"/>
              <a:t>Ertaul</a:t>
            </a:r>
            <a:r>
              <a:rPr lang="en-US" sz="1100" dirty="0"/>
              <a:t>, Anup </a:t>
            </a:r>
            <a:r>
              <a:rPr lang="en-US" sz="1100" dirty="0" err="1"/>
              <a:t>Mudan</a:t>
            </a:r>
            <a:r>
              <a:rPr lang="en-US" sz="1100" dirty="0"/>
              <a:t>, </a:t>
            </a:r>
            <a:r>
              <a:rPr lang="en-US" sz="1100" dirty="0" err="1"/>
              <a:t>Nausheen</a:t>
            </a:r>
            <a:r>
              <a:rPr lang="en-US" sz="1100" dirty="0"/>
              <a:t> Sarfaraz, “Performance Comparison of AES-CCM and AES-GCM Authenticated Encryption Methods”, 2018, </a:t>
            </a:r>
            <a:r>
              <a:rPr lang="en-US" sz="1100" dirty="0">
                <a:hlinkClick r:id="rId3"/>
              </a:rPr>
              <a:t>https://mcs.csueastbay.edu/~lertaul/AESCCMCAMREADY.pdf</a:t>
            </a:r>
            <a:endParaRPr lang="en-US" sz="1100" dirty="0"/>
          </a:p>
          <a:p>
            <a:pPr marL="342900" indent="-342900">
              <a:buFont typeface="+mj-lt"/>
              <a:buAutoNum type="arabicPeriod"/>
            </a:pPr>
            <a:r>
              <a:rPr lang="en-US" sz="1100" dirty="0" err="1"/>
              <a:t>Bekbolat</a:t>
            </a:r>
            <a:r>
              <a:rPr lang="en-US" sz="1100" dirty="0"/>
              <a:t> </a:t>
            </a:r>
            <a:r>
              <a:rPr lang="en-US" sz="1100" dirty="0" err="1"/>
              <a:t>Medetov</a:t>
            </a:r>
            <a:r>
              <a:rPr lang="en-US" sz="1100" dirty="0"/>
              <a:t>, </a:t>
            </a:r>
            <a:r>
              <a:rPr lang="en-US" sz="1100" dirty="0" err="1"/>
              <a:t>Tansaule</a:t>
            </a:r>
            <a:r>
              <a:rPr lang="en-US" sz="1100" dirty="0"/>
              <a:t> </a:t>
            </a:r>
            <a:r>
              <a:rPr lang="en-US" sz="1100" dirty="0" err="1"/>
              <a:t>Serikov</a:t>
            </a:r>
            <a:r>
              <a:rPr lang="en-US" sz="1100" dirty="0"/>
              <a:t>, </a:t>
            </a:r>
            <a:r>
              <a:rPr lang="en-US" sz="1100" dirty="0" err="1"/>
              <a:t>Aray</a:t>
            </a:r>
            <a:r>
              <a:rPr lang="en-US" sz="1100" dirty="0"/>
              <a:t> </a:t>
            </a:r>
            <a:r>
              <a:rPr lang="en-US" sz="1100" dirty="0" err="1"/>
              <a:t>Tolegenova</a:t>
            </a:r>
            <a:r>
              <a:rPr lang="en-US" sz="1100" dirty="0"/>
              <a:t>, </a:t>
            </a:r>
            <a:r>
              <a:rPr lang="en-US" sz="1100" dirty="0" err="1"/>
              <a:t>Zhexebay</a:t>
            </a:r>
            <a:r>
              <a:rPr lang="en-US" sz="1100" dirty="0"/>
              <a:t> </a:t>
            </a:r>
            <a:r>
              <a:rPr lang="en-US" sz="1100" dirty="0" err="1"/>
              <a:t>Dauren</a:t>
            </a:r>
            <a:r>
              <a:rPr lang="en-US" sz="1100" dirty="0"/>
              <a:t>, Comparative Analysis of the Performance of Generating </a:t>
            </a:r>
            <a:r>
              <a:rPr lang="en-US" sz="1100" dirty="0" err="1"/>
              <a:t>Cryptograhic</a:t>
            </a:r>
            <a:r>
              <a:rPr lang="en-US" sz="1100" dirty="0"/>
              <a:t> Ciphers on CPU and FPGA, 2022, </a:t>
            </a:r>
            <a:r>
              <a:rPr lang="en-US" sz="1100" dirty="0">
                <a:hlinkClick r:id="rId4"/>
              </a:rPr>
              <a:t>https://www.jatit.org/volumes/Vol100No15/24Vol100No15.pdf</a:t>
            </a:r>
            <a:endParaRPr lang="en-US" sz="1100" dirty="0"/>
          </a:p>
          <a:p>
            <a:pPr marL="342900" indent="-342900">
              <a:buFont typeface="+mj-lt"/>
              <a:buAutoNum type="arabicPeriod"/>
            </a:pPr>
            <a:r>
              <a:rPr lang="en-US" sz="1100" b="0" i="0" dirty="0">
                <a:solidFill>
                  <a:srgbClr val="333333"/>
                </a:solidFill>
                <a:effectLst/>
                <a:latin typeface="HelveticaNeue Regular"/>
              </a:rPr>
              <a:t>B. Kieu-Do-Nguyen, T. -T. Hoang, C. -K. Pham and C. Pham-Quoc, "A Power-efficient Implementation of SHA-256 Hash Function for Embedded Applications," </a:t>
            </a:r>
            <a:r>
              <a:rPr lang="en-US" sz="1100" b="0" i="1" dirty="0">
                <a:solidFill>
                  <a:srgbClr val="333333"/>
                </a:solidFill>
                <a:effectLst/>
                <a:latin typeface="HelveticaNeue Regular"/>
              </a:rPr>
              <a:t>2021 International Conference on Advanced Technologies for Communications (ATC)</a:t>
            </a:r>
            <a:r>
              <a:rPr lang="en-US" sz="1100" b="0" i="0" dirty="0">
                <a:solidFill>
                  <a:srgbClr val="333333"/>
                </a:solidFill>
                <a:effectLst/>
                <a:latin typeface="HelveticaNeue Regular"/>
              </a:rPr>
              <a:t>, Ho Chi Minh City, Vietnam, 2021, pp. 39-44, </a:t>
            </a:r>
            <a:r>
              <a:rPr lang="en-US" sz="1100" b="0" i="0" dirty="0" err="1">
                <a:solidFill>
                  <a:srgbClr val="333333"/>
                </a:solidFill>
                <a:effectLst/>
                <a:latin typeface="HelveticaNeue Regular"/>
              </a:rPr>
              <a:t>doi</a:t>
            </a:r>
            <a:r>
              <a:rPr lang="en-US" sz="1100" b="0" i="0" dirty="0">
                <a:solidFill>
                  <a:srgbClr val="333333"/>
                </a:solidFill>
                <a:effectLst/>
                <a:latin typeface="HelveticaNeue Regular"/>
              </a:rPr>
              <a:t>: 10.1109/ATC52653.2021.9598264. (0.018uJ per 32B by SHA256)</a:t>
            </a:r>
          </a:p>
          <a:p>
            <a:pPr marL="342900" indent="-342900">
              <a:buFont typeface="+mj-lt"/>
              <a:buAutoNum type="arabicPeriod"/>
            </a:pPr>
            <a:r>
              <a:rPr lang="en-US" sz="1100" dirty="0"/>
              <a:t>Mark D. Aagaard, Nusa </a:t>
            </a:r>
            <a:r>
              <a:rPr lang="en-US" sz="1100" dirty="0" err="1"/>
              <a:t>Zidaric</a:t>
            </a:r>
            <a:r>
              <a:rPr lang="en-US" sz="1100" dirty="0"/>
              <a:t>, “ASIC Benchmarking of Round 2 Candidates in the NIST Lightweight Cryptography Standardization Process”, 2021, </a:t>
            </a:r>
            <a:r>
              <a:rPr lang="en-US" sz="1100" dirty="0">
                <a:hlinkClick r:id="rId5"/>
              </a:rPr>
              <a:t>https://eprint.iacr.org/2021/049.pdf</a:t>
            </a:r>
            <a:r>
              <a:rPr lang="en-US" sz="1100" dirty="0"/>
              <a:t> (AES128: 12 bits per cycle</a:t>
            </a:r>
            <a:r>
              <a:rPr lang="en-US" sz="1100" b="0" i="0" dirty="0">
                <a:solidFill>
                  <a:srgbClr val="333333"/>
                </a:solidFill>
                <a:effectLst/>
                <a:latin typeface="HelveticaNeue Regular"/>
              </a:rPr>
              <a:t>; </a:t>
            </a:r>
            <a:r>
              <a:rPr lang="en-US" sz="1100" dirty="0"/>
              <a:t>0.28uJ/0.98uJ per 16B block by ASCON/AES128)</a:t>
            </a:r>
            <a:endParaRPr lang="en-US" sz="1200" dirty="0"/>
          </a:p>
        </p:txBody>
      </p:sp>
      <p:sp>
        <p:nvSpPr>
          <p:cNvPr id="4" name="Slide Number Placeholder 3">
            <a:extLst>
              <a:ext uri="{FF2B5EF4-FFF2-40B4-BE49-F238E27FC236}">
                <a16:creationId xmlns:a16="http://schemas.microsoft.com/office/drawing/2014/main" id="{4B12EC11-5386-4313-9F39-44FF5552C108}"/>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AA5B2A63-61F1-48EB-9F06-413447F3EA7D}"/>
              </a:ext>
            </a:extLst>
          </p:cNvPr>
          <p:cNvSpPr>
            <a:spLocks noGrp="1"/>
          </p:cNvSpPr>
          <p:nvPr>
            <p:ph type="ftr" idx="16"/>
          </p:nvPr>
        </p:nvSpPr>
        <p:spPr>
          <a:xfrm>
            <a:off x="7010401" y="6475415"/>
            <a:ext cx="4379384" cy="153986"/>
          </a:xfrm>
        </p:spPr>
        <p:txBody>
          <a:bodyPr/>
          <a:lstStyle/>
          <a:p>
            <a:r>
              <a:rPr lang="en-GB" dirty="0"/>
              <a:t>Hui Luo, Rakesh </a:t>
            </a:r>
            <a:r>
              <a:rPr lang="en-GB" dirty="0" err="1"/>
              <a:t>Taori</a:t>
            </a:r>
            <a:r>
              <a:rPr lang="en-GB" dirty="0"/>
              <a:t> (Infineon), Guy-Armand, Nelson Costa (Haila)</a:t>
            </a:r>
          </a:p>
        </p:txBody>
      </p:sp>
      <p:sp>
        <p:nvSpPr>
          <p:cNvPr id="6" name="Date Placeholder 5">
            <a:extLst>
              <a:ext uri="{FF2B5EF4-FFF2-40B4-BE49-F238E27FC236}">
                <a16:creationId xmlns:a16="http://schemas.microsoft.com/office/drawing/2014/main" id="{FE6A89C8-7D15-464F-BC14-6DC0CAA07049}"/>
              </a:ext>
            </a:extLst>
          </p:cNvPr>
          <p:cNvSpPr>
            <a:spLocks noGrp="1"/>
          </p:cNvSpPr>
          <p:nvPr>
            <p:ph type="dt" idx="15"/>
          </p:nvPr>
        </p:nvSpPr>
        <p:spPr/>
        <p:txBody>
          <a:bodyPr/>
          <a:lstStyle/>
          <a:p>
            <a:r>
              <a:rPr lang="en-GB" dirty="0"/>
              <a:t>May 2025</a:t>
            </a:r>
          </a:p>
        </p:txBody>
      </p:sp>
    </p:spTree>
    <p:extLst>
      <p:ext uri="{BB962C8B-B14F-4D97-AF65-F5344CB8AC3E}">
        <p14:creationId xmlns:p14="http://schemas.microsoft.com/office/powerpoint/2010/main" val="3097446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37DC6B-9DF8-F043-50A0-9C620A2F8EB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95A191A-63E5-B567-AAAB-FF26A9D233BE}"/>
              </a:ext>
            </a:extLst>
          </p:cNvPr>
          <p:cNvSpPr>
            <a:spLocks noGrp="1"/>
          </p:cNvSpPr>
          <p:nvPr>
            <p:ph type="title"/>
          </p:nvPr>
        </p:nvSpPr>
        <p:spPr/>
        <p:txBody>
          <a:bodyPr/>
          <a:lstStyle/>
          <a:p>
            <a:r>
              <a:rPr lang="en-US" dirty="0"/>
              <a:t>Background (2)</a:t>
            </a:r>
          </a:p>
        </p:txBody>
      </p:sp>
      <p:sp>
        <p:nvSpPr>
          <p:cNvPr id="3" name="Content Placeholder 2">
            <a:extLst>
              <a:ext uri="{FF2B5EF4-FFF2-40B4-BE49-F238E27FC236}">
                <a16:creationId xmlns:a16="http://schemas.microsoft.com/office/drawing/2014/main" id="{23919137-5B98-8D35-0D23-2ABF5BDEA8C6}"/>
              </a:ext>
            </a:extLst>
          </p:cNvPr>
          <p:cNvSpPr>
            <a:spLocks noGrp="1"/>
          </p:cNvSpPr>
          <p:nvPr>
            <p:ph idx="1"/>
          </p:nvPr>
        </p:nvSpPr>
        <p:spPr>
          <a:xfrm>
            <a:off x="929217" y="1524000"/>
            <a:ext cx="10460567" cy="4800600"/>
          </a:xfrm>
        </p:spPr>
        <p:txBody>
          <a:bodyPr/>
          <a:lstStyle/>
          <a:p>
            <a:pPr>
              <a:spcAft>
                <a:spcPts val="600"/>
              </a:spcAft>
            </a:pPr>
            <a:r>
              <a:rPr lang="en-US" dirty="0"/>
              <a:t>Some PHY/MAC details for 11bp have reached consensus, e.g., 2.4GHz DL data rates: 1Mbps (for non-backscatter STAs) and 250kbps (Motion 16) and 2.4GHz UL data rates: 4Mbps (for non-backscatter STAs), 1Mbps, 250kbps (Motion 31).</a:t>
            </a:r>
          </a:p>
          <a:p>
            <a:pPr>
              <a:spcAft>
                <a:spcPts val="600"/>
              </a:spcAft>
            </a:pPr>
            <a:r>
              <a:rPr lang="en-US" dirty="0"/>
              <a:t>Given such low data rates, it has been proposed that AMP STAs can use shorter local addresses than 48-bit 802.11 MAC addresses (11-25/0263) to reduce frame header.</a:t>
            </a:r>
          </a:p>
          <a:p>
            <a:pPr>
              <a:spcAft>
                <a:spcPts val="600"/>
              </a:spcAft>
            </a:pPr>
            <a:r>
              <a:rPr lang="en-US" dirty="0"/>
              <a:t>Question --- is it needed to provision shorter local addresses into AMP STAs?</a:t>
            </a:r>
          </a:p>
          <a:p>
            <a:pPr>
              <a:spcAft>
                <a:spcPts val="600"/>
              </a:spcAft>
            </a:pPr>
            <a:r>
              <a:rPr lang="en-US" dirty="0"/>
              <a:t>This presentation also addresses this question by proposing that the shorter addresses do not need to be fixed or provisioned. They can be generated per access attempt using a random address (for privacy and for avoiding collision – if a collision is detected, the next access attempt will use a different random address).</a:t>
            </a:r>
          </a:p>
          <a:p>
            <a:endParaRPr lang="en-US" dirty="0"/>
          </a:p>
        </p:txBody>
      </p:sp>
      <p:sp>
        <p:nvSpPr>
          <p:cNvPr id="4" name="Slide Number Placeholder 3">
            <a:extLst>
              <a:ext uri="{FF2B5EF4-FFF2-40B4-BE49-F238E27FC236}">
                <a16:creationId xmlns:a16="http://schemas.microsoft.com/office/drawing/2014/main" id="{6BDE6CB1-2644-76DA-A2B7-7E352F37487B}"/>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4B557668-8908-97D5-3F99-7DF076B8A9E9}"/>
              </a:ext>
            </a:extLst>
          </p:cNvPr>
          <p:cNvSpPr>
            <a:spLocks noGrp="1"/>
          </p:cNvSpPr>
          <p:nvPr>
            <p:ph type="ftr" idx="16"/>
          </p:nvPr>
        </p:nvSpPr>
        <p:spPr>
          <a:xfrm>
            <a:off x="7010401" y="6475414"/>
            <a:ext cx="4379384" cy="180975"/>
          </a:xfrm>
        </p:spPr>
        <p:txBody>
          <a:bodyPr/>
          <a:lstStyle/>
          <a:p>
            <a:r>
              <a:rPr lang="en-GB" dirty="0"/>
              <a:t>Hui Luo, Rakesh </a:t>
            </a:r>
            <a:r>
              <a:rPr lang="en-GB" dirty="0" err="1"/>
              <a:t>Taori</a:t>
            </a:r>
            <a:r>
              <a:rPr lang="en-GB" dirty="0"/>
              <a:t> (Infineon), Guy-Armand, Nelson Costa (Haila)</a:t>
            </a:r>
          </a:p>
          <a:p>
            <a:endParaRPr lang="en-GB" dirty="0"/>
          </a:p>
        </p:txBody>
      </p:sp>
      <p:sp>
        <p:nvSpPr>
          <p:cNvPr id="6" name="Date Placeholder 5">
            <a:extLst>
              <a:ext uri="{FF2B5EF4-FFF2-40B4-BE49-F238E27FC236}">
                <a16:creationId xmlns:a16="http://schemas.microsoft.com/office/drawing/2014/main" id="{102B8CA4-91E7-4762-9232-6ECDE54DA78D}"/>
              </a:ext>
            </a:extLst>
          </p:cNvPr>
          <p:cNvSpPr>
            <a:spLocks noGrp="1"/>
          </p:cNvSpPr>
          <p:nvPr>
            <p:ph type="dt" idx="15"/>
          </p:nvPr>
        </p:nvSpPr>
        <p:spPr/>
        <p:txBody>
          <a:bodyPr/>
          <a:lstStyle/>
          <a:p>
            <a:r>
              <a:rPr lang="en-GB" dirty="0"/>
              <a:t>May 2025</a:t>
            </a:r>
          </a:p>
        </p:txBody>
      </p:sp>
    </p:spTree>
    <p:extLst>
      <p:ext uri="{BB962C8B-B14F-4D97-AF65-F5344CB8AC3E}">
        <p14:creationId xmlns:p14="http://schemas.microsoft.com/office/powerpoint/2010/main" val="14474001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7E0A81-35CA-E51F-B10F-6EF274C0E4A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2143D76-CE4A-BE93-560D-893320583257}"/>
              </a:ext>
            </a:extLst>
          </p:cNvPr>
          <p:cNvSpPr>
            <a:spLocks noGrp="1"/>
          </p:cNvSpPr>
          <p:nvPr>
            <p:ph type="title"/>
          </p:nvPr>
        </p:nvSpPr>
        <p:spPr>
          <a:xfrm>
            <a:off x="914401" y="835026"/>
            <a:ext cx="10361084" cy="688974"/>
          </a:xfrm>
        </p:spPr>
        <p:txBody>
          <a:bodyPr/>
          <a:lstStyle/>
          <a:p>
            <a:r>
              <a:rPr lang="en-US" dirty="0"/>
              <a:t>Challenges and answers for AMP provisioning</a:t>
            </a:r>
          </a:p>
        </p:txBody>
      </p:sp>
      <p:sp>
        <p:nvSpPr>
          <p:cNvPr id="3" name="Content Placeholder 2">
            <a:extLst>
              <a:ext uri="{FF2B5EF4-FFF2-40B4-BE49-F238E27FC236}">
                <a16:creationId xmlns:a16="http://schemas.microsoft.com/office/drawing/2014/main" id="{6710D618-B9AF-6353-128F-3783F9E80FD6}"/>
              </a:ext>
            </a:extLst>
          </p:cNvPr>
          <p:cNvSpPr>
            <a:spLocks noGrp="1"/>
          </p:cNvSpPr>
          <p:nvPr>
            <p:ph idx="1"/>
          </p:nvPr>
        </p:nvSpPr>
        <p:spPr>
          <a:xfrm>
            <a:off x="929217" y="1752600"/>
            <a:ext cx="10460567" cy="4571999"/>
          </a:xfrm>
        </p:spPr>
        <p:txBody>
          <a:bodyPr/>
          <a:lstStyle/>
          <a:p>
            <a:pPr>
              <a:spcAft>
                <a:spcPts val="600"/>
              </a:spcAft>
            </a:pPr>
            <a:r>
              <a:rPr lang="en-US" sz="1600" dirty="0">
                <a:highlight>
                  <a:srgbClr val="FFFF00"/>
                </a:highlight>
              </a:rPr>
              <a:t>AMP devices might need extra power sources or long charging time to support programming very small amount of data into non-volatile memory. It is either inconvenient or impractical to program high-entropy secrets (&gt;=128 bits) into AMP devices.</a:t>
            </a:r>
          </a:p>
          <a:p>
            <a:pPr lvl="1">
              <a:spcAft>
                <a:spcPts val="600"/>
              </a:spcAft>
            </a:pPr>
            <a:r>
              <a:rPr lang="en-US" sz="1400" dirty="0"/>
              <a:t>Writing 32 bits into non-volatile memory can consume 50-500uJ (11/23-1140)</a:t>
            </a:r>
          </a:p>
          <a:p>
            <a:pPr lvl="1">
              <a:spcAft>
                <a:spcPts val="600"/>
              </a:spcAft>
            </a:pPr>
            <a:r>
              <a:rPr lang="en-US" sz="1400" dirty="0"/>
              <a:t>Harvesting 1uJ needs 1s or 0.1s at -20dbm or -10dbm (11/23-1232)</a:t>
            </a:r>
          </a:p>
          <a:p>
            <a:pPr>
              <a:spcAft>
                <a:spcPts val="600"/>
              </a:spcAft>
            </a:pPr>
            <a:r>
              <a:rPr lang="en-US" sz="1600" dirty="0"/>
              <a:t>Existing Wi-Fi provisioning methods heavily rely on public key algorithms. It might be desired to avoid using public key-based algorithms on AMP devices, per concerns that quantum computing will soon break RSA-based and ECC-based public key algorithms and AMP devices won’t have sufficient power to run PQC public key algorithms.</a:t>
            </a:r>
          </a:p>
          <a:p>
            <a:pPr>
              <a:spcAft>
                <a:spcPts val="600"/>
              </a:spcAft>
            </a:pPr>
            <a:r>
              <a:rPr lang="en-US" sz="1600" dirty="0"/>
              <a:t>Key idea: store a device-specific high-entropy permanent secret P in the non-volatile memory of an AMP device during manufacturing phase. P is never changed or changed only 1 bit (1.5-15uJ) each time when the AMP device is under AMP power. P is never revealed to anyone, including the communicating AMP AP. </a:t>
            </a:r>
            <a:r>
              <a:rPr lang="en-US" sz="1600" dirty="0">
                <a:highlight>
                  <a:srgbClr val="00FF00"/>
                </a:highlight>
              </a:rPr>
              <a:t>The mission of provisioning is to ask the AMP device to generate a PMK = hash(SPA || P) for the AMP AP for low-complexity secure AMP communication between them, where SPA is the AMP AP’s address (or unique ID)</a:t>
            </a:r>
            <a:r>
              <a:rPr lang="en-US" sz="1600" dirty="0"/>
              <a:t>.</a:t>
            </a:r>
          </a:p>
          <a:p>
            <a:pPr>
              <a:spcAft>
                <a:spcPts val="600"/>
              </a:spcAft>
            </a:pPr>
            <a:r>
              <a:rPr lang="en-US" sz="1600" dirty="0"/>
              <a:t>A set of low-complexity methods are proposed based on above ideas, without using public key algorithms.</a:t>
            </a:r>
          </a:p>
          <a:p>
            <a:pPr>
              <a:spcAft>
                <a:spcPts val="600"/>
              </a:spcAft>
            </a:pPr>
            <a:endParaRPr lang="en-US" dirty="0"/>
          </a:p>
        </p:txBody>
      </p:sp>
      <p:sp>
        <p:nvSpPr>
          <p:cNvPr id="4" name="Slide Number Placeholder 3">
            <a:extLst>
              <a:ext uri="{FF2B5EF4-FFF2-40B4-BE49-F238E27FC236}">
                <a16:creationId xmlns:a16="http://schemas.microsoft.com/office/drawing/2014/main" id="{AD11166D-09A8-FA0E-9D38-20D35F8844F1}"/>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6B7931C1-E1C8-1FD7-D304-C31D1C8A7DF6}"/>
              </a:ext>
            </a:extLst>
          </p:cNvPr>
          <p:cNvSpPr>
            <a:spLocks noGrp="1"/>
          </p:cNvSpPr>
          <p:nvPr>
            <p:ph type="ftr" idx="16"/>
          </p:nvPr>
        </p:nvSpPr>
        <p:spPr>
          <a:xfrm>
            <a:off x="7010401" y="6475415"/>
            <a:ext cx="4379384" cy="153986"/>
          </a:xfrm>
        </p:spPr>
        <p:txBody>
          <a:bodyPr/>
          <a:lstStyle/>
          <a:p>
            <a:r>
              <a:rPr lang="en-GB" dirty="0"/>
              <a:t>Hui Luo, Rakesh </a:t>
            </a:r>
            <a:r>
              <a:rPr lang="en-GB" dirty="0" err="1"/>
              <a:t>Taori</a:t>
            </a:r>
            <a:r>
              <a:rPr lang="en-GB" dirty="0"/>
              <a:t> (Infineon), Guy-Armand, Nelson Costa (Haila)</a:t>
            </a:r>
          </a:p>
          <a:p>
            <a:endParaRPr lang="en-GB" dirty="0"/>
          </a:p>
        </p:txBody>
      </p:sp>
      <p:sp>
        <p:nvSpPr>
          <p:cNvPr id="6" name="Date Placeholder 5">
            <a:extLst>
              <a:ext uri="{FF2B5EF4-FFF2-40B4-BE49-F238E27FC236}">
                <a16:creationId xmlns:a16="http://schemas.microsoft.com/office/drawing/2014/main" id="{5416A3BC-43E2-CC29-5B72-56FC0F139DE6}"/>
              </a:ext>
            </a:extLst>
          </p:cNvPr>
          <p:cNvSpPr>
            <a:spLocks noGrp="1"/>
          </p:cNvSpPr>
          <p:nvPr>
            <p:ph type="dt" idx="15"/>
          </p:nvPr>
        </p:nvSpPr>
        <p:spPr/>
        <p:txBody>
          <a:bodyPr/>
          <a:lstStyle/>
          <a:p>
            <a:r>
              <a:rPr lang="en-GB" dirty="0"/>
              <a:t>May 2025</a:t>
            </a:r>
          </a:p>
        </p:txBody>
      </p:sp>
    </p:spTree>
    <p:extLst>
      <p:ext uri="{BB962C8B-B14F-4D97-AF65-F5344CB8AC3E}">
        <p14:creationId xmlns:p14="http://schemas.microsoft.com/office/powerpoint/2010/main" val="32911312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219238-3DEB-1B84-B46C-63C0A1A5EE9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97A3938-F0B9-4412-AD24-3DC3B6F9B7DD}"/>
              </a:ext>
            </a:extLst>
          </p:cNvPr>
          <p:cNvSpPr>
            <a:spLocks noGrp="1"/>
          </p:cNvSpPr>
          <p:nvPr>
            <p:ph type="title"/>
          </p:nvPr>
        </p:nvSpPr>
        <p:spPr>
          <a:xfrm>
            <a:off x="2590800" y="609600"/>
            <a:ext cx="7498292" cy="533399"/>
          </a:xfrm>
        </p:spPr>
        <p:txBody>
          <a:bodyPr/>
          <a:lstStyle/>
          <a:p>
            <a:r>
              <a:rPr lang="en-US" dirty="0"/>
              <a:t>Use cases for bootstrapping provisioning</a:t>
            </a:r>
          </a:p>
        </p:txBody>
      </p:sp>
      <p:sp>
        <p:nvSpPr>
          <p:cNvPr id="3" name="Content Placeholder 2">
            <a:extLst>
              <a:ext uri="{FF2B5EF4-FFF2-40B4-BE49-F238E27FC236}">
                <a16:creationId xmlns:a16="http://schemas.microsoft.com/office/drawing/2014/main" id="{C3F550B6-1E42-E5CB-2B13-6BEA10F748CE}"/>
              </a:ext>
            </a:extLst>
          </p:cNvPr>
          <p:cNvSpPr>
            <a:spLocks noGrp="1"/>
          </p:cNvSpPr>
          <p:nvPr>
            <p:ph idx="1"/>
          </p:nvPr>
        </p:nvSpPr>
        <p:spPr>
          <a:xfrm>
            <a:off x="762000" y="1143000"/>
            <a:ext cx="10820400" cy="5332414"/>
          </a:xfrm>
        </p:spPr>
        <p:txBody>
          <a:bodyPr/>
          <a:lstStyle/>
          <a:p>
            <a:pPr marL="252000" marR="0" lvl="0" indent="-288000" algn="l" defTabSz="449263" rtl="0" eaLnBrk="1" fontAlgn="base" latinLnBrk="0" hangingPunct="1">
              <a:lnSpc>
                <a:spcPct val="100000"/>
              </a:lnSpc>
              <a:spcBef>
                <a:spcPts val="200"/>
              </a:spcBef>
              <a:spcAft>
                <a:spcPts val="200"/>
              </a:spcAft>
              <a:buClr>
                <a:srgbClr val="000000"/>
              </a:buClr>
              <a:buSzPct val="100000"/>
              <a:buFont typeface="Wingdings" panose="05000000000000000000" pitchFamily="2" charset="2"/>
              <a:buChar char="§"/>
              <a:tabLst/>
              <a:defRPr/>
            </a:pPr>
            <a:r>
              <a:rPr lang="en-US" sz="1600" b="1" dirty="0">
                <a:ea typeface="MS Gothic"/>
              </a:rPr>
              <a:t>Why PMK = hash(SPA||P) instead of PMK = P?</a:t>
            </a:r>
            <a:endParaRPr kumimoji="0" lang="en-US" sz="1600" b="1" i="0" u="none" strike="noStrike" kern="0" cap="none" spc="0" normalizeH="0" baseline="0" noProof="0" dirty="0">
              <a:ln>
                <a:noFill/>
              </a:ln>
              <a:solidFill>
                <a:srgbClr val="000000"/>
              </a:solidFill>
              <a:effectLst/>
              <a:uLnTx/>
              <a:uFillTx/>
              <a:latin typeface="Arial" panose="020B0604020202020204" pitchFamily="34" charset="0"/>
              <a:ea typeface="MS Gothic"/>
              <a:cs typeface="Arial" panose="020B0604020202020204" pitchFamily="34" charset="0"/>
            </a:endParaRPr>
          </a:p>
          <a:p>
            <a:pPr lvl="1">
              <a:spcBef>
                <a:spcPts val="200"/>
              </a:spcBef>
              <a:spcAft>
                <a:spcPts val="200"/>
              </a:spcAft>
            </a:pPr>
            <a:r>
              <a:rPr lang="en-US" sz="1400" dirty="0"/>
              <a:t>Protecting P from being revealed. A deployed AMP device may not have sufficient energy to update P.</a:t>
            </a:r>
          </a:p>
          <a:p>
            <a:pPr lvl="1">
              <a:spcBef>
                <a:spcPts val="200"/>
              </a:spcBef>
              <a:spcAft>
                <a:spcPts val="200"/>
              </a:spcAft>
            </a:pPr>
            <a:r>
              <a:rPr lang="en-US" sz="1400" dirty="0"/>
              <a:t>Scalability. In case of PMK = P, when an AMP device needs to communicate with multiple AMP APs, the AMP device either needs to have multiple different P’s or lets all AMP APs share the same P thus risking of insider eavesdropping. In case of PMK = hash(SPA || P), the AMP device only needs one P to derive multiple PMKs with different AMP AP’s addresses.</a:t>
            </a:r>
          </a:p>
          <a:p>
            <a:pPr lvl="1">
              <a:spcBef>
                <a:spcPts val="200"/>
              </a:spcBef>
              <a:spcAft>
                <a:spcPts val="200"/>
              </a:spcAft>
            </a:pPr>
            <a:r>
              <a:rPr lang="en-US" sz="1400" dirty="0"/>
              <a:t>Supporting reprovisioning/deprovisioning by changing one bit of P.</a:t>
            </a:r>
          </a:p>
          <a:p>
            <a:pPr>
              <a:spcBef>
                <a:spcPts val="200"/>
              </a:spcBef>
              <a:spcAft>
                <a:spcPts val="200"/>
              </a:spcAft>
            </a:pPr>
            <a:r>
              <a:rPr lang="en-US" sz="1400" b="1" dirty="0"/>
              <a:t>Direct bootstrapping provisioning</a:t>
            </a:r>
            <a:r>
              <a:rPr lang="en-US" sz="1400" dirty="0"/>
              <a:t>: A user bought an AMP device and downloaded an app to his smart phone. In the first use of the AMP device, the app scans the QR code from the device’s packaging material to obtain A_ID and a device-specific bootstrapping secret B, then runs a direct bootstrapping provisioning protocol, sending its address SPA to the AMP device and receiving a PMK = hash(SPA || P) from the AMP device. The app can then securely access the AMP device. The user must keep the device-specific bootstrapping information A_ID and B confidential.</a:t>
            </a:r>
          </a:p>
          <a:p>
            <a:pPr>
              <a:spcBef>
                <a:spcPts val="200"/>
              </a:spcBef>
              <a:spcAft>
                <a:spcPts val="200"/>
              </a:spcAft>
            </a:pPr>
            <a:r>
              <a:rPr lang="en-US" sz="1400" b="1" dirty="0"/>
              <a:t>Manufacturer-assisted bootstrapping provisioning</a:t>
            </a:r>
            <a:r>
              <a:rPr lang="en-US" sz="1400" dirty="0"/>
              <a:t>: A user bought an AMP device and downloaded an app to his smart phone. In the first use of the AMP device, the app scans the QR code from the device’s packaging material to obtain A_ID and S_URL, then runs the manufacturer-assisted bootstrapping provisioning protocol to create a user account, register the device with the user being the owner, and receive a PMK from the manufacturer’s server for secure communication between the app and the AMP device. There is no need to guard the bootstrapping information (A_ID and S_URL). There could be many enhancements, such as batch provisioning without knowing A_IDs.</a:t>
            </a:r>
          </a:p>
          <a:p>
            <a:pPr>
              <a:spcBef>
                <a:spcPts val="200"/>
              </a:spcBef>
              <a:spcAft>
                <a:spcPts val="200"/>
              </a:spcAft>
            </a:pPr>
            <a:r>
              <a:rPr lang="en-US" sz="1400" b="1" dirty="0"/>
              <a:t>Shared AMP device</a:t>
            </a:r>
            <a:r>
              <a:rPr lang="en-US" sz="1400" dirty="0"/>
              <a:t>: Two or more users are allowed to securely access the same AMP device. All users follow the above direct or manufacturer-assisted bootstrapping provisioning protocol to receive their PMKs from the AMP device or from the manufacturer. They can then securely access the AMP device with confidentiality assurance, i.e., user 1’s app cannot decrypt data exchanged between user 2’s app and the AMP device, because their PMKs are different, and cannot derive PMK1 from PMK2 or vice versa. </a:t>
            </a:r>
            <a:r>
              <a:rPr lang="en-US" sz="1400" dirty="0">
                <a:highlight>
                  <a:srgbClr val="FFFF00"/>
                </a:highlight>
              </a:rPr>
              <a:t>Principle: given a high-entropy P, it is computationally impossible to derive hash(SPA1||P) from hash(SPA2||P) with SPA1 and SPA2 being known. </a:t>
            </a:r>
            <a:endParaRPr lang="en-US" sz="2000" dirty="0">
              <a:highlight>
                <a:srgbClr val="FFFF00"/>
              </a:highlight>
            </a:endParaRPr>
          </a:p>
        </p:txBody>
      </p:sp>
      <p:sp>
        <p:nvSpPr>
          <p:cNvPr id="4" name="Slide Number Placeholder 3">
            <a:extLst>
              <a:ext uri="{FF2B5EF4-FFF2-40B4-BE49-F238E27FC236}">
                <a16:creationId xmlns:a16="http://schemas.microsoft.com/office/drawing/2014/main" id="{CADA2336-ABA2-52BB-9D5A-8B0ABCCBB0E3}"/>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9ACB69B5-8309-A9C1-2A4D-B50872D01E80}"/>
              </a:ext>
            </a:extLst>
          </p:cNvPr>
          <p:cNvSpPr>
            <a:spLocks noGrp="1"/>
          </p:cNvSpPr>
          <p:nvPr>
            <p:ph type="ftr" idx="16"/>
          </p:nvPr>
        </p:nvSpPr>
        <p:spPr>
          <a:xfrm>
            <a:off x="7010401" y="6475415"/>
            <a:ext cx="4379384" cy="152400"/>
          </a:xfrm>
        </p:spPr>
        <p:txBody>
          <a:bodyPr/>
          <a:lstStyle/>
          <a:p>
            <a:r>
              <a:rPr lang="en-GB" dirty="0"/>
              <a:t>Hui Luo, Rakesh </a:t>
            </a:r>
            <a:r>
              <a:rPr lang="en-GB" dirty="0" err="1"/>
              <a:t>Taori</a:t>
            </a:r>
            <a:r>
              <a:rPr lang="en-GB" dirty="0"/>
              <a:t> (Infineon), Guy-Armand, Nelson Costa (Haila)</a:t>
            </a:r>
          </a:p>
        </p:txBody>
      </p:sp>
      <p:sp>
        <p:nvSpPr>
          <p:cNvPr id="6" name="Date Placeholder 5">
            <a:extLst>
              <a:ext uri="{FF2B5EF4-FFF2-40B4-BE49-F238E27FC236}">
                <a16:creationId xmlns:a16="http://schemas.microsoft.com/office/drawing/2014/main" id="{10F452B5-86AE-784A-05A4-C55BDD59363D}"/>
              </a:ext>
            </a:extLst>
          </p:cNvPr>
          <p:cNvSpPr>
            <a:spLocks noGrp="1"/>
          </p:cNvSpPr>
          <p:nvPr>
            <p:ph type="dt" idx="15"/>
          </p:nvPr>
        </p:nvSpPr>
        <p:spPr/>
        <p:txBody>
          <a:bodyPr/>
          <a:lstStyle/>
          <a:p>
            <a:r>
              <a:rPr lang="en-GB" dirty="0"/>
              <a:t>May 2025</a:t>
            </a:r>
          </a:p>
        </p:txBody>
      </p:sp>
    </p:spTree>
    <p:extLst>
      <p:ext uri="{BB962C8B-B14F-4D97-AF65-F5344CB8AC3E}">
        <p14:creationId xmlns:p14="http://schemas.microsoft.com/office/powerpoint/2010/main" val="17041279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448DF3-B788-09DC-D6AA-041A4C1A5DB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B399239-DEE5-5173-5D35-B43B8AF91636}"/>
              </a:ext>
            </a:extLst>
          </p:cNvPr>
          <p:cNvSpPr>
            <a:spLocks noGrp="1"/>
          </p:cNvSpPr>
          <p:nvPr>
            <p:ph type="title"/>
          </p:nvPr>
        </p:nvSpPr>
        <p:spPr>
          <a:xfrm>
            <a:off x="2514600" y="609600"/>
            <a:ext cx="7498292" cy="533399"/>
          </a:xfrm>
        </p:spPr>
        <p:txBody>
          <a:bodyPr/>
          <a:lstStyle/>
          <a:p>
            <a:r>
              <a:rPr lang="en-US" dirty="0"/>
              <a:t>Other use cases</a:t>
            </a:r>
          </a:p>
        </p:txBody>
      </p:sp>
      <p:sp>
        <p:nvSpPr>
          <p:cNvPr id="3" name="Content Placeholder 2">
            <a:extLst>
              <a:ext uri="{FF2B5EF4-FFF2-40B4-BE49-F238E27FC236}">
                <a16:creationId xmlns:a16="http://schemas.microsoft.com/office/drawing/2014/main" id="{24113657-565C-EFAD-D47E-C5ACB0F4ACB3}"/>
              </a:ext>
            </a:extLst>
          </p:cNvPr>
          <p:cNvSpPr>
            <a:spLocks noGrp="1"/>
          </p:cNvSpPr>
          <p:nvPr>
            <p:ph idx="1"/>
          </p:nvPr>
        </p:nvSpPr>
        <p:spPr>
          <a:xfrm>
            <a:off x="929217" y="1143000"/>
            <a:ext cx="10460568" cy="5257800"/>
          </a:xfrm>
        </p:spPr>
        <p:txBody>
          <a:bodyPr/>
          <a:lstStyle/>
          <a:p>
            <a:pPr>
              <a:spcBef>
                <a:spcPts val="200"/>
              </a:spcBef>
              <a:spcAft>
                <a:spcPts val="200"/>
              </a:spcAft>
            </a:pPr>
            <a:r>
              <a:rPr lang="en-US" sz="1600" b="1" dirty="0"/>
              <a:t>Reprovisioning</a:t>
            </a:r>
            <a:r>
              <a:rPr lang="en-US" sz="1600" dirty="0"/>
              <a:t>: A deployed AMP device could be used for years. It is a good safety measurement to update the PMK once a while, and an in-band method is preferred because the deployed AMP device may not be physically accessible again. An app that is already provisioned with a PMK can run the reprovisioning protocol to get a new PMK. Because the built-in secret P is never revealed and has high entropy, no one can derive the new PMK from the old PMK. </a:t>
            </a:r>
            <a:r>
              <a:rPr lang="en-US" sz="1600" dirty="0">
                <a:highlight>
                  <a:srgbClr val="FFFF00"/>
                </a:highlight>
              </a:rPr>
              <a:t>Principle: given high-entropy P and P’ with 1 bit difference, it is computationally impossible to derive hash(SPA||P’) from hash(SPA||P) with SPA being known.</a:t>
            </a:r>
          </a:p>
          <a:p>
            <a:pPr>
              <a:spcBef>
                <a:spcPts val="200"/>
              </a:spcBef>
              <a:spcAft>
                <a:spcPts val="200"/>
              </a:spcAft>
            </a:pPr>
            <a:r>
              <a:rPr lang="en-US" sz="1600" b="1" dirty="0"/>
              <a:t>Deprovisioning</a:t>
            </a:r>
            <a:r>
              <a:rPr lang="en-US" sz="1600" dirty="0"/>
              <a:t>: An AMP device’s ownership could be transferred from one user to another user. The current user that has been provisioned with a PMK can run the deprovisioning protocol to make its PMK invalid. The new user can follow the bootstrapping provisioning protocol to get a new PMK. Again, because the built-in secret P is never revealed and has high entropy, the old user cannot derive new PMK from its old PMK.</a:t>
            </a:r>
            <a:endParaRPr lang="en-US" sz="1600" dirty="0">
              <a:highlight>
                <a:srgbClr val="FFFF00"/>
              </a:highlight>
            </a:endParaRPr>
          </a:p>
          <a:p>
            <a:pPr>
              <a:spcBef>
                <a:spcPts val="200"/>
              </a:spcBef>
              <a:spcAft>
                <a:spcPts val="200"/>
              </a:spcAft>
            </a:pPr>
            <a:r>
              <a:rPr lang="en-US" sz="1600" b="1" dirty="0"/>
              <a:t>Dynamic provisioning</a:t>
            </a:r>
            <a:r>
              <a:rPr lang="en-US" sz="1600" dirty="0"/>
              <a:t>: The owner of an AMP device A may need to provide the capability of secure access to the AMP device to a contractor’s reading device R and revoke R’s access rights after the contract finishes. The owner may set up a server S (probably collocated on an AP with which R is associated), and let A and S share a PMK, which is obtained and saved in S by A’s owner using a bootstrapping provisioning method by supplying R’s address SPA to A or the manufacturer. S manages whether R can access A based on R_ID and </a:t>
            </a:r>
            <a:r>
              <a:rPr lang="en-US" sz="1600" dirty="0" err="1"/>
              <a:t>R_credential</a:t>
            </a:r>
            <a:r>
              <a:rPr lang="en-US" sz="1600" dirty="0"/>
              <a:t>. R does not even know A_ID, but it knows a meaningful name of A. It can ask S using the name of A to get a one-time token hash(R1||SPA||A_ID) to access A, where R1 is a random nonce. When R is allowed to access A, R is given a PTK from S per access. After R’s access right is revoked, R does not gain any confidential information about accessing A, including A_ID and PMK. </a:t>
            </a:r>
            <a:r>
              <a:rPr lang="en-US" sz="1600" dirty="0">
                <a:highlight>
                  <a:srgbClr val="FFFF00"/>
                </a:highlight>
              </a:rPr>
              <a:t>Principle: given a high-entropy PMK, it is computationally impossible to derive the PMK from a PTK.</a:t>
            </a:r>
          </a:p>
          <a:p>
            <a:pPr>
              <a:spcBef>
                <a:spcPts val="200"/>
              </a:spcBef>
              <a:spcAft>
                <a:spcPts val="200"/>
              </a:spcAft>
            </a:pPr>
            <a:endParaRPr lang="en-US" sz="1400" dirty="0"/>
          </a:p>
        </p:txBody>
      </p:sp>
      <p:sp>
        <p:nvSpPr>
          <p:cNvPr id="4" name="Slide Number Placeholder 3">
            <a:extLst>
              <a:ext uri="{FF2B5EF4-FFF2-40B4-BE49-F238E27FC236}">
                <a16:creationId xmlns:a16="http://schemas.microsoft.com/office/drawing/2014/main" id="{8789F627-C790-4502-6286-38EE3C3501AD}"/>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5A2878BC-A9E3-8B86-2597-DA59A90C782F}"/>
              </a:ext>
            </a:extLst>
          </p:cNvPr>
          <p:cNvSpPr>
            <a:spLocks noGrp="1"/>
          </p:cNvSpPr>
          <p:nvPr>
            <p:ph type="ftr" idx="16"/>
          </p:nvPr>
        </p:nvSpPr>
        <p:spPr>
          <a:xfrm>
            <a:off x="7010401" y="6475415"/>
            <a:ext cx="4379384" cy="152400"/>
          </a:xfrm>
        </p:spPr>
        <p:txBody>
          <a:bodyPr/>
          <a:lstStyle/>
          <a:p>
            <a:r>
              <a:rPr lang="en-GB" dirty="0"/>
              <a:t>Hui Luo, Rakesh </a:t>
            </a:r>
            <a:r>
              <a:rPr lang="en-GB" dirty="0" err="1"/>
              <a:t>Taori</a:t>
            </a:r>
            <a:r>
              <a:rPr lang="en-GB" dirty="0"/>
              <a:t> (Infineon), Guy-Armand, Nelson Costa (Haila)</a:t>
            </a:r>
          </a:p>
        </p:txBody>
      </p:sp>
      <p:sp>
        <p:nvSpPr>
          <p:cNvPr id="6" name="Date Placeholder 5">
            <a:extLst>
              <a:ext uri="{FF2B5EF4-FFF2-40B4-BE49-F238E27FC236}">
                <a16:creationId xmlns:a16="http://schemas.microsoft.com/office/drawing/2014/main" id="{53D7CF8C-A170-EDB4-CC35-8641D0F1B706}"/>
              </a:ext>
            </a:extLst>
          </p:cNvPr>
          <p:cNvSpPr>
            <a:spLocks noGrp="1"/>
          </p:cNvSpPr>
          <p:nvPr>
            <p:ph type="dt" idx="15"/>
          </p:nvPr>
        </p:nvSpPr>
        <p:spPr/>
        <p:txBody>
          <a:bodyPr/>
          <a:lstStyle/>
          <a:p>
            <a:r>
              <a:rPr lang="en-GB" dirty="0"/>
              <a:t>May 2025</a:t>
            </a:r>
          </a:p>
        </p:txBody>
      </p:sp>
    </p:spTree>
    <p:extLst>
      <p:ext uri="{BB962C8B-B14F-4D97-AF65-F5344CB8AC3E}">
        <p14:creationId xmlns:p14="http://schemas.microsoft.com/office/powerpoint/2010/main" val="1759472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47CD0A-D5DB-C56F-0E03-8A6B0C22FEE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F19B4E9-B220-B64E-1E5C-4A44861F0452}"/>
              </a:ext>
            </a:extLst>
          </p:cNvPr>
          <p:cNvSpPr>
            <a:spLocks noGrp="1"/>
          </p:cNvSpPr>
          <p:nvPr>
            <p:ph type="title"/>
          </p:nvPr>
        </p:nvSpPr>
        <p:spPr>
          <a:xfrm>
            <a:off x="914401" y="914401"/>
            <a:ext cx="6614584" cy="533399"/>
          </a:xfrm>
        </p:spPr>
        <p:txBody>
          <a:bodyPr/>
          <a:lstStyle/>
          <a:p>
            <a:r>
              <a:rPr lang="en-US" dirty="0"/>
              <a:t>Direct bootstrapping provisioning</a:t>
            </a:r>
          </a:p>
        </p:txBody>
      </p:sp>
      <p:sp>
        <p:nvSpPr>
          <p:cNvPr id="3" name="Content Placeholder 2">
            <a:extLst>
              <a:ext uri="{FF2B5EF4-FFF2-40B4-BE49-F238E27FC236}">
                <a16:creationId xmlns:a16="http://schemas.microsoft.com/office/drawing/2014/main" id="{0F684987-189B-E7AE-8CDE-1C76F597EC02}"/>
              </a:ext>
            </a:extLst>
          </p:cNvPr>
          <p:cNvSpPr>
            <a:spLocks noGrp="1"/>
          </p:cNvSpPr>
          <p:nvPr>
            <p:ph idx="1"/>
          </p:nvPr>
        </p:nvSpPr>
        <p:spPr>
          <a:xfrm>
            <a:off x="929217" y="1755776"/>
            <a:ext cx="6385983" cy="4719638"/>
          </a:xfrm>
        </p:spPr>
        <p:txBody>
          <a:bodyPr/>
          <a:lstStyle/>
          <a:p>
            <a:pPr marL="252000" marR="0" lvl="0" indent="-288000" algn="l" defTabSz="449263" rtl="0" eaLnBrk="1" fontAlgn="base" latinLnBrk="0" hangingPunct="1">
              <a:lnSpc>
                <a:spcPct val="100000"/>
              </a:lnSpc>
              <a:spcBef>
                <a:spcPts val="200"/>
              </a:spcBef>
              <a:spcAft>
                <a:spcPts val="200"/>
              </a:spcAft>
              <a:buClr>
                <a:srgbClr val="000000"/>
              </a:buClr>
              <a:buSzPct val="100000"/>
              <a:buFont typeface="Wingdings" panose="05000000000000000000" pitchFamily="2" charset="2"/>
              <a:buChar char="§"/>
              <a:tabLst/>
              <a:defRPr/>
            </a:pPr>
            <a:r>
              <a:rPr lang="en-US" sz="1400" b="1" dirty="0">
                <a:ea typeface="MS Gothic"/>
              </a:rPr>
              <a:t>Provisioning protocol (upper right)</a:t>
            </a:r>
            <a:endParaRPr kumimoji="0" lang="en-US" sz="1400" b="1" i="0" u="none" strike="noStrike" kern="0" cap="none" spc="0" normalizeH="0" baseline="0" noProof="0" dirty="0">
              <a:ln>
                <a:noFill/>
              </a:ln>
              <a:solidFill>
                <a:srgbClr val="000000"/>
              </a:solidFill>
              <a:effectLst/>
              <a:uLnTx/>
              <a:uFillTx/>
              <a:latin typeface="Arial" panose="020B0604020202020204" pitchFamily="34" charset="0"/>
              <a:ea typeface="MS Gothic"/>
              <a:cs typeface="Arial" panose="020B0604020202020204" pitchFamily="34" charset="0"/>
            </a:endParaRPr>
          </a:p>
          <a:p>
            <a:pPr lvl="1">
              <a:spcBef>
                <a:spcPts val="200"/>
              </a:spcBef>
              <a:spcAft>
                <a:spcPts val="200"/>
              </a:spcAft>
            </a:pPr>
            <a:r>
              <a:rPr lang="en-US" sz="1200" dirty="0"/>
              <a:t>R fetches the confidential A_ID and B using an OOB method.</a:t>
            </a:r>
          </a:p>
          <a:p>
            <a:pPr lvl="1">
              <a:spcBef>
                <a:spcPts val="200"/>
              </a:spcBef>
              <a:spcAft>
                <a:spcPts val="200"/>
              </a:spcAft>
            </a:pPr>
            <a:r>
              <a:rPr lang="en-US" sz="1200" dirty="0"/>
              <a:t>R broadcasts a Provisioning Request frame, containing R’s address SPA, a random nonce R1, and hash(R1 || SPA || A_ID).</a:t>
            </a:r>
          </a:p>
          <a:p>
            <a:pPr lvl="1">
              <a:spcBef>
                <a:spcPts val="200"/>
              </a:spcBef>
              <a:spcAft>
                <a:spcPts val="200"/>
              </a:spcAft>
            </a:pPr>
            <a:r>
              <a:rPr lang="en-US" sz="1200" dirty="0"/>
              <a:t>A checks if its computed hash(R1 || SPA || ID) using its built-in ID matches the received hash(R1 || SPA || A_ID). If this is true, A sends back a Provisioning Response frame, containing R1 and PMK encrypted by a key </a:t>
            </a:r>
            <a:r>
              <a:rPr lang="en-US" sz="1200" dirty="0" err="1"/>
              <a:t>Kb</a:t>
            </a:r>
            <a:r>
              <a:rPr lang="en-US" sz="1200" dirty="0"/>
              <a:t> generated from hash(R1 || B).</a:t>
            </a:r>
          </a:p>
          <a:p>
            <a:pPr lvl="1">
              <a:spcBef>
                <a:spcPts val="200"/>
              </a:spcBef>
              <a:spcAft>
                <a:spcPts val="200"/>
              </a:spcAft>
            </a:pPr>
            <a:r>
              <a:rPr lang="en-US" sz="1200" dirty="0"/>
              <a:t>R generates </a:t>
            </a:r>
            <a:r>
              <a:rPr lang="en-US" sz="1200" dirty="0" err="1"/>
              <a:t>Kb</a:t>
            </a:r>
            <a:r>
              <a:rPr lang="en-US" sz="1200" dirty="0"/>
              <a:t> from hash(R1 || B), decrypts the PMK, and saves it as the PMK with A if the decrypted R1 matches R1 sent by R earlier.</a:t>
            </a:r>
          </a:p>
          <a:p>
            <a:pPr lvl="1">
              <a:spcBef>
                <a:spcPts val="200"/>
              </a:spcBef>
              <a:spcAft>
                <a:spcPts val="200"/>
              </a:spcAft>
            </a:pPr>
            <a:r>
              <a:rPr lang="en-US" sz="1200" dirty="0"/>
              <a:t>R can verify if the provisioning succeeds by trying to access A using the PMK (lower right).</a:t>
            </a:r>
          </a:p>
          <a:p>
            <a:pPr>
              <a:spcBef>
                <a:spcPts val="200"/>
              </a:spcBef>
              <a:spcAft>
                <a:spcPts val="200"/>
              </a:spcAft>
            </a:pPr>
            <a:r>
              <a:rPr lang="en-US" sz="1400" b="1" dirty="0"/>
              <a:t>Analysis</a:t>
            </a:r>
          </a:p>
          <a:p>
            <a:pPr lvl="1">
              <a:spcBef>
                <a:spcPts val="200"/>
              </a:spcBef>
              <a:spcAft>
                <a:spcPts val="200"/>
              </a:spcAft>
            </a:pPr>
            <a:r>
              <a:rPr lang="en-US" sz="1200" dirty="0">
                <a:highlight>
                  <a:srgbClr val="00FF00"/>
                </a:highlight>
              </a:rPr>
              <a:t>Complexity: 1 round-trip of frame exchange, then A can power off. 64B DL, 48B UL + header; 3 hashes (0.05uJ), 3 AES-128 16B blocks (including AEAD; 2.9uJ) on A.</a:t>
            </a:r>
          </a:p>
          <a:p>
            <a:pPr lvl="1">
              <a:spcBef>
                <a:spcPts val="200"/>
              </a:spcBef>
              <a:spcAft>
                <a:spcPts val="200"/>
              </a:spcAft>
            </a:pPr>
            <a:r>
              <a:rPr lang="en-US" sz="1200" dirty="0"/>
              <a:t>Pro: Resistant to eavesdropping, offline dictionary attack (thanks to high-entropy B), man-in-the-middle attack. Replay attack can be launched but won’t make damage. Can support multiple reading devices with different shared secrets.</a:t>
            </a:r>
          </a:p>
          <a:p>
            <a:pPr lvl="1">
              <a:spcBef>
                <a:spcPts val="200"/>
              </a:spcBef>
              <a:spcAft>
                <a:spcPts val="200"/>
              </a:spcAft>
            </a:pPr>
            <a:r>
              <a:rPr lang="en-US" sz="1200" dirty="0">
                <a:highlight>
                  <a:srgbClr val="FFFF00"/>
                </a:highlight>
              </a:rPr>
              <a:t>Con: Cannot control the number of provisioned reading devices. Once a reading device is provisioned, it can always access A and cannot be deprovisioned. It could be an additional cost to have device-specific OOB information printed for each AMP device. The user must keep the bootstrapping information confidential.</a:t>
            </a:r>
            <a:endParaRPr lang="en-US" dirty="0"/>
          </a:p>
        </p:txBody>
      </p:sp>
      <p:sp>
        <p:nvSpPr>
          <p:cNvPr id="4" name="Slide Number Placeholder 3">
            <a:extLst>
              <a:ext uri="{FF2B5EF4-FFF2-40B4-BE49-F238E27FC236}">
                <a16:creationId xmlns:a16="http://schemas.microsoft.com/office/drawing/2014/main" id="{95A4CBC1-0413-70DD-CA66-F669A0A610E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76AF3BBF-B43E-81FF-304B-C383ECB8D39B}"/>
              </a:ext>
            </a:extLst>
          </p:cNvPr>
          <p:cNvSpPr>
            <a:spLocks noGrp="1"/>
          </p:cNvSpPr>
          <p:nvPr>
            <p:ph type="ftr" idx="16"/>
          </p:nvPr>
        </p:nvSpPr>
        <p:spPr>
          <a:xfrm>
            <a:off x="7010401" y="6475415"/>
            <a:ext cx="4379384" cy="152400"/>
          </a:xfrm>
        </p:spPr>
        <p:txBody>
          <a:bodyPr/>
          <a:lstStyle/>
          <a:p>
            <a:r>
              <a:rPr lang="en-GB" dirty="0"/>
              <a:t>Hui Luo, Rakesh </a:t>
            </a:r>
            <a:r>
              <a:rPr lang="en-GB" dirty="0" err="1"/>
              <a:t>Taori</a:t>
            </a:r>
            <a:r>
              <a:rPr lang="en-GB" dirty="0"/>
              <a:t> (Infineon), Guy-Armand, Nelson Costa (Haila)</a:t>
            </a:r>
          </a:p>
        </p:txBody>
      </p:sp>
      <p:sp>
        <p:nvSpPr>
          <p:cNvPr id="6" name="Date Placeholder 5">
            <a:extLst>
              <a:ext uri="{FF2B5EF4-FFF2-40B4-BE49-F238E27FC236}">
                <a16:creationId xmlns:a16="http://schemas.microsoft.com/office/drawing/2014/main" id="{8389C393-46E6-72C4-AC55-2B3C8F0DA061}"/>
              </a:ext>
            </a:extLst>
          </p:cNvPr>
          <p:cNvSpPr>
            <a:spLocks noGrp="1"/>
          </p:cNvSpPr>
          <p:nvPr>
            <p:ph type="dt" idx="15"/>
          </p:nvPr>
        </p:nvSpPr>
        <p:spPr/>
        <p:txBody>
          <a:bodyPr/>
          <a:lstStyle/>
          <a:p>
            <a:r>
              <a:rPr lang="en-GB" dirty="0"/>
              <a:t>May 2025</a:t>
            </a:r>
          </a:p>
        </p:txBody>
      </p:sp>
      <p:pic>
        <p:nvPicPr>
          <p:cNvPr id="9" name="Picture 8">
            <a:extLst>
              <a:ext uri="{FF2B5EF4-FFF2-40B4-BE49-F238E27FC236}">
                <a16:creationId xmlns:a16="http://schemas.microsoft.com/office/drawing/2014/main" id="{E34C1212-F0AB-2B9D-A8AC-20A9F3117579}"/>
              </a:ext>
            </a:extLst>
          </p:cNvPr>
          <p:cNvPicPr>
            <a:picLocks noChangeAspect="1"/>
          </p:cNvPicPr>
          <p:nvPr/>
        </p:nvPicPr>
        <p:blipFill>
          <a:blip r:embed="rId3"/>
          <a:stretch>
            <a:fillRect/>
          </a:stretch>
        </p:blipFill>
        <p:spPr>
          <a:xfrm>
            <a:off x="7391400" y="806807"/>
            <a:ext cx="4070743" cy="2622193"/>
          </a:xfrm>
          <a:prstGeom prst="rect">
            <a:avLst/>
          </a:prstGeom>
        </p:spPr>
      </p:pic>
      <p:pic>
        <p:nvPicPr>
          <p:cNvPr id="11" name="Picture 10">
            <a:extLst>
              <a:ext uri="{FF2B5EF4-FFF2-40B4-BE49-F238E27FC236}">
                <a16:creationId xmlns:a16="http://schemas.microsoft.com/office/drawing/2014/main" id="{F20B1665-7E48-8A68-3004-39034431F0D4}"/>
              </a:ext>
            </a:extLst>
          </p:cNvPr>
          <p:cNvPicPr>
            <a:picLocks noChangeAspect="1"/>
          </p:cNvPicPr>
          <p:nvPr/>
        </p:nvPicPr>
        <p:blipFill>
          <a:blip r:embed="rId4"/>
          <a:stretch>
            <a:fillRect/>
          </a:stretch>
        </p:blipFill>
        <p:spPr>
          <a:xfrm>
            <a:off x="7315200" y="3625509"/>
            <a:ext cx="4379385" cy="2839675"/>
          </a:xfrm>
          <a:prstGeom prst="rect">
            <a:avLst/>
          </a:prstGeom>
        </p:spPr>
      </p:pic>
    </p:spTree>
    <p:extLst>
      <p:ext uri="{BB962C8B-B14F-4D97-AF65-F5344CB8AC3E}">
        <p14:creationId xmlns:p14="http://schemas.microsoft.com/office/powerpoint/2010/main" val="33158076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B9EDB3-4042-4C35-400D-764E2689374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AB6E08C-C341-9E88-ABC9-BB5E39E4F93E}"/>
              </a:ext>
            </a:extLst>
          </p:cNvPr>
          <p:cNvSpPr>
            <a:spLocks noGrp="1"/>
          </p:cNvSpPr>
          <p:nvPr>
            <p:ph type="title"/>
          </p:nvPr>
        </p:nvSpPr>
        <p:spPr/>
        <p:txBody>
          <a:bodyPr/>
          <a:lstStyle/>
          <a:p>
            <a:r>
              <a:rPr lang="en-US" dirty="0"/>
              <a:t>Direct bootstrapping provisioning enhancements</a:t>
            </a:r>
          </a:p>
        </p:txBody>
      </p:sp>
      <p:sp>
        <p:nvSpPr>
          <p:cNvPr id="3" name="Content Placeholder 2">
            <a:extLst>
              <a:ext uri="{FF2B5EF4-FFF2-40B4-BE49-F238E27FC236}">
                <a16:creationId xmlns:a16="http://schemas.microsoft.com/office/drawing/2014/main" id="{F1AF539F-F50A-B681-8E60-014DF7E6F10C}"/>
              </a:ext>
            </a:extLst>
          </p:cNvPr>
          <p:cNvSpPr>
            <a:spLocks noGrp="1"/>
          </p:cNvSpPr>
          <p:nvPr>
            <p:ph idx="1"/>
          </p:nvPr>
        </p:nvSpPr>
        <p:spPr>
          <a:xfrm>
            <a:off x="942576" y="1447800"/>
            <a:ext cx="10346267" cy="4953000"/>
          </a:xfrm>
        </p:spPr>
        <p:txBody>
          <a:bodyPr/>
          <a:lstStyle/>
          <a:p>
            <a:pPr marL="0" indent="0">
              <a:spcBef>
                <a:spcPts val="300"/>
              </a:spcBef>
              <a:spcAft>
                <a:spcPts val="300"/>
              </a:spcAft>
              <a:buNone/>
            </a:pPr>
            <a:r>
              <a:rPr lang="en-US" sz="1400" dirty="0"/>
              <a:t>If A has sufficient AMP energy to program/reprogram one bit in its non-volatile memory (OTP or reprogrammable non-volatile memory), the direct bootstrapping provisioning method can have the following enhancements.</a:t>
            </a:r>
          </a:p>
          <a:p>
            <a:pPr>
              <a:spcBef>
                <a:spcPts val="300"/>
              </a:spcBef>
              <a:spcAft>
                <a:spcPts val="300"/>
              </a:spcAft>
            </a:pPr>
            <a:r>
              <a:rPr lang="en-US" sz="1400" b="1" dirty="0"/>
              <a:t>One-time provisioning</a:t>
            </a:r>
          </a:p>
          <a:p>
            <a:pPr lvl="1">
              <a:spcBef>
                <a:spcPts val="300"/>
              </a:spcBef>
              <a:spcAft>
                <a:spcPts val="300"/>
              </a:spcAft>
            </a:pPr>
            <a:r>
              <a:rPr lang="en-US" sz="1200" dirty="0"/>
              <a:t>A one-bit flag </a:t>
            </a:r>
            <a:r>
              <a:rPr lang="en-US" sz="1200" dirty="0" err="1"/>
              <a:t>A_provisioned</a:t>
            </a:r>
            <a:r>
              <a:rPr lang="en-US" sz="1200" dirty="0"/>
              <a:t> is set to 0 in A’s non-volatile memory when A is manufactured.</a:t>
            </a:r>
          </a:p>
          <a:p>
            <a:pPr lvl="1">
              <a:spcBef>
                <a:spcPts val="300"/>
              </a:spcBef>
              <a:spcAft>
                <a:spcPts val="300"/>
              </a:spcAft>
            </a:pPr>
            <a:r>
              <a:rPr lang="en-US" sz="1200" dirty="0"/>
              <a:t>If </a:t>
            </a:r>
            <a:r>
              <a:rPr lang="en-US" sz="1200" dirty="0" err="1"/>
              <a:t>A_provisioned</a:t>
            </a:r>
            <a:r>
              <a:rPr lang="en-US" sz="1200" dirty="0"/>
              <a:t> = 0, A will run through bootstrapping provisioning protocol, then set </a:t>
            </a:r>
            <a:r>
              <a:rPr lang="en-US" sz="1200" dirty="0" err="1"/>
              <a:t>A_provisioned</a:t>
            </a:r>
            <a:r>
              <a:rPr lang="en-US" sz="1200" dirty="0"/>
              <a:t> = 1 (Risk: if R fails to receive </a:t>
            </a:r>
            <a:r>
              <a:rPr lang="en-US" sz="1200" dirty="0" err="1"/>
              <a:t>Provision_Response</a:t>
            </a:r>
            <a:r>
              <a:rPr lang="en-US" sz="1200" dirty="0"/>
              <a:t> from A, R can no longer provision A (A becomes useless). A cannot wait a confirmation from R then set </a:t>
            </a:r>
            <a:r>
              <a:rPr lang="en-US" sz="1200" dirty="0" err="1"/>
              <a:t>A_provisioned</a:t>
            </a:r>
            <a:r>
              <a:rPr lang="en-US" sz="1200" dirty="0"/>
              <a:t> = 1 for preventing R from not sending confirmation for the purpose of bypassing the one-time provisioning feature).</a:t>
            </a:r>
          </a:p>
          <a:p>
            <a:pPr>
              <a:spcBef>
                <a:spcPts val="300"/>
              </a:spcBef>
              <a:spcAft>
                <a:spcPts val="300"/>
              </a:spcAft>
            </a:pPr>
            <a:r>
              <a:rPr lang="en-US" sz="1400" b="1" dirty="0"/>
              <a:t>Limited provisioning</a:t>
            </a:r>
          </a:p>
          <a:p>
            <a:pPr lvl="1">
              <a:spcBef>
                <a:spcPts val="300"/>
              </a:spcBef>
              <a:spcAft>
                <a:spcPts val="300"/>
              </a:spcAft>
            </a:pPr>
            <a:r>
              <a:rPr lang="en-US" sz="1200" dirty="0"/>
              <a:t>An N-bit Grey counter is set to 1 in A’s reprogrammable non-volatile memory when A is manufactured (in case of OTP, a N-bit array is used).</a:t>
            </a:r>
          </a:p>
          <a:p>
            <a:pPr lvl="1">
              <a:spcBef>
                <a:spcPts val="300"/>
              </a:spcBef>
              <a:spcAft>
                <a:spcPts val="300"/>
              </a:spcAft>
            </a:pPr>
            <a:r>
              <a:rPr lang="en-US" sz="1200" dirty="0"/>
              <a:t>If the Grey counter is not 0, A will run through bootstrapping provisioning protocol, then increment the Grey counter by changing one bit (the risk of making A useless is much smaller than one-time provisioning).</a:t>
            </a:r>
          </a:p>
          <a:p>
            <a:pPr>
              <a:spcBef>
                <a:spcPts val="300"/>
              </a:spcBef>
              <a:spcAft>
                <a:spcPts val="300"/>
              </a:spcAft>
            </a:pPr>
            <a:r>
              <a:rPr lang="en-US" sz="1400" b="1" dirty="0"/>
              <a:t>Reprovisioning and deprovisioning</a:t>
            </a:r>
          </a:p>
          <a:p>
            <a:pPr lvl="1">
              <a:spcBef>
                <a:spcPts val="300"/>
              </a:spcBef>
              <a:spcAft>
                <a:spcPts val="300"/>
              </a:spcAft>
            </a:pPr>
            <a:r>
              <a:rPr lang="en-US" sz="1200" dirty="0"/>
              <a:t>P (&gt;= 128 bit) is saved in A’s non-volatile memory (in case of OTP, no bit toggling, just one-directional update).</a:t>
            </a:r>
          </a:p>
          <a:p>
            <a:pPr lvl="1">
              <a:spcBef>
                <a:spcPts val="300"/>
              </a:spcBef>
              <a:spcAft>
                <a:spcPts val="300"/>
              </a:spcAft>
            </a:pPr>
            <a:r>
              <a:rPr lang="en-US" sz="1200" dirty="0"/>
              <a:t>If A receives a </a:t>
            </a:r>
            <a:r>
              <a:rPr lang="en-US" sz="1200" dirty="0" err="1"/>
              <a:t>Reprovision_Request</a:t>
            </a:r>
            <a:r>
              <a:rPr lang="en-US" sz="1200" dirty="0"/>
              <a:t> frame from R that proves R knows PMK, A will randomly select one bit of P (denoted as P’), send hash(SPA || P’) as new shared secret (denoted as PMK’), wait for R to return a </a:t>
            </a:r>
            <a:r>
              <a:rPr lang="en-US" sz="1200" dirty="0" err="1"/>
              <a:t>Reprovision_Confirm</a:t>
            </a:r>
            <a:r>
              <a:rPr lang="en-US" sz="1200" dirty="0"/>
              <a:t> frame that proves R knows PMK’, then toggle that bit of P in non-volatile memory (A can wait for confirmation from R to prevent the risk of making A useless, because replay attack must know PMK’, which is impossible before R knows PMK’ first).</a:t>
            </a:r>
          </a:p>
          <a:p>
            <a:pPr lvl="1">
              <a:spcBef>
                <a:spcPts val="300"/>
              </a:spcBef>
              <a:spcAft>
                <a:spcPts val="300"/>
              </a:spcAft>
            </a:pPr>
            <a:r>
              <a:rPr lang="en-US" sz="1200" dirty="0"/>
              <a:t>If A receives a </a:t>
            </a:r>
            <a:r>
              <a:rPr lang="en-US" sz="1200" dirty="0" err="1"/>
              <a:t>Deprovision_Request</a:t>
            </a:r>
            <a:r>
              <a:rPr lang="en-US" sz="1200" dirty="0"/>
              <a:t> frame from R that proves R knows PMK, A will randomly toggle one bit of P in its non-volatile memory.</a:t>
            </a:r>
          </a:p>
          <a:p>
            <a:pPr marL="0" marR="0" lvl="0" indent="0" algn="l" defTabSz="449263" rtl="0" eaLnBrk="1" fontAlgn="base" latinLnBrk="0" hangingPunct="1">
              <a:lnSpc>
                <a:spcPct val="100000"/>
              </a:lnSpc>
              <a:spcBef>
                <a:spcPts val="300"/>
              </a:spcBef>
              <a:spcAft>
                <a:spcPts val="300"/>
              </a:spcAft>
              <a:buClr>
                <a:srgbClr val="000000"/>
              </a:buClr>
              <a:buSzPct val="100000"/>
              <a:buFont typeface="Wingdings" panose="05000000000000000000" pitchFamily="2" charset="2"/>
              <a:buNone/>
              <a:tabLst/>
              <a:defRPr/>
            </a:pPr>
            <a:r>
              <a:rPr lang="en-US" sz="1400" dirty="0">
                <a:ea typeface="MS Gothic"/>
              </a:rPr>
              <a:t>The one-time/limited provisioning method can be combined with the reprovisioning method, then the owner does not need to guard A_ID and B after A reaches the provisioning limit.</a:t>
            </a:r>
          </a:p>
        </p:txBody>
      </p:sp>
      <p:sp>
        <p:nvSpPr>
          <p:cNvPr id="4" name="Slide Number Placeholder 3">
            <a:extLst>
              <a:ext uri="{FF2B5EF4-FFF2-40B4-BE49-F238E27FC236}">
                <a16:creationId xmlns:a16="http://schemas.microsoft.com/office/drawing/2014/main" id="{914AF84A-BB86-37CC-1D80-2C64A813CC4F}"/>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5DDC839A-0FF1-6CFB-EC54-693C6D522948}"/>
              </a:ext>
            </a:extLst>
          </p:cNvPr>
          <p:cNvSpPr>
            <a:spLocks noGrp="1"/>
          </p:cNvSpPr>
          <p:nvPr>
            <p:ph type="ftr" idx="16"/>
          </p:nvPr>
        </p:nvSpPr>
        <p:spPr>
          <a:xfrm>
            <a:off x="7010401" y="6475414"/>
            <a:ext cx="4379384" cy="230186"/>
          </a:xfrm>
        </p:spPr>
        <p:txBody>
          <a:bodyPr/>
          <a:lstStyle/>
          <a:p>
            <a:r>
              <a:rPr lang="en-GB" dirty="0"/>
              <a:t>Hui Luo, Rakesh </a:t>
            </a:r>
            <a:r>
              <a:rPr lang="en-GB" dirty="0" err="1"/>
              <a:t>Taori</a:t>
            </a:r>
            <a:r>
              <a:rPr lang="en-GB" dirty="0"/>
              <a:t> (Infineon), Guy-Armand, Nelson Costa (Haila)</a:t>
            </a:r>
          </a:p>
        </p:txBody>
      </p:sp>
      <p:sp>
        <p:nvSpPr>
          <p:cNvPr id="6" name="Date Placeholder 5">
            <a:extLst>
              <a:ext uri="{FF2B5EF4-FFF2-40B4-BE49-F238E27FC236}">
                <a16:creationId xmlns:a16="http://schemas.microsoft.com/office/drawing/2014/main" id="{DC598BF4-1696-671E-15F0-838538C752E0}"/>
              </a:ext>
            </a:extLst>
          </p:cNvPr>
          <p:cNvSpPr>
            <a:spLocks noGrp="1"/>
          </p:cNvSpPr>
          <p:nvPr>
            <p:ph type="dt" idx="15"/>
          </p:nvPr>
        </p:nvSpPr>
        <p:spPr/>
        <p:txBody>
          <a:bodyPr/>
          <a:lstStyle/>
          <a:p>
            <a:r>
              <a:rPr lang="en-GB" dirty="0"/>
              <a:t>May 2025</a:t>
            </a:r>
          </a:p>
        </p:txBody>
      </p:sp>
    </p:spTree>
    <p:extLst>
      <p:ext uri="{BB962C8B-B14F-4D97-AF65-F5344CB8AC3E}">
        <p14:creationId xmlns:p14="http://schemas.microsoft.com/office/powerpoint/2010/main" val="33859498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BD0CEC-0019-4B51-C3B4-DF820E38DAB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61B857B-367D-AC05-8B69-47FF4204A95D}"/>
              </a:ext>
            </a:extLst>
          </p:cNvPr>
          <p:cNvSpPr>
            <a:spLocks noGrp="1"/>
          </p:cNvSpPr>
          <p:nvPr>
            <p:ph type="title"/>
          </p:nvPr>
        </p:nvSpPr>
        <p:spPr/>
        <p:txBody>
          <a:bodyPr/>
          <a:lstStyle/>
          <a:p>
            <a:r>
              <a:rPr lang="en-US" dirty="0"/>
              <a:t>Direct bootstrapping provisioning enhancements cont’d</a:t>
            </a:r>
          </a:p>
        </p:txBody>
      </p:sp>
      <p:sp>
        <p:nvSpPr>
          <p:cNvPr id="3" name="Content Placeholder 2">
            <a:extLst>
              <a:ext uri="{FF2B5EF4-FFF2-40B4-BE49-F238E27FC236}">
                <a16:creationId xmlns:a16="http://schemas.microsoft.com/office/drawing/2014/main" id="{BBF707BD-0EA0-584C-556B-137DF8CD238C}"/>
              </a:ext>
            </a:extLst>
          </p:cNvPr>
          <p:cNvSpPr>
            <a:spLocks noGrp="1"/>
          </p:cNvSpPr>
          <p:nvPr>
            <p:ph idx="1"/>
          </p:nvPr>
        </p:nvSpPr>
        <p:spPr>
          <a:xfrm>
            <a:off x="2286000" y="6019799"/>
            <a:ext cx="2105424" cy="304800"/>
          </a:xfrm>
        </p:spPr>
        <p:txBody>
          <a:bodyPr/>
          <a:lstStyle/>
          <a:p>
            <a:pPr marL="0" indent="0">
              <a:spcBef>
                <a:spcPts val="300"/>
              </a:spcBef>
              <a:spcAft>
                <a:spcPts val="300"/>
              </a:spcAft>
              <a:buNone/>
            </a:pPr>
            <a:r>
              <a:rPr lang="en-US" sz="1400" b="1" dirty="0"/>
              <a:t>One-time provisioning</a:t>
            </a:r>
          </a:p>
        </p:txBody>
      </p:sp>
      <p:sp>
        <p:nvSpPr>
          <p:cNvPr id="4" name="Slide Number Placeholder 3">
            <a:extLst>
              <a:ext uri="{FF2B5EF4-FFF2-40B4-BE49-F238E27FC236}">
                <a16:creationId xmlns:a16="http://schemas.microsoft.com/office/drawing/2014/main" id="{545DEF00-9EC9-1899-5900-07A4BD74371D}"/>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1E3900F0-93D8-E60B-4A93-0E81D4E84CB0}"/>
              </a:ext>
            </a:extLst>
          </p:cNvPr>
          <p:cNvSpPr>
            <a:spLocks noGrp="1"/>
          </p:cNvSpPr>
          <p:nvPr>
            <p:ph type="ftr" idx="16"/>
          </p:nvPr>
        </p:nvSpPr>
        <p:spPr>
          <a:xfrm>
            <a:off x="7010401" y="6475415"/>
            <a:ext cx="4379384" cy="153986"/>
          </a:xfrm>
        </p:spPr>
        <p:txBody>
          <a:bodyPr/>
          <a:lstStyle/>
          <a:p>
            <a:r>
              <a:rPr lang="en-GB" dirty="0"/>
              <a:t>Hui Luo, Rakesh </a:t>
            </a:r>
            <a:r>
              <a:rPr lang="en-GB" dirty="0" err="1"/>
              <a:t>Taori</a:t>
            </a:r>
            <a:r>
              <a:rPr lang="en-GB" dirty="0"/>
              <a:t> (Infineon), Guy-Armand, Nelson Costa (Haila)</a:t>
            </a:r>
          </a:p>
        </p:txBody>
      </p:sp>
      <p:sp>
        <p:nvSpPr>
          <p:cNvPr id="6" name="Date Placeholder 5">
            <a:extLst>
              <a:ext uri="{FF2B5EF4-FFF2-40B4-BE49-F238E27FC236}">
                <a16:creationId xmlns:a16="http://schemas.microsoft.com/office/drawing/2014/main" id="{EDBD6E73-000E-E6C5-D766-ED0359BE8132}"/>
              </a:ext>
            </a:extLst>
          </p:cNvPr>
          <p:cNvSpPr>
            <a:spLocks noGrp="1"/>
          </p:cNvSpPr>
          <p:nvPr>
            <p:ph type="dt" idx="15"/>
          </p:nvPr>
        </p:nvSpPr>
        <p:spPr/>
        <p:txBody>
          <a:bodyPr/>
          <a:lstStyle/>
          <a:p>
            <a:r>
              <a:rPr lang="en-GB" dirty="0"/>
              <a:t>May 2025</a:t>
            </a:r>
          </a:p>
        </p:txBody>
      </p:sp>
      <p:sp>
        <p:nvSpPr>
          <p:cNvPr id="7" name="Content Placeholder 2">
            <a:extLst>
              <a:ext uri="{FF2B5EF4-FFF2-40B4-BE49-F238E27FC236}">
                <a16:creationId xmlns:a16="http://schemas.microsoft.com/office/drawing/2014/main" id="{B52BF2F8-1D92-20E9-CAEF-7884828F7CD9}"/>
              </a:ext>
            </a:extLst>
          </p:cNvPr>
          <p:cNvSpPr txBox="1">
            <a:spLocks/>
          </p:cNvSpPr>
          <p:nvPr/>
        </p:nvSpPr>
        <p:spPr bwMode="auto">
          <a:xfrm>
            <a:off x="8077200" y="6019799"/>
            <a:ext cx="2105424" cy="304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252000" indent="-288000" algn="l" defTabSz="449263" rtl="0" eaLnBrk="1" fontAlgn="base" hangingPunct="1">
              <a:spcBef>
                <a:spcPts val="600"/>
              </a:spcBef>
              <a:spcAft>
                <a:spcPct val="0"/>
              </a:spcAft>
              <a:buClr>
                <a:srgbClr val="000000"/>
              </a:buClr>
              <a:buSzPct val="100000"/>
              <a:buFont typeface="Wingdings" panose="05000000000000000000" pitchFamily="2" charset="2"/>
              <a:buChar char="§"/>
              <a:defRPr sz="1800" b="0">
                <a:solidFill>
                  <a:srgbClr val="000000"/>
                </a:solidFill>
                <a:latin typeface="Arial" panose="020B0604020202020204" pitchFamily="34" charset="0"/>
                <a:ea typeface="+mn-ea"/>
                <a:cs typeface="Arial" panose="020B0604020202020204" pitchFamily="34" charset="0"/>
              </a:defRPr>
            </a:lvl1pPr>
            <a:lvl2pPr marL="576000" indent="-288000" algn="l" defTabSz="449263" rtl="0" eaLnBrk="1" fontAlgn="base" hangingPunct="1">
              <a:spcBef>
                <a:spcPts val="500"/>
              </a:spcBef>
              <a:spcAft>
                <a:spcPct val="0"/>
              </a:spcAft>
              <a:buClr>
                <a:srgbClr val="000000"/>
              </a:buClr>
              <a:buSzPct val="100000"/>
              <a:buFont typeface="Wingdings" panose="05000000000000000000" pitchFamily="2" charset="2"/>
              <a:buChar char="§"/>
              <a:defRPr sz="1800">
                <a:solidFill>
                  <a:srgbClr val="000000"/>
                </a:solidFill>
                <a:latin typeface="Arial" panose="020B0604020202020204" pitchFamily="34" charset="0"/>
                <a:ea typeface="+mn-ea"/>
                <a:cs typeface="Arial" panose="020B0604020202020204" pitchFamily="34" charset="0"/>
              </a:defRPr>
            </a:lvl2pPr>
            <a:lvl3pPr marL="864000" indent="-288000" algn="l" defTabSz="449263" rtl="0" eaLnBrk="1" fontAlgn="base" hangingPunct="1">
              <a:spcBef>
                <a:spcPts val="450"/>
              </a:spcBef>
              <a:spcAft>
                <a:spcPct val="0"/>
              </a:spcAft>
              <a:buClr>
                <a:srgbClr val="000000"/>
              </a:buClr>
              <a:buSzPct val="100000"/>
              <a:buFont typeface="Wingdings" panose="05000000000000000000" pitchFamily="2" charset="2"/>
              <a:buChar char="§"/>
              <a:defRPr sz="1600">
                <a:solidFill>
                  <a:srgbClr val="000000"/>
                </a:solidFill>
                <a:latin typeface="Arial" panose="020B0604020202020204" pitchFamily="34" charset="0"/>
                <a:ea typeface="+mn-ea"/>
                <a:cs typeface="Arial" panose="020B0604020202020204" pitchFamily="34" charset="0"/>
              </a:defRPr>
            </a:lvl3pPr>
            <a:lvl4pPr marL="1657350" indent="-285750" algn="l" defTabSz="449263" rtl="0" eaLnBrk="1" fontAlgn="base" hangingPunct="1">
              <a:spcBef>
                <a:spcPts val="400"/>
              </a:spcBef>
              <a:spcAft>
                <a:spcPct val="0"/>
              </a:spcAft>
              <a:buClr>
                <a:srgbClr val="000000"/>
              </a:buClr>
              <a:buSzPct val="100000"/>
              <a:buFont typeface="Wingdings" panose="05000000000000000000" pitchFamily="2" charset="2"/>
              <a:buChar char="§"/>
              <a:defRPr sz="1600">
                <a:solidFill>
                  <a:srgbClr val="000000"/>
                </a:solidFill>
                <a:latin typeface="Arial" panose="020B0604020202020204" pitchFamily="34" charset="0"/>
                <a:ea typeface="+mn-ea"/>
                <a:cs typeface="Arial" panose="020B0604020202020204" pitchFamily="34" charset="0"/>
              </a:defRPr>
            </a:lvl4pPr>
            <a:lvl5pPr marL="2114550" indent="-285750" algn="l" defTabSz="449263" rtl="0" eaLnBrk="1" fontAlgn="base" hangingPunct="1">
              <a:spcBef>
                <a:spcPts val="400"/>
              </a:spcBef>
              <a:spcAft>
                <a:spcPct val="0"/>
              </a:spcAft>
              <a:buClr>
                <a:srgbClr val="000000"/>
              </a:buClr>
              <a:buSzPct val="100000"/>
              <a:buFont typeface="Wingdings" panose="05000000000000000000" pitchFamily="2" charset="2"/>
              <a:buChar char="§"/>
              <a:defRPr sz="1600">
                <a:solidFill>
                  <a:srgbClr val="000000"/>
                </a:solidFill>
                <a:latin typeface="Arial" panose="020B0604020202020204" pitchFamily="34" charset="0"/>
                <a:ea typeface="+mn-ea"/>
                <a:cs typeface="Arial" panose="020B0604020202020204" pitchFamily="34" charset="0"/>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spcBef>
                <a:spcPts val="300"/>
              </a:spcBef>
              <a:spcAft>
                <a:spcPts val="300"/>
              </a:spcAft>
              <a:buFont typeface="Wingdings" panose="05000000000000000000" pitchFamily="2" charset="2"/>
              <a:buNone/>
            </a:pPr>
            <a:r>
              <a:rPr lang="en-US" sz="1400" b="1" kern="0" dirty="0"/>
              <a:t>Limited provisioning</a:t>
            </a:r>
          </a:p>
        </p:txBody>
      </p:sp>
      <p:pic>
        <p:nvPicPr>
          <p:cNvPr id="8" name="Picture 7">
            <a:extLst>
              <a:ext uri="{FF2B5EF4-FFF2-40B4-BE49-F238E27FC236}">
                <a16:creationId xmlns:a16="http://schemas.microsoft.com/office/drawing/2014/main" id="{9F9E6B30-85B1-F41F-AE46-D1D9DD7DF72D}"/>
              </a:ext>
            </a:extLst>
          </p:cNvPr>
          <p:cNvPicPr>
            <a:picLocks noChangeAspect="1"/>
          </p:cNvPicPr>
          <p:nvPr/>
        </p:nvPicPr>
        <p:blipFill>
          <a:blip r:embed="rId3"/>
          <a:stretch>
            <a:fillRect/>
          </a:stretch>
        </p:blipFill>
        <p:spPr>
          <a:xfrm>
            <a:off x="433120" y="2154732"/>
            <a:ext cx="5348032" cy="3384142"/>
          </a:xfrm>
          <a:prstGeom prst="rect">
            <a:avLst/>
          </a:prstGeom>
        </p:spPr>
      </p:pic>
      <p:pic>
        <p:nvPicPr>
          <p:cNvPr id="9" name="Picture 8">
            <a:extLst>
              <a:ext uri="{FF2B5EF4-FFF2-40B4-BE49-F238E27FC236}">
                <a16:creationId xmlns:a16="http://schemas.microsoft.com/office/drawing/2014/main" id="{E0D9A68F-8C29-2B15-AB46-9020E06BA603}"/>
              </a:ext>
            </a:extLst>
          </p:cNvPr>
          <p:cNvPicPr>
            <a:picLocks noChangeAspect="1"/>
          </p:cNvPicPr>
          <p:nvPr/>
        </p:nvPicPr>
        <p:blipFill>
          <a:blip r:embed="rId4"/>
          <a:stretch>
            <a:fillRect/>
          </a:stretch>
        </p:blipFill>
        <p:spPr>
          <a:xfrm>
            <a:off x="6369667" y="2154732"/>
            <a:ext cx="5520489" cy="3493270"/>
          </a:xfrm>
          <a:prstGeom prst="rect">
            <a:avLst/>
          </a:prstGeom>
        </p:spPr>
      </p:pic>
    </p:spTree>
    <p:extLst>
      <p:ext uri="{BB962C8B-B14F-4D97-AF65-F5344CB8AC3E}">
        <p14:creationId xmlns:p14="http://schemas.microsoft.com/office/powerpoint/2010/main" val="21301572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81263</TotalTime>
  <Words>5708</Words>
  <Application>Microsoft Office PowerPoint</Application>
  <PresentationFormat>Widescreen</PresentationFormat>
  <Paragraphs>369</Paragraphs>
  <Slides>22</Slides>
  <Notes>22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30" baseType="lpstr">
      <vt:lpstr>MS Gothic</vt:lpstr>
      <vt:lpstr>Arial</vt:lpstr>
      <vt:lpstr>Arial Unicode MS</vt:lpstr>
      <vt:lpstr>HelveticaNeue Regular</vt:lpstr>
      <vt:lpstr>Times New Roman</vt:lpstr>
      <vt:lpstr>Wingdings</vt:lpstr>
      <vt:lpstr>Office Theme</vt:lpstr>
      <vt:lpstr>Document</vt:lpstr>
      <vt:lpstr>Low-Complexity Provisioning Methods for Low-Complexity Secure AMP Communications</vt:lpstr>
      <vt:lpstr>Background (1)</vt:lpstr>
      <vt:lpstr>Background (2)</vt:lpstr>
      <vt:lpstr>Challenges and answers for AMP provisioning</vt:lpstr>
      <vt:lpstr>Use cases for bootstrapping provisioning</vt:lpstr>
      <vt:lpstr>Other use cases</vt:lpstr>
      <vt:lpstr>Direct bootstrapping provisioning</vt:lpstr>
      <vt:lpstr>Direct bootstrapping provisioning enhancements</vt:lpstr>
      <vt:lpstr>Direct bootstrapping provisioning enhancements cont’d</vt:lpstr>
      <vt:lpstr>Direct bootstrapping provisioning enhancements cont’d</vt:lpstr>
      <vt:lpstr>Manufacturer-assisted provisioning method</vt:lpstr>
      <vt:lpstr>Direct secure access to AMP devices by provisioned AMP reading devices</vt:lpstr>
      <vt:lpstr>Provisioned server-managed secure access to single-purpose read-only AMP devices without provisioning AMP reading devices</vt:lpstr>
      <vt:lpstr>Provisioned server-managed secure access to AMP devices capable of multiple UL transfers without provisioning AMP reading devices</vt:lpstr>
      <vt:lpstr>Summary</vt:lpstr>
      <vt:lpstr>SP1</vt:lpstr>
      <vt:lpstr>SP2</vt:lpstr>
      <vt:lpstr>SP3</vt:lpstr>
      <vt:lpstr>SP4</vt:lpstr>
      <vt:lpstr>SP5</vt:lpstr>
      <vt:lpstr>SP6</vt:lpstr>
      <vt:lpstr>Reference</vt:lpstr>
    </vt:vector>
  </TitlesOfParts>
  <Company>BlackBerry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Teleconference Information</dc:title>
  <dc:creator>Stephen McCann</dc:creator>
  <cp:keywords/>
  <cp:lastModifiedBy>Hui</cp:lastModifiedBy>
  <cp:revision>1970</cp:revision>
  <cp:lastPrinted>1601-01-01T00:00:00Z</cp:lastPrinted>
  <dcterms:created xsi:type="dcterms:W3CDTF">2018-05-10T16:45:22Z</dcterms:created>
  <dcterms:modified xsi:type="dcterms:W3CDTF">2025-05-14T22:36:31Z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5026e841-fe76-4a06-a762-5d3aa4a6033b</vt:lpwstr>
  </property>
  <property fmtid="{D5CDD505-2E9C-101B-9397-08002B2CF9AE}" pid="3" name="CTP_TimeStamp">
    <vt:lpwstr>2020-01-17 18:33:44Z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_readonly">
    <vt:lpwstr/>
  </property>
  <property fmtid="{D5CDD505-2E9C-101B-9397-08002B2CF9AE}" pid="9" name="_change">
    <vt:lpwstr/>
  </property>
  <property fmtid="{D5CDD505-2E9C-101B-9397-08002B2CF9AE}" pid="10" name="_full-control">
    <vt:lpwstr/>
  </property>
  <property fmtid="{D5CDD505-2E9C-101B-9397-08002B2CF9AE}" pid="11" name="sflag">
    <vt:lpwstr>1668744131</vt:lpwstr>
  </property>
  <property fmtid="{D5CDD505-2E9C-101B-9397-08002B2CF9AE}" pid="12" name="MSIP_Label_a15a25aa-e944-415d-b7a7-40f6b9180b6b_Enabled">
    <vt:lpwstr>true</vt:lpwstr>
  </property>
  <property fmtid="{D5CDD505-2E9C-101B-9397-08002B2CF9AE}" pid="13" name="MSIP_Label_a15a25aa-e944-415d-b7a7-40f6b9180b6b_SetDate">
    <vt:lpwstr>2023-11-10T16:16:14Z</vt:lpwstr>
  </property>
  <property fmtid="{D5CDD505-2E9C-101B-9397-08002B2CF9AE}" pid="14" name="MSIP_Label_a15a25aa-e944-415d-b7a7-40f6b9180b6b_Method">
    <vt:lpwstr>Standard</vt:lpwstr>
  </property>
  <property fmtid="{D5CDD505-2E9C-101B-9397-08002B2CF9AE}" pid="15" name="MSIP_Label_a15a25aa-e944-415d-b7a7-40f6b9180b6b_Name">
    <vt:lpwstr>a15a25aa-e944-415d-b7a7-40f6b9180b6b</vt:lpwstr>
  </property>
  <property fmtid="{D5CDD505-2E9C-101B-9397-08002B2CF9AE}" pid="16" name="MSIP_Label_a15a25aa-e944-415d-b7a7-40f6b9180b6b_SiteId">
    <vt:lpwstr>eeb8d0e8-3544-41d3-aac6-934c309faf5a</vt:lpwstr>
  </property>
  <property fmtid="{D5CDD505-2E9C-101B-9397-08002B2CF9AE}" pid="17" name="MSIP_Label_a15a25aa-e944-415d-b7a7-40f6b9180b6b_ActionId">
    <vt:lpwstr>bbcf7fd4-b9cf-4de5-a228-f6afc2b37aac</vt:lpwstr>
  </property>
  <property fmtid="{D5CDD505-2E9C-101B-9397-08002B2CF9AE}" pid="18" name="MSIP_Label_a15a25aa-e944-415d-b7a7-40f6b9180b6b_ContentBits">
    <vt:lpwstr>0</vt:lpwstr>
  </property>
</Properties>
</file>