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8" r:id="rId4"/>
    <p:sldId id="269" r:id="rId5"/>
    <p:sldId id="270" r:id="rId6"/>
    <p:sldId id="271" r:id="rId7"/>
    <p:sldId id="272" r:id="rId8"/>
    <p:sldId id="273" r:id="rId9"/>
    <p:sldId id="274" r:id="rId10"/>
    <p:sldId id="275" r:id="rId11"/>
    <p:sldId id="267"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99EB35-487B-33BE-919B-D24BA7185DAB}" name="Stefan Videv" initials="SV" userId="S::SVidev@kyocera-sldlaser.com::98165972-5d90-4b47-b5e4-8fb5c872056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58" d="100"/>
          <a:sy n="158" d="100"/>
        </p:scale>
        <p:origin x="344" y="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8803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4</a:t>
            </a:fld>
            <a:endParaRPr/>
          </a:p>
        </p:txBody>
      </p:sp>
      <p:sp>
        <p:nvSpPr>
          <p:cNvPr id="113" name="Google Shape;113;p3: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305159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37993D60-108A-10C6-97A0-884D44AC63F6}"/>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F2D88265-8F57-C2FB-1397-C8F236F88CD5}"/>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10BCFF7E-BBF2-CD32-CE73-3443A90BD3E8}"/>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27F7E6D6-9989-A7CA-5836-4BEB5743EB7A}"/>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3A5ECE1D-8F4F-2968-9FB0-129760998AFB}"/>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5</a:t>
            </a:fld>
            <a:endParaRPr/>
          </a:p>
        </p:txBody>
      </p:sp>
      <p:sp>
        <p:nvSpPr>
          <p:cNvPr id="113" name="Google Shape;113;p3:notes">
            <a:extLst>
              <a:ext uri="{FF2B5EF4-FFF2-40B4-BE49-F238E27FC236}">
                <a16:creationId xmlns:a16="http://schemas.microsoft.com/office/drawing/2014/main" id="{69D12679-9445-3BF6-0813-60F376AC88F5}"/>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7F1291D2-DD37-947A-EBAF-9019E6B54882}"/>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951858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3E0B58EC-3815-42DD-BD77-5E83B0673A79}"/>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ADE81AC7-704D-A3B7-F423-61EBC037D0B4}"/>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1F2195AA-5464-4309-3AB5-14221B4D943D}"/>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ACA085BC-2477-9027-2907-5459466D35E3}"/>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0A6740DE-18D0-FC0F-E9E1-824B62510DBF}"/>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6</a:t>
            </a:fld>
            <a:endParaRPr/>
          </a:p>
        </p:txBody>
      </p:sp>
      <p:sp>
        <p:nvSpPr>
          <p:cNvPr id="113" name="Google Shape;113;p3:notes">
            <a:extLst>
              <a:ext uri="{FF2B5EF4-FFF2-40B4-BE49-F238E27FC236}">
                <a16:creationId xmlns:a16="http://schemas.microsoft.com/office/drawing/2014/main" id="{2F8F6E6C-09DE-2362-3CE6-191A873FC181}"/>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E8A613E2-20A3-878C-C3DC-501301788290}"/>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602332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a:extLst>
            <a:ext uri="{FF2B5EF4-FFF2-40B4-BE49-F238E27FC236}">
              <a16:creationId xmlns:a16="http://schemas.microsoft.com/office/drawing/2014/main" id="{68D18033-C0B1-A2CC-B8D6-7AF5B6301720}"/>
            </a:ext>
          </a:extLst>
        </p:cNvPr>
        <p:cNvGrpSpPr/>
        <p:nvPr/>
      </p:nvGrpSpPr>
      <p:grpSpPr>
        <a:xfrm>
          <a:off x="0" y="0"/>
          <a:ext cx="0" cy="0"/>
          <a:chOff x="0" y="0"/>
          <a:chExt cx="0" cy="0"/>
        </a:xfrm>
      </p:grpSpPr>
      <p:sp>
        <p:nvSpPr>
          <p:cNvPr id="109" name="Google Shape;109;p3:notes">
            <a:extLst>
              <a:ext uri="{FF2B5EF4-FFF2-40B4-BE49-F238E27FC236}">
                <a16:creationId xmlns:a16="http://schemas.microsoft.com/office/drawing/2014/main" id="{50CCC3AE-3DA8-AF81-4A31-706CEEB9356D}"/>
              </a:ext>
            </a:extLst>
          </p:cNvPr>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a:extLst>
              <a:ext uri="{FF2B5EF4-FFF2-40B4-BE49-F238E27FC236}">
                <a16:creationId xmlns:a16="http://schemas.microsoft.com/office/drawing/2014/main" id="{EABBE94D-F57A-3D88-37AC-E2F776652320}"/>
              </a:ext>
            </a:extLst>
          </p:cNvPr>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a:extLst>
              <a:ext uri="{FF2B5EF4-FFF2-40B4-BE49-F238E27FC236}">
                <a16:creationId xmlns:a16="http://schemas.microsoft.com/office/drawing/2014/main" id="{ED016A62-F3B3-234F-2C09-D0CC406DD0D1}"/>
              </a:ext>
            </a:extLst>
          </p:cNvPr>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a:extLst>
              <a:ext uri="{FF2B5EF4-FFF2-40B4-BE49-F238E27FC236}">
                <a16:creationId xmlns:a16="http://schemas.microsoft.com/office/drawing/2014/main" id="{9F311F88-2536-1B64-02DE-CE6179778582}"/>
              </a:ext>
            </a:extLst>
          </p:cNvPr>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7</a:t>
            </a:fld>
            <a:endParaRPr/>
          </a:p>
        </p:txBody>
      </p:sp>
      <p:sp>
        <p:nvSpPr>
          <p:cNvPr id="113" name="Google Shape;113;p3:notes">
            <a:extLst>
              <a:ext uri="{FF2B5EF4-FFF2-40B4-BE49-F238E27FC236}">
                <a16:creationId xmlns:a16="http://schemas.microsoft.com/office/drawing/2014/main" id="{E11DE832-15B3-3C30-0C24-8F5D218751E9}"/>
              </a:ext>
            </a:extLst>
          </p:cNvPr>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a:extLst>
              <a:ext uri="{FF2B5EF4-FFF2-40B4-BE49-F238E27FC236}">
                <a16:creationId xmlns:a16="http://schemas.microsoft.com/office/drawing/2014/main" id="{C466F893-3505-5F9D-D92A-F52DDFB2A3F8}"/>
              </a:ext>
            </a:extLst>
          </p:cNvPr>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2364776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145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a:xfrm>
            <a:off x="915589" y="275630"/>
            <a:ext cx="2499764" cy="273050"/>
          </a:xfrm>
          <a:prstGeom prst="rect">
            <a:avLst/>
          </a:prstGeom>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Volkewr</a:t>
            </a:r>
            <a:r>
              <a:rPr lang="en-GB" dirty="0"/>
              <a:t> Jungnickel, Fraunhofer HHI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3265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802.11-25/0830r0</a:t>
            </a:r>
          </a:p>
        </p:txBody>
      </p:sp>
      <p:sp>
        <p:nvSpPr>
          <p:cNvPr id="13" name="Date Placeholder 3"/>
          <p:cNvSpPr>
            <a:spLocks noGrp="1"/>
          </p:cNvSpPr>
          <p:nvPr>
            <p:ph type="dt" idx="2"/>
          </p:nvPr>
        </p:nvSpPr>
        <p:spPr>
          <a:xfrm>
            <a:off x="915589" y="275630"/>
            <a:ext cx="2499764" cy="273050"/>
          </a:xfrm>
          <a:prstGeom prst="rect">
            <a:avLst/>
          </a:prstGeom>
        </p:spPr>
        <p:txBody>
          <a:bodyPr/>
          <a:lstStyle>
            <a:lvl1pPr>
              <a:defRPr sz="1800" b="1" i="0">
                <a:solidFill>
                  <a:schemeClr val="tx1"/>
                </a:solidFill>
              </a:defRPr>
            </a:lvl1pPr>
          </a:lstStyle>
          <a:p>
            <a:r>
              <a:rPr lang="en-US"/>
              <a:t>September 2024</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5697/oc.55-2.47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valvo.com/wp-content/uploads/2017/12/ISOLATOR.pdf" TargetMode="External"/><Relationship Id="rId5" Type="http://schemas.openxmlformats.org/officeDocument/2006/relationships/hyperlink" Target="https://encrypted-tbn0.gstatic.com/images?q=tbn:ANd9GcQnqC1sSGBjEYy9Ua_kRD-yJ0MnhjUjLTfiPg&amp;s" TargetMode="External"/><Relationship Id="rId4" Type="http://schemas.openxmlformats.org/officeDocument/2006/relationships/hyperlink" Target="https://www.loccate.com/blog/identify-location-without-gp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62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Technical Amendments for Consideration within the Scope of </a:t>
            </a:r>
            <a:r>
              <a:rPr lang="en-GB" dirty="0" err="1"/>
              <a:t>TGbr</a:t>
            </a:r>
            <a:endParaRPr lang="en-GB" dirty="0"/>
          </a:p>
        </p:txBody>
      </p:sp>
      <p:sp>
        <p:nvSpPr>
          <p:cNvPr id="3074" name="Rectangle 2"/>
          <p:cNvSpPr>
            <a:spLocks noGrp="1" noChangeArrowheads="1"/>
          </p:cNvSpPr>
          <p:nvPr>
            <p:ph type="subTitle" idx="1"/>
          </p:nvPr>
        </p:nvSpPr>
        <p:spPr>
          <a:xfrm>
            <a:off x="1828800" y="194463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7" name="Footer Placeholder 4"/>
          <p:cNvSpPr>
            <a:spLocks noGrp="1"/>
          </p:cNvSpPr>
          <p:nvPr>
            <p:ph type="ftr" idx="11"/>
          </p:nvPr>
        </p:nvSpPr>
        <p:spPr/>
        <p:txBody>
          <a:bodyPr/>
          <a:lstStyle/>
          <a:p>
            <a:r>
              <a:rPr lang="en-GB" dirty="0"/>
              <a:t>Stefan Videv, Kyocera SLD Laser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5313215"/>
              </p:ext>
            </p:extLst>
          </p:nvPr>
        </p:nvGraphicFramePr>
        <p:xfrm>
          <a:off x="990600" y="3086100"/>
          <a:ext cx="9747250" cy="2368550"/>
        </p:xfrm>
        <a:graphic>
          <a:graphicData uri="http://schemas.openxmlformats.org/presentationml/2006/ole">
            <mc:AlternateContent xmlns:mc="http://schemas.openxmlformats.org/markup-compatibility/2006">
              <mc:Choice xmlns:v="urn:schemas-microsoft-com:vml" Requires="v">
                <p:oleObj name="Document" r:id="rId3" imgW="10491798" imgH="2542414" progId="Word.Document.8">
                  <p:embed/>
                </p:oleObj>
              </mc:Choice>
              <mc:Fallback>
                <p:oleObj name="Document" r:id="rId3" imgW="10491798" imgH="2542414" progId="Word.Document.8">
                  <p:embed/>
                  <p:pic>
                    <p:nvPicPr>
                      <p:cNvPr id="3075" name="Object 3"/>
                      <p:cNvPicPr>
                        <a:picLocks noChangeAspect="1" noChangeArrowheads="1"/>
                      </p:cNvPicPr>
                      <p:nvPr/>
                    </p:nvPicPr>
                    <p:blipFill>
                      <a:blip r:embed="rId4"/>
                      <a:srcRect/>
                      <a:stretch>
                        <a:fillRect/>
                      </a:stretch>
                    </p:blipFill>
                    <p:spPr bwMode="auto">
                      <a:xfrm>
                        <a:off x="990600" y="3086100"/>
                        <a:ext cx="9747250" cy="2368550"/>
                      </a:xfrm>
                      <a:prstGeom prst="rect">
                        <a:avLst/>
                      </a:prstGeom>
                      <a:noFill/>
                    </p:spPr>
                  </p:pic>
                </p:oleObj>
              </mc:Fallback>
            </mc:AlternateContent>
          </a:graphicData>
        </a:graphic>
      </p:graphicFrame>
      <p:sp>
        <p:nvSpPr>
          <p:cNvPr id="3076" name="Rectangle 4"/>
          <p:cNvSpPr>
            <a:spLocks noChangeArrowheads="1"/>
          </p:cNvSpPr>
          <p:nvPr/>
        </p:nvSpPr>
        <p:spPr bwMode="auto">
          <a:xfrm>
            <a:off x="993775" y="2564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May 2025</a:t>
            </a:r>
            <a:endParaRPr lang="en-GB" sz="20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66E2D-A785-AFC8-63F4-EA9F7094EE24}"/>
              </a:ext>
            </a:extLst>
          </p:cNvPr>
          <p:cNvSpPr>
            <a:spLocks noGrp="1"/>
          </p:cNvSpPr>
          <p:nvPr>
            <p:ph type="title"/>
          </p:nvPr>
        </p:nvSpPr>
        <p:spPr/>
        <p:txBody>
          <a:bodyPr/>
          <a:lstStyle/>
          <a:p>
            <a:r>
              <a:rPr lang="en-GB" dirty="0"/>
              <a:t>Straw Poll 3</a:t>
            </a:r>
            <a:endParaRPr lang="en-US" dirty="0"/>
          </a:p>
        </p:txBody>
      </p:sp>
      <p:sp>
        <p:nvSpPr>
          <p:cNvPr id="3" name="Content Placeholder 2">
            <a:extLst>
              <a:ext uri="{FF2B5EF4-FFF2-40B4-BE49-F238E27FC236}">
                <a16:creationId xmlns:a16="http://schemas.microsoft.com/office/drawing/2014/main" id="{EECCA697-EBFD-2876-C0C2-E8730084C92B}"/>
              </a:ext>
            </a:extLst>
          </p:cNvPr>
          <p:cNvSpPr>
            <a:spLocks noGrp="1"/>
          </p:cNvSpPr>
          <p:nvPr>
            <p:ph idx="1"/>
          </p:nvPr>
        </p:nvSpPr>
        <p:spPr/>
        <p:txBody>
          <a:bodyPr/>
          <a:lstStyle/>
          <a:p>
            <a:pPr marL="0" indent="0"/>
            <a:r>
              <a:rPr lang="en-US" dirty="0"/>
              <a:t>Propose to include new carrier frequencies that allow for baseband signals to be output from </a:t>
            </a:r>
            <a:r>
              <a:rPr lang="en-US" dirty="0" err="1"/>
              <a:t>WiFi</a:t>
            </a:r>
            <a:r>
              <a:rPr lang="en-US" dirty="0"/>
              <a:t> DSP chipsets that support LiFi communication into the baseline </a:t>
            </a:r>
            <a:r>
              <a:rPr lang="en-US" dirty="0" err="1"/>
              <a:t>TGbr</a:t>
            </a:r>
            <a:r>
              <a:rPr lang="en-US" dirty="0"/>
              <a:t> draft.</a:t>
            </a:r>
          </a:p>
        </p:txBody>
      </p:sp>
      <p:sp>
        <p:nvSpPr>
          <p:cNvPr id="4" name="Slide Number Placeholder 3">
            <a:extLst>
              <a:ext uri="{FF2B5EF4-FFF2-40B4-BE49-F238E27FC236}">
                <a16:creationId xmlns:a16="http://schemas.microsoft.com/office/drawing/2014/main" id="{5F1ABAAE-8DF1-FF48-244B-6FE17D93DA7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8E2503F-4751-040B-E573-6D9C6F56B2C6}"/>
              </a:ext>
            </a:extLst>
          </p:cNvPr>
          <p:cNvSpPr>
            <a:spLocks noGrp="1"/>
          </p:cNvSpPr>
          <p:nvPr>
            <p:ph type="ftr" idx="14"/>
          </p:nvPr>
        </p:nvSpPr>
        <p:spPr/>
        <p:txBody>
          <a:bodyPr/>
          <a:lstStyle/>
          <a:p>
            <a:r>
              <a:rPr lang="en-GB"/>
              <a:t>Name, Affiliation</a:t>
            </a:r>
            <a:endParaRPr lang="en-GB" dirty="0"/>
          </a:p>
        </p:txBody>
      </p:sp>
      <p:sp>
        <p:nvSpPr>
          <p:cNvPr id="6" name="Date Placeholder 5">
            <a:extLst>
              <a:ext uri="{FF2B5EF4-FFF2-40B4-BE49-F238E27FC236}">
                <a16:creationId xmlns:a16="http://schemas.microsoft.com/office/drawing/2014/main" id="{4E1BF387-171E-CCA8-F1FD-445F98D336BB}"/>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912461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idx="1"/>
          </p:nvPr>
        </p:nvSpPr>
        <p:spPr>
          <a:xfrm>
            <a:off x="767408" y="1556792"/>
            <a:ext cx="10729192" cy="4113213"/>
          </a:xfrm>
          <a:ln/>
        </p:spPr>
        <p:txBody>
          <a:bodyPr/>
          <a:lstStyle/>
          <a:p>
            <a:r>
              <a:rPr lang="en-US" sz="1200" b="0" dirty="0"/>
              <a:t>[1] Slide 4, images from C. Williamson and R. Hollins, "Measured IOPs of </a:t>
            </a:r>
            <a:r>
              <a:rPr lang="en-US" sz="1200" b="0" dirty="0" err="1"/>
              <a:t>Jerlov</a:t>
            </a:r>
            <a:r>
              <a:rPr lang="en-US" sz="1200" b="0" dirty="0"/>
              <a:t> water types," Appl. Opt.  61, 9951-9961 (2022).</a:t>
            </a:r>
          </a:p>
          <a:p>
            <a:pPr>
              <a:spcAft>
                <a:spcPts val="600"/>
              </a:spcAft>
            </a:pPr>
            <a:r>
              <a:rPr lang="en-US" sz="1200" b="0" dirty="0"/>
              <a:t>[2] Slide 4, images from Eyvind Aas, Niels Kristian Højerslev, Jo </a:t>
            </a:r>
            <a:r>
              <a:rPr lang="en-US" sz="1200" b="0" dirty="0" err="1"/>
              <a:t>Høkedal</a:t>
            </a:r>
            <a:r>
              <a:rPr lang="en-US" sz="1200" b="0" dirty="0"/>
              <a:t>, Kai Sørensen, Optical water types of the Nordic Seas and adjacent areas, </a:t>
            </a:r>
            <a:r>
              <a:rPr lang="en-US" sz="1200" b="0" dirty="0" err="1"/>
              <a:t>Oceanologia</a:t>
            </a:r>
            <a:r>
              <a:rPr lang="en-US" sz="1200" b="0" dirty="0"/>
              <a:t>, Volume 55, Issue 2, 2013, Pages 471-482, ISSN 0078-3234, </a:t>
            </a:r>
            <a:r>
              <a:rPr lang="en-US" sz="1200" b="0" dirty="0">
                <a:hlinkClick r:id="rId3"/>
              </a:rPr>
              <a:t>https://doi.org/10.5697/oc.55-2.471</a:t>
            </a:r>
            <a:r>
              <a:rPr lang="en-US" sz="1200" b="0" dirty="0"/>
              <a:t>. (https://www.sciencedirect.com/science/article/pii/S0078323413500261)</a:t>
            </a:r>
          </a:p>
          <a:p>
            <a:pPr marL="355600" indent="-355600">
              <a:spcBef>
                <a:spcPts val="0"/>
              </a:spcBef>
              <a:spcAft>
                <a:spcPts val="600"/>
              </a:spcAf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[3] Slide 6, image from </a:t>
            </a:r>
            <a:r>
              <a:rPr lang="en-US" sz="1200" b="0" dirty="0">
                <a:solidFill>
                  <a:schemeClr val="tx1"/>
                </a:solidFill>
                <a:hlinkClick r:id="rId4"/>
              </a:rPr>
              <a:t>https://www.loccate.com/blog/identify-location-without-gps/</a:t>
            </a:r>
            <a:endParaRPr lang="en-US" sz="1200" b="0" dirty="0">
              <a:solidFill>
                <a:schemeClr val="tx1"/>
              </a:solidFill>
            </a:endParaRPr>
          </a:p>
          <a:p>
            <a:pPr marL="355600" indent="-355600">
              <a:spcBef>
                <a:spcPts val="0"/>
              </a:spcBef>
              <a:spcAft>
                <a:spcPts val="600"/>
              </a:spcAf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[4] Slide 7, image from </a:t>
            </a:r>
            <a:r>
              <a:rPr lang="en-US" sz="1200" b="0" dirty="0">
                <a:solidFill>
                  <a:schemeClr val="tx1"/>
                </a:solidFill>
                <a:hlinkClick r:id="rId5"/>
              </a:rPr>
              <a:t>https://encrypted-tbn0.gstatic.com/images?q=tbn:ANd9GcQnqC1sSGBjEYy9Ua_kRD-yJ0MnhjUjLTfiPg&amp;s</a:t>
            </a:r>
            <a:r>
              <a:rPr lang="en-US" sz="1200" b="0" dirty="0">
                <a:solidFill>
                  <a:schemeClr val="tx1"/>
                </a:solidFill>
              </a:rPr>
              <a:t> </a:t>
            </a:r>
            <a:r>
              <a:rPr lang="en-US" sz="1200" b="0" dirty="0">
                <a:solidFill>
                  <a:schemeClr val="tx1"/>
                </a:solidFill>
                <a:hlinkClick r:id="rId6"/>
              </a:rPr>
              <a:t>https://valvo.com/wp-content/uploads/2017/12/ISOLATOR.pdf</a:t>
            </a:r>
            <a:endParaRPr lang="en-US" sz="1200" b="0" dirty="0">
              <a:solidFill>
                <a:schemeClr val="tx1"/>
              </a:solidFill>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 </a:t>
            </a: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8" name="Footer Placeholder 4"/>
          <p:cNvSpPr>
            <a:spLocks noGrp="1"/>
          </p:cNvSpPr>
          <p:nvPr>
            <p:ph type="ftr" idx="14"/>
          </p:nvPr>
        </p:nvSpPr>
        <p:spPr>
          <a:xfrm>
            <a:off x="7143757" y="6475414"/>
            <a:ext cx="4246027" cy="180975"/>
          </a:xfrm>
        </p:spPr>
        <p:txBody>
          <a:bodyPr/>
          <a:lstStyle/>
          <a:p>
            <a:r>
              <a:rPr lang="en-GB" dirty="0"/>
              <a:t>Stefan Videv, Kyocera SLD Laser</a:t>
            </a:r>
          </a:p>
        </p:txBody>
      </p:sp>
      <p:sp>
        <p:nvSpPr>
          <p:cNvPr id="2" name="Date Placeholder 3">
            <a:extLst>
              <a:ext uri="{FF2B5EF4-FFF2-40B4-BE49-F238E27FC236}">
                <a16:creationId xmlns:a16="http://schemas.microsoft.com/office/drawing/2014/main" id="{F116E2CB-280C-A796-7DA3-FE6A1BE44600}"/>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14622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aims to kickstart the technical discussion on several of the technical topics that are part of the </a:t>
            </a:r>
            <a:r>
              <a:rPr lang="en-GB" sz="2000" dirty="0" err="1"/>
              <a:t>TGbr</a:t>
            </a:r>
            <a:r>
              <a:rPr lang="en-GB" sz="2000" dirty="0"/>
              <a:t> PAR. In particular, the topics discussed here are those of wavelength channel separation in the 400 nm – 600 nm window, the supported types of operation in WDM, the localization capability that should be supported by LiFi, and last but not least, better integration between the light antennae and 802.11 compliant DSPs.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13" name="Footer Placeholder 4"/>
          <p:cNvSpPr>
            <a:spLocks noGrp="1"/>
          </p:cNvSpPr>
          <p:nvPr>
            <p:ph type="ftr" idx="14"/>
          </p:nvPr>
        </p:nvSpPr>
        <p:spPr>
          <a:xfrm>
            <a:off x="7143757" y="6475414"/>
            <a:ext cx="4246027" cy="180975"/>
          </a:xfrm>
        </p:spPr>
        <p:txBody>
          <a:bodyPr/>
          <a:lstStyle/>
          <a:p>
            <a:r>
              <a:rPr lang="en-GB" dirty="0"/>
              <a:t>Stefan Videv, Kyocera SLD Laser</a:t>
            </a:r>
          </a:p>
        </p:txBody>
      </p:sp>
      <p:sp>
        <p:nvSpPr>
          <p:cNvPr id="2" name="Date Placeholder 3">
            <a:extLst>
              <a:ext uri="{FF2B5EF4-FFF2-40B4-BE49-F238E27FC236}">
                <a16:creationId xmlns:a16="http://schemas.microsoft.com/office/drawing/2014/main" id="{7E313BD7-961A-1D48-66D8-FD3117CC7C02}"/>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Outline</a:t>
            </a:r>
          </a:p>
        </p:txBody>
      </p:sp>
      <p:sp>
        <p:nvSpPr>
          <p:cNvPr id="4098" name="Rectangle 2"/>
          <p:cNvSpPr>
            <a:spLocks noGrp="1" noChangeArrowheads="1"/>
          </p:cNvSpPr>
          <p:nvPr>
            <p:ph idx="1"/>
          </p:nvPr>
        </p:nvSpPr>
        <p:spPr>
          <a:xfrm>
            <a:off x="914401" y="1700808"/>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Multi-Wavelength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Localization Capability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Integration  of the IEEE Std. 802.11 Baseband with Optical Frontends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Stefan Videv, Kyocera SLD Laser</a:t>
            </a:r>
          </a:p>
        </p:txBody>
      </p:sp>
      <p:sp>
        <p:nvSpPr>
          <p:cNvPr id="2" name="Date Placeholder 3">
            <a:extLst>
              <a:ext uri="{FF2B5EF4-FFF2-40B4-BE49-F238E27FC236}">
                <a16:creationId xmlns:a16="http://schemas.microsoft.com/office/drawing/2014/main" id="{07AC05B1-8924-75CF-51ED-22ECEAF046A3}"/>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4991062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Blue-Green Spectrum Operation</a:t>
            </a:r>
          </a:p>
        </p:txBody>
      </p:sp>
      <p:sp>
        <p:nvSpPr>
          <p:cNvPr id="118" name="Google Shape;118;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4</a:t>
            </a:fld>
            <a:endParaRPr/>
          </a:p>
        </p:txBody>
      </p:sp>
      <p:sp>
        <p:nvSpPr>
          <p:cNvPr id="16" name="Inhaltsplatzhalter 3"/>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400 nm – 600 nm spectrum use required for optimum results in underwater deployments</a:t>
            </a:r>
          </a:p>
          <a:p>
            <a:pPr marL="538163" indent="-342900">
              <a:buFont typeface="Arial" panose="020B0604020202020204" pitchFamily="34" charset="0"/>
              <a:buChar char="•"/>
            </a:pPr>
            <a:r>
              <a:rPr lang="en-US" sz="1800" dirty="0"/>
              <a:t>Defined wavelength ranges should be dictated by pairing the most common environments with the optimum wavelengths in the proposed band</a:t>
            </a:r>
          </a:p>
          <a:p>
            <a:pPr marL="538163" indent="-342900">
              <a:buFont typeface="Arial" panose="020B0604020202020204" pitchFamily="34" charset="0"/>
              <a:buChar char="•"/>
            </a:pPr>
            <a:r>
              <a:rPr lang="en-US" sz="1800" dirty="0"/>
              <a:t>Two ranges (400 nm – 500 nm and 500 nm – 600 nm for Open Ocean and Coastal respectively) may be sufficient; this is in line with how 802.11bb defined wavelength ranges of operation</a:t>
            </a:r>
          </a:p>
        </p:txBody>
      </p:sp>
      <p:sp>
        <p:nvSpPr>
          <p:cNvPr id="17" name="Footer Placeholder 4"/>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C503A876-EFDF-22F0-9E5B-74E45945723B}"/>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grpSp>
        <p:nvGrpSpPr>
          <p:cNvPr id="6" name="Group 5">
            <a:extLst>
              <a:ext uri="{FF2B5EF4-FFF2-40B4-BE49-F238E27FC236}">
                <a16:creationId xmlns:a16="http://schemas.microsoft.com/office/drawing/2014/main" id="{E4050DEB-1E5E-89E7-0B42-B4C715547BE0}"/>
              </a:ext>
            </a:extLst>
          </p:cNvPr>
          <p:cNvGrpSpPr/>
          <p:nvPr/>
        </p:nvGrpSpPr>
        <p:grpSpPr>
          <a:xfrm>
            <a:off x="1288632" y="3645024"/>
            <a:ext cx="9612622" cy="2714481"/>
            <a:chOff x="990716" y="3069649"/>
            <a:chExt cx="10325418" cy="3217848"/>
          </a:xfrm>
        </p:grpSpPr>
        <p:pic>
          <p:nvPicPr>
            <p:cNvPr id="3" name="Picture 2">
              <a:extLst>
                <a:ext uri="{FF2B5EF4-FFF2-40B4-BE49-F238E27FC236}">
                  <a16:creationId xmlns:a16="http://schemas.microsoft.com/office/drawing/2014/main" id="{145172C2-4112-EE30-17DA-89E44991B91A}"/>
                </a:ext>
              </a:extLst>
            </p:cNvPr>
            <p:cNvPicPr>
              <a:picLocks noChangeAspect="1"/>
            </p:cNvPicPr>
            <p:nvPr/>
          </p:nvPicPr>
          <p:blipFill>
            <a:blip r:embed="rId3"/>
            <a:srcRect l="17638" t="14406" r="20246"/>
            <a:stretch/>
          </p:blipFill>
          <p:spPr>
            <a:xfrm>
              <a:off x="990716" y="3364432"/>
              <a:ext cx="2768837" cy="2707515"/>
            </a:xfrm>
            <a:prstGeom prst="rect">
              <a:avLst/>
            </a:prstGeom>
          </p:spPr>
        </p:pic>
        <p:pic>
          <p:nvPicPr>
            <p:cNvPr id="4" name="Picture 3">
              <a:extLst>
                <a:ext uri="{FF2B5EF4-FFF2-40B4-BE49-F238E27FC236}">
                  <a16:creationId xmlns:a16="http://schemas.microsoft.com/office/drawing/2014/main" id="{10CFB5A2-FEC2-429C-4AA0-1FCACD5C4E5E}"/>
                </a:ext>
              </a:extLst>
            </p:cNvPr>
            <p:cNvPicPr>
              <a:picLocks noChangeAspect="1"/>
            </p:cNvPicPr>
            <p:nvPr/>
          </p:nvPicPr>
          <p:blipFill>
            <a:blip r:embed="rId4"/>
            <a:srcRect l="12455"/>
            <a:stretch/>
          </p:blipFill>
          <p:spPr>
            <a:xfrm>
              <a:off x="3863411" y="3223007"/>
              <a:ext cx="4465178" cy="2911133"/>
            </a:xfrm>
            <a:prstGeom prst="rect">
              <a:avLst/>
            </a:prstGeom>
          </p:spPr>
        </p:pic>
        <p:pic>
          <p:nvPicPr>
            <p:cNvPr id="5" name="Picture 4">
              <a:extLst>
                <a:ext uri="{FF2B5EF4-FFF2-40B4-BE49-F238E27FC236}">
                  <a16:creationId xmlns:a16="http://schemas.microsoft.com/office/drawing/2014/main" id="{48A31E5E-160B-BE17-50BD-A3A982E289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32447" y="3069649"/>
              <a:ext cx="2883687" cy="3217848"/>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8" name="Straight Arrow Connector 7">
            <a:extLst>
              <a:ext uri="{FF2B5EF4-FFF2-40B4-BE49-F238E27FC236}">
                <a16:creationId xmlns:a16="http://schemas.microsoft.com/office/drawing/2014/main" id="{BEA90202-DDD3-5694-CABF-51A172A1775E}"/>
              </a:ext>
            </a:extLst>
          </p:cNvPr>
          <p:cNvCxnSpPr/>
          <p:nvPr/>
        </p:nvCxnSpPr>
        <p:spPr bwMode="auto">
          <a:xfrm flipV="1">
            <a:off x="5735960" y="5517232"/>
            <a:ext cx="0" cy="720080"/>
          </a:xfrm>
          <a:prstGeom prst="straightConnector1">
            <a:avLst/>
          </a:prstGeom>
          <a:solidFill>
            <a:srgbClr val="00B8FF"/>
          </a:solidFill>
          <a:ln w="38100" cap="flat" cmpd="sng" algn="ctr">
            <a:solidFill>
              <a:srgbClr val="FF0000"/>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7EA7DDC1-76F3-47DF-310F-E2A078086858}"/>
              </a:ext>
            </a:extLst>
          </p:cNvPr>
          <p:cNvCxnSpPr>
            <a:cxnSpLocks/>
          </p:cNvCxnSpPr>
          <p:nvPr/>
        </p:nvCxnSpPr>
        <p:spPr bwMode="auto">
          <a:xfrm flipV="1">
            <a:off x="6168008" y="5085184"/>
            <a:ext cx="0" cy="1085489"/>
          </a:xfrm>
          <a:prstGeom prst="straightConnector1">
            <a:avLst/>
          </a:prstGeom>
          <a:solidFill>
            <a:srgbClr val="00B8FF"/>
          </a:solidFill>
          <a:ln w="38100" cap="flat" cmpd="sng" algn="ctr">
            <a:solidFill>
              <a:srgbClr val="FF0000"/>
            </a:solidFill>
            <a:prstDash val="solid"/>
            <a:round/>
            <a:headEnd type="none" w="med" len="med"/>
            <a:tailEnd type="triangle"/>
          </a:ln>
          <a:effectLst/>
        </p:spPr>
      </p:cxnSp>
      <p:cxnSp>
        <p:nvCxnSpPr>
          <p:cNvPr id="12" name="Straight Connector 11">
            <a:extLst>
              <a:ext uri="{FF2B5EF4-FFF2-40B4-BE49-F238E27FC236}">
                <a16:creationId xmlns:a16="http://schemas.microsoft.com/office/drawing/2014/main" id="{00F6B4B1-14FA-6663-79AE-D4C7FE37410A}"/>
              </a:ext>
            </a:extLst>
          </p:cNvPr>
          <p:cNvCxnSpPr/>
          <p:nvPr/>
        </p:nvCxnSpPr>
        <p:spPr bwMode="auto">
          <a:xfrm flipV="1">
            <a:off x="5735960" y="3834230"/>
            <a:ext cx="0" cy="1683002"/>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13" name="Straight Connector 12">
            <a:extLst>
              <a:ext uri="{FF2B5EF4-FFF2-40B4-BE49-F238E27FC236}">
                <a16:creationId xmlns:a16="http://schemas.microsoft.com/office/drawing/2014/main" id="{E24ECDE4-5484-B567-255A-DD8D5171BEC2}"/>
              </a:ext>
            </a:extLst>
          </p:cNvPr>
          <p:cNvCxnSpPr>
            <a:cxnSpLocks/>
          </p:cNvCxnSpPr>
          <p:nvPr/>
        </p:nvCxnSpPr>
        <p:spPr bwMode="auto">
          <a:xfrm flipV="1">
            <a:off x="6165931" y="3834230"/>
            <a:ext cx="0" cy="1277772"/>
          </a:xfrm>
          <a:prstGeom prst="line">
            <a:avLst/>
          </a:prstGeom>
          <a:solidFill>
            <a:srgbClr val="00B8FF"/>
          </a:solidFill>
          <a:ln w="19050" cap="flat" cmpd="sng" algn="ctr">
            <a:solidFill>
              <a:srgbClr val="FF0000"/>
            </a:solidFill>
            <a:prstDash val="dash"/>
            <a:round/>
            <a:headEnd type="none" w="med" len="med"/>
            <a:tailEnd type="none" w="med" len="med"/>
          </a:ln>
          <a:effectLst/>
        </p:spPr>
      </p:cxnSp>
    </p:spTree>
    <p:extLst>
      <p:ext uri="{BB962C8B-B14F-4D97-AF65-F5344CB8AC3E}">
        <p14:creationId xmlns:p14="http://schemas.microsoft.com/office/powerpoint/2010/main" val="348811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B506472E-5BD2-A770-7A35-DBF325931FD9}"/>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13DDA052-6046-F513-860F-DAB3DF6D62E3}"/>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Multi-Wavelength Operation</a:t>
            </a:r>
          </a:p>
        </p:txBody>
      </p:sp>
      <p:sp>
        <p:nvSpPr>
          <p:cNvPr id="118" name="Google Shape;118;p3">
            <a:extLst>
              <a:ext uri="{FF2B5EF4-FFF2-40B4-BE49-F238E27FC236}">
                <a16:creationId xmlns:a16="http://schemas.microsoft.com/office/drawing/2014/main" id="{726D922D-AEB4-9767-D205-2C731D7B9006}"/>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5</a:t>
            </a:fld>
            <a:endParaRPr/>
          </a:p>
        </p:txBody>
      </p:sp>
      <p:sp>
        <p:nvSpPr>
          <p:cNvPr id="16" name="Inhaltsplatzhalter 3">
            <a:extLst>
              <a:ext uri="{FF2B5EF4-FFF2-40B4-BE49-F238E27FC236}">
                <a16:creationId xmlns:a16="http://schemas.microsoft.com/office/drawing/2014/main" id="{5CF7CC77-B22D-8907-7990-0B305548C345}"/>
              </a:ext>
            </a:extLst>
          </p:cNvPr>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802.11bb defines the following options as far as use of WDM goes:</a:t>
            </a:r>
          </a:p>
          <a:p>
            <a:pPr marL="995363" lvl="1" indent="-342900">
              <a:buFont typeface="Arial" panose="020B0604020202020204" pitchFamily="34" charset="0"/>
              <a:buChar char="•"/>
            </a:pPr>
            <a:r>
              <a:rPr lang="en-US" sz="1400" dirty="0"/>
              <a:t>SU-MIMO</a:t>
            </a:r>
          </a:p>
          <a:p>
            <a:pPr marL="995363" lvl="1" indent="-342900">
              <a:buFont typeface="Arial" panose="020B0604020202020204" pitchFamily="34" charset="0"/>
              <a:buChar char="•"/>
            </a:pPr>
            <a:r>
              <a:rPr lang="en-US" sz="1400" dirty="0"/>
              <a:t>MU-MIMO</a:t>
            </a:r>
          </a:p>
          <a:p>
            <a:pPr marL="538163" indent="-342900">
              <a:buFont typeface="Arial" panose="020B0604020202020204" pitchFamily="34" charset="0"/>
              <a:buChar char="•"/>
            </a:pPr>
            <a:r>
              <a:rPr lang="en-US" sz="1800" dirty="0"/>
              <a:t>802.11bb defines the maximum number of WDM streams as 2 (should we increase to 3?)</a:t>
            </a:r>
          </a:p>
          <a:p>
            <a:pPr marL="538163" indent="-342900">
              <a:buFont typeface="Arial" panose="020B0604020202020204" pitchFamily="34" charset="0"/>
              <a:buChar char="•"/>
            </a:pPr>
            <a:endParaRPr lang="en-US" sz="1800" dirty="0"/>
          </a:p>
          <a:p>
            <a:pPr marL="538163" indent="-342900">
              <a:buFont typeface="Arial" panose="020B0604020202020204" pitchFamily="34" charset="0"/>
              <a:buChar char="•"/>
            </a:pPr>
            <a:r>
              <a:rPr lang="en-US" sz="1800" dirty="0"/>
              <a:t>Multi-Wavelength Operation can enhance data rates (as above) and through MLO but can also provide physical network separation which can be beneficial in certain use cases</a:t>
            </a:r>
          </a:p>
          <a:p>
            <a:pPr marL="538163" indent="-342900">
              <a:buFont typeface="Arial" panose="020B0604020202020204" pitchFamily="34" charset="0"/>
              <a:buChar char="•"/>
            </a:pPr>
            <a:r>
              <a:rPr lang="en-US" sz="1800" dirty="0"/>
              <a:t>Simultaneous operation of an AP in a manner similar to 2.4 GHz vs 5 GHz vs 6 GHz with separate SSIDs but across different wavelengths would be beneficial to achieve the above objective</a:t>
            </a:r>
          </a:p>
          <a:p>
            <a:pPr marL="538163" indent="-342900">
              <a:buFont typeface="Arial" panose="020B0604020202020204" pitchFamily="34" charset="0"/>
              <a:buChar char="•"/>
            </a:pPr>
            <a:r>
              <a:rPr lang="en-US" sz="1800" dirty="0"/>
              <a:t>Operation where uplink and downlink communication is done on separate wavelengths could also be beneficial in certain use cases and should also be considered</a:t>
            </a:r>
          </a:p>
        </p:txBody>
      </p:sp>
      <p:sp>
        <p:nvSpPr>
          <p:cNvPr id="17" name="Footer Placeholder 4">
            <a:extLst>
              <a:ext uri="{FF2B5EF4-FFF2-40B4-BE49-F238E27FC236}">
                <a16:creationId xmlns:a16="http://schemas.microsoft.com/office/drawing/2014/main" id="{6798A50B-C288-57A6-338A-03139E252371}"/>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F91F59AA-E20F-54D6-203C-478A2784A319}"/>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spTree>
    <p:extLst>
      <p:ext uri="{BB962C8B-B14F-4D97-AF65-F5344CB8AC3E}">
        <p14:creationId xmlns:p14="http://schemas.microsoft.com/office/powerpoint/2010/main" val="161337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38F09D78-585F-D06B-9DCA-1C45D2E628E6}"/>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283F6F6C-2ECF-3766-404F-CEE95A8677D2}"/>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Localization Capability</a:t>
            </a:r>
          </a:p>
        </p:txBody>
      </p:sp>
      <p:sp>
        <p:nvSpPr>
          <p:cNvPr id="118" name="Google Shape;118;p3">
            <a:extLst>
              <a:ext uri="{FF2B5EF4-FFF2-40B4-BE49-F238E27FC236}">
                <a16:creationId xmlns:a16="http://schemas.microsoft.com/office/drawing/2014/main" id="{F4E31549-416F-4710-8E02-4B1CBFEF7A23}"/>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6</a:t>
            </a:fld>
            <a:endParaRPr/>
          </a:p>
        </p:txBody>
      </p:sp>
      <p:sp>
        <p:nvSpPr>
          <p:cNvPr id="16" name="Inhaltsplatzhalter 3">
            <a:extLst>
              <a:ext uri="{FF2B5EF4-FFF2-40B4-BE49-F238E27FC236}">
                <a16:creationId xmlns:a16="http://schemas.microsoft.com/office/drawing/2014/main" id="{C5B84AE2-3794-B456-A2C9-2B3C479FC7E8}"/>
              </a:ext>
            </a:extLst>
          </p:cNvPr>
          <p:cNvSpPr txBox="1">
            <a:spLocks/>
          </p:cNvSpPr>
          <p:nvPr/>
        </p:nvSpPr>
        <p:spPr>
          <a:xfrm>
            <a:off x="914401" y="1556792"/>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Combining data transmission with localization capability can be a great value add in certain use cases</a:t>
            </a:r>
          </a:p>
          <a:p>
            <a:pPr marL="538163" indent="-342900">
              <a:buFont typeface="Arial" panose="020B0604020202020204" pitchFamily="34" charset="0"/>
              <a:buChar char="•"/>
            </a:pPr>
            <a:r>
              <a:rPr lang="en-US" sz="1800" dirty="0"/>
              <a:t>For maximum accuracy we would require a trilateration type technique</a:t>
            </a:r>
          </a:p>
          <a:p>
            <a:pPr marL="538163" indent="-342900">
              <a:buFont typeface="Arial" panose="020B0604020202020204" pitchFamily="34" charset="0"/>
              <a:buChar char="•"/>
            </a:pPr>
            <a:r>
              <a:rPr lang="en-US" sz="1800" dirty="0"/>
              <a:t>This necessitates ranging capability even when not connected to AP i.e., based on beacon signaling or a trigger request similar to the </a:t>
            </a:r>
            <a:r>
              <a:rPr lang="en-US" sz="1800" dirty="0" err="1"/>
              <a:t>WiFi</a:t>
            </a:r>
            <a:r>
              <a:rPr lang="en-US" sz="1800" dirty="0"/>
              <a:t> Round Trip Time approach introduced by </a:t>
            </a:r>
            <a:r>
              <a:rPr lang="en-US" sz="1800" dirty="0" err="1"/>
              <a:t>TGmc</a:t>
            </a:r>
            <a:endParaRPr lang="en-US" sz="1800" dirty="0"/>
          </a:p>
        </p:txBody>
      </p:sp>
      <p:sp>
        <p:nvSpPr>
          <p:cNvPr id="17" name="Footer Placeholder 4">
            <a:extLst>
              <a:ext uri="{FF2B5EF4-FFF2-40B4-BE49-F238E27FC236}">
                <a16:creationId xmlns:a16="http://schemas.microsoft.com/office/drawing/2014/main" id="{91815B1E-2003-3FED-D42E-9DFC3143C862}"/>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D17C8480-E73D-D0B0-AC7D-AADE2DE2F789}"/>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pic>
        <p:nvPicPr>
          <p:cNvPr id="1026" name="Picture 2">
            <a:extLst>
              <a:ext uri="{FF2B5EF4-FFF2-40B4-BE49-F238E27FC236}">
                <a16:creationId xmlns:a16="http://schemas.microsoft.com/office/drawing/2014/main" id="{EF088A80-D541-03BF-A855-C1C8AA07A2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692" y="3429000"/>
            <a:ext cx="5428100" cy="2835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05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a:extLst>
            <a:ext uri="{FF2B5EF4-FFF2-40B4-BE49-F238E27FC236}">
              <a16:creationId xmlns:a16="http://schemas.microsoft.com/office/drawing/2014/main" id="{21194388-CC4A-3FC2-A0C5-D8E71C739F9D}"/>
            </a:ext>
          </a:extLst>
        </p:cNvPr>
        <p:cNvGrpSpPr/>
        <p:nvPr/>
      </p:nvGrpSpPr>
      <p:grpSpPr>
        <a:xfrm>
          <a:off x="0" y="0"/>
          <a:ext cx="0" cy="0"/>
          <a:chOff x="0" y="0"/>
          <a:chExt cx="0" cy="0"/>
        </a:xfrm>
      </p:grpSpPr>
      <p:sp>
        <p:nvSpPr>
          <p:cNvPr id="116" name="Google Shape;116;p3">
            <a:extLst>
              <a:ext uri="{FF2B5EF4-FFF2-40B4-BE49-F238E27FC236}">
                <a16:creationId xmlns:a16="http://schemas.microsoft.com/office/drawing/2014/main" id="{12D4A668-6342-47E9-F569-A82A76A21183}"/>
              </a:ext>
            </a:extLst>
          </p:cNvPr>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Integration  of the IEEE Std. 802.11 Baseband with Optical Frontends</a:t>
            </a:r>
          </a:p>
        </p:txBody>
      </p:sp>
      <p:sp>
        <p:nvSpPr>
          <p:cNvPr id="118" name="Google Shape;118;p3">
            <a:extLst>
              <a:ext uri="{FF2B5EF4-FFF2-40B4-BE49-F238E27FC236}">
                <a16:creationId xmlns:a16="http://schemas.microsoft.com/office/drawing/2014/main" id="{0FA633C2-B63C-82F6-B572-98BE65E1428F}"/>
              </a:ext>
            </a:extLst>
          </p:cNvPr>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7</a:t>
            </a:fld>
            <a:endParaRPr/>
          </a:p>
        </p:txBody>
      </p:sp>
      <p:sp>
        <p:nvSpPr>
          <p:cNvPr id="16" name="Inhaltsplatzhalter 3">
            <a:extLst>
              <a:ext uri="{FF2B5EF4-FFF2-40B4-BE49-F238E27FC236}">
                <a16:creationId xmlns:a16="http://schemas.microsoft.com/office/drawing/2014/main" id="{5DF1A144-432B-0C29-F5E4-D67ABD4D9C77}"/>
              </a:ext>
            </a:extLst>
          </p:cNvPr>
          <p:cNvSpPr txBox="1">
            <a:spLocks/>
          </p:cNvSpPr>
          <p:nvPr/>
        </p:nvSpPr>
        <p:spPr>
          <a:xfrm>
            <a:off x="950977" y="1959741"/>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38163" indent="-342900">
              <a:buFont typeface="Arial" panose="020B0604020202020204" pitchFamily="34" charset="0"/>
              <a:buChar char="•"/>
            </a:pPr>
            <a:r>
              <a:rPr lang="en-US" sz="1800" dirty="0"/>
              <a:t>New carrier frequency support – (40+delta) MHz, (80+delta) MHz, (160+delta) MHz (also 5 MHz and 10 MHz for backwards compatibility?)</a:t>
            </a:r>
          </a:p>
          <a:p>
            <a:pPr marL="995363" lvl="1" indent="-342900">
              <a:buFont typeface="Arial" panose="020B0604020202020204" pitchFamily="34" charset="0"/>
              <a:buChar char="•"/>
            </a:pPr>
            <a:r>
              <a:rPr lang="en-US" sz="1800" b="1" dirty="0"/>
              <a:t>Eliminates need for external up and down conversion </a:t>
            </a:r>
          </a:p>
          <a:p>
            <a:pPr marL="538163" indent="-342900">
              <a:buFont typeface="Arial" panose="020B0604020202020204" pitchFamily="34" charset="0"/>
              <a:buChar char="•"/>
            </a:pPr>
            <a:r>
              <a:rPr lang="en-US" sz="1800" dirty="0"/>
              <a:t>Exposed dedicated RX pins or alternatively expose digital signaling to reduce external component count for TX and RX antenna separation</a:t>
            </a:r>
          </a:p>
          <a:p>
            <a:pPr marL="995363"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1" i="0" u="none" strike="noStrike" kern="1200" cap="none" spc="0" normalizeH="0" baseline="0" noProof="0" dirty="0">
                <a:ln>
                  <a:noFill/>
                </a:ln>
                <a:solidFill>
                  <a:schemeClr val="tx1"/>
                </a:solidFill>
                <a:effectLst/>
                <a:uLnTx/>
                <a:uFillTx/>
                <a:latin typeface="Times New Roman" pitchFamily="16" charset="0"/>
                <a:ea typeface="MS Gothic" charset="-128"/>
                <a:cs typeface="+mn-cs"/>
              </a:rPr>
              <a:t>We want to eliminate the need for external components required for antenna connection i.e., circulators, switches and isolators</a:t>
            </a:r>
          </a:p>
        </p:txBody>
      </p:sp>
      <p:sp>
        <p:nvSpPr>
          <p:cNvPr id="17" name="Footer Placeholder 4">
            <a:extLst>
              <a:ext uri="{FF2B5EF4-FFF2-40B4-BE49-F238E27FC236}">
                <a16:creationId xmlns:a16="http://schemas.microsoft.com/office/drawing/2014/main" id="{3A950323-9FC9-E0AC-15DF-69C7BE04D0AD}"/>
              </a:ext>
            </a:extLst>
          </p:cNvPr>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2" name="Date Placeholder 3">
            <a:extLst>
              <a:ext uri="{FF2B5EF4-FFF2-40B4-BE49-F238E27FC236}">
                <a16:creationId xmlns:a16="http://schemas.microsoft.com/office/drawing/2014/main" id="{122115FA-DDD6-1D74-27F6-9333E9D896FF}"/>
              </a:ext>
            </a:extLst>
          </p:cNvPr>
          <p:cNvSpPr txBox="1">
            <a:spLocks/>
          </p:cNvSpPr>
          <p:nvPr/>
        </p:nvSpPr>
        <p:spPr>
          <a:xfrm>
            <a:off x="915589" y="27563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1800" b="1" i="0" kern="1200">
                <a:solidFill>
                  <a:schemeClr val="tx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2000"/>
              <a:t>May 2025</a:t>
            </a:r>
            <a:endParaRPr lang="en-GB" sz="2000" dirty="0"/>
          </a:p>
        </p:txBody>
      </p:sp>
      <p:pic>
        <p:nvPicPr>
          <p:cNvPr id="4" name="Picture 3">
            <a:extLst>
              <a:ext uri="{FF2B5EF4-FFF2-40B4-BE49-F238E27FC236}">
                <a16:creationId xmlns:a16="http://schemas.microsoft.com/office/drawing/2014/main" id="{836B75F5-EB46-6CD2-177F-9D736D6D8C5E}"/>
              </a:ext>
            </a:extLst>
          </p:cNvPr>
          <p:cNvPicPr>
            <a:picLocks noChangeAspect="1"/>
          </p:cNvPicPr>
          <p:nvPr/>
        </p:nvPicPr>
        <p:blipFill>
          <a:blip r:embed="rId3"/>
          <a:stretch>
            <a:fillRect/>
          </a:stretch>
        </p:blipFill>
        <p:spPr>
          <a:xfrm>
            <a:off x="4493064" y="4121842"/>
            <a:ext cx="3305355" cy="2353572"/>
          </a:xfrm>
          <a:prstGeom prst="rect">
            <a:avLst/>
          </a:prstGeom>
        </p:spPr>
      </p:pic>
    </p:spTree>
    <p:extLst>
      <p:ext uri="{BB962C8B-B14F-4D97-AF65-F5344CB8AC3E}">
        <p14:creationId xmlns:p14="http://schemas.microsoft.com/office/powerpoint/2010/main" val="217395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E977F-FF6C-B7A8-FE6C-0AF3D02E500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A136ED2A-E366-A218-3876-DF70ED77DD8C}"/>
              </a:ext>
            </a:extLst>
          </p:cNvPr>
          <p:cNvSpPr>
            <a:spLocks noGrp="1"/>
          </p:cNvSpPr>
          <p:nvPr>
            <p:ph idx="1"/>
          </p:nvPr>
        </p:nvSpPr>
        <p:spPr/>
        <p:txBody>
          <a:bodyPr/>
          <a:lstStyle/>
          <a:p>
            <a:pPr marL="0" indent="0"/>
            <a:r>
              <a:rPr lang="en-US" dirty="0"/>
              <a:t>Propose to include two operational wavelength ranges – 400 nm to 500 nm and 500 nm to 600 nm into the baseline </a:t>
            </a:r>
            <a:r>
              <a:rPr lang="en-US" dirty="0" err="1"/>
              <a:t>TGbr</a:t>
            </a:r>
            <a:r>
              <a:rPr lang="en-US" dirty="0"/>
              <a:t> draft.</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3D0443E6-2F90-120B-4BE2-0C04C37F5E0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A7A5157-9918-A081-D698-FBA95E5D958F}"/>
              </a:ext>
            </a:extLst>
          </p:cNvPr>
          <p:cNvSpPr>
            <a:spLocks noGrp="1"/>
          </p:cNvSpPr>
          <p:nvPr>
            <p:ph type="ftr" idx="14"/>
          </p:nvPr>
        </p:nvSpPr>
        <p:spPr/>
        <p:txBody>
          <a:bodyPr/>
          <a:lstStyle/>
          <a:p>
            <a:r>
              <a:rPr lang="en-GB"/>
              <a:t>Name, Affiliation</a:t>
            </a:r>
            <a:endParaRPr lang="en-GB" dirty="0"/>
          </a:p>
        </p:txBody>
      </p:sp>
      <p:sp>
        <p:nvSpPr>
          <p:cNvPr id="6" name="Date Placeholder 5">
            <a:extLst>
              <a:ext uri="{FF2B5EF4-FFF2-40B4-BE49-F238E27FC236}">
                <a16:creationId xmlns:a16="http://schemas.microsoft.com/office/drawing/2014/main" id="{31BCD258-897F-B5B3-DB5F-DC25A0A78242}"/>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546679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70D07-935F-AF79-A63E-CE6C7808500A}"/>
              </a:ext>
            </a:extLst>
          </p:cNvPr>
          <p:cNvSpPr>
            <a:spLocks noGrp="1"/>
          </p:cNvSpPr>
          <p:nvPr>
            <p:ph type="title"/>
          </p:nvPr>
        </p:nvSpPr>
        <p:spPr/>
        <p:txBody>
          <a:bodyPr/>
          <a:lstStyle/>
          <a:p>
            <a:r>
              <a:rPr lang="en-GB" dirty="0"/>
              <a:t>Straw Poll 2</a:t>
            </a:r>
            <a:endParaRPr lang="en-US" dirty="0"/>
          </a:p>
        </p:txBody>
      </p:sp>
      <p:sp>
        <p:nvSpPr>
          <p:cNvPr id="3" name="Content Placeholder 2">
            <a:extLst>
              <a:ext uri="{FF2B5EF4-FFF2-40B4-BE49-F238E27FC236}">
                <a16:creationId xmlns:a16="http://schemas.microsoft.com/office/drawing/2014/main" id="{29F3F7F6-4A7B-C4D4-2EFC-605784A20E21}"/>
              </a:ext>
            </a:extLst>
          </p:cNvPr>
          <p:cNvSpPr>
            <a:spLocks noGrp="1"/>
          </p:cNvSpPr>
          <p:nvPr>
            <p:ph idx="1"/>
          </p:nvPr>
        </p:nvSpPr>
        <p:spPr/>
        <p:txBody>
          <a:bodyPr/>
          <a:lstStyle/>
          <a:p>
            <a:pPr marL="0" indent="0"/>
            <a:r>
              <a:rPr lang="en-US" dirty="0"/>
              <a:t>Propose to include the ability to do uplink and downlink communication on two separate and different wavelengths/wavelength ranges into the baseline </a:t>
            </a:r>
            <a:r>
              <a:rPr lang="en-US" dirty="0" err="1"/>
              <a:t>TGbr</a:t>
            </a:r>
            <a:r>
              <a:rPr lang="en-US" dirty="0"/>
              <a:t> draft.</a:t>
            </a:r>
          </a:p>
          <a:p>
            <a:endParaRPr lang="en-US" dirty="0"/>
          </a:p>
        </p:txBody>
      </p:sp>
      <p:sp>
        <p:nvSpPr>
          <p:cNvPr id="4" name="Slide Number Placeholder 3">
            <a:extLst>
              <a:ext uri="{FF2B5EF4-FFF2-40B4-BE49-F238E27FC236}">
                <a16:creationId xmlns:a16="http://schemas.microsoft.com/office/drawing/2014/main" id="{C8E5F71E-F8E2-3A18-C7A2-68814C367C9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F1CAACF-5061-9EFD-3777-1C3C6CC980C6}"/>
              </a:ext>
            </a:extLst>
          </p:cNvPr>
          <p:cNvSpPr>
            <a:spLocks noGrp="1"/>
          </p:cNvSpPr>
          <p:nvPr>
            <p:ph type="ftr" idx="14"/>
          </p:nvPr>
        </p:nvSpPr>
        <p:spPr/>
        <p:txBody>
          <a:bodyPr/>
          <a:lstStyle/>
          <a:p>
            <a:r>
              <a:rPr lang="en-GB"/>
              <a:t>Name, Affiliation</a:t>
            </a:r>
            <a:endParaRPr lang="en-GB" dirty="0"/>
          </a:p>
        </p:txBody>
      </p:sp>
      <p:sp>
        <p:nvSpPr>
          <p:cNvPr id="6" name="Date Placeholder 5">
            <a:extLst>
              <a:ext uri="{FF2B5EF4-FFF2-40B4-BE49-F238E27FC236}">
                <a16:creationId xmlns:a16="http://schemas.microsoft.com/office/drawing/2014/main" id="{69752B08-9DE0-F896-CAAA-E9031B34F1F9}"/>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285180973"/>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9954</TotalTime>
  <Words>968</Words>
  <Application>Microsoft Office PowerPoint</Application>
  <PresentationFormat>Widescreen</PresentationFormat>
  <Paragraphs>109</Paragraphs>
  <Slides>11</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Arial Unicode MS</vt:lpstr>
      <vt:lpstr>Times New Roman</vt:lpstr>
      <vt:lpstr>Office</vt:lpstr>
      <vt:lpstr>Document</vt:lpstr>
      <vt:lpstr>Technical Amendments for Consideration within the Scope of TGbr</vt:lpstr>
      <vt:lpstr>Abstract</vt:lpstr>
      <vt:lpstr>Outline</vt:lpstr>
      <vt:lpstr>Blue-Green Spectrum Operation</vt:lpstr>
      <vt:lpstr>Multi-Wavelength Operation</vt:lpstr>
      <vt:lpstr>Localization Capability</vt:lpstr>
      <vt:lpstr>Integration  of the IEEE Std. 802.11 Baseband with Optical Frontends</vt:lpstr>
      <vt:lpstr>Straw Poll 1</vt:lpstr>
      <vt:lpstr>Straw Poll 2</vt:lpstr>
      <vt:lpstr>Straw Poll 3</vt:lpstr>
      <vt:lpstr>References</vt:lpstr>
    </vt:vector>
  </TitlesOfParts>
  <Company>Kyocera SLD Laser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Stefan Videv</dc:creator>
  <cp:keywords/>
  <cp:lastModifiedBy>Stefan Videv</cp:lastModifiedBy>
  <cp:revision>368</cp:revision>
  <cp:lastPrinted>1601-01-01T00:00:00Z</cp:lastPrinted>
  <dcterms:created xsi:type="dcterms:W3CDTF">2023-11-10T08:30:45Z</dcterms:created>
  <dcterms:modified xsi:type="dcterms:W3CDTF">2025-05-08T11:07:37Z</dcterms:modified>
  <cp:category>TGbr, Kyocera SLD Laser</cp:category>
</cp:coreProperties>
</file>