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621" r:id="rId3"/>
    <p:sldId id="682" r:id="rId4"/>
    <p:sldId id="700" r:id="rId5"/>
    <p:sldId id="711" r:id="rId6"/>
    <p:sldId id="707" r:id="rId7"/>
    <p:sldId id="695" r:id="rId8"/>
    <p:sldId id="715" r:id="rId9"/>
    <p:sldId id="678" r:id="rId10"/>
    <p:sldId id="679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lipanpan (D)" initials="l(" lastIdx="11" clrIdx="3">
    <p:extLst>
      <p:ext uri="{19B8F6BF-5375-455C-9EA6-DF929625EA0E}">
        <p15:presenceInfo xmlns:p15="http://schemas.microsoft.com/office/powerpoint/2012/main" userId="S-1-5-21-147214757-305610072-1517763936-10498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1129" autoAdjust="0"/>
  </p:normalViewPr>
  <p:slideViewPr>
    <p:cSldViewPr>
      <p:cViewPr varScale="1">
        <p:scale>
          <a:sx n="89" d="100"/>
          <a:sy n="89" d="100"/>
        </p:scale>
        <p:origin x="44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2" d="100"/>
          <a:sy n="72" d="100"/>
        </p:scale>
        <p:origin x="2480" y="6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Doc Title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171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83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1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480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324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468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SG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177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Ø"/>
              <a:defRPr sz="1800" b="1"/>
            </a:lvl1pPr>
            <a:lvl2pPr>
              <a:defRPr sz="1800"/>
            </a:lvl2pPr>
            <a:lvl3pPr marL="1085850" indent="-228600">
              <a:buFont typeface="Arial" panose="020B0604020202020204" pitchFamily="34" charset="0"/>
              <a:buChar char="•"/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2"/>
            <a:ext cx="7772400" cy="4648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altLang="zh-CN" dirty="0"/>
              <a:t>Panpan Li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19C1BB8C-F310-4487-A728-D71901F75197}"/>
              </a:ext>
            </a:extLst>
          </p:cNvPr>
          <p:cNvSpPr txBox="1">
            <a:spLocks/>
          </p:cNvSpPr>
          <p:nvPr userDrawn="1"/>
        </p:nvSpPr>
        <p:spPr>
          <a:xfrm>
            <a:off x="609600" y="268579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May.</a:t>
            </a:r>
            <a:r>
              <a:rPr lang="en-US" sz="1800" b="1" dirty="0"/>
              <a:t> 2025</a:t>
            </a:r>
            <a:endParaRPr lang="en-GB" sz="1800" b="1" dirty="0"/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E5A8537-B6D2-4949-91B2-84817C1813A8}"/>
              </a:ext>
            </a:extLst>
          </p:cNvPr>
          <p:cNvSpPr/>
          <p:nvPr userDrawn="1"/>
        </p:nvSpPr>
        <p:spPr>
          <a:xfrm>
            <a:off x="5486400" y="264652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</a:t>
            </a:r>
            <a:r>
              <a:rPr lang="en-US" sz="1800" b="1">
                <a:solidFill>
                  <a:srgbClr val="000000"/>
                </a:solidFill>
                <a:latin typeface="+mn-lt"/>
              </a:rPr>
              <a:t>0820</a:t>
            </a:r>
            <a:r>
              <a:rPr lang="en-US" altLang="zh-CN" sz="1800" b="1">
                <a:solidFill>
                  <a:srgbClr val="000000"/>
                </a:solidFill>
                <a:latin typeface="+mn-lt"/>
              </a:rPr>
              <a:t>r0</a:t>
            </a:r>
            <a:endParaRPr lang="en-SG" sz="1800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hyperlink" Target="mailto:lipanpan25@huawei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" y="843612"/>
            <a:ext cx="8420100" cy="870323"/>
          </a:xfrm>
          <a:noFill/>
        </p:spPr>
        <p:txBody>
          <a:bodyPr/>
          <a:lstStyle/>
          <a:p>
            <a:r>
              <a:rPr lang="en-US" altLang="zh-CN" sz="3200" dirty="0">
                <a:solidFill>
                  <a:schemeClr val="tx1"/>
                </a:solidFill>
              </a:rPr>
              <a:t>AMP Bi-static Backscatter in 2.4GHz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952653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2025-05-10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D5093-8DB1-4D32-9684-E1C84F4525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2ED8AE-202C-478D-A913-2D69842F1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117358"/>
              </p:ext>
            </p:extLst>
          </p:nvPr>
        </p:nvGraphicFramePr>
        <p:xfrm>
          <a:off x="952500" y="2701138"/>
          <a:ext cx="74676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7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Panpan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Huawei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  <a:hlinkClick r:id="rId4"/>
                        </a:rPr>
                        <a:t>lipanpan25@huawei.com</a:t>
                      </a: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Lei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Bin Qian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Shenzhen,</a:t>
                      </a:r>
                      <a:r>
                        <a:rPr lang="en-US" altLang="zh-CN" sz="1200" baseline="0" dirty="0">
                          <a:solidFill>
                            <a:schemeClr val="tx1"/>
                          </a:solidFill>
                        </a:rPr>
                        <a:t> China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85326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Lumin</a:t>
                      </a:r>
                      <a:r>
                        <a:rPr lang="en-US" altLang="zh-CN" sz="1200" dirty="0"/>
                        <a:t>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Singapore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27006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5D853-0C52-47F6-AD81-67871DD7C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0D1C3-E2B0-4F66-9812-8A8B3D9006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153400" cy="4648198"/>
          </a:xfrm>
        </p:spPr>
        <p:txBody>
          <a:bodyPr/>
          <a:lstStyle/>
          <a:p>
            <a:r>
              <a:rPr lang="en-SG" b="0" dirty="0"/>
              <a:t>[1] 11-25-0030-00-00bp-amp-ul-bi-static-leakage-and-dynamic-range-implications</a:t>
            </a:r>
          </a:p>
          <a:p>
            <a:r>
              <a:rPr lang="en-SG" b="0" dirty="0"/>
              <a:t>[2] 11-24-1797-00-00bp-design-considerations-of-dl-data-rate-and-sync</a:t>
            </a:r>
          </a:p>
          <a:p>
            <a:r>
              <a:rPr lang="en-SG" b="0" dirty="0"/>
              <a:t>[3] 11-24-1798-00-00bp-backscattering-ul-data-rate-and-modulation</a:t>
            </a:r>
          </a:p>
          <a:p>
            <a:r>
              <a:rPr lang="en-SG" b="0" dirty="0"/>
              <a:t>[4] 11-25-0306-00-00bp-amp-backscattering-ppdu-and-sync-design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934686-0ADE-48B3-9C85-1F60296D3C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7823B-3365-4BFA-B188-B8398C7A45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41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E7480-E676-44B5-88FA-357F88E5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Background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27A09-892E-4894-B870-7106E15EB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7772400" cy="4648198"/>
          </a:xfrm>
        </p:spPr>
        <p:txBody>
          <a:bodyPr/>
          <a:lstStyle/>
          <a:p>
            <a:r>
              <a:rPr lang="en-SG" dirty="0"/>
              <a:t>Motion 15: </a:t>
            </a:r>
            <a:r>
              <a:rPr lang="en-US" dirty="0"/>
              <a:t>11bp defines at least one mode of MAC/PHY that supports bi-static backscattering communication in 2.4 GHz.</a:t>
            </a:r>
            <a:endParaRPr lang="en-SG" dirty="0"/>
          </a:p>
          <a:p>
            <a:r>
              <a:rPr lang="en-SG" dirty="0"/>
              <a:t>[1] investigated UL coverage of bi-static backscatter. </a:t>
            </a:r>
            <a:r>
              <a:rPr lang="en-US" dirty="0"/>
              <a:t>UL range of about 2 meter, may still be achieved when direct leakage is present for an DR of 50 dB with EH power levels that are relatively sufficient</a:t>
            </a:r>
          </a:p>
          <a:p>
            <a:r>
              <a:rPr lang="en-US" dirty="0"/>
              <a:t>This contribution intends to revisit the link budget analysis and answer following questions for both DL and UL</a:t>
            </a:r>
          </a:p>
          <a:p>
            <a:pPr lvl="1"/>
            <a:r>
              <a:rPr lang="en-US" dirty="0"/>
              <a:t>Can bi-static reuse mono-static receivers?</a:t>
            </a:r>
          </a:p>
          <a:p>
            <a:pPr lvl="1"/>
            <a:r>
              <a:rPr lang="en-US" dirty="0"/>
              <a:t>Can bi-static reuse mono-static Sync sequence?</a:t>
            </a:r>
          </a:p>
          <a:p>
            <a:endParaRPr lang="en-SG" dirty="0"/>
          </a:p>
          <a:p>
            <a:endParaRPr lang="en-SG" dirty="0"/>
          </a:p>
          <a:p>
            <a:endParaRPr lang="en-SG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1376E8-C848-4113-A772-A2B7957625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58085-6699-4DE8-9E1A-E95DB3762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934468-6AD0-44BA-BF9C-F589CDD54A1F}"/>
              </a:ext>
            </a:extLst>
          </p:cNvPr>
          <p:cNvSpPr txBox="1"/>
          <p:nvPr/>
        </p:nvSpPr>
        <p:spPr bwMode="auto">
          <a:xfrm>
            <a:off x="2504376" y="5879531"/>
            <a:ext cx="1187120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4444F8-6551-47AE-B921-EE75C5BAB784}"/>
              </a:ext>
            </a:extLst>
          </p:cNvPr>
          <p:cNvSpPr txBox="1"/>
          <p:nvPr/>
        </p:nvSpPr>
        <p:spPr bwMode="auto">
          <a:xfrm>
            <a:off x="5314674" y="5875688"/>
            <a:ext cx="1073371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STA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200E667-A06F-4DD3-9BA8-BB53B5A1AEA6}"/>
              </a:ext>
            </a:extLst>
          </p:cNvPr>
          <p:cNvCxnSpPr>
            <a:cxnSpLocks/>
            <a:stCxn id="20" idx="1"/>
            <a:endCxn id="6" idx="0"/>
          </p:cNvCxnSpPr>
          <p:nvPr/>
        </p:nvCxnSpPr>
        <p:spPr bwMode="auto">
          <a:xfrm flipH="1">
            <a:off x="3097936" y="4782905"/>
            <a:ext cx="2305925" cy="10966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A90AC05-F692-439A-A8B2-1F8918E0DBA6}"/>
              </a:ext>
            </a:extLst>
          </p:cNvPr>
          <p:cNvCxnSpPr>
            <a:cxnSpLocks/>
            <a:stCxn id="7" idx="0"/>
            <a:endCxn id="20" idx="2"/>
          </p:cNvCxnSpPr>
          <p:nvPr/>
        </p:nvCxnSpPr>
        <p:spPr bwMode="auto">
          <a:xfrm flipV="1">
            <a:off x="5851360" y="4952182"/>
            <a:ext cx="331657" cy="9235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15E1033-A4CC-4DED-B984-F5AF9EE7B0B2}"/>
              </a:ext>
            </a:extLst>
          </p:cNvPr>
          <p:cNvSpPr txBox="1"/>
          <p:nvPr/>
        </p:nvSpPr>
        <p:spPr bwMode="auto">
          <a:xfrm>
            <a:off x="6023556" y="5175408"/>
            <a:ext cx="737702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Carrier 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0DE4D1-45CC-4D7A-B936-A7D49CC81EE5}"/>
              </a:ext>
            </a:extLst>
          </p:cNvPr>
          <p:cNvSpPr txBox="1"/>
          <p:nvPr/>
        </p:nvSpPr>
        <p:spPr bwMode="auto">
          <a:xfrm>
            <a:off x="4038600" y="5393593"/>
            <a:ext cx="734496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leakage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3EDD2F-72DB-4CB1-89B6-F47DEEC5D890}"/>
              </a:ext>
            </a:extLst>
          </p:cNvPr>
          <p:cNvSpPr txBox="1"/>
          <p:nvPr/>
        </p:nvSpPr>
        <p:spPr bwMode="auto">
          <a:xfrm>
            <a:off x="5403861" y="4613628"/>
            <a:ext cx="1558311" cy="33855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 Energizer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4C826288-C314-4295-8229-3389EAFD9E7C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 bwMode="auto">
          <a:xfrm flipV="1">
            <a:off x="3691496" y="6044965"/>
            <a:ext cx="1623178" cy="384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934A476-4303-4A46-9A45-513DF3E7C0C0}"/>
              </a:ext>
            </a:extLst>
          </p:cNvPr>
          <p:cNvSpPr txBox="1"/>
          <p:nvPr/>
        </p:nvSpPr>
        <p:spPr bwMode="auto">
          <a:xfrm>
            <a:off x="3777221" y="6093023"/>
            <a:ext cx="1499129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1400" dirty="0">
                <a:cs typeface="Times New Roman" panose="02020603050405020304" pitchFamily="18" charset="0"/>
              </a:rPr>
              <a:t>Backscatter signal</a:t>
            </a:r>
            <a:endParaRPr lang="en-SG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838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3756D-44D5-490C-ABD2-FA9E9783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Link budget (AP </a:t>
            </a:r>
            <a:r>
              <a:rPr lang="en-SG" dirty="0">
                <a:sym typeface="Wingdings" panose="05000000000000000000" pitchFamily="2" charset="2"/>
              </a:rPr>
              <a:t> STA</a:t>
            </a:r>
            <a:r>
              <a:rPr lang="en-SG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DABD-76F9-4721-B484-3128AC42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648200"/>
          </a:xfrm>
        </p:spPr>
        <p:txBody>
          <a:bodyPr/>
          <a:lstStyle/>
          <a:p>
            <a:r>
              <a:rPr lang="en-SG" b="0" dirty="0" err="1"/>
              <a:t>Pr_STA</a:t>
            </a:r>
            <a:r>
              <a:rPr lang="en-SG" b="0" dirty="0"/>
              <a:t> (&gt;=Rx sensitivity) = </a:t>
            </a:r>
            <a:r>
              <a:rPr lang="en-SG" b="0" dirty="0" err="1"/>
              <a:t>Pt_AP</a:t>
            </a:r>
            <a:r>
              <a:rPr lang="en-SG" b="0" dirty="0"/>
              <a:t> – PL(d)</a:t>
            </a:r>
          </a:p>
          <a:p>
            <a:pPr marL="0" indent="0" algn="ctr">
              <a:buNone/>
            </a:pPr>
            <a:endParaRPr lang="en-SG" b="0" dirty="0"/>
          </a:p>
          <a:p>
            <a:r>
              <a:rPr lang="en-SG" b="0" dirty="0"/>
              <a:t>Consider coverage 2m and STA Rx sensitivity -45dBm, AP Tx power need to be &gt;=3.2dBm.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D028A-67F1-42C7-AB9B-EF2236800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E0E30-25CD-4BD1-9C90-FE73D8690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ECCC3BA3-9AB7-4349-89F0-F541CA9908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54824"/>
              </p:ext>
            </p:extLst>
          </p:nvPr>
        </p:nvGraphicFramePr>
        <p:xfrm>
          <a:off x="1828800" y="3886200"/>
          <a:ext cx="5029200" cy="1600200"/>
        </p:xfrm>
        <a:graphic>
          <a:graphicData uri="http://schemas.openxmlformats.org/drawingml/2006/table">
            <a:tbl>
              <a:tblPr firstRow="1" bandRow="1"/>
              <a:tblGrid>
                <a:gridCol w="3035436">
                  <a:extLst>
                    <a:ext uri="{9D8B030D-6E8A-4147-A177-3AD203B41FA5}">
                      <a16:colId xmlns:a16="http://schemas.microsoft.com/office/drawing/2014/main" val="3151213284"/>
                    </a:ext>
                  </a:extLst>
                </a:gridCol>
                <a:gridCol w="664588">
                  <a:extLst>
                    <a:ext uri="{9D8B030D-6E8A-4147-A177-3AD203B41FA5}">
                      <a16:colId xmlns:a16="http://schemas.microsoft.com/office/drawing/2014/main" val="754505870"/>
                    </a:ext>
                  </a:extLst>
                </a:gridCol>
                <a:gridCol w="664588">
                  <a:extLst>
                    <a:ext uri="{9D8B030D-6E8A-4147-A177-3AD203B41FA5}">
                      <a16:colId xmlns:a16="http://schemas.microsoft.com/office/drawing/2014/main" val="4285627304"/>
                    </a:ext>
                  </a:extLst>
                </a:gridCol>
                <a:gridCol w="664588">
                  <a:extLst>
                    <a:ext uri="{9D8B030D-6E8A-4147-A177-3AD203B41FA5}">
                      <a16:colId xmlns:a16="http://schemas.microsoft.com/office/drawing/2014/main" val="3826054164"/>
                    </a:ext>
                  </a:extLst>
                </a:gridCol>
              </a:tblGrid>
              <a:tr h="3810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2.4GHz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5899770"/>
                  </a:ext>
                </a:extLst>
              </a:tr>
              <a:tr h="2532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l"/>
                      <a:r>
                        <a:rPr lang="en-SG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Pt_AP</a:t>
                      </a: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(dBm)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59647"/>
                  </a:ext>
                </a:extLst>
              </a:tr>
              <a:tr h="2532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 Rx sensitivity (dBm)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320047"/>
                  </a:ext>
                </a:extLst>
              </a:tr>
              <a:tr h="124495"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 distance</a:t>
                      </a:r>
                      <a:r>
                        <a:rPr lang="en-SG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SG" altLang="zh-CN" sz="14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Friis</a:t>
                      </a:r>
                      <a:r>
                        <a:rPr lang="en-SG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channel) (m)</a:t>
                      </a:r>
                      <a:endParaRPr lang="en-SG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641922"/>
                  </a:ext>
                </a:extLst>
              </a:tr>
              <a:tr h="253241">
                <a:tc>
                  <a:txBody>
                    <a:bodyPr/>
                    <a:lstStyle/>
                    <a:p>
                      <a:pPr marL="0" marR="0" lvl="0" indent="0" algn="l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 distance </a:t>
                      </a:r>
                      <a:r>
                        <a:rPr lang="en-SG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(channel D) (m)</a:t>
                      </a:r>
                      <a:endParaRPr lang="en-SG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77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6438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458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E2E72-6860-4187-A103-A692F936F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D11EC-0937-45B2-87EA-E86460C52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2"/>
            <a:ext cx="8001000" cy="1600198"/>
          </a:xfrm>
        </p:spPr>
        <p:txBody>
          <a:bodyPr/>
          <a:lstStyle/>
          <a:p>
            <a:r>
              <a:rPr lang="en-US" dirty="0"/>
              <a:t>For mono-static backscatter, SNR at STA: -20-(-95)-10-9=56dB</a:t>
            </a:r>
          </a:p>
          <a:p>
            <a:r>
              <a:rPr lang="en-US" dirty="0"/>
              <a:t>For bi-static backscatter, SNR at STA: -36-(-95)-10-9=40dB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643FAB-2EF0-4291-A433-4806969F4E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50A61-DA16-4533-AD01-F92935419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DFA45BD-214D-4AD1-BD65-980E66B9D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1434583"/>
              </p:ext>
            </p:extLst>
          </p:nvPr>
        </p:nvGraphicFramePr>
        <p:xfrm>
          <a:off x="685800" y="2743200"/>
          <a:ext cx="7692184" cy="3204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839">
                  <a:extLst>
                    <a:ext uri="{9D8B030D-6E8A-4147-A177-3AD203B41FA5}">
                      <a16:colId xmlns:a16="http://schemas.microsoft.com/office/drawing/2014/main" val="1092541426"/>
                    </a:ext>
                  </a:extLst>
                </a:gridCol>
                <a:gridCol w="1274705">
                  <a:extLst>
                    <a:ext uri="{9D8B030D-6E8A-4147-A177-3AD203B41FA5}">
                      <a16:colId xmlns:a16="http://schemas.microsoft.com/office/drawing/2014/main" val="2404718634"/>
                    </a:ext>
                  </a:extLst>
                </a:gridCol>
                <a:gridCol w="2637320">
                  <a:extLst>
                    <a:ext uri="{9D8B030D-6E8A-4147-A177-3AD203B41FA5}">
                      <a16:colId xmlns:a16="http://schemas.microsoft.com/office/drawing/2014/main" val="4050265884"/>
                    </a:ext>
                  </a:extLst>
                </a:gridCol>
                <a:gridCol w="2637320">
                  <a:extLst>
                    <a:ext uri="{9D8B030D-6E8A-4147-A177-3AD203B41FA5}">
                      <a16:colId xmlns:a16="http://schemas.microsoft.com/office/drawing/2014/main" val="937846940"/>
                    </a:ext>
                  </a:extLst>
                </a:gridCol>
              </a:tblGrid>
              <a:tr h="317228"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SG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Mono-static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400" dirty="0"/>
                        <a:t>Bi-static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3120240"/>
                  </a:ext>
                </a:extLst>
              </a:tr>
              <a:tr h="317228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Coverage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10-20cm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altLang="zh-CN" sz="1400" dirty="0"/>
                        <a:t>2</a:t>
                      </a:r>
                      <a:r>
                        <a:rPr lang="en-US" altLang="zh-CN" sz="1400" dirty="0"/>
                        <a:t>m</a:t>
                      </a:r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994646"/>
                  </a:ext>
                </a:extLst>
              </a:tr>
              <a:tr h="317228"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Tx power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Tx power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AP: 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AP: 10dBm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37400528"/>
                  </a:ext>
                </a:extLst>
              </a:tr>
              <a:tr h="539288">
                <a:tc row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Receive signal modelling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Backscatter  signal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10cm PL: 20dB </a:t>
                      </a:r>
                      <a:r>
                        <a:rPr lang="en-SG" sz="14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SG" sz="1400" dirty="0"/>
                        <a:t>-20dBm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2m PL: 46dB </a:t>
                      </a:r>
                      <a:r>
                        <a:rPr lang="en-SG" sz="1400" dirty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SG" sz="1400" dirty="0"/>
                        <a:t>-36dBm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73288925"/>
                  </a:ext>
                </a:extLst>
              </a:tr>
              <a:tr h="761347">
                <a:tc vMerge="1">
                  <a:txBody>
                    <a:bodyPr/>
                    <a:lstStyle/>
                    <a:p>
                      <a:endParaRPr lang="en-S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Rx noise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80MHz thermal noise: -95dBm</a:t>
                      </a:r>
                    </a:p>
                    <a:p>
                      <a:pPr algn="ctr"/>
                      <a:r>
                        <a:rPr lang="en-SG" sz="1400" dirty="0"/>
                        <a:t>STA NF: 10 dB [2]</a:t>
                      </a:r>
                    </a:p>
                    <a:p>
                      <a:pPr algn="ctr"/>
                      <a:r>
                        <a:rPr lang="en-US" sz="1400" dirty="0"/>
                        <a:t>Sensitivity of ~9dB for 100k ppm [2]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61016704"/>
                  </a:ext>
                </a:extLst>
              </a:tr>
              <a:tr h="317228">
                <a:tc rowSpan="3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DL receiver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Detector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Non-coherent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8189488"/>
                  </a:ext>
                </a:extLst>
              </a:tr>
              <a:tr h="317228"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Rx bandwidth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80MHz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89527358"/>
                  </a:ext>
                </a:extLst>
              </a:tr>
              <a:tr h="317228">
                <a:tc vMerge="1">
                  <a:txBody>
                    <a:bodyPr/>
                    <a:lstStyle/>
                    <a:p>
                      <a:pPr algn="ctr"/>
                      <a:endParaRPr lang="en-SG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Rx sensitivity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SG" sz="1400" dirty="0"/>
                        <a:t>-45dBm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615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421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22A7E-3794-45E1-8123-3F7F9E05A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DL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36F97-4786-4B32-B7B9-4E186D3CB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0560" y="5929665"/>
            <a:ext cx="8305800" cy="485069"/>
          </a:xfrm>
        </p:spPr>
        <p:txBody>
          <a:bodyPr/>
          <a:lstStyle/>
          <a:p>
            <a:r>
              <a:rPr lang="en-US" b="0" dirty="0"/>
              <a:t>Data PER 10% @-3.3dB, </a:t>
            </a:r>
            <a:r>
              <a:rPr lang="en-US" b="0" dirty="0" err="1"/>
              <a:t>Packet</a:t>
            </a:r>
            <a:r>
              <a:rPr lang="en-US" altLang="zh-CN" b="0" dirty="0" err="1"/>
              <a:t>Len</a:t>
            </a:r>
            <a:r>
              <a:rPr lang="en-US" altLang="zh-CN" b="0" dirty="0"/>
              <a:t>=80bits, ideal sync, 0ppm, L-LTF, Rx 2MHz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FC92DD-776D-4BF3-B14F-074904ADE9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800A0-7EB8-42D3-9551-9F026A2C8A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A0CDBC-E08E-4D1C-95E2-A27223107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734" y="3383536"/>
            <a:ext cx="3354387" cy="2515789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6A9B8B-0CA8-462A-B394-BED83CD8730A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8001000" cy="32765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Mono-static SNR at STA: 56dB</a:t>
            </a:r>
          </a:p>
          <a:p>
            <a:r>
              <a:rPr lang="en-US" kern="0" dirty="0"/>
              <a:t>Bi-static SNR at STA: 40dB </a:t>
            </a:r>
          </a:p>
          <a:p>
            <a:endParaRPr lang="en-US" kern="0" dirty="0"/>
          </a:p>
          <a:p>
            <a:r>
              <a:rPr lang="en-US" kern="0" dirty="0"/>
              <a:t>Bi-static backscatter may reuse mono-static backscatter DL receiver and Sync sequence.</a:t>
            </a:r>
          </a:p>
          <a:p>
            <a:r>
              <a:rPr lang="en-US" altLang="zh-CN" kern="0" dirty="0"/>
              <a:t>May n</a:t>
            </a:r>
            <a:r>
              <a:rPr lang="en-US" kern="0" dirty="0"/>
              <a:t>eed to increase Tx power to achieve 2m coverage.</a:t>
            </a:r>
          </a:p>
        </p:txBody>
      </p:sp>
    </p:spTree>
    <p:extLst>
      <p:ext uri="{BB962C8B-B14F-4D97-AF65-F5344CB8AC3E}">
        <p14:creationId xmlns:p14="http://schemas.microsoft.com/office/powerpoint/2010/main" val="812134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3756D-44D5-490C-ABD2-FA9E97831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UL Link budget (Energizer</a:t>
            </a:r>
            <a:r>
              <a:rPr lang="zh-CN" altLang="en-US" dirty="0"/>
              <a:t> </a:t>
            </a:r>
            <a:r>
              <a:rPr lang="en-SG" altLang="zh-CN" dirty="0">
                <a:sym typeface="Wingdings" panose="05000000000000000000" pitchFamily="2" charset="2"/>
              </a:rPr>
              <a:t> STA</a:t>
            </a:r>
            <a:r>
              <a:rPr lang="en-SG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59DABD-76F9-4721-B484-3128AC42DD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47801"/>
            <a:ext cx="8382000" cy="1981199"/>
          </a:xfrm>
        </p:spPr>
        <p:txBody>
          <a:bodyPr/>
          <a:lstStyle/>
          <a:p>
            <a:r>
              <a:rPr lang="en-SG" b="0" dirty="0" err="1"/>
              <a:t>Pr_STA</a:t>
            </a:r>
            <a:r>
              <a:rPr lang="en-SG" b="0" dirty="0"/>
              <a:t> (EH sensitivity) = </a:t>
            </a:r>
            <a:r>
              <a:rPr lang="en-SG" b="0" dirty="0" err="1"/>
              <a:t>Pt_E</a:t>
            </a:r>
            <a:r>
              <a:rPr lang="en-SG" b="0" dirty="0"/>
              <a:t>– PL(d)</a:t>
            </a:r>
          </a:p>
          <a:p>
            <a:endParaRPr lang="en-SG" b="0" dirty="0"/>
          </a:p>
          <a:p>
            <a:r>
              <a:rPr lang="en-SG" b="0" dirty="0"/>
              <a:t>The STA EH sensitivity limits the coverage from Energizer to STA</a:t>
            </a:r>
          </a:p>
          <a:p>
            <a:r>
              <a:rPr lang="en-SG" b="0" dirty="0"/>
              <a:t>Consider coverage 2m, STA EH sensitivity need to be &lt;=-28dBm.</a:t>
            </a:r>
          </a:p>
          <a:p>
            <a:endParaRPr lang="en-SG" b="0" dirty="0"/>
          </a:p>
          <a:p>
            <a:pPr marL="0" indent="0" algn="ctr">
              <a:buNone/>
            </a:pPr>
            <a:endParaRPr lang="en-SG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ED028A-67F1-42C7-AB9B-EF2236800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E0E30-25CD-4BD1-9C90-FE73D8690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ECCC3BA3-9AB7-4349-89F0-F541CA9908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577815"/>
                  </p:ext>
                </p:extLst>
              </p:nvPr>
            </p:nvGraphicFramePr>
            <p:xfrm>
              <a:off x="2115154" y="3810000"/>
              <a:ext cx="4742846" cy="1524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2425278">
                      <a:extLst>
                        <a:ext uri="{9D8B030D-6E8A-4147-A177-3AD203B41FA5}">
                          <a16:colId xmlns:a16="http://schemas.microsoft.com/office/drawing/2014/main" val="315121328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2088219937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129372929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397826729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3660011235"/>
                        </a:ext>
                      </a:extLst>
                    </a:gridCol>
                  </a:tblGrid>
                  <a:tr h="268138">
                    <a:tc gridSpan="5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2.4GHz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95899770"/>
                      </a:ext>
                    </a:extLst>
                  </a:tr>
                  <a:tr h="253241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l"/>
                          <a:r>
                            <a:rPr lang="en-SG" sz="1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Pt_energizer</a:t>
                          </a: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(dBm)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7051132"/>
                      </a:ext>
                    </a:extLst>
                  </a:tr>
                  <a:tr h="253241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marL="0" marR="0" lvl="0" indent="0" algn="l" defTabSz="1187798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STA EH sensitivity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-30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0245556"/>
                      </a:ext>
                    </a:extLst>
                  </a:tr>
                  <a:tr h="25324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n-SG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𝐸𝑆</m:t>
                                  </m:r>
                                </m:sub>
                              </m:sSub>
                            </m:oMath>
                          </a14:m>
                          <a:r>
                            <a:rPr lang="en-SG" altLang="zh-CN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</a:t>
                          </a:r>
                          <a:r>
                            <a:rPr lang="en-SG" altLang="zh-CN" sz="1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Friis</a:t>
                          </a:r>
                          <a:r>
                            <a:rPr lang="en-SG" altLang="zh-CN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channel) (m)</a:t>
                          </a:r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1.77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3.15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1631221"/>
                      </a:ext>
                    </a:extLst>
                  </a:tr>
                  <a:tr h="25324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40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altLang="zh-CN" sz="1400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d</m:t>
                                  </m:r>
                                </m:e>
                                <m:sub>
                                  <m:r>
                                    <a:rPr lang="en-SG" sz="1400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𝐸𝑆</m:t>
                                  </m:r>
                                </m:sub>
                              </m:sSub>
                            </m:oMath>
                          </a14:m>
                          <a:r>
                            <a:rPr lang="en-SG" altLang="zh-CN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(channel D) (m)</a:t>
                          </a:r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1.41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338892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5">
                <a:extLst>
                  <a:ext uri="{FF2B5EF4-FFF2-40B4-BE49-F238E27FC236}">
                    <a16:creationId xmlns:a16="http://schemas.microsoft.com/office/drawing/2014/main" id="{ECCC3BA3-9AB7-4349-89F0-F541CA99081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37577815"/>
                  </p:ext>
                </p:extLst>
              </p:nvPr>
            </p:nvGraphicFramePr>
            <p:xfrm>
              <a:off x="2115154" y="3810000"/>
              <a:ext cx="4742846" cy="1524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2425278">
                      <a:extLst>
                        <a:ext uri="{9D8B030D-6E8A-4147-A177-3AD203B41FA5}">
                          <a16:colId xmlns:a16="http://schemas.microsoft.com/office/drawing/2014/main" val="315121328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2088219937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129372929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3978267294"/>
                        </a:ext>
                      </a:extLst>
                    </a:gridCol>
                    <a:gridCol w="579392">
                      <a:extLst>
                        <a:ext uri="{9D8B030D-6E8A-4147-A177-3AD203B41FA5}">
                          <a16:colId xmlns:a16="http://schemas.microsoft.com/office/drawing/2014/main" val="3660011235"/>
                        </a:ext>
                      </a:extLst>
                    </a:gridCol>
                  </a:tblGrid>
                  <a:tr h="304800">
                    <a:tc gridSpan="5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b="1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2.4GHz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SG" sz="1400" b="1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95899770"/>
                      </a:ext>
                    </a:extLst>
                  </a:tr>
                  <a:tr h="3048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l"/>
                          <a:r>
                            <a:rPr lang="en-SG" sz="1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Pt_energizer</a:t>
                          </a: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(dBm)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17051132"/>
                      </a:ext>
                    </a:extLst>
                  </a:tr>
                  <a:tr h="3048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marL="0" marR="0" lvl="0" indent="0" algn="l" defTabSz="1187798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STA EH sensitivity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-28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-30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6024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1" t="-304000" r="-96482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0.99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1.77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3.15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163122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251" t="-404000" r="-96482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0.79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1.41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2.50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338892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775878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48767-CE2A-4787-A70F-0DD2739F4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UL Link budget (</a:t>
            </a:r>
            <a:r>
              <a:rPr lang="en-SG" dirty="0">
                <a:sym typeface="Wingdings" panose="05000000000000000000" pitchFamily="2" charset="2"/>
              </a:rPr>
              <a:t>STAAP</a:t>
            </a:r>
            <a:r>
              <a:rPr lang="en-SG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E33153-1441-4067-99CF-AF013C173B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6E3CA-28F0-4390-AF6D-B1795CA15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3121" y="6531994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Panpan Li (Huawei)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AF4D52-BD29-4DBD-A354-4FEC95A9ED08}"/>
              </a:ext>
            </a:extLst>
          </p:cNvPr>
          <p:cNvSpPr txBox="1"/>
          <p:nvPr/>
        </p:nvSpPr>
        <p:spPr bwMode="auto">
          <a:xfrm>
            <a:off x="515994" y="2977896"/>
            <a:ext cx="55080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S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A05FB-AFCC-4E39-B72B-C464F8AC9C36}"/>
              </a:ext>
            </a:extLst>
          </p:cNvPr>
          <p:cNvSpPr txBox="1"/>
          <p:nvPr/>
        </p:nvSpPr>
        <p:spPr bwMode="auto">
          <a:xfrm>
            <a:off x="3956785" y="3198546"/>
            <a:ext cx="623226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302D7A8-2609-4383-A338-6570026BA170}"/>
              </a:ext>
            </a:extLst>
          </p:cNvPr>
          <p:cNvCxnSpPr>
            <a:cxnSpLocks/>
            <a:stCxn id="51" idx="2"/>
            <a:endCxn id="10" idx="3"/>
          </p:cNvCxnSpPr>
          <p:nvPr/>
        </p:nvCxnSpPr>
        <p:spPr bwMode="auto">
          <a:xfrm flipH="1">
            <a:off x="1066800" y="1713279"/>
            <a:ext cx="3115776" cy="144928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C30B954-F76D-4D35-A89C-EFF6BD2239C9}"/>
              </a:ext>
            </a:extLst>
          </p:cNvPr>
          <p:cNvCxnSpPr>
            <a:cxnSpLocks/>
            <a:endCxn id="51" idx="2"/>
          </p:cNvCxnSpPr>
          <p:nvPr/>
        </p:nvCxnSpPr>
        <p:spPr bwMode="auto">
          <a:xfrm flipV="1">
            <a:off x="3951096" y="1713279"/>
            <a:ext cx="231480" cy="14918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EC9151B-AF12-4624-BE75-AB9D4AE2376F}"/>
              </a:ext>
            </a:extLst>
          </p:cNvPr>
          <p:cNvSpPr txBox="1"/>
          <p:nvPr/>
        </p:nvSpPr>
        <p:spPr bwMode="auto">
          <a:xfrm>
            <a:off x="3602930" y="1343947"/>
            <a:ext cx="1159292" cy="36933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Energizer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6DC98215-D5EC-4188-9EE8-C5D8102FF6D1}"/>
              </a:ext>
            </a:extLst>
          </p:cNvPr>
          <p:cNvCxnSpPr>
            <a:cxnSpLocks/>
            <a:stCxn id="10" idx="3"/>
          </p:cNvCxnSpPr>
          <p:nvPr/>
        </p:nvCxnSpPr>
        <p:spPr bwMode="auto">
          <a:xfrm>
            <a:off x="1066800" y="3162562"/>
            <a:ext cx="2884296" cy="315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EF15106-A327-41B5-941C-719CA1087BBE}"/>
                  </a:ext>
                </a:extLst>
              </p:cNvPr>
              <p:cNvSpPr txBox="1"/>
              <p:nvPr/>
            </p:nvSpPr>
            <p:spPr bwMode="auto">
              <a:xfrm>
                <a:off x="2505731" y="1994764"/>
                <a:ext cx="455574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G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en-SG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𝐴𝐸</m:t>
                          </m:r>
                        </m:sub>
                      </m:sSub>
                    </m:oMath>
                  </m:oMathPara>
                </a14:m>
                <a:endParaRPr lang="en-SG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1EF15106-A327-41B5-941C-719CA1087B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5731" y="1994764"/>
                <a:ext cx="455574" cy="3847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72722E5-7D3B-4E79-AAAA-485C9DB6F842}"/>
                  </a:ext>
                </a:extLst>
              </p:cNvPr>
              <p:cNvSpPr txBox="1"/>
              <p:nvPr/>
            </p:nvSpPr>
            <p:spPr bwMode="auto">
              <a:xfrm>
                <a:off x="2634622" y="3201490"/>
                <a:ext cx="435889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G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en-SG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𝐴𝑆</m:t>
                          </m:r>
                        </m:sub>
                      </m:sSub>
                    </m:oMath>
                  </m:oMathPara>
                </a14:m>
                <a:endParaRPr lang="en-SG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72722E5-7D3B-4E79-AAAA-485C9DB6F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34622" y="3201490"/>
                <a:ext cx="435889" cy="3847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2BCC594-1220-435C-BA0D-80612658E9CE}"/>
                  </a:ext>
                </a:extLst>
              </p:cNvPr>
              <p:cNvSpPr txBox="1"/>
              <p:nvPr/>
            </p:nvSpPr>
            <p:spPr bwMode="auto">
              <a:xfrm>
                <a:off x="4053244" y="2241549"/>
                <a:ext cx="445507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G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altLang="zh-CN" sz="20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d</m:t>
                          </m:r>
                        </m:e>
                        <m:sub>
                          <m:r>
                            <a:rPr lang="en-SG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𝐸𝑆</m:t>
                          </m:r>
                        </m:sub>
                      </m:sSub>
                    </m:oMath>
                  </m:oMathPara>
                </a14:m>
                <a:endParaRPr lang="en-SG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2BCC594-1220-435C-BA0D-80612658E9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53244" y="2241549"/>
                <a:ext cx="445507" cy="3847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>
            <a:extLst>
              <a:ext uri="{FF2B5EF4-FFF2-40B4-BE49-F238E27FC236}">
                <a16:creationId xmlns:a16="http://schemas.microsoft.com/office/drawing/2014/main" id="{8334EB74-FEEA-4C8E-8277-1300EEE0964F}"/>
              </a:ext>
            </a:extLst>
          </p:cNvPr>
          <p:cNvSpPr/>
          <p:nvPr/>
        </p:nvSpPr>
        <p:spPr bwMode="auto">
          <a:xfrm rot="16200000">
            <a:off x="3757281" y="2978736"/>
            <a:ext cx="447189" cy="445508"/>
          </a:xfrm>
          <a:prstGeom prst="arc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29F3CDF-A5CE-49DE-AC0C-DA0888E66669}"/>
                  </a:ext>
                </a:extLst>
              </p:cNvPr>
              <p:cNvSpPr txBox="1"/>
              <p:nvPr/>
            </p:nvSpPr>
            <p:spPr bwMode="auto">
              <a:xfrm>
                <a:off x="3299440" y="2659365"/>
                <a:ext cx="558102" cy="3847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SG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zh-CN" altLang="en-US" sz="20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𝜕</m:t>
                          </m:r>
                        </m:e>
                        <m:sub>
                          <m:r>
                            <a:rPr lang="en-SG" sz="20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𝐸𝑆𝐴</m:t>
                          </m:r>
                        </m:sub>
                      </m:sSub>
                    </m:oMath>
                  </m:oMathPara>
                </a14:m>
                <a:endParaRPr lang="en-SG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29F3CDF-A5CE-49DE-AC0C-DA0888E666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99440" y="2659365"/>
                <a:ext cx="558102" cy="38472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76F55A0-51CA-4DDD-9728-77375EC824CA}"/>
                  </a:ext>
                </a:extLst>
              </p:cNvPr>
              <p:cNvSpPr txBox="1"/>
              <p:nvPr/>
            </p:nvSpPr>
            <p:spPr bwMode="auto">
              <a:xfrm>
                <a:off x="4113997" y="1702257"/>
                <a:ext cx="381000" cy="3403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SG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  <m:sup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</m:sup>
                      </m:sSubSup>
                    </m:oMath>
                  </m:oMathPara>
                </a14:m>
                <a:endParaRPr lang="en-SG" sz="1600" dirty="0"/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76F55A0-51CA-4DDD-9728-77375EC824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13997" y="1702257"/>
                <a:ext cx="381000" cy="340350"/>
              </a:xfrm>
              <a:prstGeom prst="rect">
                <a:avLst/>
              </a:prstGeom>
              <a:blipFill>
                <a:blip r:embed="rId7"/>
                <a:stretch>
                  <a:fillRect b="-17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BF05A79-79F3-4229-ADDF-EE0C6ACC5193}"/>
                  </a:ext>
                </a:extLst>
              </p:cNvPr>
              <p:cNvSpPr txBox="1"/>
              <p:nvPr/>
            </p:nvSpPr>
            <p:spPr bwMode="auto">
              <a:xfrm>
                <a:off x="1140271" y="2668187"/>
                <a:ext cx="381000" cy="339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SG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𝐸</m:t>
                          </m:r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→</m:t>
                          </m:r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p>
                      </m:sSubSup>
                    </m:oMath>
                  </m:oMathPara>
                </a14:m>
                <a:endParaRPr lang="en-SG" sz="1600" dirty="0"/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7BF05A79-79F3-4229-ADDF-EE0C6ACC5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40271" y="2668187"/>
                <a:ext cx="381000" cy="339260"/>
              </a:xfrm>
              <a:prstGeom prst="rect">
                <a:avLst/>
              </a:prstGeom>
              <a:blipFill>
                <a:blip r:embed="rId8"/>
                <a:stretch>
                  <a:fillRect r="-5396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7336CE7-CD4A-45BB-BF03-93B50C4AB6D6}"/>
                  </a:ext>
                </a:extLst>
              </p:cNvPr>
              <p:cNvSpPr txBox="1"/>
              <p:nvPr/>
            </p:nvSpPr>
            <p:spPr bwMode="auto">
              <a:xfrm>
                <a:off x="1031888" y="3192285"/>
                <a:ext cx="539068" cy="3392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SG" sz="16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→</m:t>
                          </m:r>
                          <m:r>
                            <a:rPr lang="en-SG" sz="16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sup>
                      </m:sSubSup>
                    </m:oMath>
                  </m:oMathPara>
                </a14:m>
                <a:endParaRPr lang="en-SG" sz="1600" dirty="0"/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D7336CE7-CD4A-45BB-BF03-93B50C4AB6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31888" y="3192285"/>
                <a:ext cx="539068" cy="339260"/>
              </a:xfrm>
              <a:prstGeom prst="rect">
                <a:avLst/>
              </a:prstGeom>
              <a:blipFill>
                <a:blip r:embed="rId9"/>
                <a:stretch>
                  <a:fillRect r="-674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2235932-4707-4A29-8B71-DD324C843F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618205" y="2410213"/>
                <a:ext cx="1461489" cy="533398"/>
              </a:xfrm>
              <a:ln>
                <a:noFill/>
              </a:ln>
            </p:spPr>
            <p:txBody>
              <a:bodyPr/>
              <a:lstStyle/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SG" dirty="0">
                    <a:cs typeface="Times New Roman" panose="02020603050405020304" pitchFamily="18" charset="0"/>
                  </a:rPr>
                  <a:t>S</a:t>
                </a:r>
                <a:r>
                  <a:rPr lang="en-SG" sz="1800" dirty="0">
                    <a:cs typeface="Times New Roman" panose="02020603050405020304" pitchFamily="18" charset="0"/>
                  </a:rPr>
                  <a:t>ignal: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SG" sz="180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SG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SG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  <m:sup>
                        <m:r>
                          <a:rPr lang="en-SG" sz="1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SG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SG" sz="1800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p>
                    </m:sSubSup>
                  </m:oMath>
                </a14:m>
                <a:endParaRPr lang="en-SG" sz="18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32235932-4707-4A29-8B71-DD324C843F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618205" y="2410213"/>
                <a:ext cx="1461489" cy="533398"/>
              </a:xfrm>
              <a:blipFill>
                <a:blip r:embed="rId10"/>
                <a:stretch>
                  <a:fillRect l="-3766" t="-568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3408ADD4-D6B4-45B9-BA7C-AB0921C3198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6618205" y="1275601"/>
                <a:ext cx="1905000" cy="457200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vert="horz" wrap="square" lIns="92075" tIns="46038" rIns="92075" bIns="46038" numCol="1" anchor="t" anchorCtr="0" compatLnSpc="1"/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Wingdings" panose="05000000000000000000" pitchFamily="2" charset="2"/>
                  <a:buChar char="Ø"/>
                  <a:defRPr sz="1800" b="1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800">
                    <a:solidFill>
                      <a:schemeClr val="tx1"/>
                    </a:solidFill>
                    <a:latin typeface="+mn-lt"/>
                  </a:defRPr>
                </a:lvl2pPr>
                <a:lvl3pPr marL="1085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3pPr>
                <a:lvl4pPr marL="14287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1600">
                    <a:solidFill>
                      <a:schemeClr val="tx1"/>
                    </a:solidFill>
                    <a:latin typeface="+mn-lt"/>
                  </a:defRPr>
                </a:lvl4pPr>
                <a:lvl5pPr marL="17716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5pPr>
                <a:lvl6pPr marL="22288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6860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1432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60045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en-SG" dirty="0">
                    <a:cs typeface="Times New Roman" panose="02020603050405020304" pitchFamily="18" charset="0"/>
                  </a:rPr>
                  <a:t>Leakage: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sub>
                      <m:sup>
                        <m: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  <m: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→</m:t>
                        </m:r>
                        <m:r>
                          <a:rPr lang="en-SG" i="1" ker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sup>
                    </m:sSubSup>
                  </m:oMath>
                </a14:m>
                <a:endParaRPr lang="en-SG" b="0" kern="0" dirty="0"/>
              </a:p>
            </p:txBody>
          </p:sp>
        </mc:Choice>
        <mc:Fallback xmlns="">
          <p:sp>
            <p:nvSpPr>
              <p:cNvPr id="28" name="Content Placeholder 2">
                <a:extLst>
                  <a:ext uri="{FF2B5EF4-FFF2-40B4-BE49-F238E27FC236}">
                    <a16:creationId xmlns:a16="http://schemas.microsoft.com/office/drawing/2014/main" id="{3408ADD4-D6B4-45B9-BA7C-AB0921C31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8205" y="1275601"/>
                <a:ext cx="1905000" cy="457200"/>
              </a:xfrm>
              <a:prstGeom prst="rect">
                <a:avLst/>
              </a:prstGeom>
              <a:blipFill>
                <a:blip r:embed="rId11"/>
                <a:stretch>
                  <a:fillRect l="-2885" t="-6667" b="-1333"/>
                </a:stretch>
              </a:blipFill>
              <a:ln w="9525">
                <a:noFill/>
                <a:miter lim="800000"/>
              </a:ln>
            </p:spPr>
            <p:txBody>
              <a:bodyPr/>
              <a:lstStyle/>
              <a:p>
                <a:r>
                  <a:rPr lang="en-SG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7773487-D008-485C-AA4B-CF411F349036}"/>
              </a:ext>
            </a:extLst>
          </p:cNvPr>
          <p:cNvCxnSpPr>
            <a:cxnSpLocks/>
          </p:cNvCxnSpPr>
          <p:nvPr/>
        </p:nvCxnSpPr>
        <p:spPr bwMode="auto">
          <a:xfrm>
            <a:off x="7062705" y="1682607"/>
            <a:ext cx="0" cy="72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02C2831-17F5-492A-A139-445BF4357348}"/>
              </a:ext>
            </a:extLst>
          </p:cNvPr>
          <p:cNvSpPr txBox="1"/>
          <p:nvPr/>
        </p:nvSpPr>
        <p:spPr bwMode="auto">
          <a:xfrm>
            <a:off x="5259721" y="2338692"/>
            <a:ext cx="1066800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rtlCol="0" anchor="ctr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SG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Dynamic range: ~50dB</a:t>
            </a:r>
          </a:p>
        </p:txBody>
      </p:sp>
      <p:sp>
        <p:nvSpPr>
          <p:cNvPr id="31" name="Left Brace 30">
            <a:extLst>
              <a:ext uri="{FF2B5EF4-FFF2-40B4-BE49-F238E27FC236}">
                <a16:creationId xmlns:a16="http://schemas.microsoft.com/office/drawing/2014/main" id="{D6D797A4-B7C2-43C7-A52B-A6CA81D32BDD}"/>
              </a:ext>
            </a:extLst>
          </p:cNvPr>
          <p:cNvSpPr/>
          <p:nvPr/>
        </p:nvSpPr>
        <p:spPr bwMode="auto">
          <a:xfrm>
            <a:off x="6343736" y="1469059"/>
            <a:ext cx="329012" cy="257124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rtlCol="0" anchor="t" anchorCtr="0" compatLnSpc="1"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SG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39CB1E2F-607F-4DC9-A82D-8DF8A3FDDC46}"/>
              </a:ext>
            </a:extLst>
          </p:cNvPr>
          <p:cNvSpPr txBox="1">
            <a:spLocks/>
          </p:cNvSpPr>
          <p:nvPr/>
        </p:nvSpPr>
        <p:spPr bwMode="auto">
          <a:xfrm>
            <a:off x="6672748" y="3815699"/>
            <a:ext cx="946148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SG" kern="0" dirty="0">
                <a:cs typeface="Times New Roman" panose="02020603050405020304" pitchFamily="18" charset="0"/>
              </a:rPr>
              <a:t>Noise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A8AFEE6-134C-43F6-832C-90307DCFF436}"/>
              </a:ext>
            </a:extLst>
          </p:cNvPr>
          <p:cNvCxnSpPr>
            <a:cxnSpLocks/>
          </p:cNvCxnSpPr>
          <p:nvPr/>
        </p:nvCxnSpPr>
        <p:spPr bwMode="auto">
          <a:xfrm>
            <a:off x="7062705" y="2975574"/>
            <a:ext cx="0" cy="720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</p:spPr>
      </p:cxnSp>
      <p:sp>
        <p:nvSpPr>
          <p:cNvPr id="34" name="Content Placeholder 2">
            <a:extLst>
              <a:ext uri="{FF2B5EF4-FFF2-40B4-BE49-F238E27FC236}">
                <a16:creationId xmlns:a16="http://schemas.microsoft.com/office/drawing/2014/main" id="{425D8AF6-DEF9-47B6-9C21-682A15D66E12}"/>
              </a:ext>
            </a:extLst>
          </p:cNvPr>
          <p:cNvSpPr txBox="1">
            <a:spLocks/>
          </p:cNvSpPr>
          <p:nvPr/>
        </p:nvSpPr>
        <p:spPr bwMode="auto">
          <a:xfrm>
            <a:off x="7062705" y="3262022"/>
            <a:ext cx="704354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n-SG" b="0" kern="0" dirty="0">
                <a:cs typeface="Times New Roman" panose="02020603050405020304" pitchFamily="18" charset="0"/>
              </a:rPr>
              <a:t>SNR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12C72F5-C023-4459-8447-4F90FF856563}"/>
              </a:ext>
            </a:extLst>
          </p:cNvPr>
          <p:cNvSpPr txBox="1"/>
          <p:nvPr/>
        </p:nvSpPr>
        <p:spPr bwMode="auto">
          <a:xfrm>
            <a:off x="1524939" y="4018925"/>
            <a:ext cx="3657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SNR </a:t>
            </a:r>
            <a:r>
              <a:rPr lang="en-US" sz="1800" b="1" kern="0" dirty="0">
                <a:solidFill>
                  <a:srgbClr val="000000"/>
                </a:solidFill>
                <a:latin typeface="Times New Roman"/>
              </a:rPr>
              <a:t>=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DR - (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P_leakage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-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P_signal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)</a:t>
            </a:r>
            <a:endParaRPr lang="en-SG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9" name="Table 5">
                <a:extLst>
                  <a:ext uri="{FF2B5EF4-FFF2-40B4-BE49-F238E27FC236}">
                    <a16:creationId xmlns:a16="http://schemas.microsoft.com/office/drawing/2014/main" id="{70C68308-D46D-40A7-85FE-8A7EEF6CF2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618326"/>
                  </p:ext>
                </p:extLst>
              </p:nvPr>
            </p:nvGraphicFramePr>
            <p:xfrm>
              <a:off x="782626" y="4493425"/>
              <a:ext cx="7303637" cy="18288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891497">
                      <a:extLst>
                        <a:ext uri="{9D8B030D-6E8A-4147-A177-3AD203B41FA5}">
                          <a16:colId xmlns:a16="http://schemas.microsoft.com/office/drawing/2014/main" val="315121328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088219937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29372929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397826729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3660011235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082828792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82972097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45044582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59293088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03543679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736001756"/>
                        </a:ext>
                      </a:extLst>
                    </a:gridCol>
                  </a:tblGrid>
                  <a:tr h="29314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l"/>
                          <a:r>
                            <a:rPr lang="en-SG" sz="1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Pt_energizer</a:t>
                          </a: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(dBm)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17051132"/>
                      </a:ext>
                    </a:extLst>
                  </a:tr>
                  <a:tr h="29314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cs typeface="Times New Roman" panose="02020603050405020304" pitchFamily="18" charset="0"/>
                            </a:rPr>
                            <a:t>backscatter loss (dB)</a:t>
                          </a:r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1829337"/>
                      </a:ext>
                    </a:extLst>
                  </a:tr>
                  <a:tr h="293143">
                    <a:tc>
                      <a:txBody>
                        <a:bodyPr/>
                        <a:lstStyle/>
                        <a:p>
                          <a:pPr marL="0" marR="0" lvl="0" indent="0" algn="l" defTabSz="1187798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4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en-SG" altLang="zh-CN" sz="14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𝑨</m:t>
                                  </m:r>
                                  <m:r>
                                    <a:rPr lang="en-SG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𝑺</m:t>
                                  </m:r>
                                </m:sub>
                              </m:sSub>
                            </m:oMath>
                          </a14:m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0972604"/>
                      </a:ext>
                    </a:extLst>
                  </a:tr>
                  <a:tr h="29314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marL="0" marR="0" lvl="0" indent="0" algn="l" defTabSz="1187798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SG" sz="1400" b="1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𝒅</m:t>
                                  </m:r>
                                </m:e>
                                <m:sub>
                                  <m:r>
                                    <a:rPr lang="en-SG" sz="1400" b="1" i="1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𝑬𝑺</m:t>
                                  </m:r>
                                </m:sub>
                              </m:sSub>
                            </m:oMath>
                          </a14:m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0245556"/>
                      </a:ext>
                    </a:extLst>
                  </a:tr>
                  <a:tr h="29314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left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SG" sz="1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zh-CN" altLang="en-US" sz="140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𝜕</m:t>
                                    </m:r>
                                  </m:e>
                                  <m:sub>
                                    <m:r>
                                      <a:rPr lang="en-SG" sz="14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𝐸𝑆𝐴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1631221"/>
                      </a:ext>
                    </a:extLst>
                  </a:tr>
                  <a:tr h="172891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SNR (dB)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-1.0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338892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9" name="Table 5">
                <a:extLst>
                  <a:ext uri="{FF2B5EF4-FFF2-40B4-BE49-F238E27FC236}">
                    <a16:creationId xmlns:a16="http://schemas.microsoft.com/office/drawing/2014/main" id="{70C68308-D46D-40A7-85FE-8A7EEF6CF2B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26618326"/>
                  </p:ext>
                </p:extLst>
              </p:nvPr>
            </p:nvGraphicFramePr>
            <p:xfrm>
              <a:off x="782626" y="4493425"/>
              <a:ext cx="7303637" cy="18288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891497">
                      <a:extLst>
                        <a:ext uri="{9D8B030D-6E8A-4147-A177-3AD203B41FA5}">
                          <a16:colId xmlns:a16="http://schemas.microsoft.com/office/drawing/2014/main" val="315121328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088219937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29372929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397826729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3660011235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082828792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1829720974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45044582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59293088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2035436799"/>
                        </a:ext>
                      </a:extLst>
                    </a:gridCol>
                    <a:gridCol w="541214">
                      <a:extLst>
                        <a:ext uri="{9D8B030D-6E8A-4147-A177-3AD203B41FA5}">
                          <a16:colId xmlns:a16="http://schemas.microsoft.com/office/drawing/2014/main" val="73600175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l"/>
                          <a:r>
                            <a:rPr lang="en-SG" sz="1400" dirty="0" err="1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Pt_energizer</a:t>
                          </a: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(dBm)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1705113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cs typeface="Times New Roman" panose="02020603050405020304" pitchFamily="18" charset="0"/>
                            </a:rPr>
                            <a:t>backscatter loss (dB)</a:t>
                          </a:r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1182933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322" t="-200000" r="-286174" b="-313725"/>
                          </a:stretch>
                        </a:blipFill>
                      </a:tcPr>
                    </a:tc>
                    <a:tc gridSpan="10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SG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1097260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322" t="-306000" r="-286174" b="-220000"/>
                          </a:stretch>
                        </a:blipFill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tx1"/>
                              </a:solidFill>
                              <a:latin typeface="Arial" panose="020B0604020202020204"/>
                            </a:defRPr>
                          </a:lvl9pPr>
                        </a:lstStyle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gridSpan="5"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SG" sz="14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160245556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2"/>
                          <a:stretch>
                            <a:fillRect l="-322" t="-406000" r="-286174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90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120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56163122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SNR (dB)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7.3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8.2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8.5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-1.0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1.9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3.7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4.6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SG" sz="14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5.0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1D1D1A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3388928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3692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96BA-8890-48D3-9969-C89CE5829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UL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9CBD8-1C18-4EDE-9902-C60EF2E2B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63040"/>
            <a:ext cx="8153400" cy="4632960"/>
          </a:xfrm>
        </p:spPr>
        <p:txBody>
          <a:bodyPr/>
          <a:lstStyle/>
          <a:p>
            <a:r>
              <a:rPr lang="en-US" dirty="0"/>
              <a:t>UL Performance for mono-static backscatter [4]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altLang="zh-CN" dirty="0"/>
              <a:t>Bi-static</a:t>
            </a:r>
            <a:r>
              <a:rPr lang="zh-CN" altLang="en-US" dirty="0"/>
              <a:t> </a:t>
            </a:r>
            <a:r>
              <a:rPr lang="en-SG" altLang="zh-CN" dirty="0"/>
              <a:t>backscatter may need a longer Sync than </a:t>
            </a:r>
            <a:r>
              <a:rPr lang="en-US" altLang="zh-CN" dirty="0"/>
              <a:t>mono-static backscatter.</a:t>
            </a:r>
            <a:endParaRPr lang="en-US" dirty="0"/>
          </a:p>
          <a:p>
            <a:r>
              <a:rPr lang="en-US" dirty="0"/>
              <a:t>Bi-static backscatter may need better leakage removal. </a:t>
            </a:r>
          </a:p>
          <a:p>
            <a:r>
              <a:rPr lang="en-SG" dirty="0"/>
              <a:t>Suggest keep clock restriction of bi-static backscattering same with mono-static: 100k ppm.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37E82-CBB8-4E87-8510-8E02AA2197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C280C1-9EAA-4440-A649-7F80F89C98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6D3D3C2-9EDD-4B13-8582-B908AD3AC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73790"/>
              </p:ext>
            </p:extLst>
          </p:nvPr>
        </p:nvGraphicFramePr>
        <p:xfrm>
          <a:off x="1448988" y="1981200"/>
          <a:ext cx="5792000" cy="1750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125620032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1732428902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256522330"/>
                    </a:ext>
                  </a:extLst>
                </a:gridCol>
                <a:gridCol w="1728000">
                  <a:extLst>
                    <a:ext uri="{9D8B030D-6E8A-4147-A177-3AD203B41FA5}">
                      <a16:colId xmlns:a16="http://schemas.microsoft.com/office/drawing/2014/main" val="359200711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421137616"/>
                    </a:ext>
                  </a:extLst>
                </a:gridCol>
              </a:tblGrid>
              <a:tr h="515368">
                <a:tc>
                  <a:txBody>
                    <a:bodyPr/>
                    <a:lstStyle/>
                    <a:p>
                      <a:r>
                        <a:rPr lang="en-SG" sz="1400" dirty="0" err="1"/>
                        <a:t>RxNF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Data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Clock 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Rx power @</a:t>
                      </a:r>
                      <a:r>
                        <a:rPr lang="en-US" sz="1400" dirty="0"/>
                        <a:t>10% </a:t>
                      </a:r>
                      <a:r>
                        <a:rPr lang="en-US" sz="1400" dirty="0" err="1"/>
                        <a:t>SYNC+Data</a:t>
                      </a:r>
                      <a:r>
                        <a:rPr lang="en-US" sz="1400" dirty="0"/>
                        <a:t> PER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SNR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062471"/>
                  </a:ext>
                </a:extLst>
              </a:tr>
              <a:tr h="303158">
                <a:tc rowSpan="4">
                  <a:txBody>
                    <a:bodyPr/>
                    <a:lstStyle/>
                    <a:p>
                      <a:r>
                        <a:rPr lang="en-SG" sz="1400" dirty="0"/>
                        <a:t>-35dBr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SG" sz="1400" dirty="0"/>
                        <a:t>250kbps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0ppm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-33 </a:t>
                      </a:r>
                      <a:r>
                        <a:rPr lang="en-SG" sz="1400" dirty="0" err="1"/>
                        <a:t>dBr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72189"/>
                  </a:ext>
                </a:extLst>
              </a:tr>
              <a:tr h="303158"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100kppm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-31.5 </a:t>
                      </a:r>
                      <a:r>
                        <a:rPr lang="en-SG" sz="1400" dirty="0" err="1"/>
                        <a:t>dBr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3.5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130521"/>
                  </a:ext>
                </a:extLst>
              </a:tr>
              <a:tr h="303158"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SG" sz="1400" dirty="0"/>
                        <a:t>1Mbps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0ppm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-26 </a:t>
                      </a:r>
                      <a:r>
                        <a:rPr lang="en-SG" sz="1400" dirty="0" err="1"/>
                        <a:t>dBr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9112296"/>
                  </a:ext>
                </a:extLst>
              </a:tr>
              <a:tr h="318398"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100kppm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-22 </a:t>
                      </a:r>
                      <a:r>
                        <a:rPr lang="en-SG" sz="1400" dirty="0" err="1"/>
                        <a:t>dBr</a:t>
                      </a:r>
                      <a:endParaRPr lang="en-S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SG" sz="140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1835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219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CA60F-8872-4DFB-AE86-5AC2F2962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Summary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155AC6-1614-4E30-83F8-2D9B7D4E0E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3ED10-F730-474F-8DAE-611505216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Panpan Li (Huawei)</a:t>
            </a: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5F20404-3488-480B-84D2-361B23565915}"/>
              </a:ext>
            </a:extLst>
          </p:cNvPr>
          <p:cNvSpPr txBox="1">
            <a:spLocks/>
          </p:cNvSpPr>
          <p:nvPr/>
        </p:nvSpPr>
        <p:spPr bwMode="auto">
          <a:xfrm>
            <a:off x="685800" y="1447802"/>
            <a:ext cx="7772400" cy="388619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5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indent="-285750">
              <a:defRPr/>
            </a:pPr>
            <a:r>
              <a:rPr kumimoji="0" lang="en-US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For DL, </a:t>
            </a:r>
            <a:r>
              <a:rPr lang="en-US" dirty="0"/>
              <a:t>bi-static backscatter may reuse mono-static backscatter receiver and Sync sequence. </a:t>
            </a:r>
          </a:p>
          <a:p>
            <a:r>
              <a:rPr lang="en-US" dirty="0"/>
              <a:t>For UL</a:t>
            </a:r>
            <a:r>
              <a:rPr lang="en-US"/>
              <a:t>, bi-static </a:t>
            </a:r>
            <a:r>
              <a:rPr lang="en-US" dirty="0"/>
              <a:t>backscatter may need a longer Sync than mono-static backscatter. Also, bi-static backscatter may need better leakage removal.</a:t>
            </a:r>
          </a:p>
          <a:p>
            <a:pPr indent="-285750">
              <a:buFontTx/>
              <a:buChar char="–"/>
              <a:defRPr/>
            </a:pP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  <a:p>
            <a:pPr indent="-285750">
              <a:buFontTx/>
              <a:buChar char="–"/>
              <a:defRPr/>
            </a:pP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897788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78115</TotalTime>
  <Words>868</Words>
  <Application>Microsoft Office PowerPoint</Application>
  <PresentationFormat>On-screen Show (4:3)</PresentationFormat>
  <Paragraphs>246</Paragraphs>
  <Slides>10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Cambria Math</vt:lpstr>
      <vt:lpstr>Times New Roman</vt:lpstr>
      <vt:lpstr>Wingdings</vt:lpstr>
      <vt:lpstr>ACcord Submission Template</vt:lpstr>
      <vt:lpstr>AMP Bi-static Backscatter in 2.4GHz</vt:lpstr>
      <vt:lpstr>Background   </vt:lpstr>
      <vt:lpstr>DL Link budget (AP  STA)</vt:lpstr>
      <vt:lpstr>DL Assumptions</vt:lpstr>
      <vt:lpstr>DL Assumptions</vt:lpstr>
      <vt:lpstr>UL Link budget (Energizer  STA)</vt:lpstr>
      <vt:lpstr>UL Link budget (STAAP)</vt:lpstr>
      <vt:lpstr>UL Assumptions</vt:lpstr>
      <vt:lpstr>Summary </vt:lpstr>
      <vt:lpstr>Reference 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lipanpan (D)</cp:lastModifiedBy>
  <cp:revision>2797</cp:revision>
  <cp:lastPrinted>1998-02-10T13:28:00Z</cp:lastPrinted>
  <dcterms:created xsi:type="dcterms:W3CDTF">2009-12-02T19:05:00Z</dcterms:created>
  <dcterms:modified xsi:type="dcterms:W3CDTF">2025-05-11T13:02:33Z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(3)IHGcUtTQcVpbhaz8GbYTH0i9zEVN4Vq9D9Qq9ghDYKZm16nWNasUQL9qiur7TlGUm2khQebf
UlaXsX5MkrgWHV/wnSsShvdn2xA49jfGalI5o7nEH0cj+ktc8/eKHM5m/ojx6scxvgu1kE/+
J2xAT2Zc09ktadeLRAJr5tf+xYqbndDInPO2U+Z1dc3rqMPTuvHk5VyFG5bnL1ER5pDBjr0r
bcX+M0YcOfkxWMCEPC</vt:lpwstr>
  </property>
  <property fmtid="{D5CDD505-2E9C-101B-9397-08002B2CF9AE}" pid="10" name="_2015_ms_pID_7253431">
    <vt:lpwstr>f8ueCqg/JaidbgsSAmoY4gDhncDfkD4LbjqsqHWpYqwhjWi+kZLl/M
VDV4MPvbjzwuMe1e+HhWNceMAb1b2wvdO38tG4aXqQjBsvUXEO3yBURId4qo7LlrkJbAZHCR
78VBHLm4HWoZU3pNh44FZYY9V//CMgMwZYU+ZlLFyO/pmd4zoMyi7bzFZodHIu9+/bglJE4k
C+OUk1nJobIuMyNEZv84RbMqZGQBUTiwaMtq</vt:lpwstr>
  </property>
  <property fmtid="{D5CDD505-2E9C-101B-9397-08002B2CF9AE}" pid="11" name="_2015_ms_pID_7253432">
    <vt:lpwstr>8g==</vt:lpwstr>
  </property>
  <property fmtid="{D5CDD505-2E9C-101B-9397-08002B2CF9AE}" pid="12" name="KSOProductBuildVer">
    <vt:lpwstr>2052-10.1.0.6395</vt:lpwstr>
  </property>
  <property fmtid="{D5CDD505-2E9C-101B-9397-08002B2CF9AE}" pid="13" name="_readonly">
    <vt:lpwstr/>
  </property>
  <property fmtid="{D5CDD505-2E9C-101B-9397-08002B2CF9AE}" pid="14" name="_change">
    <vt:lpwstr/>
  </property>
  <property fmtid="{D5CDD505-2E9C-101B-9397-08002B2CF9AE}" pid="15" name="_full-control">
    <vt:lpwstr/>
  </property>
  <property fmtid="{D5CDD505-2E9C-101B-9397-08002B2CF9AE}" pid="16" name="sflag">
    <vt:lpwstr>1721014986</vt:lpwstr>
  </property>
</Properties>
</file>