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363" r:id="rId2"/>
    <p:sldId id="2469" r:id="rId3"/>
    <p:sldId id="2474" r:id="rId4"/>
    <p:sldId id="2470" r:id="rId5"/>
    <p:sldId id="2475" r:id="rId6"/>
    <p:sldId id="2476" r:id="rId7"/>
    <p:sldId id="2472" r:id="rId8"/>
    <p:sldId id="2477" r:id="rId9"/>
    <p:sldId id="2467" r:id="rId10"/>
    <p:sldId id="2478" r:id="rId11"/>
    <p:sldId id="2480" r:id="rId12"/>
    <p:sldId id="2479" r:id="rId13"/>
    <p:sldId id="2460" r:id="rId14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4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5883" autoAdjust="0"/>
  </p:normalViewPr>
  <p:slideViewPr>
    <p:cSldViewPr>
      <p:cViewPr varScale="1">
        <p:scale>
          <a:sx n="92" d="100"/>
          <a:sy n="92" d="100"/>
        </p:scale>
        <p:origin x="259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633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n-US" altLang="zh-CN" sz="800" b="0" dirty="0">
                <a:latin typeface="Arial" panose="020B0604020202020204" pitchFamily="34" charset="0"/>
              </a:rPr>
              <a:t>In baseline (802.11REVme)D7), CCMP is only used for encryption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902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802.11-25/0819r0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May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257200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2209800" y="615636"/>
            <a:ext cx="7772400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AMP Security – follow up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11 May 2025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518603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the following text to TGbp SFD?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200" dirty="0">
                <a:solidFill>
                  <a:srgbClr val="000000"/>
                </a:solidFill>
                <a:latin typeface="Arial"/>
                <a:ea typeface="ＭＳ Ｐゴシック"/>
              </a:rPr>
              <a:t>802.11bp defines a mechanism to generate a Pairwise Master Key (PMK) and a Pairwise Transient Key (PTK) at a non-AP AMP STA to support secure communication, where: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	After generating a PMK and a PTK in response to the first downlink AMP frame carrying an ANonce, the non-AP AMP STA generates a first MIC using the PTK and transmits an uplink AMP frame carrying the SNonce and the first MIC.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	After receiving the uplink AMP frame from the non-AP AMP STA, the AMP AP generates a PMK, and a PMKID.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AMP AP generates a Pairwise Transient Key (PTK) using the ANonce, the SNonce, and the PMK and verifies the first MIC using the PTK.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If the first MIC is verified, the AMP AP saves the PMK and PMKID, generates a second MIC and transmits a second downlink AMP frame carrying the second MIC to the non-AP AMP STA.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730542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32162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the following text to TGbp SFD?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200" dirty="0">
                <a:solidFill>
                  <a:srgbClr val="000000"/>
                </a:solidFill>
                <a:latin typeface="Arial"/>
                <a:ea typeface="ＭＳ Ｐゴシック"/>
              </a:rPr>
              <a:t>802.11bp defines a mechanism to generate a Pairwise Master Key (PMK) and a Pairwise Transient Key (PTK) at a non-AP AMP STA to support secure communication, where: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	After receiving the second downlink AMP frame carrying the second MIC, the non-AP AMP STA verifies the second MIC using the PTK.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If the second MIC is verified, the non-AP AMP STA saves the PMK and PMKID.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667019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170200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the following text to TGbp SFD?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CTR with CBC-MAC protocol (CCMP) is used both for data confidentiality (i.e., encryption) and authentication of AMP frames.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25657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16619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[1] IEEE 802.11-24/178r0, Security considerations in ambient power communications, Hui Luo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[2] IEEE 802.11-24/1203r0, Authentication and Security transaction for AMP, Chuanfeng He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[3] IEEE 802.11-24/1548r2, Thoughts on security for AMP , Rojan Chitrakar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[4] IEEE 802.11/24/2112r0, </a:t>
            </a:r>
            <a:r>
              <a:rPr lang="it-IT" sz="2000" dirty="0">
                <a:solidFill>
                  <a:srgbClr val="000000"/>
                </a:solidFill>
                <a:latin typeface="Arial"/>
                <a:ea typeface="ＭＳ Ｐゴシック"/>
              </a:rPr>
              <a:t>Secure E2E Operation for AMP, Sanket Kalamkar</a:t>
            </a: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2">
            <a:extLst>
              <a:ext uri="{FF2B5EF4-FFF2-40B4-BE49-F238E27FC236}">
                <a16:creationId xmlns:a16="http://schemas.microsoft.com/office/drawing/2014/main" id="{9AAFB276-BA85-456C-A94F-D47EB14AA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4072" y="2255162"/>
            <a:ext cx="4001274" cy="41981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Recap (1/2)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47953" y="1101300"/>
            <a:ext cx="1180931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</a:rPr>
              <a:t>Authentication and Key generation for AMP STAs were discussed in [1], [2], [3], [4].</a:t>
            </a:r>
            <a:endParaRPr lang="en-US" sz="2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18212F-7D55-4551-BDAF-BCC4FD703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2348880"/>
            <a:ext cx="4407910" cy="40385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9CF1281-1B32-4E67-9470-A06698389101}"/>
              </a:ext>
            </a:extLst>
          </p:cNvPr>
          <p:cNvSpPr txBox="1"/>
          <p:nvPr/>
        </p:nvSpPr>
        <p:spPr>
          <a:xfrm>
            <a:off x="251680" y="1514964"/>
            <a:ext cx="5007318" cy="6740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[1] proposes </a:t>
            </a:r>
            <a:r>
              <a:rPr lang="en-US" sz="1400" b="1" dirty="0">
                <a:solidFill>
                  <a:schemeClr val="tx1"/>
                </a:solidFill>
                <a:latin typeface="+mn-lt"/>
                <a:ea typeface="+mn-ea"/>
              </a:rPr>
              <a:t>using the SAE 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during AMP message exchanges to generate the security keys to be used in AMP communication.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DC5821-10D3-40CE-98C3-E171CCE76ADA}"/>
              </a:ext>
            </a:extLst>
          </p:cNvPr>
          <p:cNvSpPr txBox="1"/>
          <p:nvPr/>
        </p:nvSpPr>
        <p:spPr>
          <a:xfrm>
            <a:off x="6352735" y="1514964"/>
            <a:ext cx="5007318" cy="4801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[2] proposes to generate the security keys to be used in AMP communications using </a:t>
            </a:r>
            <a:r>
              <a:rPr lang="en-US" sz="1400" b="1" dirty="0">
                <a:solidFill>
                  <a:schemeClr val="tx1"/>
                </a:solidFill>
                <a:latin typeface="+mn-lt"/>
                <a:ea typeface="+mn-ea"/>
              </a:rPr>
              <a:t>pre-shared keys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713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Recap (2/2)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CF1281-1B32-4E67-9470-A06698389101}"/>
              </a:ext>
            </a:extLst>
          </p:cNvPr>
          <p:cNvSpPr txBox="1"/>
          <p:nvPr/>
        </p:nvSpPr>
        <p:spPr>
          <a:xfrm>
            <a:off x="251680" y="1514964"/>
            <a:ext cx="5363838" cy="4801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[3] proposes generating PMK infrequently/only when needed. PTK is derived from the PMK to be used in AMP communication.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DC5821-10D3-40CE-98C3-E171CCE76ADA}"/>
              </a:ext>
            </a:extLst>
          </p:cNvPr>
          <p:cNvSpPr txBox="1"/>
          <p:nvPr/>
        </p:nvSpPr>
        <p:spPr>
          <a:xfrm>
            <a:off x="6023992" y="1514964"/>
            <a:ext cx="5933273" cy="4801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[4] proposes </a:t>
            </a:r>
            <a:r>
              <a:rPr lang="en-US" sz="1400" b="1" dirty="0">
                <a:solidFill>
                  <a:schemeClr val="tx1"/>
                </a:solidFill>
                <a:latin typeface="+mn-lt"/>
                <a:ea typeface="+mn-ea"/>
              </a:rPr>
              <a:t>using PMK generated during offline onboarding 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to derive PTK to be used in AMP communication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3F0373-5089-4005-9014-28A12DA09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0861" y="2094827"/>
            <a:ext cx="6186617" cy="37226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796D21D-88B4-47B0-8E6E-E3979DE433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30" y="1987716"/>
            <a:ext cx="4690425" cy="440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463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Key Generation - 1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94656" y="1052736"/>
            <a:ext cx="12097344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Many non-AP AMP STAs (e.g., Active Tx non-AP AMP STA) can be expected to be in operation for long time (years). For such STAs</a:t>
            </a:r>
            <a:r>
              <a:rPr lang="en-US" sz="1600" b="1" dirty="0">
                <a:solidFill>
                  <a:srgbClr val="000000"/>
                </a:solidFill>
                <a:latin typeface="Arial"/>
                <a:ea typeface="ＭＳ Ｐゴシック"/>
              </a:rPr>
              <a:t>, it is desirable that the PMK can be replaced in-band as needed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(instead of out-of-band during onboarding etc.).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Simpler methods of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deriving PMK from pre-installed Pre-shared Key (PSK) can be used, e.g., Password-Based Key Derivation Function (PBKDF).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Assumption: A Pre-shared key (e.g., 256 bits) is pre-programmed on both AMP AP and non-AP AMP STA.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pic>
        <p:nvPicPr>
          <p:cNvPr id="7" name="pic">
            <a:extLst>
              <a:ext uri="{FF2B5EF4-FFF2-40B4-BE49-F238E27FC236}">
                <a16:creationId xmlns:a16="http://schemas.microsoft.com/office/drawing/2014/main" id="{01776792-8C6B-45A6-9B7D-92CB9D04C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15680" y="2492896"/>
            <a:ext cx="4972966" cy="397837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15D127F-BAD9-4B2F-B46B-AF49BCEB1AAE}"/>
              </a:ext>
            </a:extLst>
          </p:cNvPr>
          <p:cNvSpPr/>
          <p:nvPr/>
        </p:nvSpPr>
        <p:spPr>
          <a:xfrm>
            <a:off x="7929796" y="3140968"/>
            <a:ext cx="3638812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sz="1040" dirty="0">
                <a:solidFill>
                  <a:srgbClr val="1D1D1A"/>
                </a:solidFill>
                <a:latin typeface="Segoe UI" panose="020B0502040204020203" pitchFamily="34" charset="0"/>
                <a:ea typeface="宋体" panose="02010600030101010101" pitchFamily="2" charset="-122"/>
              </a:rPr>
              <a:t>Using a Password-Based Key Derivation Function (PBKDF), “Hash-String || transmitter's ID || receiver's ID” are hashed 2</a:t>
            </a:r>
            <a:r>
              <a:rPr lang="en-US" sz="1040" baseline="30000" dirty="0">
                <a:solidFill>
                  <a:srgbClr val="1D1D1A"/>
                </a:solidFill>
                <a:latin typeface="Segoe UI" panose="020B0502040204020203" pitchFamily="34" charset="0"/>
                <a:ea typeface="宋体" panose="02010600030101010101" pitchFamily="2" charset="-122"/>
              </a:rPr>
              <a:t>NumRepetition</a:t>
            </a:r>
            <a:r>
              <a:rPr lang="en-US" sz="1040" dirty="0">
                <a:solidFill>
                  <a:srgbClr val="1D1D1A"/>
                </a:solidFill>
                <a:latin typeface="Segoe UI" panose="020B0502040204020203" pitchFamily="34" charset="0"/>
                <a:ea typeface="宋体" panose="02010600030101010101" pitchFamily="2" charset="-122"/>
              </a:rPr>
              <a:t> times using the PSK, to produce a PMK-length bits Pairwise Master Key (PMK) .</a:t>
            </a:r>
            <a:endParaRPr lang="en-SG" sz="2000" dirty="0">
              <a:solidFill>
                <a:srgbClr val="1D1D1A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58457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3B58AF-98C7-401D-B68A-9792DEE70D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640" y="935289"/>
            <a:ext cx="4865024" cy="5518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Key Generation - 2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72008" y="1052736"/>
            <a:ext cx="7032104" cy="524143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u="sng" dirty="0">
                <a:solidFill>
                  <a:srgbClr val="000000"/>
                </a:solidFill>
                <a:latin typeface="Arial"/>
                <a:ea typeface="ＭＳ Ｐゴシック"/>
              </a:rPr>
              <a:t>PMK Generation (first time or for update):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In Message 1, AMP AP provides:</a:t>
            </a:r>
          </a:p>
          <a:p>
            <a:pPr marL="285750" lvl="0" indent="-28575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Info required for PMK generation: </a:t>
            </a:r>
          </a:p>
          <a:p>
            <a:pPr marL="573088" lvl="1" indent="-231775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NumRepetition: Number of hash repetition to be performed </a:t>
            </a:r>
          </a:p>
          <a:p>
            <a:pPr marL="573088" lvl="1" indent="-231775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PMK-Length: Length of the PMK (e.g.,0: 128-bits, 1: 256-bits)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Anonce for PTK generation (from the PMK) 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2) </a:t>
            </a:r>
            <a:r>
              <a:rPr lang="en-US" sz="1400" b="1" dirty="0">
                <a:solidFill>
                  <a:srgbClr val="000000"/>
                </a:solidFill>
                <a:latin typeface="Arial"/>
                <a:ea typeface="ＭＳ Ｐゴシック"/>
              </a:rPr>
              <a:t>Non-AP AMP STA generates PMK (based on Message 1) and derives PTK from 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it and sends Message 2 carrying a SNonce and a MIC generated using the PTK.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3) </a:t>
            </a:r>
            <a:r>
              <a:rPr lang="en-US" sz="1400" b="1" dirty="0">
                <a:solidFill>
                  <a:srgbClr val="000000"/>
                </a:solidFill>
                <a:latin typeface="Arial"/>
                <a:ea typeface="ＭＳ Ｐゴシック"/>
              </a:rPr>
              <a:t>Upon receiving Message 2, AMP AP generates PMK and derives PTK from it 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and verifies the MIC in Message 2 using the PTK. If the MIC verification succeeds, it saves the PMK and PMKID and sends a frame to confirm the keys: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Either explicitly using Message 3 carrying a MIC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Or, implicitly by including a MIC in a protected AMP frame.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4) If the MIC in the received AMP frame is verified correctly using the PTK, the non-AP AMP STA saves the PMK and PMKID.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b="1" dirty="0">
                <a:solidFill>
                  <a:srgbClr val="000000"/>
                </a:solidFill>
                <a:latin typeface="Arial"/>
                <a:ea typeface="ＭＳ Ｐゴシック"/>
              </a:rPr>
              <a:t>Example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:</a:t>
            </a:r>
          </a:p>
          <a:p>
            <a:pPr marL="12368" lvl="0" defTabSz="1187323" eaLnBrk="1" fontAlgn="auto" hangingPunct="1"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SG" sz="1400" dirty="0">
                <a:solidFill>
                  <a:srgbClr val="1D1D1A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PMK = 2</a:t>
            </a:r>
            <a:r>
              <a:rPr lang="en-SG" sz="1400" baseline="30000" dirty="0">
                <a:solidFill>
                  <a:srgbClr val="1D1D1A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NumRepetition</a:t>
            </a:r>
            <a:r>
              <a:rPr lang="en-SG" sz="1400" dirty="0">
                <a:solidFill>
                  <a:srgbClr val="1D1D1A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 times (SHA-128(PSK, Hash-string || Min(ID1, ID2) || Max(ID1, ID2))</a:t>
            </a:r>
          </a:p>
          <a:p>
            <a:pPr marL="12368" lvl="0" defTabSz="1187323" eaLnBrk="1" fontAlgn="auto" hangingPunct="1"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endParaRPr lang="en-SG" sz="1400" dirty="0">
              <a:solidFill>
                <a:srgbClr val="1D1D1A"/>
              </a:solidFill>
              <a:latin typeface="+mj-lt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12368" lvl="0" defTabSz="1187323" eaLnBrk="1" fontAlgn="auto" hangingPunct="1"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SG" sz="1400" dirty="0">
                <a:solidFill>
                  <a:srgbClr val="1D1D1A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Here, </a:t>
            </a:r>
          </a:p>
          <a:p>
            <a:pPr marL="12368" lvl="0" defTabSz="1187323" eaLnBrk="1" fontAlgn="auto" hangingPunct="1"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SG" sz="1400" dirty="0">
                <a:solidFill>
                  <a:srgbClr val="1D1D1A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Hash-string = “AMP PMK Generation”</a:t>
            </a:r>
          </a:p>
          <a:p>
            <a:pPr marL="12368" lvl="0" defTabSz="1187323" eaLnBrk="1" fontAlgn="auto" hangingPunct="1"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SG" sz="1400" dirty="0">
                <a:solidFill>
                  <a:srgbClr val="1D1D1A"/>
                </a:solidFill>
                <a:latin typeface="+mj-lt"/>
                <a:ea typeface="Microsoft YaHei" panose="020B0503020204020204" pitchFamily="34" charset="-122"/>
                <a:cs typeface="Arial" panose="020B0604020202020204" pitchFamily="34" charset="0"/>
              </a:rPr>
              <a:t>ID1 = AMP AP’s MAC Address, ID2 = non-AP AMP STA’s MAC Address</a:t>
            </a:r>
          </a:p>
        </p:txBody>
      </p:sp>
    </p:spTree>
    <p:extLst>
      <p:ext uri="{BB962C8B-B14F-4D97-AF65-F5344CB8AC3E}">
        <p14:creationId xmlns:p14="http://schemas.microsoft.com/office/powerpoint/2010/main" val="1301792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Key Generation - 3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94656" y="1052736"/>
            <a:ext cx="6217368" cy="503830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u="sng" dirty="0">
                <a:solidFill>
                  <a:srgbClr val="000000"/>
                </a:solidFill>
                <a:latin typeface="Arial"/>
                <a:ea typeface="ＭＳ Ｐゴシック"/>
              </a:rPr>
              <a:t>PTK Generation (from an existing PMK):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In Message 1, AMP AP provides: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PMKID corresponding to a PMK 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Anonce for PTK generation 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2) Upon receiving Message 1, Non-AP AMP STA retrieves the PMK (based on PMKID) and derives PTK from it and sends Message 2 carrying a SNonce and a MIC generated using the PTK.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3) Upon receiving Message 2, AMP AP derives PTK from PMK and verifies the MIC in Message 2 using the PTK. If the MIC verification succeeds, it saves the PTK and sends a frame to confirm the PTK: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Either explicitly using Message 3 carrying a MIC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Or, implicitly by including a MIC in a protected AMP frame.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4) If the MIC in the received AMP frame is verified correctly using the PTK, the non-AP AMP STA saves the PTK.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u="sng" dirty="0">
                <a:solidFill>
                  <a:srgbClr val="000000"/>
                </a:solidFill>
                <a:latin typeface="Arial"/>
                <a:ea typeface="ＭＳ Ｐゴシック"/>
              </a:rPr>
              <a:t>Example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: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>
              <a:lnSpc>
                <a:spcPct val="100000"/>
              </a:lnSpc>
            </a:pPr>
            <a:r>
              <a:rPr lang="en-SG" sz="1400" dirty="0">
                <a:solidFill>
                  <a:srgbClr val="000000"/>
                </a:solidFill>
                <a:latin typeface="+mj-lt"/>
              </a:rPr>
              <a:t>PTK = HMAC-SHA-1 (PMK, "AMP Pairwise Key expansion", Min(ID1, ID2) || Max(ID1, ID2) || Min(</a:t>
            </a:r>
            <a:r>
              <a:rPr lang="en-SG" sz="1400" dirty="0" err="1">
                <a:solidFill>
                  <a:srgbClr val="000000"/>
                </a:solidFill>
                <a:latin typeface="+mj-lt"/>
              </a:rPr>
              <a:t>ANonce</a:t>
            </a:r>
            <a:r>
              <a:rPr lang="en-SG" sz="14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SG" sz="1400" dirty="0" err="1">
                <a:solidFill>
                  <a:srgbClr val="000000"/>
                </a:solidFill>
                <a:latin typeface="+mj-lt"/>
              </a:rPr>
              <a:t>SNonce</a:t>
            </a:r>
            <a:r>
              <a:rPr lang="en-SG" sz="1400" dirty="0">
                <a:solidFill>
                  <a:srgbClr val="000000"/>
                </a:solidFill>
                <a:latin typeface="+mj-lt"/>
              </a:rPr>
              <a:t>) || Max(</a:t>
            </a:r>
            <a:r>
              <a:rPr lang="en-SG" sz="1400" dirty="0" err="1">
                <a:solidFill>
                  <a:srgbClr val="000000"/>
                </a:solidFill>
                <a:latin typeface="+mj-lt"/>
              </a:rPr>
              <a:t>ANonce</a:t>
            </a:r>
            <a:r>
              <a:rPr lang="en-SG" sz="14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SG" sz="1400" dirty="0" err="1">
                <a:solidFill>
                  <a:srgbClr val="000000"/>
                </a:solidFill>
                <a:latin typeface="+mj-lt"/>
              </a:rPr>
              <a:t>SNonce</a:t>
            </a:r>
            <a:r>
              <a:rPr lang="en-SG" sz="1400">
                <a:solidFill>
                  <a:srgbClr val="000000"/>
                </a:solidFill>
                <a:latin typeface="+mj-lt"/>
              </a:rPr>
              <a:t>))</a:t>
            </a:r>
            <a:endParaRPr lang="en-US" sz="1400" dirty="0">
              <a:solidFill>
                <a:srgbClr val="000000"/>
              </a:solidFill>
              <a:latin typeface="+mj-lt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2ECC6EB9-16F3-4947-BE8E-5A2DD68B12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85058" y="1071965"/>
            <a:ext cx="4627566" cy="534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503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Cryptographic protocol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7F21041-C980-49F0-A706-FE80AA0F2D98}"/>
              </a:ext>
            </a:extLst>
          </p:cNvPr>
          <p:cNvSpPr txBox="1">
            <a:spLocks/>
          </p:cNvSpPr>
          <p:nvPr/>
        </p:nvSpPr>
        <p:spPr>
          <a:xfrm>
            <a:off x="137698" y="1124744"/>
            <a:ext cx="11862958" cy="36004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lIns="53979" tIns="53979" rIns="53979" bIns="53979"/>
          <a:lstStyle>
            <a:lvl1pPr marL="12368" indent="0" algn="l" defTabSz="1187323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1207937" algn="ctr"/>
              </a:tabLst>
              <a:defRPr sz="1799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25640" indent="-171091" algn="l" defTabSz="1187323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tabLst>
                <a:tab pos="1207937" algn="ctr"/>
              </a:tabLst>
              <a:defRPr sz="1298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5640" indent="-171091" algn="l" defTabSz="1187323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tabLst>
                <a:tab pos="1207937" algn="ctr"/>
              </a:tabLst>
              <a:defRPr sz="1298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5640" indent="-171091" algn="l" defTabSz="1187323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tabLst>
                <a:tab pos="1207937" algn="ctr"/>
              </a:tabLst>
              <a:defRPr sz="1298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5640" indent="-171091" algn="l" defTabSz="1187323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tabLst>
                <a:tab pos="1207937" algn="ctr"/>
              </a:tabLst>
              <a:defRPr sz="1298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65140" indent="-296831" algn="l" defTabSz="1187323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defRPr sz="23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58802" indent="-296831" algn="l" defTabSz="1187323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defRPr sz="23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52463" indent="-296831" algn="l" defTabSz="1187323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defRPr sz="23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46125" indent="-296831" algn="l" defTabSz="1187323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defRPr sz="23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268" marR="0" lvl="0" indent="-342900" algn="l" defTabSz="1187323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>
                <a:tab pos="1207937" algn="ctr"/>
              </a:tabLst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Due to its simplicity and wide use in 802.11, we propose that CCMP is used both* for encryption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and authentication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of AMP frames.</a:t>
            </a:r>
          </a:p>
          <a:p>
            <a:pPr marL="868540" marR="0" lvl="1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>
                <a:tab pos="1207937" algn="ctr"/>
              </a:tabLst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authenticated AMP frame, the FCS field carries the MIC but the frame body is not encrypted.</a:t>
            </a: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744538" marR="0" lvl="4" indent="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207937" algn="ctr"/>
              </a:tabLst>
              <a:defRPr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">
            <a:extLst>
              <a:ext uri="{FF2B5EF4-FFF2-40B4-BE49-F238E27FC236}">
                <a16:creationId xmlns:a16="http://schemas.microsoft.com/office/drawing/2014/main" id="{4FB07689-C3A4-48D3-BE40-80C7C7B874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3352" y="2132856"/>
            <a:ext cx="6336704" cy="2181362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EA37D64C-629D-426D-8D73-E12D4E8687BC}"/>
              </a:ext>
            </a:extLst>
          </p:cNvPr>
          <p:cNvGrpSpPr/>
          <p:nvPr/>
        </p:nvGrpSpPr>
        <p:grpSpPr>
          <a:xfrm>
            <a:off x="4943872" y="1844824"/>
            <a:ext cx="7103640" cy="4563404"/>
            <a:chOff x="4943872" y="1844824"/>
            <a:chExt cx="7103640" cy="4563404"/>
          </a:xfrm>
        </p:grpSpPr>
        <p:pic>
          <p:nvPicPr>
            <p:cNvPr id="8" name="pic">
              <a:extLst>
                <a:ext uri="{FF2B5EF4-FFF2-40B4-BE49-F238E27FC236}">
                  <a16:creationId xmlns:a16="http://schemas.microsoft.com/office/drawing/2014/main" id="{80665311-7F16-4210-859C-9FB5731DA6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4943872" y="2399734"/>
              <a:ext cx="6880000" cy="3110000"/>
            </a:xfrm>
            <a:prstGeom prst="rect">
              <a:avLst/>
            </a:prstGeom>
          </p:spPr>
        </p:pic>
        <p:sp>
          <p:nvSpPr>
            <p:cNvPr id="9" name="Callout: Line 8">
              <a:extLst>
                <a:ext uri="{FF2B5EF4-FFF2-40B4-BE49-F238E27FC236}">
                  <a16:creationId xmlns:a16="http://schemas.microsoft.com/office/drawing/2014/main" id="{4A903733-D798-4556-AEB2-C8B0D2C522A6}"/>
                </a:ext>
              </a:extLst>
            </p:cNvPr>
            <p:cNvSpPr/>
            <p:nvPr/>
          </p:nvSpPr>
          <p:spPr>
            <a:xfrm>
              <a:off x="11133112" y="3773676"/>
              <a:ext cx="914400" cy="612648"/>
            </a:xfrm>
            <a:prstGeom prst="borderCallout1">
              <a:avLst>
                <a:gd name="adj1" fmla="val 2678"/>
                <a:gd name="adj2" fmla="val 48525"/>
                <a:gd name="adj3" fmla="val -62534"/>
                <a:gd name="adj4" fmla="val 12576"/>
              </a:avLst>
            </a:prstGeom>
            <a:noFill/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FCS field carries the MIC</a:t>
              </a:r>
              <a:endParaRPr kumimoji="0" lang="en-SG" sz="105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Callout: Line 9">
              <a:extLst>
                <a:ext uri="{FF2B5EF4-FFF2-40B4-BE49-F238E27FC236}">
                  <a16:creationId xmlns:a16="http://schemas.microsoft.com/office/drawing/2014/main" id="{C037E106-870D-4F1D-ABF3-DE12FA1F5912}"/>
                </a:ext>
              </a:extLst>
            </p:cNvPr>
            <p:cNvSpPr/>
            <p:nvPr/>
          </p:nvSpPr>
          <p:spPr>
            <a:xfrm>
              <a:off x="5807968" y="5795580"/>
              <a:ext cx="914400" cy="612648"/>
            </a:xfrm>
            <a:prstGeom prst="borderCallout1">
              <a:avLst>
                <a:gd name="adj1" fmla="val -88"/>
                <a:gd name="adj2" fmla="val 46036"/>
                <a:gd name="adj3" fmla="val -60768"/>
                <a:gd name="adj4" fmla="val 45047"/>
              </a:avLst>
            </a:prstGeom>
            <a:noFill/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Indicates protected AMP frame</a:t>
              </a:r>
              <a:endParaRPr kumimoji="0" lang="en-SG" sz="105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Callout: Line 10">
              <a:extLst>
                <a:ext uri="{FF2B5EF4-FFF2-40B4-BE49-F238E27FC236}">
                  <a16:creationId xmlns:a16="http://schemas.microsoft.com/office/drawing/2014/main" id="{7B0E4B54-FB52-45C8-BBAD-D113E63A0540}"/>
                </a:ext>
              </a:extLst>
            </p:cNvPr>
            <p:cNvSpPr/>
            <p:nvPr/>
          </p:nvSpPr>
          <p:spPr>
            <a:xfrm>
              <a:off x="9256884" y="5762251"/>
              <a:ext cx="1101826" cy="612648"/>
            </a:xfrm>
            <a:prstGeom prst="borderCallout1">
              <a:avLst>
                <a:gd name="adj1" fmla="val -88"/>
                <a:gd name="adj2" fmla="val 46036"/>
                <a:gd name="adj3" fmla="val -60769"/>
                <a:gd name="adj4" fmla="val 26153"/>
              </a:avLst>
            </a:prstGeom>
            <a:noFill/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0: Authenticated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1: Encrypted</a:t>
              </a:r>
              <a:endParaRPr kumimoji="0" lang="en-SG" sz="105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Callout: Line 11">
              <a:extLst>
                <a:ext uri="{FF2B5EF4-FFF2-40B4-BE49-F238E27FC236}">
                  <a16:creationId xmlns:a16="http://schemas.microsoft.com/office/drawing/2014/main" id="{B53437DB-38AC-43CD-B4D3-01C6B2A4C98B}"/>
                </a:ext>
              </a:extLst>
            </p:cNvPr>
            <p:cNvSpPr/>
            <p:nvPr/>
          </p:nvSpPr>
          <p:spPr>
            <a:xfrm>
              <a:off x="10366176" y="1844824"/>
              <a:ext cx="1418456" cy="805443"/>
            </a:xfrm>
            <a:prstGeom prst="borderCallout1">
              <a:avLst>
                <a:gd name="adj1" fmla="val 43384"/>
                <a:gd name="adj2" fmla="val -566"/>
                <a:gd name="adj3" fmla="val 178365"/>
                <a:gd name="adj4" fmla="val -36079"/>
              </a:avLst>
            </a:prstGeom>
            <a:noFill/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If Encrypted = 1, content of Frame Body is encrypted, else it is in plain text.</a:t>
              </a:r>
              <a:endParaRPr kumimoji="0" lang="en-SG" sz="105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A561C18-8351-480E-BA7B-0447A2E55D7C}"/>
              </a:ext>
            </a:extLst>
          </p:cNvPr>
          <p:cNvCxnSpPr/>
          <p:nvPr/>
        </p:nvCxnSpPr>
        <p:spPr bwMode="auto">
          <a:xfrm flipV="1">
            <a:off x="6600056" y="2708920"/>
            <a:ext cx="108012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9487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Conclusion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387798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In this contribution we shared our thoughts regarding AMP Security: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57200" lvl="0" indent="-45720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A new PMK is generated using the same frame exchange used for PTK generation. Once verified, the new PMK is used for PTK derivation.</a:t>
            </a:r>
          </a:p>
          <a:p>
            <a:pPr marL="457200" lvl="0" indent="-45720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endParaRPr lang="en-US" sz="24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457200" lvl="0" indent="-45720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endParaRPr lang="en-US" sz="24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457200" lvl="0" indent="-457200" defTabSz="1187323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The same cryptographic protocol (e.g., CCMP) is used both for authentication and encryption of AMP frames.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37894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37702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the following text to TGbp SFD?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200" dirty="0">
                <a:solidFill>
                  <a:srgbClr val="000000"/>
                </a:solidFill>
                <a:latin typeface="Arial"/>
                <a:ea typeface="ＭＳ Ｐゴシック"/>
              </a:rPr>
              <a:t>802.11bp defines a mechanism to generate a Pairwise Master Key (PMK) and a Pairwise Transient Key (PTK) at a non-AP AMP STA to support secure communication, where: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An AMP AP transmits a first downlink AMP frame containing NumRepetition, PMK-Length and an ANonce.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	After receiving the first downlink AMP frame from the AMP AP,  the non-AP AMP STA generates a PMK, a PMKID and an SNonce.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	The non-AP AMP STA generates a Pairwise Transient Key (PTK) using the ANonce, the SNonce, and the PMK.</a:t>
            </a:r>
          </a:p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8118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113389</TotalTime>
  <Words>1410</Words>
  <Application>Microsoft Office PowerPoint</Application>
  <PresentationFormat>Widescreen</PresentationFormat>
  <Paragraphs>128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 Unicode MS</vt:lpstr>
      <vt:lpstr>Microsoft YaHei</vt:lpstr>
      <vt:lpstr>ＭＳ Ｐゴシック</vt:lpstr>
      <vt:lpstr>ＭＳ Ｐゴシック</vt:lpstr>
      <vt:lpstr>宋体</vt:lpstr>
      <vt:lpstr>Arial</vt:lpstr>
      <vt:lpstr>Calibri</vt:lpstr>
      <vt:lpstr>Courier New</vt:lpstr>
      <vt:lpstr>Segoe UI</vt:lpstr>
      <vt:lpstr>Times New Roman</vt:lpstr>
      <vt:lpstr>Wingdings</vt:lpstr>
      <vt:lpstr>Office Theme</vt:lpstr>
      <vt:lpstr>PowerPoint Presentation</vt:lpstr>
      <vt:lpstr>Recap (1/2)</vt:lpstr>
      <vt:lpstr>Recap (2/2)</vt:lpstr>
      <vt:lpstr>Key Generation - 1</vt:lpstr>
      <vt:lpstr>Key Generation - 2</vt:lpstr>
      <vt:lpstr>Key Generation - 3</vt:lpstr>
      <vt:lpstr>Cryptographic protocol </vt:lpstr>
      <vt:lpstr>Conclusion</vt:lpstr>
      <vt:lpstr>SP 1</vt:lpstr>
      <vt:lpstr>SP 2</vt:lpstr>
      <vt:lpstr>SP 3</vt:lpstr>
      <vt:lpstr>SP 4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rojan.chitrakar@huawei.com</dc:creator>
  <cp:keywords/>
  <dc:description/>
  <cp:lastModifiedBy>Rojan Chitrakar</cp:lastModifiedBy>
  <cp:revision>718</cp:revision>
  <cp:lastPrinted>2000-03-07T00:55:37Z</cp:lastPrinted>
  <dcterms:created xsi:type="dcterms:W3CDTF">2016-01-17T22:48:36Z</dcterms:created>
  <dcterms:modified xsi:type="dcterms:W3CDTF">2025-05-12T11:59:48Z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(3)f1RkGljuyLaf3V9GPw+/9bl06JE9K99grNztGkt0uWUfIKsUdRD8s9LcAjX2IRuF8aNVhQx0
h4TvHNkqbg49O6oTYCQ5E6Ln2RDWUWAcaKI9999Z8XCE1LgY8jG5C4CufiFO1i1jZLk2S1HD
FrM2hGfdxIfapvbzQaKswOa1GN55c9E7Yk81J86ROQqypx77iIQlYognEvsjD4worgw1Ey6i
OLYgDBftFh0OPETR5p</vt:lpwstr>
  </property>
  <property fmtid="{D5CDD505-2E9C-101B-9397-08002B2CF9AE}" pid="3" name="_2015_ms_pID_7253431">
    <vt:lpwstr>gPoIxaQ5Z37S71HmNH1jfcriaJ3mYrOQgmxtU7T4JSUfuQKty3cRjU
llIm5Z6MwU0hqhVr+k423E+mMVzTLBdTpqB2aT0guA2jvxIJRAIqE5Z2RDmg3fowXOjqPFnk
mMlfVb1+5cp5nhlU5bjmzHGTYXcvWxEmESmvIVuSvf3yz6vSzf4RTSytloKQnRgA/E73hy0Q
CCNYBWZ9RFW6paJESbmbk+2WZ6odioZQJUpr</vt:lpwstr>
  </property>
  <property fmtid="{D5CDD505-2E9C-101B-9397-08002B2CF9AE}" pid="4" name="_2015_ms_pID_7253432">
    <vt:lpwstr>4A==</vt:lpwstr>
  </property>
</Properties>
</file>