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8" r:id="rId2"/>
  </p:sldMasterIdLst>
  <p:notesMasterIdLst>
    <p:notesMasterId r:id="rId21"/>
  </p:notesMasterIdLst>
  <p:sldIdLst>
    <p:sldId id="363" r:id="rId3"/>
    <p:sldId id="2480" r:id="rId4"/>
    <p:sldId id="2490" r:id="rId5"/>
    <p:sldId id="2493" r:id="rId6"/>
    <p:sldId id="2494" r:id="rId7"/>
    <p:sldId id="2492" r:id="rId8"/>
    <p:sldId id="2482" r:id="rId9"/>
    <p:sldId id="2486" r:id="rId10"/>
    <p:sldId id="2495" r:id="rId11"/>
    <p:sldId id="2496" r:id="rId12"/>
    <p:sldId id="2485" r:id="rId13"/>
    <p:sldId id="2491" r:id="rId14"/>
    <p:sldId id="2467" r:id="rId15"/>
    <p:sldId id="2497" r:id="rId16"/>
    <p:sldId id="2498" r:id="rId17"/>
    <p:sldId id="2499" r:id="rId18"/>
    <p:sldId id="2500" r:id="rId19"/>
    <p:sldId id="2460" r:id="rId20"/>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5883" autoAdjust="0"/>
  </p:normalViewPr>
  <p:slideViewPr>
    <p:cSldViewPr>
      <p:cViewPr varScale="1">
        <p:scale>
          <a:sx n="92" d="100"/>
          <a:sy n="92" d="100"/>
        </p:scale>
        <p:origin x="259" y="72"/>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dirty="0"/>
          </a:p>
        </p:txBody>
      </p:sp>
    </p:spTree>
    <p:extLst>
      <p:ext uri="{BB962C8B-B14F-4D97-AF65-F5344CB8AC3E}">
        <p14:creationId xmlns:p14="http://schemas.microsoft.com/office/powerpoint/2010/main" val="27525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404280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003174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dirty="0">
                <a:solidFill>
                  <a:srgbClr val="000000"/>
                </a:solidFill>
                <a:latin typeface="Arial" panose="020B0604020202020204" pitchFamily="34" charset="0"/>
              </a:rPr>
              <a:t>@250 kbps, preamble = 92uS</a:t>
            </a:r>
          </a:p>
          <a:p>
            <a:r>
              <a:rPr lang="en-US" altLang="zh-CN" sz="1200" dirty="0">
                <a:solidFill>
                  <a:srgbClr val="000000"/>
                </a:solidFill>
                <a:latin typeface="Arial" panose="020B0604020202020204" pitchFamily="34" charset="0"/>
              </a:rPr>
              <a:t>@1Mbps, preamble = 60uS</a:t>
            </a:r>
          </a:p>
          <a:p>
            <a:r>
              <a:rPr lang="en-US" sz="1200" dirty="0">
                <a:solidFill>
                  <a:srgbClr val="000000"/>
                </a:solidFill>
                <a:latin typeface="Arial"/>
                <a:ea typeface="ＭＳ Ｐゴシック"/>
              </a:rPr>
              <a:t>non-AP AMP </a:t>
            </a:r>
            <a:r>
              <a:rPr lang="en-US" sz="1200" dirty="0" err="1">
                <a:solidFill>
                  <a:srgbClr val="000000"/>
                </a:solidFill>
                <a:latin typeface="Arial"/>
                <a:ea typeface="ＭＳ Ｐゴシック"/>
              </a:rPr>
              <a:t>STAs’</a:t>
            </a:r>
            <a:r>
              <a:rPr lang="en-US" sz="1200" dirty="0">
                <a:solidFill>
                  <a:srgbClr val="000000"/>
                </a:solidFill>
                <a:latin typeface="Arial"/>
                <a:ea typeface="ＭＳ Ｐゴシック"/>
              </a:rPr>
              <a:t> clock drift can be up to 10</a:t>
            </a:r>
            <a:r>
              <a:rPr lang="en-US" sz="1200" baseline="30000" dirty="0">
                <a:solidFill>
                  <a:srgbClr val="000000"/>
                </a:solidFill>
                <a:latin typeface="Arial"/>
                <a:ea typeface="ＭＳ Ｐゴシック"/>
              </a:rPr>
              <a:t>4</a:t>
            </a:r>
            <a:r>
              <a:rPr lang="en-US" sz="1200" dirty="0">
                <a:solidFill>
                  <a:srgbClr val="000000"/>
                </a:solidFill>
                <a:latin typeface="Arial"/>
                <a:ea typeface="ＭＳ Ｐゴシック"/>
              </a:rPr>
              <a:t> ppm</a:t>
            </a:r>
            <a:r>
              <a:rPr lang="en-US" sz="1200" b="1" dirty="0">
                <a:solidFill>
                  <a:srgbClr val="000000"/>
                </a:solidFill>
                <a:latin typeface="Arial"/>
                <a:ea typeface="ＭＳ Ｐゴシック"/>
              </a:rPr>
              <a:t> </a:t>
            </a:r>
            <a:endParaRPr lang="en-US" altLang="zh-CN" dirty="0">
              <a:latin typeface="Arial" panose="020B0604020202020204" pitchFamily="34" charset="0"/>
            </a:endParaRPr>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372702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3989748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18123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299616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656666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3843444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87972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103955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428539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48795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802.11-25/0817r0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802.11-25/0817r0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54013390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695400" y="615636"/>
            <a:ext cx="108012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Random access for Active Tx non-AP AMP STAs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11 May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 AMP </a:t>
            </a:r>
            <a:r>
              <a:rPr lang="en-US" altLang="zh-CN" sz="2800" b="1" kern="1200" dirty="0" err="1">
                <a:solidFill>
                  <a:srgbClr val="1D1D1A"/>
                </a:solidFill>
                <a:latin typeface="Arial" panose="020B0604020202020204" pitchFamily="34" charset="0"/>
                <a:ea typeface="Microsoft YaHei" panose="020B0503020204020204" pitchFamily="34" charset="-122"/>
              </a:rPr>
              <a:t>ReTx</a:t>
            </a:r>
            <a:r>
              <a:rPr lang="en-US" altLang="zh-CN" sz="2800" b="1" kern="1200" dirty="0">
                <a:solidFill>
                  <a:srgbClr val="1D1D1A"/>
                </a:solidFill>
                <a:latin typeface="Arial" panose="020B0604020202020204" pitchFamily="34" charset="0"/>
                <a:ea typeface="Microsoft YaHei" panose="020B0503020204020204" pitchFamily="34" charset="-122"/>
              </a:rPr>
              <a:t>-Poll</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6120680" cy="4031873"/>
          </a:xfrm>
          <a:prstGeom prst="rect">
            <a:avLst/>
          </a:prstGeom>
          <a:noFill/>
        </p:spPr>
        <p:txBody>
          <a:bodyPr vert="horz" wrap="square" rtlCol="0">
            <a:spAutoFit/>
          </a:bodyPr>
          <a:lstStyle/>
          <a:p>
            <a:pPr marL="457200" indent="-4572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The AMP AP gains access to wireless medium and transmits the AMP </a:t>
            </a:r>
            <a:r>
              <a:rPr lang="en-US" sz="2000" dirty="0" err="1">
                <a:solidFill>
                  <a:srgbClr val="000000"/>
                </a:solidFill>
                <a:latin typeface="Arial"/>
                <a:ea typeface="ＭＳ Ｐゴシック"/>
              </a:rPr>
              <a:t>ReTx</a:t>
            </a:r>
            <a:r>
              <a:rPr lang="en-US" sz="2000" dirty="0">
                <a:solidFill>
                  <a:srgbClr val="000000"/>
                </a:solidFill>
                <a:latin typeface="Arial"/>
                <a:ea typeface="ＭＳ Ｐゴシック"/>
              </a:rPr>
              <a:t>-Poll frame to initiate selective random access retransmission. The frame indicates:</a:t>
            </a: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Session ID: Identifies the random access session for which retransmission is solicited.</a:t>
            </a:r>
            <a:endParaRPr lang="en-US" sz="1600" dirty="0">
              <a:solidFill>
                <a:schemeClr val="tx1"/>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ECW: The total number of random access slots for retransmission = 2</a:t>
            </a:r>
            <a:r>
              <a:rPr lang="en-US" sz="1600" baseline="30000" dirty="0">
                <a:solidFill>
                  <a:srgbClr val="000000"/>
                </a:solidFill>
                <a:latin typeface="Arial"/>
                <a:ea typeface="ＭＳ Ｐゴシック"/>
              </a:rPr>
              <a:t>ECW</a:t>
            </a:r>
          </a:p>
          <a:p>
            <a:pPr marL="6858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Number of Slots: The number of slots immediately after the AMP </a:t>
            </a:r>
            <a:r>
              <a:rPr lang="en-US" sz="1600" dirty="0" err="1">
                <a:solidFill>
                  <a:srgbClr val="000000"/>
                </a:solidFill>
                <a:latin typeface="Arial"/>
                <a:ea typeface="ＭＳ Ｐゴシック"/>
              </a:rPr>
              <a:t>ReTx</a:t>
            </a:r>
            <a:r>
              <a:rPr lang="en-US" sz="1600" dirty="0">
                <a:solidFill>
                  <a:srgbClr val="000000"/>
                </a:solidFill>
                <a:latin typeface="Arial"/>
                <a:ea typeface="ＭＳ Ｐゴシック"/>
              </a:rPr>
              <a:t>-Poll frame that are allocated for uplink transmissions. Omitted if the value is equal to 2</a:t>
            </a:r>
            <a:r>
              <a:rPr lang="en-US" sz="1600" baseline="30000" dirty="0">
                <a:solidFill>
                  <a:srgbClr val="000000"/>
                </a:solidFill>
                <a:latin typeface="Arial"/>
                <a:ea typeface="ＭＳ Ｐゴシック"/>
              </a:rPr>
              <a:t>ECW</a:t>
            </a:r>
            <a:endParaRPr lang="en-US" sz="1600" dirty="0">
              <a:solidFill>
                <a:srgbClr val="000000"/>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rgbClr val="000000"/>
                </a:solidFill>
                <a:latin typeface="Arial"/>
                <a:ea typeface="ＭＳ Ｐゴシック"/>
              </a:rPr>
              <a:t>NACK Slot Index List</a:t>
            </a:r>
            <a:r>
              <a:rPr lang="en-US" sz="1600" dirty="0">
                <a:solidFill>
                  <a:srgbClr val="000000"/>
                </a:solidFill>
                <a:latin typeface="Arial"/>
                <a:ea typeface="ＭＳ Ｐゴシック"/>
              </a:rPr>
              <a:t>: Identifies one or more slots of the random access session for which retransmission is solicited.</a:t>
            </a:r>
          </a:p>
        </p:txBody>
      </p:sp>
      <p:pic>
        <p:nvPicPr>
          <p:cNvPr id="6" name="pic">
            <a:extLst>
              <a:ext uri="{FF2B5EF4-FFF2-40B4-BE49-F238E27FC236}">
                <a16:creationId xmlns:a16="http://schemas.microsoft.com/office/drawing/2014/main" id="{A65F9146-5A85-410C-A4FB-89B1A32D25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802000" y="1322731"/>
            <a:ext cx="6390000" cy="3000000"/>
          </a:xfrm>
          <a:prstGeom prst="rect">
            <a:avLst/>
          </a:prstGeom>
        </p:spPr>
      </p:pic>
      <p:sp>
        <p:nvSpPr>
          <p:cNvPr id="7" name="TextBox 6">
            <a:extLst>
              <a:ext uri="{FF2B5EF4-FFF2-40B4-BE49-F238E27FC236}">
                <a16:creationId xmlns:a16="http://schemas.microsoft.com/office/drawing/2014/main" id="{80EC1ADA-1BFB-4031-A9D4-DA22E0BC49AA}"/>
              </a:ext>
            </a:extLst>
          </p:cNvPr>
          <p:cNvSpPr txBox="1"/>
          <p:nvPr/>
        </p:nvSpPr>
        <p:spPr>
          <a:xfrm>
            <a:off x="47328" y="5480294"/>
            <a:ext cx="11881320" cy="911019"/>
          </a:xfrm>
          <a:prstGeom prst="rect">
            <a:avLst/>
          </a:prstGeom>
          <a:noFill/>
        </p:spPr>
        <p:txBody>
          <a:bodyPr vert="horz" wrap="square" rtlCol="0">
            <a:spAutoFit/>
          </a:bodyPr>
          <a:lstStyle/>
          <a:p>
            <a:pPr marL="400050" lvl="1" indent="0" defTabSz="1187323" eaLnBrk="1" fontAlgn="auto" hangingPunct="1">
              <a:lnSpc>
                <a:spcPct val="90000"/>
              </a:lnSpc>
              <a:spcBef>
                <a:spcPts val="1200"/>
              </a:spcBef>
              <a:spcAft>
                <a:spcPts val="0"/>
              </a:spcAft>
              <a:tabLst>
                <a:tab pos="1207937" algn="ctr"/>
              </a:tabLst>
            </a:pPr>
            <a:endParaRPr lang="en-US" sz="1600" dirty="0">
              <a:solidFill>
                <a:srgbClr val="000000"/>
              </a:solidFill>
              <a:latin typeface="Arial"/>
              <a:ea typeface="ＭＳ Ｐゴシック"/>
            </a:endParaRPr>
          </a:p>
          <a:p>
            <a:pPr indent="-342900"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Note: The other parameters (Response Type, Slot Duration) are assumed to be same as the random access session indicated by the Session ID.</a:t>
            </a:r>
            <a:endParaRPr lang="en-US" sz="1800" dirty="0">
              <a:solidFill>
                <a:srgbClr val="000000"/>
              </a:solidFill>
              <a:latin typeface="Arial"/>
              <a:ea typeface="ＭＳ Ｐゴシック"/>
            </a:endParaRPr>
          </a:p>
        </p:txBody>
      </p:sp>
    </p:spTree>
    <p:extLst>
      <p:ext uri="{BB962C8B-B14F-4D97-AF65-F5344CB8AC3E}">
        <p14:creationId xmlns:p14="http://schemas.microsoft.com/office/powerpoint/2010/main" val="54093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37993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800" dirty="0">
                <a:solidFill>
                  <a:schemeClr val="tx1"/>
                </a:solidFill>
                <a:latin typeface="Arial"/>
                <a:ea typeface="ＭＳ Ｐゴシック"/>
              </a:rPr>
              <a:t>We discussed the details of the random access for active Tx non-AP AMP STAs and proposed different sub-types of the AMP Trigger frame for random access: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Arial"/>
                <a:ea typeface="ＭＳ Ｐゴシック"/>
              </a:rPr>
              <a:t>AMP Poll: AMP Trigger frame to initiate a new random access session.</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400" dirty="0">
              <a:solidFill>
                <a:schemeClr val="tx1"/>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AMP Re-Poll: AMP Trigger frame to continue a random access session, either in the same or a different TXOP.</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400" dirty="0">
              <a:solidFill>
                <a:srgbClr val="000000"/>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AMP </a:t>
            </a:r>
            <a:r>
              <a:rPr lang="en-US" sz="2400" dirty="0" err="1">
                <a:solidFill>
                  <a:srgbClr val="000000"/>
                </a:solidFill>
                <a:latin typeface="Arial"/>
                <a:ea typeface="ＭＳ Ｐゴシック"/>
              </a:rPr>
              <a:t>ReTx</a:t>
            </a:r>
            <a:r>
              <a:rPr lang="en-US" sz="2400" dirty="0">
                <a:solidFill>
                  <a:srgbClr val="000000"/>
                </a:solidFill>
                <a:latin typeface="Arial"/>
                <a:ea typeface="ＭＳ Ｐゴシック"/>
              </a:rPr>
              <a:t>-Poll: AMP Trigger frame to initiate a selective random access retransmission.</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400" dirty="0">
              <a:solidFill>
                <a:srgbClr val="000000"/>
              </a:solidFill>
              <a:latin typeface="Arial"/>
              <a:ea typeface="ＭＳ Ｐゴシック"/>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800" b="1" dirty="0">
              <a:solidFill>
                <a:schemeClr val="tx1"/>
              </a:solidFill>
              <a:latin typeface="Arial"/>
              <a:ea typeface="ＭＳ Ｐゴシック"/>
            </a:endParaRPr>
          </a:p>
        </p:txBody>
      </p:sp>
    </p:spTree>
    <p:extLst>
      <p:ext uri="{BB962C8B-B14F-4D97-AF65-F5344CB8AC3E}">
        <p14:creationId xmlns:p14="http://schemas.microsoft.com/office/powerpoint/2010/main" val="690914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4438138"/>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AMP AP transmits a first variant of the AMP Trigger frame to start a time-slot based random access session for non-AP AMP STAs. The frame carries one or more of: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Session ID: Identifies the random access session</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chemeClr val="tx1"/>
                </a:solidFill>
                <a:latin typeface="Arial"/>
                <a:ea typeface="ＭＳ Ｐゴシック"/>
              </a:rPr>
              <a:t>Response Type: Type of the solicited uplink response</a:t>
            </a:r>
            <a:endParaRPr lang="en-US" sz="2000" dirty="0">
              <a:solidFill>
                <a:srgbClr val="000000"/>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ECW: Indicates the total number of slots in the random access session</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Number of Slots: The number of slots immediately after the AMP Poll frame that are allocated for uplink transmissions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Other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parameters</a:t>
            </a:r>
            <a:r>
              <a:rPr lang="fr-FR" sz="2000" dirty="0">
                <a:solidFill>
                  <a:srgbClr val="000000"/>
                </a:solidFill>
                <a:latin typeface="Arial"/>
                <a:ea typeface="ＭＳ Ｐゴシック"/>
              </a:rPr>
              <a:t> are TBD.</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Name of the AMP Trigger frame variant </a:t>
            </a:r>
            <a:r>
              <a:rPr lang="fr-FR" sz="2000" dirty="0" err="1">
                <a:solidFill>
                  <a:srgbClr val="000000"/>
                </a:solidFill>
                <a:latin typeface="Arial"/>
                <a:ea typeface="ＭＳ Ｐゴシック"/>
              </a:rPr>
              <a:t>is</a:t>
            </a:r>
            <a:r>
              <a:rPr lang="fr-FR" sz="2000" dirty="0">
                <a:solidFill>
                  <a:srgbClr val="000000"/>
                </a:solidFill>
                <a:latin typeface="Arial"/>
                <a:ea typeface="ＭＳ Ｐゴシック"/>
              </a:rPr>
              <a:t> TBD.</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43615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769989"/>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Upon receiving the first variant of the AMP Trigger frame that starts a time-slot based random access session, a non-AP AMP STA performs the following actions: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200" dirty="0">
                <a:solidFill>
                  <a:srgbClr val="000000"/>
                </a:solidFill>
                <a:latin typeface="Arial"/>
                <a:ea typeface="ＭＳ Ｐゴシック"/>
              </a:rPr>
              <a:t>Randomly chooses a slot in the range [0, 2</a:t>
            </a:r>
            <a:r>
              <a:rPr lang="en-US" sz="2200" baseline="30000" dirty="0">
                <a:solidFill>
                  <a:srgbClr val="000000"/>
                </a:solidFill>
                <a:latin typeface="Arial"/>
                <a:ea typeface="ＭＳ Ｐゴシック"/>
              </a:rPr>
              <a:t>ECW </a:t>
            </a:r>
            <a:r>
              <a:rPr lang="en-US" sz="2200" dirty="0">
                <a:solidFill>
                  <a:srgbClr val="000000"/>
                </a:solidFill>
                <a:latin typeface="Arial"/>
                <a:ea typeface="ＭＳ Ｐゴシック"/>
              </a:rPr>
              <a:t>- 1].</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200" dirty="0">
                <a:solidFill>
                  <a:srgbClr val="000000"/>
                </a:solidFill>
                <a:latin typeface="Arial"/>
                <a:ea typeface="ＭＳ Ｐゴシック"/>
              </a:rPr>
              <a:t>If the chosen slot is within the slots allocated by the AMP Trigger frame, the non-AP AMP STA transmits an uplink AMP PPDU carrying the requested response in the slot. </a:t>
            </a:r>
          </a:p>
        </p:txBody>
      </p:sp>
    </p:spTree>
    <p:extLst>
      <p:ext uri="{BB962C8B-B14F-4D97-AF65-F5344CB8AC3E}">
        <p14:creationId xmlns:p14="http://schemas.microsoft.com/office/powerpoint/2010/main" val="198118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370255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AMP AP may transmit a second variant of the AMP Trigger frame to continue a time-slot based random access session. The frame carries one or more of: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Session ID: Identifies the random access session</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Slot Range: The index of the first slot and the number of slots immediately after the AMP Re-Poll frame that are allocated for uplink transmissions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Other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parameters</a:t>
            </a:r>
            <a:r>
              <a:rPr lang="fr-FR" sz="2000" dirty="0">
                <a:solidFill>
                  <a:srgbClr val="000000"/>
                </a:solidFill>
                <a:latin typeface="Arial"/>
                <a:ea typeface="ＭＳ Ｐゴシック"/>
              </a:rPr>
              <a:t> are TBD.</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Name of the AMP Trigger frame variant </a:t>
            </a:r>
            <a:r>
              <a:rPr lang="fr-FR" sz="2000" dirty="0" err="1">
                <a:solidFill>
                  <a:srgbClr val="000000"/>
                </a:solidFill>
                <a:latin typeface="Arial"/>
                <a:ea typeface="ＭＳ Ｐゴシック"/>
              </a:rPr>
              <a:t>is</a:t>
            </a:r>
            <a:r>
              <a:rPr lang="fr-FR" sz="2000" dirty="0">
                <a:solidFill>
                  <a:srgbClr val="000000"/>
                </a:solidFill>
                <a:latin typeface="Arial"/>
                <a:ea typeface="ＭＳ Ｐゴシック"/>
              </a:rPr>
              <a:t> TBD.</a:t>
            </a:r>
            <a:endParaRPr lang="en-US" sz="2000" dirty="0">
              <a:solidFill>
                <a:srgbClr val="000000"/>
              </a:solidFill>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502121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4</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64380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Upon receiving the second variant of the AMP Trigger frame that continues a time-slot based random access session, a non-AP AMP STA that had chosen a slot in the random access session, performs the following actions: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200" dirty="0">
                <a:solidFill>
                  <a:srgbClr val="000000"/>
                </a:solidFill>
                <a:latin typeface="Arial"/>
                <a:ea typeface="ＭＳ Ｐゴシック"/>
              </a:rPr>
              <a:t>If the chosen slot is within the slots allocated by the AMP Trigger frame, the non-AP AMP STA transmits an uplink AMP PPDU carrying the requested response in the chosen slot. </a:t>
            </a:r>
          </a:p>
        </p:txBody>
      </p:sp>
    </p:spTree>
    <p:extLst>
      <p:ext uri="{BB962C8B-B14F-4D97-AF65-F5344CB8AC3E}">
        <p14:creationId xmlns:p14="http://schemas.microsoft.com/office/powerpoint/2010/main" val="1425128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5</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4715137"/>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An AMP AP transmits a third variant of the AMP Trigger frame to start a time-slot based random access session for selective retransmission. The frame carries one or more of: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Session ID: Identifies the random access session for which retransmission is solicited.</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ECW: Indicates the total number of slots in the random access session</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Number of Slots: The number of slots immediately after the AMP </a:t>
            </a:r>
            <a:r>
              <a:rPr lang="en-US" sz="2000" dirty="0" err="1">
                <a:solidFill>
                  <a:srgbClr val="000000"/>
                </a:solidFill>
                <a:latin typeface="Arial"/>
                <a:ea typeface="ＭＳ Ｐゴシック"/>
              </a:rPr>
              <a:t>ReTx</a:t>
            </a:r>
            <a:r>
              <a:rPr lang="en-US" sz="2000" dirty="0">
                <a:solidFill>
                  <a:srgbClr val="000000"/>
                </a:solidFill>
                <a:latin typeface="Arial"/>
                <a:ea typeface="ＭＳ Ｐゴシック"/>
              </a:rPr>
              <a:t>-Poll frame that are allocated for uplink transmissions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NACK Slot Index List:  Identifies one or more slots of the random access session for which retransmission is solicited</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Other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parameters</a:t>
            </a:r>
            <a:r>
              <a:rPr lang="fr-FR" sz="2000" dirty="0">
                <a:solidFill>
                  <a:srgbClr val="000000"/>
                </a:solidFill>
                <a:latin typeface="Arial"/>
                <a:ea typeface="ＭＳ Ｐゴシック"/>
              </a:rPr>
              <a:t> are TBD.</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a:solidFill>
                  <a:srgbClr val="000000"/>
                </a:solidFill>
                <a:latin typeface="Arial"/>
                <a:ea typeface="ＭＳ Ｐゴシック"/>
              </a:rPr>
              <a:t>Name of the AMP Trigger frame variant </a:t>
            </a:r>
            <a:r>
              <a:rPr lang="fr-FR" sz="2000" dirty="0" err="1">
                <a:solidFill>
                  <a:srgbClr val="000000"/>
                </a:solidFill>
                <a:latin typeface="Arial"/>
                <a:ea typeface="ＭＳ Ｐゴシック"/>
              </a:rPr>
              <a:t>is</a:t>
            </a:r>
            <a:r>
              <a:rPr lang="fr-FR" sz="2000" dirty="0">
                <a:solidFill>
                  <a:srgbClr val="000000"/>
                </a:solidFill>
                <a:latin typeface="Arial"/>
                <a:ea typeface="ＭＳ Ｐゴシック"/>
              </a:rPr>
              <a:t> TBD.</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871369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6</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67150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Upon receiving the third variant of the AMP Trigger frame that starts a selective random access retransmission, a non-AP AMP STA that had transmitted in a slot of the random access session for which retransmission is solicited, and the index of the slot is indicated in the NACK Slot Index List, performs the following actions: </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200" dirty="0">
                <a:solidFill>
                  <a:srgbClr val="000000"/>
                </a:solidFill>
                <a:latin typeface="Arial"/>
                <a:ea typeface="ＭＳ Ｐゴシック"/>
              </a:rPr>
              <a:t>Randomly chooses a slot in the range [0, 2</a:t>
            </a:r>
            <a:r>
              <a:rPr lang="en-US" sz="2200" baseline="30000" dirty="0">
                <a:solidFill>
                  <a:srgbClr val="000000"/>
                </a:solidFill>
                <a:latin typeface="Arial"/>
                <a:ea typeface="ＭＳ Ｐゴシック"/>
              </a:rPr>
              <a:t>ECW </a:t>
            </a:r>
            <a:r>
              <a:rPr lang="en-US" sz="2200" dirty="0">
                <a:solidFill>
                  <a:srgbClr val="000000"/>
                </a:solidFill>
                <a:latin typeface="Arial"/>
                <a:ea typeface="ＭＳ Ｐゴシック"/>
              </a:rPr>
              <a:t>- 1] and transmits an uplink AMP PPDU carrying the requested response in the chosen slot. </a:t>
            </a:r>
          </a:p>
        </p:txBody>
      </p:sp>
    </p:spTree>
    <p:extLst>
      <p:ext uri="{BB962C8B-B14F-4D97-AF65-F5344CB8AC3E}">
        <p14:creationId xmlns:p14="http://schemas.microsoft.com/office/powerpoint/2010/main" val="3557901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3662541"/>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25/0046r0, Channel access for Active Tx non-AP AMP STAs (Rojan Chitrakar et. al.)</a:t>
            </a:r>
          </a:p>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24/1776r1, Multiple access mechanisms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[3] 24/1811r0, Frame format discussion (Liwen Chu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[4] 11-24/1537r2, Wireless connectivity challenges for AMP only IoT devices under 802.11 specification (Solomon </a:t>
            </a:r>
            <a:r>
              <a:rPr lang="en-US" sz="2000" dirty="0" err="1">
                <a:solidFill>
                  <a:srgbClr val="000000"/>
                </a:solidFill>
                <a:latin typeface="Arial"/>
                <a:ea typeface="ＭＳ Ｐゴシック"/>
              </a:rPr>
              <a:t>Trainin</a:t>
            </a:r>
            <a:r>
              <a:rPr lang="en-US" sz="2000" dirty="0">
                <a:solidFill>
                  <a:srgbClr val="000000"/>
                </a:solidFill>
                <a:latin typeface="Arial"/>
                <a:ea typeface="ＭＳ Ｐゴシック"/>
              </a:rPr>
              <a:t>)</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[5] 11-25/252r0, Slotted vs Pure Aloha for Active Transmitter AMP Use Cases (</a:t>
            </a:r>
            <a:r>
              <a:rPr lang="en-US" sz="2000" dirty="0" err="1">
                <a:solidFill>
                  <a:srgbClr val="000000"/>
                </a:solidFill>
                <a:latin typeface="Arial"/>
                <a:ea typeface="ＭＳ Ｐゴシック"/>
              </a:rPr>
              <a:t>Amichai</a:t>
            </a:r>
            <a:r>
              <a:rPr lang="en-US" sz="2000" dirty="0">
                <a:solidFill>
                  <a:srgbClr val="000000"/>
                </a:solidFill>
                <a:latin typeface="Arial"/>
                <a:ea typeface="ＭＳ Ｐゴシック"/>
              </a:rPr>
              <a:t>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[6] 25/0334r1, Channel access for Active Tx non-AP AMP STAs – follow up (Rojan Chitrakar et. al.)</a:t>
            </a:r>
          </a:p>
          <a:p>
            <a:pPr lvl="0"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551384" y="620688"/>
            <a:ext cx="10808669" cy="509994"/>
          </a:xfrm>
        </p:spPr>
        <p:txBody>
          <a:bodyPr/>
          <a:lstStyle/>
          <a:p>
            <a:r>
              <a:rPr lang="en-US" altLang="zh-CN" sz="2400" b="1" kern="1200" dirty="0">
                <a:solidFill>
                  <a:srgbClr val="1D1D1A"/>
                </a:solidFill>
                <a:latin typeface="Arial" panose="020B0604020202020204" pitchFamily="34" charset="0"/>
                <a:ea typeface="Microsoft YaHei" panose="020B0503020204020204" pitchFamily="34" charset="-122"/>
              </a:rPr>
              <a:t>Selected motions related to Uplink channel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1949" y="1130682"/>
            <a:ext cx="11881320" cy="5638467"/>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MM-6: 802.11bp to define a slot-based procedure to enable one or more clients to access the medium to send uplink AMP PPDU(s).</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MM-8: 	An 802.11bp client may use the receive time of the AMP Trigger frame, which solicits UL AMP PPDUs from the client, to determine the timing for transmitting UL AMP PPDUs in the same TXOP </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The definition of receive time is TBD.</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MM-10: 802.11bp supports a time-slot based random access mechanism for Active Tx non-AP AMP STAs:</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AMP AP transmits an AMP frame that indicates one or more time-slots.</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Further details (e.g., frame formats, how a STA chooses a random access time-slot etc.) are TBD.</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6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PM-9: The AMP Downlink PPDU in 2.4 GHz shall support the following data rates:</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1 Mb/s (for non-Backscatter STAs only)</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250 kb/s.</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PM-17: 11bp defines the following data rates for AMP uplink transmissions at 2.4GHz</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rgbClr val="000000"/>
                </a:solidFill>
                <a:latin typeface="Arial"/>
                <a:ea typeface="ＭＳ Ｐゴシック"/>
              </a:rPr>
              <a:t>	250kbps and 1Mbps </a:t>
            </a:r>
            <a:r>
              <a:rPr lang="en-US" sz="1600" dirty="0">
                <a:solidFill>
                  <a:srgbClr val="000000"/>
                </a:solidFill>
                <a:latin typeface="Arial"/>
                <a:ea typeface="ＭＳ Ｐゴシック"/>
              </a:rPr>
              <a:t>for both backscatter and non-backscatter uplink transmission;</a:t>
            </a:r>
          </a:p>
          <a:p>
            <a:pPr marL="102870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	4Mbps for non-backscatter uplink transmission only. Mandatory or optional is TBD</a:t>
            </a:r>
          </a:p>
          <a:p>
            <a:pPr marL="285750" defTabSz="1187323" eaLnBrk="1" fontAlgn="auto" hangingPunct="1">
              <a:lnSpc>
                <a:spcPct val="90000"/>
              </a:lnSpc>
              <a:spcBef>
                <a:spcPts val="1200"/>
              </a:spcBef>
              <a:spcAft>
                <a:spcPts val="0"/>
              </a:spcAft>
              <a:tabLst>
                <a:tab pos="1207937" algn="ctr"/>
              </a:tabLst>
            </a:pPr>
            <a:endParaRPr lang="en-US" sz="1600" dirty="0">
              <a:solidFill>
                <a:srgbClr val="000000"/>
              </a:solidFill>
              <a:latin typeface="Arial"/>
              <a:ea typeface="ＭＳ Ｐゴシック"/>
            </a:endParaRPr>
          </a:p>
        </p:txBody>
      </p:sp>
    </p:spTree>
    <p:extLst>
      <p:ext uri="{BB962C8B-B14F-4D97-AF65-F5344CB8AC3E}">
        <p14:creationId xmlns:p14="http://schemas.microsoft.com/office/powerpoint/2010/main" val="215742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 (1/2)  [6]</a:t>
            </a:r>
          </a:p>
        </p:txBody>
      </p:sp>
      <p:sp>
        <p:nvSpPr>
          <p:cNvPr id="10" name="TextBox 9">
            <a:extLst>
              <a:ext uri="{FF2B5EF4-FFF2-40B4-BE49-F238E27FC236}">
                <a16:creationId xmlns:a16="http://schemas.microsoft.com/office/drawing/2014/main" id="{204B6A8D-7427-4AB7-A935-AE29B63758AA}"/>
              </a:ext>
            </a:extLst>
          </p:cNvPr>
          <p:cNvSpPr txBox="1"/>
          <p:nvPr/>
        </p:nvSpPr>
        <p:spPr>
          <a:xfrm>
            <a:off x="47328" y="1183275"/>
            <a:ext cx="11953328" cy="3330142"/>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a:t>
            </a:r>
            <a:r>
              <a:rPr lang="en-US" sz="18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1. The AMP AP gains access to wireless medium and transmits a first AMP frame (e.g., an AMP Poll frame) to start a random access session. The frame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			</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total number of random access slots = 2</a:t>
            </a:r>
            <a:r>
              <a:rPr lang="en-US" sz="1400" baseline="30000" dirty="0">
                <a:solidFill>
                  <a:srgbClr val="000000"/>
                </a:solidFill>
                <a:latin typeface="Arial"/>
                <a:ea typeface="ＭＳ Ｐゴシック"/>
              </a:rPr>
              <a:t>ECW</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2. Upon receiving an AMP Poll frame, a non-AP AMP STA randomly choose a slot in the range [0, 2</a:t>
            </a:r>
            <a:r>
              <a:rPr lang="en-US" sz="1600" baseline="30000" dirty="0">
                <a:solidFill>
                  <a:srgbClr val="000000"/>
                </a:solidFill>
                <a:latin typeface="Arial"/>
                <a:ea typeface="ＭＳ Ｐゴシック"/>
              </a:rPr>
              <a:t>ECW </a:t>
            </a:r>
            <a:r>
              <a:rPr lang="en-US" sz="1600" dirty="0">
                <a:solidFill>
                  <a:srgbClr val="000000"/>
                </a:solidFill>
                <a:latin typeface="Arial"/>
                <a:ea typeface="ＭＳ Ｐゴシック"/>
              </a:rPr>
              <a:t>- 1]. </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3. The AMP AP may transmit a second AMP frame (e.g., an AMP Re-Poll) to continue the random access session (either in the same TXOP or in a different TXOP) and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4. The non-AP AMP STA transmits an uplink AMP PPDU carrying the solicited response in the selected slot.</a:t>
            </a:r>
          </a:p>
        </p:txBody>
      </p:sp>
      <p:sp>
        <p:nvSpPr>
          <p:cNvPr id="11" name="TextBox 10">
            <a:extLst>
              <a:ext uri="{FF2B5EF4-FFF2-40B4-BE49-F238E27FC236}">
                <a16:creationId xmlns:a16="http://schemas.microsoft.com/office/drawing/2014/main" id="{822BE9BA-AF61-4878-85DD-1299AEDB7A43}"/>
              </a:ext>
            </a:extLst>
          </p:cNvPr>
          <p:cNvSpPr txBox="1"/>
          <p:nvPr/>
        </p:nvSpPr>
        <p:spPr>
          <a:xfrm>
            <a:off x="6183744" y="2206664"/>
            <a:ext cx="5456872" cy="634020"/>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number of slots allocated by the frame</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Solicited Response Type(s) (e.g., ID, Sensor Data etc.)</a:t>
            </a:r>
          </a:p>
        </p:txBody>
      </p:sp>
      <p:sp>
        <p:nvSpPr>
          <p:cNvPr id="12" name="TextBox 11">
            <a:extLst>
              <a:ext uri="{FF2B5EF4-FFF2-40B4-BE49-F238E27FC236}">
                <a16:creationId xmlns:a16="http://schemas.microsoft.com/office/drawing/2014/main" id="{F4F6AE9C-0D2D-4635-8F57-A130F81E54BA}"/>
              </a:ext>
            </a:extLst>
          </p:cNvPr>
          <p:cNvSpPr txBox="1"/>
          <p:nvPr/>
        </p:nvSpPr>
        <p:spPr>
          <a:xfrm>
            <a:off x="6197100" y="3789040"/>
            <a:ext cx="4489176" cy="28623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range of slots allocated by the frame</a:t>
            </a:r>
          </a:p>
        </p:txBody>
      </p:sp>
      <p:pic>
        <p:nvPicPr>
          <p:cNvPr id="14" name="pic">
            <a:extLst>
              <a:ext uri="{FF2B5EF4-FFF2-40B4-BE49-F238E27FC236}">
                <a16:creationId xmlns:a16="http://schemas.microsoft.com/office/drawing/2014/main" id="{C449729E-5869-4849-9615-B577A0D6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351584" y="5078008"/>
            <a:ext cx="5456872" cy="1436803"/>
          </a:xfrm>
          <a:prstGeom prst="rect">
            <a:avLst/>
          </a:prstGeom>
        </p:spPr>
      </p:pic>
    </p:spTree>
    <p:extLst>
      <p:ext uri="{BB962C8B-B14F-4D97-AF65-F5344CB8AC3E}">
        <p14:creationId xmlns:p14="http://schemas.microsoft.com/office/powerpoint/2010/main" val="308621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 (2/2)  [6] </a:t>
            </a:r>
          </a:p>
        </p:txBody>
      </p:sp>
      <p:sp>
        <p:nvSpPr>
          <p:cNvPr id="10" name="TextBox 9">
            <a:extLst>
              <a:ext uri="{FF2B5EF4-FFF2-40B4-BE49-F238E27FC236}">
                <a16:creationId xmlns:a16="http://schemas.microsoft.com/office/drawing/2014/main" id="{204B6A8D-7427-4AB7-A935-AE29B63758AA}"/>
              </a:ext>
            </a:extLst>
          </p:cNvPr>
          <p:cNvSpPr txBox="1"/>
          <p:nvPr/>
        </p:nvSpPr>
        <p:spPr>
          <a:xfrm>
            <a:off x="47328" y="1183275"/>
            <a:ext cx="11953328" cy="259455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a:t>
            </a:r>
            <a:r>
              <a:rPr lang="en-US" sz="1800" dirty="0">
                <a:solidFill>
                  <a:srgbClr val="000000"/>
                </a:solidFill>
                <a:latin typeface="Arial"/>
                <a:ea typeface="ＭＳ Ｐゴシック"/>
              </a:rPr>
              <a:t>:</a:t>
            </a:r>
          </a:p>
          <a:p>
            <a:pPr marL="12368" lvl="0"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5. Upon detecting failed reception in a slot (e.g., due to collisions, or other interference), the AMP AP initiates a selective random access retransmission procedure by transmitting a third AMP frame (e.g., AMP </a:t>
            </a:r>
            <a:r>
              <a:rPr lang="en-US" sz="1600" dirty="0" err="1">
                <a:solidFill>
                  <a:srgbClr val="000000"/>
                </a:solidFill>
                <a:latin typeface="Arial"/>
                <a:ea typeface="ＭＳ Ｐゴシック"/>
              </a:rPr>
              <a:t>ReTx</a:t>
            </a:r>
            <a:r>
              <a:rPr lang="en-US" sz="1600" dirty="0">
                <a:solidFill>
                  <a:srgbClr val="000000"/>
                </a:solidFill>
                <a:latin typeface="Arial"/>
                <a:ea typeface="ＭＳ Ｐゴシック"/>
              </a:rPr>
              <a:t>-Poll frame):</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a:t>
            </a:r>
          </a:p>
          <a:p>
            <a:pPr marL="28575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NACK Slot Index List: Index of slot or slots for which retransmission is solicited.</a:t>
            </a:r>
          </a:p>
          <a:p>
            <a:pPr indent="-217310" defTabSz="914411" fontAlgn="auto">
              <a:spcBef>
                <a:spcPts val="1200"/>
              </a:spcBef>
              <a:spcAft>
                <a:spcPts val="0"/>
              </a:spcAft>
              <a:buFont typeface="Wingdings" panose="05000000000000000000" pitchFamily="2" charset="2"/>
              <a:buChar char="§"/>
            </a:pPr>
            <a:r>
              <a:rPr lang="en-US" sz="1400" dirty="0">
                <a:solidFill>
                  <a:srgbClr val="1D1D1A"/>
                </a:solidFill>
                <a:latin typeface="Arial" panose="020B0604020202020204" pitchFamily="34" charset="0"/>
                <a:ea typeface="宋体" panose="02010600030101010101" pitchFamily="2" charset="-122"/>
              </a:rPr>
              <a:t>Only the AMP non-AP STAs that had transmitted in a slot indicated in the NACK Slot index List will participate in the retransmission random access session.</a:t>
            </a:r>
            <a:endParaRPr lang="en-US" sz="16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600" dirty="0">
              <a:solidFill>
                <a:srgbClr val="000000"/>
              </a:solidFill>
              <a:latin typeface="Arial"/>
              <a:ea typeface="ＭＳ Ｐゴシック"/>
            </a:endParaRPr>
          </a:p>
        </p:txBody>
      </p:sp>
      <p:sp>
        <p:nvSpPr>
          <p:cNvPr id="13" name="TextBox 12">
            <a:extLst>
              <a:ext uri="{FF2B5EF4-FFF2-40B4-BE49-F238E27FC236}">
                <a16:creationId xmlns:a16="http://schemas.microsoft.com/office/drawing/2014/main" id="{61692456-BF9B-4844-B78C-5B14E757BBF9}"/>
              </a:ext>
            </a:extLst>
          </p:cNvPr>
          <p:cNvSpPr txBox="1"/>
          <p:nvPr/>
        </p:nvSpPr>
        <p:spPr>
          <a:xfrm>
            <a:off x="6744072" y="2163543"/>
            <a:ext cx="4489176" cy="634020"/>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total number of random access slots = 2</a:t>
            </a:r>
            <a:r>
              <a:rPr lang="en-US" sz="1400" baseline="30000" dirty="0">
                <a:solidFill>
                  <a:srgbClr val="000000"/>
                </a:solidFill>
                <a:latin typeface="Arial"/>
                <a:ea typeface="ＭＳ Ｐゴシック"/>
              </a:rPr>
              <a:t>ECW</a:t>
            </a:r>
            <a:endParaRPr lang="en-US" sz="14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number of slots allocated by the frame</a:t>
            </a:r>
          </a:p>
        </p:txBody>
      </p:sp>
      <p:pic>
        <p:nvPicPr>
          <p:cNvPr id="8" name="Picture 7">
            <a:extLst>
              <a:ext uri="{FF2B5EF4-FFF2-40B4-BE49-F238E27FC236}">
                <a16:creationId xmlns:a16="http://schemas.microsoft.com/office/drawing/2014/main" id="{9DE5C6DF-2F1E-447B-B06B-229437B394F0}"/>
              </a:ext>
            </a:extLst>
          </p:cNvPr>
          <p:cNvPicPr>
            <a:picLocks noChangeAspect="1"/>
          </p:cNvPicPr>
          <p:nvPr/>
        </p:nvPicPr>
        <p:blipFill>
          <a:blip r:embed="rId3"/>
          <a:stretch>
            <a:fillRect/>
          </a:stretch>
        </p:blipFill>
        <p:spPr>
          <a:xfrm>
            <a:off x="2783632" y="3417351"/>
            <a:ext cx="6043184" cy="2865368"/>
          </a:xfrm>
          <a:prstGeom prst="rect">
            <a:avLst/>
          </a:prstGeom>
        </p:spPr>
      </p:pic>
      <p:sp>
        <p:nvSpPr>
          <p:cNvPr id="14" name="Callout: Line 13">
            <a:extLst>
              <a:ext uri="{FF2B5EF4-FFF2-40B4-BE49-F238E27FC236}">
                <a16:creationId xmlns:a16="http://schemas.microsoft.com/office/drawing/2014/main" id="{E77BA2A3-4F96-4B70-A093-33BD55897F7B}"/>
              </a:ext>
            </a:extLst>
          </p:cNvPr>
          <p:cNvSpPr/>
          <p:nvPr/>
        </p:nvSpPr>
        <p:spPr bwMode="auto">
          <a:xfrm>
            <a:off x="7248128" y="5773888"/>
            <a:ext cx="792088" cy="288032"/>
          </a:xfrm>
          <a:prstGeom prst="borderCallout1">
            <a:avLst>
              <a:gd name="adj1" fmla="val 18750"/>
              <a:gd name="adj2" fmla="val -8333"/>
              <a:gd name="adj3" fmla="val 47125"/>
              <a:gd name="adj4" fmla="val -90533"/>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 Slot 1</a:t>
            </a:r>
            <a:endParaRPr kumimoji="0" lang="en-SG"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1208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random access – Key Points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5115" y="1268760"/>
            <a:ext cx="11729517" cy="430887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mj-lt"/>
              <a:buAutoNum type="arabicParenR"/>
              <a:tabLst>
                <a:tab pos="1207937" algn="ctr"/>
              </a:tabLst>
            </a:pPr>
            <a:r>
              <a:rPr lang="en-US" sz="2000" dirty="0">
                <a:solidFill>
                  <a:srgbClr val="000000"/>
                </a:solidFill>
                <a:latin typeface="Arial"/>
                <a:ea typeface="ＭＳ Ｐゴシック"/>
              </a:rPr>
              <a:t>Due to the low downlink data rates, frequent downlink transmissions cause high air-time overhead. As an example, a 7-octets AMP frame (e.g., an Ack frame) takes 316µS @250 Kbps and 116µS @1Mbps. To avoid lengthening the slot duration, we propose that </a:t>
            </a:r>
            <a:r>
              <a:rPr lang="en-US" sz="2000" b="1" dirty="0">
                <a:solidFill>
                  <a:srgbClr val="000000"/>
                </a:solidFill>
                <a:latin typeface="Arial"/>
                <a:ea typeface="ＭＳ Ｐゴシック"/>
              </a:rPr>
              <a:t>AMP AP does not transmit Ack frame in each slot during a random access TXOP</a:t>
            </a:r>
            <a:r>
              <a:rPr lang="en-US" sz="2000" dirty="0">
                <a:solidFill>
                  <a:srgbClr val="000000"/>
                </a:solidFill>
                <a:latin typeface="Arial"/>
                <a:ea typeface="ＭＳ Ｐゴシック"/>
              </a:rPr>
              <a:t>. </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Instead, if failed reception is detected in one or more time-slots of a random access TXOP, the AMP AP may initiate another random access for selective retransmissions.</a:t>
            </a:r>
            <a:endParaRPr lang="en-US" sz="18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mj-lt"/>
              <a:buAutoNum type="arabicParenR"/>
              <a:tabLst>
                <a:tab pos="1207937" algn="ctr"/>
              </a:tabLst>
            </a:pPr>
            <a:endParaRPr lang="en-US" sz="2000" dirty="0">
              <a:solidFill>
                <a:srgbClr val="000000"/>
              </a:solidFill>
              <a:latin typeface="Arial"/>
              <a:ea typeface="ＭＳ Ｐゴシック"/>
            </a:endParaRPr>
          </a:p>
          <a:p>
            <a:pPr marL="342900" indent="-342900" defTabSz="1187323" eaLnBrk="1" fontAlgn="auto" hangingPunct="1">
              <a:lnSpc>
                <a:spcPct val="90000"/>
              </a:lnSpc>
              <a:spcBef>
                <a:spcPts val="1200"/>
              </a:spcBef>
              <a:spcAft>
                <a:spcPts val="0"/>
              </a:spcAft>
              <a:buFont typeface="+mj-lt"/>
              <a:buAutoNum type="arabicParenR"/>
              <a:tabLst>
                <a:tab pos="1207937" algn="ctr"/>
              </a:tabLst>
            </a:pPr>
            <a:r>
              <a:rPr lang="en-US" sz="2000" dirty="0">
                <a:solidFill>
                  <a:srgbClr val="000000"/>
                </a:solidFill>
                <a:latin typeface="Arial"/>
                <a:ea typeface="ＭＳ Ｐゴシック"/>
              </a:rPr>
              <a:t>For the same reason, we also propose that guard intervals are used to minimize inter-slot collisions due to early or late start of uplink transmissions caused by non-AP AMP </a:t>
            </a:r>
            <a:r>
              <a:rPr lang="en-US" sz="2000" dirty="0" err="1">
                <a:solidFill>
                  <a:srgbClr val="000000"/>
                </a:solidFill>
                <a:latin typeface="Arial"/>
                <a:ea typeface="ＭＳ Ｐゴシック"/>
              </a:rPr>
              <a:t>STAs’</a:t>
            </a:r>
            <a:r>
              <a:rPr lang="en-US" sz="2000" dirty="0">
                <a:solidFill>
                  <a:srgbClr val="000000"/>
                </a:solidFill>
                <a:latin typeface="Arial"/>
                <a:ea typeface="ＭＳ Ｐゴシック"/>
              </a:rPr>
              <a:t> clock drift (i.e., AMP AP does not transmit any downlink signal to indicate the start of a time-slot).</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rgbClr val="000000"/>
                </a:solidFill>
                <a:latin typeface="Arial"/>
                <a:ea typeface="ＭＳ Ｐゴシック"/>
              </a:rPr>
              <a:t>To avoid large accumulation of clock drift at the non-AP AMP STA during a random access TXOP, the AMP AP may transmit another AMP Trigger frame (e.g., an AMP Re-Poll frame) within a random access TXOP.</a:t>
            </a:r>
          </a:p>
        </p:txBody>
      </p:sp>
    </p:spTree>
    <p:extLst>
      <p:ext uri="{BB962C8B-B14F-4D97-AF65-F5344CB8AC3E}">
        <p14:creationId xmlns:p14="http://schemas.microsoft.com/office/powerpoint/2010/main" val="290331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
            <a:extLst>
              <a:ext uri="{FF2B5EF4-FFF2-40B4-BE49-F238E27FC236}">
                <a16:creationId xmlns:a16="http://schemas.microsoft.com/office/drawing/2014/main" id="{19A9F965-3119-43C9-97C1-490501FC7A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32609" y="1744564"/>
            <a:ext cx="11240000" cy="3490000"/>
          </a:xfrm>
          <a:prstGeom prst="rect">
            <a:avLst/>
          </a:prstGeom>
        </p:spPr>
      </p:pic>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random access</a:t>
            </a:r>
          </a:p>
        </p:txBody>
      </p:sp>
      <p:sp>
        <p:nvSpPr>
          <p:cNvPr id="10" name="TextBox 9">
            <a:extLst>
              <a:ext uri="{FF2B5EF4-FFF2-40B4-BE49-F238E27FC236}">
                <a16:creationId xmlns:a16="http://schemas.microsoft.com/office/drawing/2014/main" id="{204B6A8D-7427-4AB7-A935-AE29B63758AA}"/>
              </a:ext>
            </a:extLst>
          </p:cNvPr>
          <p:cNvSpPr txBox="1"/>
          <p:nvPr/>
        </p:nvSpPr>
        <p:spPr>
          <a:xfrm>
            <a:off x="0" y="1102657"/>
            <a:ext cx="12144672" cy="341632"/>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 (An example)</a:t>
            </a:r>
            <a:r>
              <a:rPr lang="en-US" sz="1800" dirty="0">
                <a:solidFill>
                  <a:srgbClr val="000000"/>
                </a:solidFill>
                <a:latin typeface="Arial"/>
                <a:ea typeface="ＭＳ Ｐゴシック"/>
              </a:rPr>
              <a:t>:</a:t>
            </a:r>
          </a:p>
        </p:txBody>
      </p:sp>
      <p:sp>
        <p:nvSpPr>
          <p:cNvPr id="2" name="Callout: Line 1">
            <a:extLst>
              <a:ext uri="{FF2B5EF4-FFF2-40B4-BE49-F238E27FC236}">
                <a16:creationId xmlns:a16="http://schemas.microsoft.com/office/drawing/2014/main" id="{9F573CC2-1031-4D15-8414-0EED7FB1DC7E}"/>
              </a:ext>
            </a:extLst>
          </p:cNvPr>
          <p:cNvSpPr/>
          <p:nvPr/>
        </p:nvSpPr>
        <p:spPr bwMode="auto">
          <a:xfrm>
            <a:off x="263352" y="5611327"/>
            <a:ext cx="1978239" cy="697993"/>
          </a:xfrm>
          <a:prstGeom prst="borderCallout1">
            <a:avLst>
              <a:gd name="adj1" fmla="val 665"/>
              <a:gd name="adj2" fmla="val 47868"/>
              <a:gd name="adj3" fmla="val -306234"/>
              <a:gd name="adj4" fmla="val 106082"/>
            </a:avLst>
          </a:prstGeom>
          <a:noFill/>
          <a:ln w="9525" cap="flat" cmpd="sng" algn="ctr">
            <a:solidFill>
              <a:srgbClr val="0070C0"/>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050" b="0" i="0" u="none" strike="noStrike" cap="none" normalizeH="0" baseline="0" dirty="0">
                <a:ln>
                  <a:noFill/>
                </a:ln>
                <a:solidFill>
                  <a:schemeClr val="tx1"/>
                </a:solidFill>
                <a:effectLst/>
                <a:latin typeface="Times New Roman" charset="0"/>
                <a:ea typeface="ＭＳ Ｐゴシック" charset="0"/>
                <a:cs typeface="ＭＳ Ｐゴシック" charset="0"/>
              </a:rPr>
              <a:t>AMP Trigger frame that initiates an random access with a total of 16 slots; out of which 8 slots are allocated by the frame.</a:t>
            </a:r>
            <a:endParaRPr kumimoji="0" lang="en-SG" sz="105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8" name="Callout: Line 7">
            <a:extLst>
              <a:ext uri="{FF2B5EF4-FFF2-40B4-BE49-F238E27FC236}">
                <a16:creationId xmlns:a16="http://schemas.microsoft.com/office/drawing/2014/main" id="{9304F835-AA84-467C-BCEB-3C99FA38B214}"/>
              </a:ext>
            </a:extLst>
          </p:cNvPr>
          <p:cNvSpPr/>
          <p:nvPr/>
        </p:nvSpPr>
        <p:spPr bwMode="auto">
          <a:xfrm>
            <a:off x="4511462" y="5651009"/>
            <a:ext cx="1978239" cy="697993"/>
          </a:xfrm>
          <a:prstGeom prst="borderCallout1">
            <a:avLst>
              <a:gd name="adj1" fmla="val 665"/>
              <a:gd name="adj2" fmla="val 47868"/>
              <a:gd name="adj3" fmla="val -319958"/>
              <a:gd name="adj4" fmla="val 58098"/>
            </a:avLst>
          </a:prstGeom>
          <a:noFill/>
          <a:ln w="9525" cap="flat" cmpd="sng" algn="ctr">
            <a:solidFill>
              <a:srgbClr val="0070C0"/>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050" b="0" i="0" u="none" strike="noStrike" cap="none" normalizeH="0" baseline="0" dirty="0">
                <a:ln>
                  <a:noFill/>
                </a:ln>
                <a:solidFill>
                  <a:schemeClr val="tx1"/>
                </a:solidFill>
                <a:effectLst/>
                <a:latin typeface="Times New Roman" charset="0"/>
                <a:ea typeface="ＭＳ Ｐゴシック" charset="0"/>
                <a:cs typeface="ＭＳ Ｐゴシック" charset="0"/>
              </a:rPr>
              <a:t>AMP Trigger frame that continues the random access and allocates the remaining 8 slots.</a:t>
            </a:r>
            <a:endParaRPr kumimoji="0" lang="en-SG" sz="105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12" name="Callout: Line 11">
            <a:extLst>
              <a:ext uri="{FF2B5EF4-FFF2-40B4-BE49-F238E27FC236}">
                <a16:creationId xmlns:a16="http://schemas.microsoft.com/office/drawing/2014/main" id="{9743CA74-73B3-4920-BB07-BE3B0964E47B}"/>
              </a:ext>
            </a:extLst>
          </p:cNvPr>
          <p:cNvSpPr/>
          <p:nvPr/>
        </p:nvSpPr>
        <p:spPr bwMode="auto">
          <a:xfrm>
            <a:off x="7968208" y="5639684"/>
            <a:ext cx="1978239" cy="697993"/>
          </a:xfrm>
          <a:prstGeom prst="borderCallout1">
            <a:avLst>
              <a:gd name="adj1" fmla="val 665"/>
              <a:gd name="adj2" fmla="val 47868"/>
              <a:gd name="adj3" fmla="val -319958"/>
              <a:gd name="adj4" fmla="val 58098"/>
            </a:avLst>
          </a:prstGeom>
          <a:noFill/>
          <a:ln w="9525" cap="flat" cmpd="sng" algn="ctr">
            <a:solidFill>
              <a:srgbClr val="0070C0"/>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050" b="0" i="0" u="none" strike="noStrike" cap="none" normalizeH="0" baseline="0" dirty="0">
                <a:ln>
                  <a:noFill/>
                </a:ln>
                <a:solidFill>
                  <a:schemeClr val="tx1"/>
                </a:solidFill>
                <a:effectLst/>
                <a:latin typeface="Times New Roman" charset="0"/>
                <a:ea typeface="ＭＳ Ｐゴシック" charset="0"/>
                <a:cs typeface="ＭＳ Ｐゴシック" charset="0"/>
              </a:rPr>
              <a:t>AMP Trigger frame that initiates a random access for selective retransmission for non-AP AMP STAs that transmitted in slot#15.</a:t>
            </a:r>
            <a:endParaRPr kumimoji="0" lang="en-SG" sz="105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2377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
            <a:extLst>
              <a:ext uri="{FF2B5EF4-FFF2-40B4-BE49-F238E27FC236}">
                <a16:creationId xmlns:a16="http://schemas.microsoft.com/office/drawing/2014/main" id="{8597A4A6-998D-4C2E-8373-BC35AA1417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6536" y="1748869"/>
            <a:ext cx="5979464" cy="2871543"/>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a:xfrm>
            <a:off x="2552753" y="6656478"/>
            <a:ext cx="874183" cy="239712"/>
          </a:xfrm>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6463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Similar to the views expressed in [3], [4], we propose that AMP frame be designed similar to WUR frames, only carrying the absolutely essential fields.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graphicFrame>
        <p:nvGraphicFramePr>
          <p:cNvPr id="4" name="Table 3">
            <a:extLst>
              <a:ext uri="{FF2B5EF4-FFF2-40B4-BE49-F238E27FC236}">
                <a16:creationId xmlns:a16="http://schemas.microsoft.com/office/drawing/2014/main" id="{F572AF3F-FB9E-4AA8-9980-4E76E5BF5BCA}"/>
              </a:ext>
            </a:extLst>
          </p:cNvPr>
          <p:cNvGraphicFramePr>
            <a:graphicFrameLocks noGrp="1"/>
          </p:cNvGraphicFramePr>
          <p:nvPr>
            <p:extLst>
              <p:ext uri="{D42A27DB-BD31-4B8C-83A1-F6EECF244321}">
                <p14:modId xmlns:p14="http://schemas.microsoft.com/office/powerpoint/2010/main" val="3668086836"/>
              </p:ext>
            </p:extLst>
          </p:nvPr>
        </p:nvGraphicFramePr>
        <p:xfrm>
          <a:off x="86086" y="5284936"/>
          <a:ext cx="6153930" cy="1168400"/>
        </p:xfrm>
        <a:graphic>
          <a:graphicData uri="http://schemas.openxmlformats.org/drawingml/2006/table">
            <a:tbl>
              <a:tblPr firstRow="1" bandRow="1">
                <a:tableStyleId>{5940675A-B579-460E-94D1-54222C63F5DA}</a:tableStyleId>
              </a:tblPr>
              <a:tblGrid>
                <a:gridCol w="1232233">
                  <a:extLst>
                    <a:ext uri="{9D8B030D-6E8A-4147-A177-3AD203B41FA5}">
                      <a16:colId xmlns:a16="http://schemas.microsoft.com/office/drawing/2014/main" val="1233881026"/>
                    </a:ext>
                  </a:extLst>
                </a:gridCol>
                <a:gridCol w="1033265">
                  <a:extLst>
                    <a:ext uri="{9D8B030D-6E8A-4147-A177-3AD203B41FA5}">
                      <a16:colId xmlns:a16="http://schemas.microsoft.com/office/drawing/2014/main" val="343857241"/>
                    </a:ext>
                  </a:extLst>
                </a:gridCol>
                <a:gridCol w="3888432">
                  <a:extLst>
                    <a:ext uri="{9D8B030D-6E8A-4147-A177-3AD203B41FA5}">
                      <a16:colId xmlns:a16="http://schemas.microsoft.com/office/drawing/2014/main" val="3002592501"/>
                    </a:ext>
                  </a:extLst>
                </a:gridCol>
              </a:tblGrid>
              <a:tr h="370840">
                <a:tc>
                  <a:txBody>
                    <a:bodyPr/>
                    <a:lstStyle/>
                    <a:p>
                      <a:r>
                        <a:rPr lang="en-US" sz="1200" dirty="0"/>
                        <a:t>Frame Type</a:t>
                      </a:r>
                      <a:endParaRPr lang="en-SG" sz="1200" dirty="0"/>
                    </a:p>
                  </a:txBody>
                  <a:tcPr/>
                </a:tc>
                <a:tc>
                  <a:txBody>
                    <a:bodyPr/>
                    <a:lstStyle/>
                    <a:p>
                      <a:r>
                        <a:rPr lang="en-US" sz="1200" dirty="0"/>
                        <a:t>Name</a:t>
                      </a:r>
                      <a:endParaRPr lang="en-SG" sz="1200" dirty="0"/>
                    </a:p>
                  </a:txBody>
                  <a:tcPr/>
                </a:tc>
                <a:tc>
                  <a:txBody>
                    <a:bodyPr/>
                    <a:lstStyle/>
                    <a:p>
                      <a:r>
                        <a:rPr lang="en-US" sz="1200" dirty="0"/>
                        <a:t>Description</a:t>
                      </a:r>
                      <a:endParaRPr lang="en-SG" sz="1200" dirty="0"/>
                    </a:p>
                  </a:txBody>
                  <a:tcPr/>
                </a:tc>
                <a:extLst>
                  <a:ext uri="{0D108BD9-81ED-4DB2-BD59-A6C34878D82A}">
                    <a16:rowId xmlns:a16="http://schemas.microsoft.com/office/drawing/2014/main" val="3070235388"/>
                  </a:ext>
                </a:extLst>
              </a:tr>
              <a:tr h="370840">
                <a:tc>
                  <a:txBody>
                    <a:bodyPr/>
                    <a:lstStyle/>
                    <a:p>
                      <a:r>
                        <a:rPr lang="en-US" sz="1100" dirty="0">
                          <a:solidFill>
                            <a:schemeClr val="tx1"/>
                          </a:solidFill>
                        </a:rPr>
                        <a:t>0</a:t>
                      </a:r>
                      <a:endParaRPr lang="en-SG" sz="1100" dirty="0">
                        <a:solidFill>
                          <a:schemeClr val="tx1"/>
                        </a:solidFill>
                      </a:endParaRPr>
                    </a:p>
                  </a:txBody>
                  <a:tcPr/>
                </a:tc>
                <a:tc>
                  <a:txBody>
                    <a:bodyPr/>
                    <a:lstStyle/>
                    <a:p>
                      <a:r>
                        <a:rPr lang="en-US" sz="1100" dirty="0">
                          <a:solidFill>
                            <a:schemeClr val="tx1"/>
                          </a:solidFill>
                        </a:rPr>
                        <a:t>AMP Trigger</a:t>
                      </a:r>
                      <a:endParaRPr lang="en-SG" sz="1100" dirty="0">
                        <a:solidFill>
                          <a:schemeClr val="tx1"/>
                        </a:solidFill>
                      </a:endParaRPr>
                    </a:p>
                  </a:txBody>
                  <a:tcPr/>
                </a:tc>
                <a:tc>
                  <a:txBody>
                    <a:bodyPr/>
                    <a:lstStyle/>
                    <a:p>
                      <a:r>
                        <a:rPr lang="en-US" sz="1100" dirty="0">
                          <a:solidFill>
                            <a:schemeClr val="tx1"/>
                          </a:solidFill>
                        </a:rPr>
                        <a:t>AMP frame to solicit a response from non-AP AMP STAs either during random access or scheduled access.</a:t>
                      </a:r>
                      <a:endParaRPr lang="en-SG" sz="1100" dirty="0">
                        <a:solidFill>
                          <a:schemeClr val="tx1"/>
                        </a:solidFill>
                      </a:endParaRPr>
                    </a:p>
                  </a:txBody>
                  <a:tcPr/>
                </a:tc>
                <a:extLst>
                  <a:ext uri="{0D108BD9-81ED-4DB2-BD59-A6C34878D82A}">
                    <a16:rowId xmlns:a16="http://schemas.microsoft.com/office/drawing/2014/main" val="4262112429"/>
                  </a:ext>
                </a:extLst>
              </a:tr>
              <a:tr h="370840">
                <a:tc>
                  <a:txBody>
                    <a:bodyPr/>
                    <a:lstStyle/>
                    <a:p>
                      <a:r>
                        <a:rPr lang="en-US" sz="1100" dirty="0">
                          <a:solidFill>
                            <a:schemeClr val="tx1"/>
                          </a:solidFill>
                        </a:rPr>
                        <a:t>…</a:t>
                      </a:r>
                      <a:endParaRPr lang="en-SG" sz="1100" dirty="0">
                        <a:solidFill>
                          <a:schemeClr val="tx1"/>
                        </a:solidFill>
                      </a:endParaRPr>
                    </a:p>
                  </a:txBody>
                  <a:tcPr/>
                </a:tc>
                <a:tc>
                  <a:txBody>
                    <a:bodyPr/>
                    <a:lstStyle/>
                    <a:p>
                      <a:r>
                        <a:rPr lang="en-US" sz="1100" dirty="0">
                          <a:solidFill>
                            <a:schemeClr val="tx1"/>
                          </a:solidFill>
                        </a:rPr>
                        <a:t>…</a:t>
                      </a:r>
                      <a:endParaRPr lang="en-SG" sz="1100" dirty="0">
                        <a:solidFill>
                          <a:schemeClr val="tx1"/>
                        </a:solidFill>
                      </a:endParaRPr>
                    </a:p>
                  </a:txBody>
                  <a:tcPr/>
                </a:tc>
                <a:tc>
                  <a:txBody>
                    <a:bodyPr/>
                    <a:lstStyle/>
                    <a:p>
                      <a:endParaRPr lang="en-SG" sz="1100" dirty="0">
                        <a:solidFill>
                          <a:schemeClr val="tx1"/>
                        </a:solidFill>
                      </a:endParaRPr>
                    </a:p>
                  </a:txBody>
                  <a:tcPr/>
                </a:tc>
                <a:extLst>
                  <a:ext uri="{0D108BD9-81ED-4DB2-BD59-A6C34878D82A}">
                    <a16:rowId xmlns:a16="http://schemas.microsoft.com/office/drawing/2014/main" val="551325935"/>
                  </a:ext>
                </a:extLst>
              </a:tr>
            </a:tbl>
          </a:graphicData>
        </a:graphic>
      </p:graphicFrame>
      <p:sp>
        <p:nvSpPr>
          <p:cNvPr id="8" name="TextBox 7">
            <a:extLst>
              <a:ext uri="{FF2B5EF4-FFF2-40B4-BE49-F238E27FC236}">
                <a16:creationId xmlns:a16="http://schemas.microsoft.com/office/drawing/2014/main" id="{18F32816-A83E-45DC-8D4B-96892F91F32F}"/>
              </a:ext>
            </a:extLst>
          </p:cNvPr>
          <p:cNvSpPr txBox="1"/>
          <p:nvPr/>
        </p:nvSpPr>
        <p:spPr>
          <a:xfrm>
            <a:off x="18458" y="4990169"/>
            <a:ext cx="6361383" cy="244682"/>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1100" b="0" i="0" u="none" strike="noStrike" kern="1200" cap="none" spc="0" normalizeH="0" baseline="0" noProof="0" dirty="0">
                <a:ln>
                  <a:noFill/>
                </a:ln>
                <a:solidFill>
                  <a:srgbClr val="000000"/>
                </a:solidFill>
                <a:effectLst/>
                <a:uLnTx/>
                <a:uFillTx/>
                <a:latin typeface="Arial"/>
                <a:ea typeface="ＭＳ Ｐゴシック"/>
              </a:rPr>
              <a:t>One AMP Frame Type (AMP Trigger) may be used to initiate time-slot based channel access</a:t>
            </a:r>
            <a:endParaRPr kumimoji="0" lang="en-US" sz="1400" b="1" i="0" u="none" strike="noStrike" kern="1200" cap="none" spc="0" normalizeH="0" baseline="0" noProof="0" dirty="0">
              <a:ln>
                <a:noFill/>
              </a:ln>
              <a:solidFill>
                <a:srgbClr val="000000"/>
              </a:solidFill>
              <a:effectLst/>
              <a:uLnTx/>
              <a:uFillTx/>
              <a:latin typeface="Arial"/>
              <a:ea typeface="ＭＳ Ｐゴシック"/>
            </a:endParaRPr>
          </a:p>
        </p:txBody>
      </p:sp>
      <p:cxnSp>
        <p:nvCxnSpPr>
          <p:cNvPr id="6" name="Straight Arrow Connector 5">
            <a:extLst>
              <a:ext uri="{FF2B5EF4-FFF2-40B4-BE49-F238E27FC236}">
                <a16:creationId xmlns:a16="http://schemas.microsoft.com/office/drawing/2014/main" id="{4EEF91A2-A5CB-4DD7-B488-3F59A060B73E}"/>
              </a:ext>
            </a:extLst>
          </p:cNvPr>
          <p:cNvCxnSpPr/>
          <p:nvPr/>
        </p:nvCxnSpPr>
        <p:spPr bwMode="auto">
          <a:xfrm>
            <a:off x="695400" y="4509120"/>
            <a:ext cx="72008" cy="257478"/>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11" name="Table 10">
            <a:extLst>
              <a:ext uri="{FF2B5EF4-FFF2-40B4-BE49-F238E27FC236}">
                <a16:creationId xmlns:a16="http://schemas.microsoft.com/office/drawing/2014/main" id="{1FDE6520-0EC5-44F2-9455-6412BF69E03F}"/>
              </a:ext>
            </a:extLst>
          </p:cNvPr>
          <p:cNvGraphicFramePr>
            <a:graphicFrameLocks noGrp="1"/>
          </p:cNvGraphicFramePr>
          <p:nvPr>
            <p:extLst>
              <p:ext uri="{D42A27DB-BD31-4B8C-83A1-F6EECF244321}">
                <p14:modId xmlns:p14="http://schemas.microsoft.com/office/powerpoint/2010/main" val="2974416107"/>
              </p:ext>
            </p:extLst>
          </p:nvPr>
        </p:nvGraphicFramePr>
        <p:xfrm>
          <a:off x="6958705" y="3974296"/>
          <a:ext cx="5044750" cy="2479040"/>
        </p:xfrm>
        <a:graphic>
          <a:graphicData uri="http://schemas.openxmlformats.org/drawingml/2006/table">
            <a:tbl>
              <a:tblPr firstRow="1" bandRow="1">
                <a:tableStyleId>{5940675A-B579-460E-94D1-54222C63F5DA}</a:tableStyleId>
              </a:tblPr>
              <a:tblGrid>
                <a:gridCol w="831183">
                  <a:extLst>
                    <a:ext uri="{9D8B030D-6E8A-4147-A177-3AD203B41FA5}">
                      <a16:colId xmlns:a16="http://schemas.microsoft.com/office/drawing/2014/main" val="1233881026"/>
                    </a:ext>
                  </a:extLst>
                </a:gridCol>
                <a:gridCol w="1252224">
                  <a:extLst>
                    <a:ext uri="{9D8B030D-6E8A-4147-A177-3AD203B41FA5}">
                      <a16:colId xmlns:a16="http://schemas.microsoft.com/office/drawing/2014/main" val="343857241"/>
                    </a:ext>
                  </a:extLst>
                </a:gridCol>
                <a:gridCol w="2961343">
                  <a:extLst>
                    <a:ext uri="{9D8B030D-6E8A-4147-A177-3AD203B41FA5}">
                      <a16:colId xmlns:a16="http://schemas.microsoft.com/office/drawing/2014/main" val="3002592501"/>
                    </a:ext>
                  </a:extLst>
                </a:gridCol>
              </a:tblGrid>
              <a:tr h="370840">
                <a:tc>
                  <a:txBody>
                    <a:bodyPr/>
                    <a:lstStyle/>
                    <a:p>
                      <a:r>
                        <a:rPr lang="en-US" sz="1200" dirty="0">
                          <a:solidFill>
                            <a:schemeClr val="tx1"/>
                          </a:solidFill>
                        </a:rPr>
                        <a:t>Frame Sub-type</a:t>
                      </a:r>
                      <a:endParaRPr lang="en-SG" sz="1200" dirty="0">
                        <a:solidFill>
                          <a:schemeClr val="tx1"/>
                        </a:solidFill>
                      </a:endParaRPr>
                    </a:p>
                  </a:txBody>
                  <a:tcPr/>
                </a:tc>
                <a:tc>
                  <a:txBody>
                    <a:bodyPr/>
                    <a:lstStyle/>
                    <a:p>
                      <a:r>
                        <a:rPr lang="en-US" sz="1200" dirty="0">
                          <a:solidFill>
                            <a:schemeClr val="tx1"/>
                          </a:solidFill>
                        </a:rPr>
                        <a:t>Name</a:t>
                      </a:r>
                      <a:endParaRPr lang="en-SG" sz="1200" dirty="0">
                        <a:solidFill>
                          <a:schemeClr val="tx1"/>
                        </a:solidFill>
                      </a:endParaRPr>
                    </a:p>
                  </a:txBody>
                  <a:tcPr/>
                </a:tc>
                <a:tc>
                  <a:txBody>
                    <a:bodyPr/>
                    <a:lstStyle/>
                    <a:p>
                      <a:r>
                        <a:rPr lang="en-US" sz="1200" dirty="0">
                          <a:solidFill>
                            <a:schemeClr val="tx1"/>
                          </a:solidFill>
                        </a:rPr>
                        <a:t>Description</a:t>
                      </a:r>
                      <a:endParaRPr lang="en-SG" sz="1200" dirty="0">
                        <a:solidFill>
                          <a:schemeClr val="tx1"/>
                        </a:solidFill>
                      </a:endParaRPr>
                    </a:p>
                  </a:txBody>
                  <a:tcPr/>
                </a:tc>
                <a:extLst>
                  <a:ext uri="{0D108BD9-81ED-4DB2-BD59-A6C34878D82A}">
                    <a16:rowId xmlns:a16="http://schemas.microsoft.com/office/drawing/2014/main" val="3070235388"/>
                  </a:ext>
                </a:extLst>
              </a:tr>
              <a:tr h="370840">
                <a:tc>
                  <a:txBody>
                    <a:bodyPr/>
                    <a:lstStyle/>
                    <a:p>
                      <a:r>
                        <a:rPr lang="en-US" sz="1100" dirty="0">
                          <a:solidFill>
                            <a:schemeClr val="tx1"/>
                          </a:solidFill>
                        </a:rPr>
                        <a:t>0</a:t>
                      </a:r>
                      <a:endParaRPr lang="en-SG" sz="1100" dirty="0">
                        <a:solidFill>
                          <a:schemeClr val="tx1"/>
                        </a:solidFill>
                      </a:endParaRPr>
                    </a:p>
                  </a:txBody>
                  <a:tcPr/>
                </a:tc>
                <a:tc>
                  <a:txBody>
                    <a:bodyPr/>
                    <a:lstStyle/>
                    <a:p>
                      <a:r>
                        <a:rPr lang="en-US" sz="1100" dirty="0">
                          <a:solidFill>
                            <a:schemeClr val="tx1"/>
                          </a:solidFill>
                        </a:rPr>
                        <a:t>AMP Poll</a:t>
                      </a:r>
                      <a:endParaRPr lang="en-SG" sz="1100" dirty="0">
                        <a:solidFill>
                          <a:schemeClr val="tx1"/>
                        </a:solidFill>
                      </a:endParaRPr>
                    </a:p>
                  </a:txBody>
                  <a:tcPr/>
                </a:tc>
                <a:tc>
                  <a:txBody>
                    <a:bodyPr/>
                    <a:lstStyle/>
                    <a:p>
                      <a:r>
                        <a:rPr lang="en-US" sz="1100" dirty="0">
                          <a:solidFill>
                            <a:schemeClr val="tx1"/>
                          </a:solidFill>
                        </a:rPr>
                        <a:t>AMP Trigger frame to initiate a new random access session.</a:t>
                      </a:r>
                      <a:endParaRPr lang="en-SG" sz="1100" dirty="0">
                        <a:solidFill>
                          <a:schemeClr val="tx1"/>
                        </a:solidFill>
                      </a:endParaRPr>
                    </a:p>
                  </a:txBody>
                  <a:tcPr/>
                </a:tc>
                <a:extLst>
                  <a:ext uri="{0D108BD9-81ED-4DB2-BD59-A6C34878D82A}">
                    <a16:rowId xmlns:a16="http://schemas.microsoft.com/office/drawing/2014/main" val="4262112429"/>
                  </a:ext>
                </a:extLst>
              </a:tr>
              <a:tr h="370840">
                <a:tc>
                  <a:txBody>
                    <a:bodyPr/>
                    <a:lstStyle/>
                    <a:p>
                      <a:r>
                        <a:rPr lang="en-US" sz="1100" dirty="0">
                          <a:solidFill>
                            <a:schemeClr val="tx1"/>
                          </a:solidFill>
                        </a:rPr>
                        <a:t>1</a:t>
                      </a:r>
                      <a:endParaRPr lang="en-SG" sz="1100" dirty="0">
                        <a:solidFill>
                          <a:schemeClr val="tx1"/>
                        </a:solidFill>
                      </a:endParaRPr>
                    </a:p>
                  </a:txBody>
                  <a:tcPr/>
                </a:tc>
                <a:tc>
                  <a:txBody>
                    <a:bodyPr/>
                    <a:lstStyle/>
                    <a:p>
                      <a:r>
                        <a:rPr lang="en-US" sz="1100" dirty="0">
                          <a:solidFill>
                            <a:schemeClr val="tx1"/>
                          </a:solidFill>
                        </a:rPr>
                        <a:t>AMP Re-Poll</a:t>
                      </a:r>
                      <a:endParaRPr lang="en-SG" sz="11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solidFill>
                            <a:schemeClr val="tx1"/>
                          </a:solidFill>
                        </a:rPr>
                        <a:t>AMP Trigger frame to continue a random access session.</a:t>
                      </a:r>
                      <a:endParaRPr lang="en-SG" sz="1100" dirty="0">
                        <a:solidFill>
                          <a:schemeClr val="tx1"/>
                        </a:solidFill>
                      </a:endParaRPr>
                    </a:p>
                  </a:txBody>
                  <a:tcPr/>
                </a:tc>
                <a:extLst>
                  <a:ext uri="{0D108BD9-81ED-4DB2-BD59-A6C34878D82A}">
                    <a16:rowId xmlns:a16="http://schemas.microsoft.com/office/drawing/2014/main" val="1988301398"/>
                  </a:ext>
                </a:extLst>
              </a:tr>
              <a:tr h="370840">
                <a:tc>
                  <a:txBody>
                    <a:bodyPr/>
                    <a:lstStyle/>
                    <a:p>
                      <a:r>
                        <a:rPr lang="en-US" sz="1100" dirty="0">
                          <a:solidFill>
                            <a:schemeClr val="tx1"/>
                          </a:solidFill>
                        </a:rPr>
                        <a:t>2</a:t>
                      </a:r>
                      <a:endParaRPr lang="en-SG" sz="1100" dirty="0">
                        <a:solidFill>
                          <a:schemeClr val="tx1"/>
                        </a:solidFill>
                      </a:endParaRPr>
                    </a:p>
                  </a:txBody>
                  <a:tcPr/>
                </a:tc>
                <a:tc>
                  <a:txBody>
                    <a:bodyPr/>
                    <a:lstStyle/>
                    <a:p>
                      <a:r>
                        <a:rPr lang="en-US" sz="1100" dirty="0">
                          <a:solidFill>
                            <a:schemeClr val="tx1"/>
                          </a:solidFill>
                        </a:rPr>
                        <a:t>AMP </a:t>
                      </a:r>
                      <a:r>
                        <a:rPr lang="en-US" sz="1100" dirty="0" err="1">
                          <a:solidFill>
                            <a:schemeClr val="tx1"/>
                          </a:solidFill>
                        </a:rPr>
                        <a:t>ReTx</a:t>
                      </a:r>
                      <a:r>
                        <a:rPr lang="en-US" sz="1100" dirty="0">
                          <a:solidFill>
                            <a:schemeClr val="tx1"/>
                          </a:solidFill>
                        </a:rPr>
                        <a:t>-Poll</a:t>
                      </a:r>
                      <a:endParaRPr lang="en-SG" sz="11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solidFill>
                            <a:schemeClr val="tx1"/>
                          </a:solidFill>
                        </a:rPr>
                        <a:t>AMP Trigger frame to initiate a random access session for retransmission.</a:t>
                      </a:r>
                      <a:endParaRPr lang="en-SG" sz="1100" dirty="0">
                        <a:solidFill>
                          <a:schemeClr val="tx1"/>
                        </a:solidFill>
                      </a:endParaRPr>
                    </a:p>
                  </a:txBody>
                  <a:tcPr/>
                </a:tc>
                <a:extLst>
                  <a:ext uri="{0D108BD9-81ED-4DB2-BD59-A6C34878D82A}">
                    <a16:rowId xmlns:a16="http://schemas.microsoft.com/office/drawing/2014/main" val="1641783236"/>
                  </a:ext>
                </a:extLst>
              </a:tr>
              <a:tr h="370840">
                <a:tc>
                  <a:txBody>
                    <a:bodyPr/>
                    <a:lstStyle/>
                    <a:p>
                      <a:r>
                        <a:rPr lang="en-US" sz="1100" dirty="0">
                          <a:solidFill>
                            <a:schemeClr val="tx1"/>
                          </a:solidFill>
                        </a:rPr>
                        <a:t>3</a:t>
                      </a:r>
                      <a:endParaRPr lang="en-SG" sz="1100" dirty="0">
                        <a:solidFill>
                          <a:schemeClr val="tx1"/>
                        </a:solidFill>
                      </a:endParaRPr>
                    </a:p>
                  </a:txBody>
                  <a:tcPr/>
                </a:tc>
                <a:tc>
                  <a:txBody>
                    <a:bodyPr/>
                    <a:lstStyle/>
                    <a:p>
                      <a:r>
                        <a:rPr lang="en-US" sz="1100" dirty="0">
                          <a:solidFill>
                            <a:schemeClr val="tx1"/>
                          </a:solidFill>
                        </a:rPr>
                        <a:t>AMP Request</a:t>
                      </a:r>
                      <a:endParaRPr lang="en-SG" sz="11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solidFill>
                            <a:schemeClr val="tx1"/>
                          </a:solidFill>
                        </a:rPr>
                        <a:t>AMP Trigger frame for scheduled access.</a:t>
                      </a:r>
                      <a:endParaRPr lang="en-SG" sz="1100" dirty="0">
                        <a:solidFill>
                          <a:schemeClr val="tx1"/>
                        </a:solidFill>
                      </a:endParaRPr>
                    </a:p>
                  </a:txBody>
                  <a:tcPr/>
                </a:tc>
                <a:extLst>
                  <a:ext uri="{0D108BD9-81ED-4DB2-BD59-A6C34878D82A}">
                    <a16:rowId xmlns:a16="http://schemas.microsoft.com/office/drawing/2014/main" val="863388006"/>
                  </a:ext>
                </a:extLst>
              </a:tr>
              <a:tr h="370840">
                <a:tc>
                  <a:txBody>
                    <a:bodyPr/>
                    <a:lstStyle/>
                    <a:p>
                      <a:r>
                        <a:rPr lang="en-US" sz="1100" dirty="0">
                          <a:solidFill>
                            <a:schemeClr val="tx1"/>
                          </a:solidFill>
                        </a:rPr>
                        <a:t>…</a:t>
                      </a:r>
                      <a:endParaRPr lang="en-SG" sz="1100" dirty="0">
                        <a:solidFill>
                          <a:schemeClr val="tx1"/>
                        </a:solidFill>
                      </a:endParaRPr>
                    </a:p>
                  </a:txBody>
                  <a:tcPr/>
                </a:tc>
                <a:tc>
                  <a:txBody>
                    <a:bodyPr/>
                    <a:lstStyle/>
                    <a:p>
                      <a:r>
                        <a:rPr lang="en-US" sz="1100" dirty="0">
                          <a:solidFill>
                            <a:schemeClr val="tx1"/>
                          </a:solidFill>
                        </a:rPr>
                        <a:t>…</a:t>
                      </a:r>
                      <a:endParaRPr lang="en-SG" sz="1100" dirty="0">
                        <a:solidFill>
                          <a:schemeClr val="tx1"/>
                        </a:solidFill>
                      </a:endParaRPr>
                    </a:p>
                  </a:txBody>
                  <a:tcPr/>
                </a:tc>
                <a:tc>
                  <a:txBody>
                    <a:bodyPr/>
                    <a:lstStyle/>
                    <a:p>
                      <a:endParaRPr lang="en-SG" sz="1100" dirty="0">
                        <a:solidFill>
                          <a:schemeClr val="tx1"/>
                        </a:solidFill>
                      </a:endParaRPr>
                    </a:p>
                  </a:txBody>
                  <a:tcPr/>
                </a:tc>
                <a:extLst>
                  <a:ext uri="{0D108BD9-81ED-4DB2-BD59-A6C34878D82A}">
                    <a16:rowId xmlns:a16="http://schemas.microsoft.com/office/drawing/2014/main" val="551325935"/>
                  </a:ext>
                </a:extLst>
              </a:tr>
            </a:tbl>
          </a:graphicData>
        </a:graphic>
      </p:graphicFrame>
      <p:sp>
        <p:nvSpPr>
          <p:cNvPr id="12" name="TextBox 11">
            <a:extLst>
              <a:ext uri="{FF2B5EF4-FFF2-40B4-BE49-F238E27FC236}">
                <a16:creationId xmlns:a16="http://schemas.microsoft.com/office/drawing/2014/main" id="{E7DCC269-D8E1-4E89-A06F-5A4617F73F5C}"/>
              </a:ext>
            </a:extLst>
          </p:cNvPr>
          <p:cNvSpPr txBox="1"/>
          <p:nvPr/>
        </p:nvSpPr>
        <p:spPr>
          <a:xfrm>
            <a:off x="6674349" y="2978754"/>
            <a:ext cx="5450297" cy="92333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defRPr/>
            </a:pPr>
            <a:r>
              <a:rPr lang="en-US" dirty="0">
                <a:solidFill>
                  <a:srgbClr val="000000"/>
                </a:solidFill>
                <a:latin typeface="Arial"/>
                <a:ea typeface="ＭＳ Ｐゴシック"/>
              </a:rPr>
              <a:t>The parameters to be carried in the AMP Trigger frame will be different for random access and scheduled access. In order to keep the frames compact, we propose to define different sub-types of the AMP Trigger frame, e.g., AMP Poll, AMP Re-Poll, AMP </a:t>
            </a:r>
            <a:r>
              <a:rPr lang="en-US" dirty="0" err="1">
                <a:solidFill>
                  <a:srgbClr val="000000"/>
                </a:solidFill>
                <a:latin typeface="Arial"/>
                <a:ea typeface="ＭＳ Ｐゴシック"/>
              </a:rPr>
              <a:t>ReTx</a:t>
            </a:r>
            <a:r>
              <a:rPr lang="en-US" dirty="0">
                <a:solidFill>
                  <a:srgbClr val="000000"/>
                </a:solidFill>
                <a:latin typeface="Arial"/>
                <a:ea typeface="ＭＳ Ｐゴシック"/>
              </a:rPr>
              <a:t>-Poll for random access and AMP Request for scheduled access.</a:t>
            </a:r>
            <a:endParaRPr lang="en-US" sz="1600" b="1" dirty="0">
              <a:solidFill>
                <a:srgbClr val="000000"/>
              </a:solidFill>
              <a:latin typeface="Arial"/>
              <a:ea typeface="ＭＳ Ｐゴシック"/>
            </a:endParaRPr>
          </a:p>
        </p:txBody>
      </p:sp>
      <p:cxnSp>
        <p:nvCxnSpPr>
          <p:cNvPr id="13" name="Straight Arrow Connector 12">
            <a:extLst>
              <a:ext uri="{FF2B5EF4-FFF2-40B4-BE49-F238E27FC236}">
                <a16:creationId xmlns:a16="http://schemas.microsoft.com/office/drawing/2014/main" id="{B0BA71F9-0B25-48EA-AA6F-2734E793F0C2}"/>
              </a:ext>
            </a:extLst>
          </p:cNvPr>
          <p:cNvCxnSpPr>
            <a:cxnSpLocks/>
          </p:cNvCxnSpPr>
          <p:nvPr/>
        </p:nvCxnSpPr>
        <p:spPr bwMode="auto">
          <a:xfrm>
            <a:off x="4439816" y="3685575"/>
            <a:ext cx="2304256" cy="440080"/>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83396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 AMP Poll</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5904656" cy="5343001"/>
          </a:xfrm>
          <a:prstGeom prst="rect">
            <a:avLst/>
          </a:prstGeom>
          <a:noFill/>
        </p:spPr>
        <p:txBody>
          <a:bodyPr vert="horz" wrap="square" rtlCol="0">
            <a:spAutoFit/>
          </a:bodyPr>
          <a:lstStyle/>
          <a:p>
            <a:pPr marL="457200" indent="-4572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The AMP AP gains access to wireless medium and transmits the AMP Poll frame to start a random access session. The frame indicates:</a:t>
            </a: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Session ID: Identifies the random access session</a:t>
            </a: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600" dirty="0">
              <a:solidFill>
                <a:schemeClr val="tx1"/>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a:ea typeface="ＭＳ Ｐゴシック"/>
              </a:rPr>
              <a:t>Response Type: Type of the solicited uplink response e.g., ID, Sensor Data etc.</a:t>
            </a:r>
            <a:endParaRPr lang="en-US" sz="1600" dirty="0">
              <a:solidFill>
                <a:srgbClr val="000000"/>
              </a:solidFill>
              <a:latin typeface="Arial"/>
              <a:ea typeface="ＭＳ Ｐゴシック"/>
            </a:endParaRPr>
          </a:p>
          <a:p>
            <a:pPr marL="627063" lvl="1" indent="-227013" defTabSz="1187323" eaLnBrk="1" fontAlgn="auto" hangingPunct="1">
              <a:lnSpc>
                <a:spcPct val="90000"/>
              </a:lnSpc>
              <a:spcBef>
                <a:spcPts val="1200"/>
              </a:spcBef>
              <a:spcAft>
                <a:spcPts val="0"/>
              </a:spcAft>
              <a:tabLst>
                <a:tab pos="1207937" algn="ctr"/>
              </a:tabLst>
            </a:pPr>
            <a:endParaRPr lang="en-US" sz="1600" dirty="0">
              <a:solidFill>
                <a:srgbClr val="000000"/>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ECW: The total number of random access slots = 2</a:t>
            </a:r>
            <a:r>
              <a:rPr lang="en-US" sz="1600" baseline="30000" dirty="0">
                <a:solidFill>
                  <a:srgbClr val="000000"/>
                </a:solidFill>
                <a:latin typeface="Arial"/>
                <a:ea typeface="ＭＳ Ｐゴシック"/>
              </a:rPr>
              <a:t>ECW</a:t>
            </a:r>
          </a:p>
          <a:p>
            <a:pPr marL="1085850" lvl="2"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1400" dirty="0">
                <a:solidFill>
                  <a:srgbClr val="000000"/>
                </a:solidFill>
                <a:latin typeface="Arial"/>
                <a:ea typeface="ＭＳ Ｐゴシック"/>
              </a:rPr>
              <a:t>Allows up to 256 slots</a:t>
            </a: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Number of Slots: The number of slots immediately after the AMP Poll frame that are allocated for uplink transmissions. Omitted if the value is equal to 2</a:t>
            </a:r>
            <a:r>
              <a:rPr lang="en-US" sz="1600" baseline="30000" dirty="0">
                <a:solidFill>
                  <a:srgbClr val="000000"/>
                </a:solidFill>
                <a:latin typeface="Arial"/>
                <a:ea typeface="ＭＳ Ｐゴシック"/>
              </a:rPr>
              <a:t>ECW</a:t>
            </a:r>
            <a:endParaRPr lang="en-US" sz="1600" dirty="0">
              <a:solidFill>
                <a:srgbClr val="000000"/>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600" dirty="0">
              <a:solidFill>
                <a:srgbClr val="000000"/>
              </a:solidFill>
              <a:latin typeface="Arial"/>
              <a:ea typeface="ＭＳ Ｐゴシック"/>
            </a:endParaRPr>
          </a:p>
          <a:p>
            <a:pPr marL="627063" lvl="1" indent="-227013"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Slot Duration: Duration of each time-slot.</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800" dirty="0">
              <a:solidFill>
                <a:srgbClr val="000000"/>
              </a:solidFill>
              <a:latin typeface="Arial"/>
              <a:ea typeface="ＭＳ Ｐゴシック"/>
            </a:endParaRPr>
          </a:p>
        </p:txBody>
      </p:sp>
      <p:pic>
        <p:nvPicPr>
          <p:cNvPr id="7" name="pic">
            <a:extLst>
              <a:ext uri="{FF2B5EF4-FFF2-40B4-BE49-F238E27FC236}">
                <a16:creationId xmlns:a16="http://schemas.microsoft.com/office/drawing/2014/main" id="{3F779A84-E61C-4546-8990-54BDD0D7CA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754672" y="1322731"/>
            <a:ext cx="6390000" cy="3000000"/>
          </a:xfrm>
          <a:prstGeom prst="rect">
            <a:avLst/>
          </a:prstGeom>
        </p:spPr>
      </p:pic>
    </p:spTree>
    <p:extLst>
      <p:ext uri="{BB962C8B-B14F-4D97-AF65-F5344CB8AC3E}">
        <p14:creationId xmlns:p14="http://schemas.microsoft.com/office/powerpoint/2010/main" val="371891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 AMP Re-Poll</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7" y="1322731"/>
            <a:ext cx="6442373" cy="3477875"/>
          </a:xfrm>
          <a:prstGeom prst="rect">
            <a:avLst/>
          </a:prstGeom>
          <a:noFill/>
        </p:spPr>
        <p:txBody>
          <a:bodyPr vert="horz" wrap="square" rtlCol="0">
            <a:spAutoFit/>
          </a:bodyPr>
          <a:lstStyle/>
          <a:p>
            <a:pPr marL="457200" indent="-4572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The AMP AP transmits the AMP Re-Poll frame to continue a random access session, either in the same TXOP (to correct clock-drift*) or a in new TXOP (to spread the slots across TXOPs). The frame indicates:</a:t>
            </a:r>
          </a:p>
          <a:p>
            <a:pPr marL="457200" indent="-4572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000" dirty="0">
              <a:solidFill>
                <a:srgbClr val="000000"/>
              </a:solidFill>
              <a:latin typeface="Arial"/>
              <a:ea typeface="ＭＳ Ｐゴシック"/>
            </a:endParaRPr>
          </a:p>
          <a:p>
            <a:pPr marL="687388" lvl="1" indent="-287338"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Session ID: Identifies the random access session</a:t>
            </a:r>
          </a:p>
          <a:p>
            <a:pPr marL="687388" lvl="1" indent="-287338" defTabSz="1187323" eaLnBrk="1" fontAlgn="auto" hangingPunct="1">
              <a:lnSpc>
                <a:spcPct val="90000"/>
              </a:lnSpc>
              <a:spcBef>
                <a:spcPts val="1200"/>
              </a:spcBef>
              <a:spcAft>
                <a:spcPts val="0"/>
              </a:spcAft>
              <a:tabLst>
                <a:tab pos="1207937" algn="ctr"/>
              </a:tabLst>
            </a:pPr>
            <a:endParaRPr lang="en-US" sz="1600" dirty="0">
              <a:solidFill>
                <a:srgbClr val="000000"/>
              </a:solidFill>
              <a:latin typeface="Arial"/>
              <a:ea typeface="ＭＳ Ｐゴシック"/>
            </a:endParaRPr>
          </a:p>
          <a:p>
            <a:pPr marL="687388" lvl="1" indent="-287338"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Slot Range: The index of the first slot and the number of slots immediately after the AMP Re-Poll frame that are allocated for uplink transmissions</a:t>
            </a:r>
          </a:p>
        </p:txBody>
      </p:sp>
      <p:pic>
        <p:nvPicPr>
          <p:cNvPr id="7" name="pic">
            <a:extLst>
              <a:ext uri="{FF2B5EF4-FFF2-40B4-BE49-F238E27FC236}">
                <a16:creationId xmlns:a16="http://schemas.microsoft.com/office/drawing/2014/main" id="{741FEB05-18B1-4269-A54F-60E9B7AECF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6816080" y="1319905"/>
            <a:ext cx="4700000" cy="3830000"/>
          </a:xfrm>
          <a:prstGeom prst="rect">
            <a:avLst/>
          </a:prstGeom>
        </p:spPr>
      </p:pic>
      <p:sp>
        <p:nvSpPr>
          <p:cNvPr id="8" name="TextBox 7">
            <a:extLst>
              <a:ext uri="{FF2B5EF4-FFF2-40B4-BE49-F238E27FC236}">
                <a16:creationId xmlns:a16="http://schemas.microsoft.com/office/drawing/2014/main" id="{BDE261F7-A1E2-4C94-A543-7105BF86E87A}"/>
              </a:ext>
            </a:extLst>
          </p:cNvPr>
          <p:cNvSpPr txBox="1"/>
          <p:nvPr/>
        </p:nvSpPr>
        <p:spPr>
          <a:xfrm>
            <a:off x="111949" y="4950658"/>
            <a:ext cx="11881320" cy="1508105"/>
          </a:xfrm>
          <a:prstGeom prst="rect">
            <a:avLst/>
          </a:prstGeom>
          <a:noFill/>
        </p:spPr>
        <p:txBody>
          <a:bodyPr vert="horz" wrap="square" rtlCol="0">
            <a:spAutoFit/>
          </a:bodyPr>
          <a:lstStyle/>
          <a:p>
            <a:pPr marL="400050" lvl="1" indent="0" defTabSz="1187323" eaLnBrk="1" fontAlgn="auto" hangingPunct="1">
              <a:lnSpc>
                <a:spcPct val="90000"/>
              </a:lnSpc>
              <a:spcBef>
                <a:spcPts val="1200"/>
              </a:spcBef>
              <a:spcAft>
                <a:spcPts val="0"/>
              </a:spcAft>
              <a:tabLst>
                <a:tab pos="1207937" algn="ctr"/>
              </a:tabLst>
            </a:pPr>
            <a:endParaRPr lang="en-US" sz="1600" dirty="0">
              <a:solidFill>
                <a:srgbClr val="000000"/>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Note1: The other parameters (Response Type, Slot Duration) are assumed to be same as the random access session indicated by the Session ID.</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Note2: The non-AP AMP STAs use the receive time of the AMP Re-Poll frame to determine the start time of the time-slots that follow the AMP Re-Poll frame.</a:t>
            </a:r>
          </a:p>
        </p:txBody>
      </p:sp>
    </p:spTree>
    <p:extLst>
      <p:ext uri="{BB962C8B-B14F-4D97-AF65-F5344CB8AC3E}">
        <p14:creationId xmlns:p14="http://schemas.microsoft.com/office/powerpoint/2010/main" val="342125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116296</TotalTime>
  <Words>2312</Words>
  <Application>Microsoft Office PowerPoint</Application>
  <PresentationFormat>Widescreen</PresentationFormat>
  <Paragraphs>202</Paragraphs>
  <Slides>18</Slides>
  <Notes>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 Unicode MS</vt:lpstr>
      <vt:lpstr>Microsoft YaHei</vt:lpstr>
      <vt:lpstr>ＭＳ Ｐゴシック</vt:lpstr>
      <vt:lpstr>ＭＳ Ｐゴシック</vt:lpstr>
      <vt:lpstr>宋体</vt:lpstr>
      <vt:lpstr>Arial</vt:lpstr>
      <vt:lpstr>Courier New</vt:lpstr>
      <vt:lpstr>Times New Roman</vt:lpstr>
      <vt:lpstr>Wingdings</vt:lpstr>
      <vt:lpstr>Office Theme</vt:lpstr>
      <vt:lpstr>1_Office Theme</vt:lpstr>
      <vt:lpstr>PowerPoint Presentation</vt:lpstr>
      <vt:lpstr>Selected motions related to Uplink channel access </vt:lpstr>
      <vt:lpstr>Recap: Time-slot based random access (1/2)  [6]</vt:lpstr>
      <vt:lpstr>Recap: Time-slot based random access (2/2)  [6] </vt:lpstr>
      <vt:lpstr>Time-slot based random access – Key Points</vt:lpstr>
      <vt:lpstr>Time-slot based random access</vt:lpstr>
      <vt:lpstr>AMP Trigger frame</vt:lpstr>
      <vt:lpstr>AMP Trigger frame: AMP Poll</vt:lpstr>
      <vt:lpstr>AMP Trigger frame: AMP Re-Poll</vt:lpstr>
      <vt:lpstr>AMP Trigger frame: AMP ReTx-Poll</vt:lpstr>
      <vt:lpstr>Summary</vt:lpstr>
      <vt:lpstr>SP 1</vt:lpstr>
      <vt:lpstr>SP 2</vt:lpstr>
      <vt:lpstr>SP 3</vt:lpstr>
      <vt:lpstr>SP 4</vt:lpstr>
      <vt:lpstr>SP 5</vt:lpstr>
      <vt:lpstr>SP 6</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1003</cp:revision>
  <cp:lastPrinted>2000-03-07T00:55:37Z</cp:lastPrinted>
  <dcterms:created xsi:type="dcterms:W3CDTF">2016-01-17T22:48:36Z</dcterms:created>
  <dcterms:modified xsi:type="dcterms:W3CDTF">2025-05-09T01:42:54Z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