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661" r:id="rId3"/>
    <p:sldId id="681" r:id="rId4"/>
    <p:sldId id="695" r:id="rId5"/>
    <p:sldId id="702" r:id="rId6"/>
    <p:sldId id="700" r:id="rId7"/>
    <p:sldId id="682" r:id="rId8"/>
    <p:sldId id="676" r:id="rId9"/>
    <p:sldId id="660" r:id="rId10"/>
    <p:sldId id="687" r:id="rId11"/>
    <p:sldId id="684" r:id="rId12"/>
    <p:sldId id="678" r:id="rId13"/>
    <p:sldId id="679" r:id="rId14"/>
    <p:sldId id="680" r:id="rId15"/>
    <p:sldId id="625" r:id="rId16"/>
    <p:sldId id="694" r:id="rId17"/>
    <p:sldId id="69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29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1460" autoAdjust="0"/>
  </p:normalViewPr>
  <p:slideViewPr>
    <p:cSldViewPr>
      <p:cViewPr varScale="1">
        <p:scale>
          <a:sx n="82" d="100"/>
          <a:sy n="82" d="100"/>
        </p:scale>
        <p:origin x="78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480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82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4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3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5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41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2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Rx: 2M, Mono-static: SNR ​ = </a:t>
            </a:r>
            <a:r>
              <a:rPr lang="en-SG" dirty="0" err="1"/>
              <a:t>P_AP_Tx</a:t>
            </a:r>
            <a:r>
              <a:rPr lang="en-SG" dirty="0"/>
              <a:t>​ − backscatter loss​ - 2*Path loss - </a:t>
            </a:r>
            <a:r>
              <a:rPr lang="en-SG" dirty="0" err="1"/>
              <a:t>P_noise</a:t>
            </a:r>
            <a:endParaRPr lang="en-SG" dirty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SG" dirty="0" err="1"/>
              <a:t>P_noise</a:t>
            </a:r>
            <a:r>
              <a:rPr lang="en-SG" dirty="0"/>
              <a:t>=-70, Pt=35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SG" dirty="0"/>
              <a:t>80MHz </a:t>
            </a:r>
            <a:r>
              <a:rPr lang="en-US" altLang="zh-CN" dirty="0"/>
              <a:t>thermal noise: -95dBm</a:t>
            </a:r>
            <a:endParaRPr lang="en-SG" dirty="0"/>
          </a:p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02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1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>
                <a:solidFill>
                  <a:srgbClr val="000000"/>
                </a:solidFill>
                <a:latin typeface="+mn-lt"/>
              </a:rPr>
              <a:t>0816</a:t>
            </a:r>
            <a:r>
              <a:rPr lang="en-US" altLang="zh-CN" sz="1800" b="1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hyperlink" Target="mailto:lipanpan25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impinj.com/hc/article_attachments/40267970973459" TargetMode="External"/><Relationship Id="rId2" Type="http://schemas.openxmlformats.org/officeDocument/2006/relationships/hyperlink" Target="https://ieeexplore.ieee.org/stamp/stamp.jsp?tp=&amp;arnumber=9380725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isper.com/datasheets/MTI%20Micro%20Electronics/MTI_Micro_Electronics_MSx10_RFID_Reader_SiP_Datasheet_v1.2a.pdf" TargetMode="External"/><Relationship Id="rId4" Type="http://schemas.openxmlformats.org/officeDocument/2006/relationships/hyperlink" Target="https://www.st.com/resource/en/data_brief/st25ru3993-hpev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etsi.org/deliver/etsi_en/302200_302299/302208/03.04.01_60/en_302208v030401p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843612"/>
            <a:ext cx="8420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Feasibility Study of Mono-static Backscatter in Sub-1 GHz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2025-05-10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192245"/>
              </p:ext>
            </p:extLst>
          </p:nvPr>
        </p:nvGraphicFramePr>
        <p:xfrm>
          <a:off x="952500" y="2701138"/>
          <a:ext cx="7467600" cy="1101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Panpan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4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Lumin</a:t>
                      </a:r>
                      <a:r>
                        <a:rPr lang="en-US" altLang="zh-CN" sz="1200" dirty="0"/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70060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4D9D-4440-49D2-ADA4-C169F49C4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altLang="zh-CN" dirty="0"/>
              <a:t>AMP-S1G PPDUs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1AA46-09F5-4146-BC44-F66993CA01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45A0C-25B6-45CA-80EB-32EB0E00B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54F6ED6D-8D5B-4A34-92EA-D5268E9CC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16645"/>
              </p:ext>
            </p:extLst>
          </p:nvPr>
        </p:nvGraphicFramePr>
        <p:xfrm>
          <a:off x="533402" y="5245080"/>
          <a:ext cx="4952998" cy="529200"/>
        </p:xfrm>
        <a:graphic>
          <a:graphicData uri="http://schemas.openxmlformats.org/drawingml/2006/table">
            <a:tbl>
              <a:tblPr firstRow="1" bandRow="1"/>
              <a:tblGrid>
                <a:gridCol w="912682">
                  <a:extLst>
                    <a:ext uri="{9D8B030D-6E8A-4147-A177-3AD203B41FA5}">
                      <a16:colId xmlns:a16="http://schemas.microsoft.com/office/drawing/2014/main" val="3008554388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1654623616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255825677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4142723678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1303757693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2922124465"/>
                    </a:ext>
                  </a:extLst>
                </a:gridCol>
                <a:gridCol w="673386">
                  <a:extLst>
                    <a:ext uri="{9D8B030D-6E8A-4147-A177-3AD203B41FA5}">
                      <a16:colId xmlns:a16="http://schemas.microsoft.com/office/drawing/2014/main" val="2531016151"/>
                    </a:ext>
                  </a:extLst>
                </a:gridCol>
              </a:tblGrid>
              <a:tr h="529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S1G preamble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Excitation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AMP-Sync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AMP-SIG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AMP-Data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Excitation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….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FD8E00C-1BB5-4483-A74F-95FC982C830B}"/>
              </a:ext>
            </a:extLst>
          </p:cNvPr>
          <p:cNvSpPr/>
          <p:nvPr/>
        </p:nvSpPr>
        <p:spPr>
          <a:xfrm>
            <a:off x="2965276" y="4297094"/>
            <a:ext cx="646705" cy="532800"/>
          </a:xfrm>
          <a:prstGeom prst="rect">
            <a:avLst/>
          </a:prstGeom>
          <a:noFill/>
          <a:ln w="19050" cap="flat" cmpd="sng" algn="ctr">
            <a:solidFill>
              <a:srgbClr val="FFFFFF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79289651-8D9B-4F31-AE99-D8948DA9A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36881"/>
              </p:ext>
            </p:extLst>
          </p:nvPr>
        </p:nvGraphicFramePr>
        <p:xfrm>
          <a:off x="6248400" y="5242337"/>
          <a:ext cx="2362197" cy="529200"/>
        </p:xfrm>
        <a:graphic>
          <a:graphicData uri="http://schemas.openxmlformats.org/drawingml/2006/table">
            <a:tbl>
              <a:tblPr firstRow="1" bandRow="1"/>
              <a:tblGrid>
                <a:gridCol w="787399">
                  <a:extLst>
                    <a:ext uri="{9D8B030D-6E8A-4147-A177-3AD203B41FA5}">
                      <a16:colId xmlns:a16="http://schemas.microsoft.com/office/drawing/2014/main" val="255825677"/>
                    </a:ext>
                  </a:extLst>
                </a:gridCol>
                <a:gridCol w="787399">
                  <a:extLst>
                    <a:ext uri="{9D8B030D-6E8A-4147-A177-3AD203B41FA5}">
                      <a16:colId xmlns:a16="http://schemas.microsoft.com/office/drawing/2014/main" val="4142723678"/>
                    </a:ext>
                  </a:extLst>
                </a:gridCol>
                <a:gridCol w="787399">
                  <a:extLst>
                    <a:ext uri="{9D8B030D-6E8A-4147-A177-3AD203B41FA5}">
                      <a16:colId xmlns:a16="http://schemas.microsoft.com/office/drawing/2014/main" val="1303757693"/>
                    </a:ext>
                  </a:extLst>
                </a:gridCol>
              </a:tblGrid>
              <a:tr h="529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SG" sz="1400" b="0" dirty="0">
                          <a:solidFill>
                            <a:schemeClr val="tx1"/>
                          </a:solidFill>
                        </a:rPr>
                        <a:t>AMP-Sync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SG" sz="1400" b="0" dirty="0">
                          <a:solidFill>
                            <a:schemeClr val="tx1"/>
                          </a:solidFill>
                        </a:rPr>
                        <a:t>AMP-SIG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SG" sz="1400" b="0" dirty="0">
                          <a:solidFill>
                            <a:schemeClr val="tx1"/>
                          </a:solidFill>
                        </a:rPr>
                        <a:t>AMP-Data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2323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BF256B7-CABB-498A-96E7-C48E7580BA83}"/>
              </a:ext>
            </a:extLst>
          </p:cNvPr>
          <p:cNvSpPr txBox="1"/>
          <p:nvPr/>
        </p:nvSpPr>
        <p:spPr>
          <a:xfrm>
            <a:off x="2639667" y="5849144"/>
            <a:ext cx="1108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DL PPDU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C3BDF1-C315-4A55-B861-7937B98BC9F4}"/>
              </a:ext>
            </a:extLst>
          </p:cNvPr>
          <p:cNvSpPr txBox="1"/>
          <p:nvPr/>
        </p:nvSpPr>
        <p:spPr>
          <a:xfrm>
            <a:off x="7019578" y="5842794"/>
            <a:ext cx="1108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UL PPDU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1F55D557-A383-43BD-8513-A9E840718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610600" cy="3382092"/>
          </a:xfrm>
        </p:spPr>
        <p:txBody>
          <a:bodyPr/>
          <a:lstStyle/>
          <a:p>
            <a:r>
              <a:rPr lang="en-SG" dirty="0"/>
              <a:t>AMP-S1G DL PPDU</a:t>
            </a:r>
          </a:p>
          <a:p>
            <a:pPr lvl="1"/>
            <a:r>
              <a:rPr lang="en-SG" dirty="0"/>
              <a:t>Backscatter: </a:t>
            </a:r>
          </a:p>
          <a:p>
            <a:pPr lvl="2"/>
            <a:r>
              <a:rPr lang="en-SG" dirty="0"/>
              <a:t>(S1G preamble) + Excitation + AMP-Sync + (AMP-SIG) + AMP-Data + Excitation</a:t>
            </a:r>
          </a:p>
          <a:p>
            <a:pPr lvl="2"/>
            <a:r>
              <a:rPr lang="en-SG" dirty="0"/>
              <a:t>The existence of S1G preamble depends on regions</a:t>
            </a:r>
          </a:p>
          <a:p>
            <a:pPr lvl="2"/>
            <a:r>
              <a:rPr lang="en-SG" dirty="0"/>
              <a:t>S1G preamble can be changed based on S1G_1M PPDU (11ah)</a:t>
            </a:r>
          </a:p>
          <a:p>
            <a:pPr lvl="2"/>
            <a:r>
              <a:rPr lang="en-US" altLang="zh-CN" dirty="0"/>
              <a:t>could exist repetitions of “</a:t>
            </a:r>
            <a:r>
              <a:rPr lang="en-SG" dirty="0"/>
              <a:t>AMP-Sync + (AMP-SIG) + AMP-Data + Excitation</a:t>
            </a:r>
            <a:r>
              <a:rPr lang="en-US" altLang="zh-CN" dirty="0"/>
              <a:t>”</a:t>
            </a:r>
            <a:r>
              <a:rPr lang="en-SG" dirty="0"/>
              <a:t> </a:t>
            </a:r>
          </a:p>
          <a:p>
            <a:pPr lvl="1"/>
            <a:r>
              <a:rPr lang="en-SG" dirty="0"/>
              <a:t>Non-backscatter: </a:t>
            </a:r>
          </a:p>
          <a:p>
            <a:pPr lvl="2"/>
            <a:r>
              <a:rPr lang="en-SG" dirty="0"/>
              <a:t>(S1G preamble) + AMP-Sync + (AMP-SIG) + AMP-Data </a:t>
            </a:r>
          </a:p>
          <a:p>
            <a:r>
              <a:rPr lang="en-SG" dirty="0"/>
              <a:t>AMP-S1G UL PPDU</a:t>
            </a:r>
          </a:p>
          <a:p>
            <a:pPr lvl="1"/>
            <a:r>
              <a:rPr lang="en-SG" dirty="0"/>
              <a:t>AMP-Sync + AMP-Data</a:t>
            </a:r>
          </a:p>
          <a:p>
            <a:pPr lvl="1"/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55592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7BF3C-BB1D-4A92-8B0C-05D272AB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Coexistence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57AA8-7D43-4259-8503-343BD16A5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2"/>
            <a:ext cx="8458200" cy="3390949"/>
          </a:xfrm>
        </p:spPr>
        <p:txBody>
          <a:bodyPr/>
          <a:lstStyle/>
          <a:p>
            <a:r>
              <a:rPr lang="en-SG" dirty="0"/>
              <a:t>Level 1: 802.11 &amp; non 802.11 [2]</a:t>
            </a:r>
          </a:p>
          <a:p>
            <a:pPr lvl="1"/>
            <a:r>
              <a:rPr lang="en-SG" dirty="0"/>
              <a:t>Energy detection, LBT,…</a:t>
            </a:r>
          </a:p>
          <a:p>
            <a:r>
              <a:rPr lang="en-SG" dirty="0"/>
              <a:t>Level 2: 11bp &amp; 11ah</a:t>
            </a:r>
          </a:p>
          <a:p>
            <a:pPr lvl="1"/>
            <a:r>
              <a:rPr lang="en-SG" dirty="0"/>
              <a:t>11ah devices are expected to recognize AMP-S1G PPDUs</a:t>
            </a:r>
          </a:p>
          <a:p>
            <a:pPr lvl="1"/>
            <a:r>
              <a:rPr lang="en-SG" dirty="0"/>
              <a:t>S1G preamble in AMP-S1G PPDUs can be constructed based on 11ah preamble</a:t>
            </a:r>
          </a:p>
          <a:p>
            <a:r>
              <a:rPr lang="en-SG" dirty="0"/>
              <a:t>Level 3: AMP data communication in sub-1 GHz &amp; AMP WPT</a:t>
            </a:r>
          </a:p>
          <a:p>
            <a:pPr lvl="1"/>
            <a:r>
              <a:rPr lang="en-SG" dirty="0"/>
              <a:t>First need to decide whether WPT PPDU should be designed and distinguished</a:t>
            </a:r>
          </a:p>
          <a:p>
            <a:r>
              <a:rPr lang="en-SG" dirty="0"/>
              <a:t>Also, interference from 2.4 GHz may be considered.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15E95-2522-43A1-BFA5-F155D25CA6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772F6-52FF-4C9F-A34D-D02164EBF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97E9A9FC-1E6D-4BEC-B682-1C8B7076D260}"/>
              </a:ext>
            </a:extLst>
          </p:cNvPr>
          <p:cNvSpPr/>
          <p:nvPr/>
        </p:nvSpPr>
        <p:spPr>
          <a:xfrm>
            <a:off x="2987700" y="4914951"/>
            <a:ext cx="152096" cy="1440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A6ECC4-7579-4710-AF3F-3DC6C452907B}"/>
              </a:ext>
            </a:extLst>
          </p:cNvPr>
          <p:cNvSpPr txBox="1"/>
          <p:nvPr/>
        </p:nvSpPr>
        <p:spPr>
          <a:xfrm>
            <a:off x="3127108" y="4814157"/>
            <a:ext cx="717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802.11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70C06A-9B43-4A26-B802-12CCC18CF94F}"/>
              </a:ext>
            </a:extLst>
          </p:cNvPr>
          <p:cNvSpPr txBox="1"/>
          <p:nvPr/>
        </p:nvSpPr>
        <p:spPr>
          <a:xfrm>
            <a:off x="3083698" y="6169223"/>
            <a:ext cx="19522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Non 802.11: RFID, etc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201BEEF4-11D6-44C3-9ED0-718671652347}"/>
              </a:ext>
            </a:extLst>
          </p:cNvPr>
          <p:cNvSpPr/>
          <p:nvPr/>
        </p:nvSpPr>
        <p:spPr>
          <a:xfrm>
            <a:off x="3758186" y="4572000"/>
            <a:ext cx="216024" cy="864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9147C6-5DA4-4C76-A8D0-4A2B71EA864F}"/>
              </a:ext>
            </a:extLst>
          </p:cNvPr>
          <p:cNvSpPr txBox="1"/>
          <p:nvPr/>
        </p:nvSpPr>
        <p:spPr>
          <a:xfrm>
            <a:off x="3903902" y="4401848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AMP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CFD83-69D4-4043-96D0-FBD2A23EA006}"/>
              </a:ext>
            </a:extLst>
          </p:cNvPr>
          <p:cNvSpPr txBox="1"/>
          <p:nvPr/>
        </p:nvSpPr>
        <p:spPr>
          <a:xfrm>
            <a:off x="3916317" y="5331026"/>
            <a:ext cx="568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11ah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CA8BF421-5890-47C2-91F9-1D304C895293}"/>
              </a:ext>
            </a:extLst>
          </p:cNvPr>
          <p:cNvSpPr/>
          <p:nvPr/>
        </p:nvSpPr>
        <p:spPr>
          <a:xfrm>
            <a:off x="4440835" y="4168800"/>
            <a:ext cx="216024" cy="792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AF1799-FD63-4EED-B49C-8E631FB420AD}"/>
              </a:ext>
            </a:extLst>
          </p:cNvPr>
          <p:cNvSpPr txBox="1"/>
          <p:nvPr/>
        </p:nvSpPr>
        <p:spPr>
          <a:xfrm>
            <a:off x="4610100" y="4006791"/>
            <a:ext cx="1816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Data communication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6FCD97-C494-4E49-B805-6BF4BA511296}"/>
              </a:ext>
            </a:extLst>
          </p:cNvPr>
          <p:cNvSpPr txBox="1"/>
          <p:nvPr/>
        </p:nvSpPr>
        <p:spPr>
          <a:xfrm>
            <a:off x="4667951" y="4806911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WPT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CA3864-7353-4DDD-A5C1-A543987759AA}"/>
              </a:ext>
            </a:extLst>
          </p:cNvPr>
          <p:cNvSpPr txBox="1"/>
          <p:nvPr/>
        </p:nvSpPr>
        <p:spPr>
          <a:xfrm>
            <a:off x="1891686" y="5456320"/>
            <a:ext cx="1108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err="1"/>
              <a:t>Coex</a:t>
            </a:r>
            <a:r>
              <a:rPr lang="en-SG" sz="1400" dirty="0"/>
              <a:t> issues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F244F90-ADF3-4520-B3EF-00F9D7984B3A}"/>
              </a:ext>
            </a:extLst>
          </p:cNvPr>
          <p:cNvCxnSpPr>
            <a:cxnSpLocks/>
          </p:cNvCxnSpPr>
          <p:nvPr/>
        </p:nvCxnSpPr>
        <p:spPr>
          <a:xfrm flipH="1">
            <a:off x="3434221" y="5122334"/>
            <a:ext cx="5513" cy="108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787D71A-A94A-471E-B97B-A1343BD57A65}"/>
              </a:ext>
            </a:extLst>
          </p:cNvPr>
          <p:cNvCxnSpPr>
            <a:cxnSpLocks/>
          </p:cNvCxnSpPr>
          <p:nvPr/>
        </p:nvCxnSpPr>
        <p:spPr>
          <a:xfrm flipH="1">
            <a:off x="4191000" y="4690200"/>
            <a:ext cx="368" cy="72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4B757F5-25FE-4ACA-BD92-6730E9D3F947}"/>
              </a:ext>
            </a:extLst>
          </p:cNvPr>
          <p:cNvCxnSpPr>
            <a:cxnSpLocks/>
          </p:cNvCxnSpPr>
          <p:nvPr/>
        </p:nvCxnSpPr>
        <p:spPr>
          <a:xfrm>
            <a:off x="4959858" y="4305300"/>
            <a:ext cx="0" cy="5334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714586F-A7CA-42AC-8EFE-5463B07166FC}"/>
              </a:ext>
            </a:extLst>
          </p:cNvPr>
          <p:cNvSpPr txBox="1"/>
          <p:nvPr/>
        </p:nvSpPr>
        <p:spPr>
          <a:xfrm>
            <a:off x="3449156" y="5763028"/>
            <a:ext cx="1830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400" dirty="0"/>
              <a:t>Energy detection, LBT</a:t>
            </a:r>
          </a:p>
        </p:txBody>
      </p:sp>
    </p:spTree>
    <p:extLst>
      <p:ext uri="{BB962C8B-B14F-4D97-AF65-F5344CB8AC3E}">
        <p14:creationId xmlns:p14="http://schemas.microsoft.com/office/powerpoint/2010/main" val="1007482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3886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In this contribution, we investigated the </a:t>
            </a:r>
            <a:r>
              <a:rPr lang="en-US" dirty="0"/>
              <a:t>feasibility of mono-static backscattering communication in sub-1 GHz. </a:t>
            </a:r>
            <a:r>
              <a:rPr lang="en-SG" dirty="0"/>
              <a:t>According to the evaluations, it is feasible to achieve &gt;5 meter coverage with</a:t>
            </a:r>
          </a:p>
          <a:p>
            <a:pPr lvl="1"/>
            <a:r>
              <a:rPr lang="en-SG" sz="1800" dirty="0"/>
              <a:t>High Tx power</a:t>
            </a:r>
          </a:p>
          <a:p>
            <a:pPr lvl="1"/>
            <a:r>
              <a:rPr lang="en-SG" sz="1800" dirty="0"/>
              <a:t>RF and baseband self-jammer cancellation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08977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853-0C52-47F6-AD81-67871DD7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D1C3-E2B0-4F66-9812-8A8B3D900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610600" cy="4876798"/>
          </a:xfrm>
        </p:spPr>
        <p:txBody>
          <a:bodyPr/>
          <a:lstStyle/>
          <a:p>
            <a:pPr marL="0" indent="0">
              <a:buNone/>
            </a:pPr>
            <a:r>
              <a:rPr lang="en-SG" sz="1600" b="0" dirty="0"/>
              <a:t>[1] 11-25-0338-00-00bp-amp-data-communication-in-sub-1-ghz</a:t>
            </a:r>
          </a:p>
          <a:p>
            <a:pPr marL="0" indent="0">
              <a:buNone/>
            </a:pPr>
            <a:r>
              <a:rPr lang="en-US" altLang="zh-CN" sz="1600" b="0" dirty="0"/>
              <a:t>[2] 1</a:t>
            </a:r>
            <a:r>
              <a:rPr lang="en-SG" sz="1600" b="0" dirty="0"/>
              <a:t>11-23-2203-01-0amp-updated-technical-report-on-support-of-amp-iot-devices-in-wlan</a:t>
            </a:r>
          </a:p>
          <a:p>
            <a:pPr marL="0" indent="0">
              <a:buNone/>
            </a:pPr>
            <a:r>
              <a:rPr lang="en-SG" sz="1600" b="0" dirty="0"/>
              <a:t>[3] 11-23-2038-01-0amp-close-range-amp-backscattering-in-2-4ghz</a:t>
            </a:r>
          </a:p>
          <a:p>
            <a:pPr marL="0" indent="0">
              <a:buNone/>
            </a:pPr>
            <a:r>
              <a:rPr lang="en-SG" altLang="zh-CN" sz="1600" b="0" dirty="0"/>
              <a:t>[4] https://www.digikey.com/en/products/filter/rf-circulators-and-isolators/1010 </a:t>
            </a:r>
          </a:p>
          <a:p>
            <a:pPr marL="0" indent="0">
              <a:buNone/>
            </a:pPr>
            <a:r>
              <a:rPr lang="en-SG" altLang="zh-CN" sz="1600" b="0" dirty="0"/>
              <a:t>[5] https://ieeexplore.ieee.org/stamp/stamp.jsp?tp=&amp;arnumber=9418696</a:t>
            </a:r>
          </a:p>
          <a:p>
            <a:pPr marL="0" indent="0">
              <a:buNone/>
            </a:pPr>
            <a:r>
              <a:rPr lang="en-US" altLang="zh-CN" sz="1600" b="0" dirty="0"/>
              <a:t>[6] </a:t>
            </a:r>
            <a:r>
              <a:rPr lang="en-US" altLang="zh-CN" sz="1600" b="0" dirty="0">
                <a:hlinkClick r:id="rId2"/>
              </a:rPr>
              <a:t>https://ieeexplore.ieee.org/stamp/stamp.jsp?tp=&amp;arnumber=9380725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[7] Q. Guo et al., “A novel adaptive leakage suppression method for UHF RFID reader,” in Proc. IEEE Int. Conf. RFID (RFID), May 2017, pp. 187–192.</a:t>
            </a:r>
          </a:p>
          <a:p>
            <a:pPr marL="0" indent="0">
              <a:buNone/>
            </a:pPr>
            <a:r>
              <a:rPr lang="en-US" altLang="zh-CN" sz="1600" b="0" dirty="0"/>
              <a:t>[8] </a:t>
            </a:r>
            <a:r>
              <a:rPr lang="en-SG" altLang="zh-CN" sz="1600" b="0" dirty="0">
                <a:hlinkClick r:id="rId3"/>
              </a:rPr>
              <a:t>https://support.impinj.com/hc/article_attachments/40267970973459</a:t>
            </a:r>
            <a:endParaRPr lang="en-SG" altLang="zh-CN" sz="1600" b="0" dirty="0"/>
          </a:p>
          <a:p>
            <a:pPr marL="0" indent="0">
              <a:buNone/>
            </a:pPr>
            <a:r>
              <a:rPr lang="en-SG" altLang="zh-CN" sz="1600" b="0" dirty="0"/>
              <a:t>[9] </a:t>
            </a:r>
            <a:r>
              <a:rPr lang="en-SG" altLang="zh-CN" sz="1600" b="0" dirty="0">
                <a:hlinkClick r:id="rId4"/>
              </a:rPr>
              <a:t>https://www.st.com/resource/en/data_brief/st25ru3993-hpev.pdf</a:t>
            </a:r>
            <a:endParaRPr lang="en-SG" altLang="zh-CN" sz="1600" b="0" dirty="0"/>
          </a:p>
          <a:p>
            <a:pPr marL="0" indent="0">
              <a:buNone/>
            </a:pPr>
            <a:r>
              <a:rPr lang="en-SG" altLang="zh-CN" sz="1600" b="0" dirty="0"/>
              <a:t>[10]</a:t>
            </a:r>
            <a:r>
              <a:rPr lang="en-SG" altLang="zh-CN" sz="1600" b="0" dirty="0">
                <a:hlinkClick r:id="rId5"/>
              </a:rPr>
              <a:t>https://www.cisper.com/datasheets/MTI%20Micro%20Electronics/MTI_Micro_Electronics_MSx10_RFID_Reader_SiP_Datasheet_v1.2a.pdf</a:t>
            </a:r>
            <a:endParaRPr lang="en-SG" altLang="zh-CN" sz="1600" b="0" dirty="0"/>
          </a:p>
          <a:p>
            <a:pPr marL="0" indent="0">
              <a:buNone/>
            </a:pPr>
            <a:r>
              <a:rPr lang="en-SG" altLang="zh-CN" sz="1600" b="0" dirty="0"/>
              <a:t>[11] https://www.st.com/resource/en/application_note/an5532-carrier-cancellation-for-rain-rfid-readers-with-st25ru3993-stmicroelectronics.pdf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34686-0ADE-48B3-9C85-1F60296D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823B-3365-4BFA-B188-B8398C7A4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1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11bp defines at least one mode of MAC/PHY that supports mono-static backscattering communication in sub-1 GHz.</a:t>
            </a:r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799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DAE6B-E0F6-4D51-8FD9-3BA2F3DC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A5C63-87ED-4D01-AA70-2C482987E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B9CB4-DA70-42AA-A917-65D9D067D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22C776-66CD-4C72-9865-CDD11A723D25}"/>
              </a:ext>
            </a:extLst>
          </p:cNvPr>
          <p:cNvGraphicFramePr>
            <a:graphicFrameLocks noGrp="1"/>
          </p:cNvGraphicFramePr>
          <p:nvPr/>
        </p:nvGraphicFramePr>
        <p:xfrm>
          <a:off x="148919" y="1880674"/>
          <a:ext cx="8846159" cy="3717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055">
                  <a:extLst>
                    <a:ext uri="{9D8B030D-6E8A-4147-A177-3AD203B41FA5}">
                      <a16:colId xmlns:a16="http://schemas.microsoft.com/office/drawing/2014/main" val="4113264450"/>
                    </a:ext>
                  </a:extLst>
                </a:gridCol>
                <a:gridCol w="2046106">
                  <a:extLst>
                    <a:ext uri="{9D8B030D-6E8A-4147-A177-3AD203B41FA5}">
                      <a16:colId xmlns:a16="http://schemas.microsoft.com/office/drawing/2014/main" val="2495809841"/>
                    </a:ext>
                  </a:extLst>
                </a:gridCol>
                <a:gridCol w="1007999">
                  <a:extLst>
                    <a:ext uri="{9D8B030D-6E8A-4147-A177-3AD203B41FA5}">
                      <a16:colId xmlns:a16="http://schemas.microsoft.com/office/drawing/2014/main" val="135286993"/>
                    </a:ext>
                  </a:extLst>
                </a:gridCol>
                <a:gridCol w="1007999">
                  <a:extLst>
                    <a:ext uri="{9D8B030D-6E8A-4147-A177-3AD203B41FA5}">
                      <a16:colId xmlns:a16="http://schemas.microsoft.com/office/drawing/2014/main" val="2317258983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1323669689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473333127"/>
                    </a:ext>
                  </a:extLst>
                </a:gridCol>
              </a:tblGrid>
              <a:tr h="347687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China [i]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Europe [ii]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US [iii]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26463"/>
                  </a:ext>
                </a:extLst>
              </a:tr>
              <a:tr h="536723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RFID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RFID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Frequency hopping spread spectrum 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Digital modulated systems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249689"/>
                  </a:ext>
                </a:extLst>
              </a:tr>
              <a:tr h="536723">
                <a:tc>
                  <a:txBody>
                    <a:bodyPr/>
                    <a:lstStyle/>
                    <a:p>
                      <a:r>
                        <a:rPr lang="en-SG" sz="1200" dirty="0"/>
                        <a:t>Bands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840-845, 920-925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865-868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915-921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902-928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050611"/>
                  </a:ext>
                </a:extLst>
              </a:tr>
              <a:tr h="347687">
                <a:tc>
                  <a:txBody>
                    <a:bodyPr/>
                    <a:lstStyle/>
                    <a:p>
                      <a:r>
                        <a:rPr lang="en-SG" sz="1200" dirty="0"/>
                        <a:t>Bandwidth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250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200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400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020575"/>
                  </a:ext>
                </a:extLst>
              </a:tr>
              <a:tr h="568943">
                <a:tc>
                  <a:txBody>
                    <a:bodyPr/>
                    <a:lstStyle/>
                    <a:p>
                      <a:r>
                        <a:rPr lang="en-SG" sz="1200" dirty="0"/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4W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&gt;=50 channel: 36 dBm (EIRP)</a:t>
                      </a:r>
                    </a:p>
                    <a:p>
                      <a:r>
                        <a:rPr lang="en-SG" sz="1200" dirty="0"/>
                        <a:t>&lt;50 channel: 30 dBm (EIRP)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36 dBm (EIRP);</a:t>
                      </a:r>
                    </a:p>
                    <a:p>
                      <a:r>
                        <a:rPr lang="en-US" sz="1200" dirty="0"/>
                        <a:t>&lt;=8 dBm in any 3 kHz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456453"/>
                  </a:ext>
                </a:extLst>
              </a:tr>
              <a:tr h="1380147">
                <a:tc>
                  <a:txBody>
                    <a:bodyPr/>
                    <a:lstStyle/>
                    <a:p>
                      <a:r>
                        <a:rPr lang="en-SG" sz="1200" dirty="0"/>
                        <a:t>Transmit mask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Adjacent Channel Power Ratio (ACPR):</a:t>
                      </a:r>
                    </a:p>
                    <a:p>
                      <a:r>
                        <a:rPr lang="en-SG" sz="1200" dirty="0"/>
                        <a:t>40dB (first adjacent channel),</a:t>
                      </a:r>
                    </a:p>
                    <a:p>
                      <a:r>
                        <a:rPr lang="en-SG" sz="1200" dirty="0"/>
                        <a:t>60 dB (second adjacent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Channel&lt;250kHz, at least 50 channels;</a:t>
                      </a:r>
                    </a:p>
                    <a:p>
                      <a:r>
                        <a:rPr lang="en-SG" sz="1200" dirty="0"/>
                        <a:t>Channel&gt;250kHz, at least 25 channels;</a:t>
                      </a:r>
                    </a:p>
                    <a:p>
                      <a:r>
                        <a:rPr lang="en-SG" sz="1200" dirty="0"/>
                        <a:t>Maximum allowed 20dB bandwidth is 500</a:t>
                      </a:r>
                      <a:r>
                        <a:rPr lang="en-US" altLang="zh-CN" sz="1200" dirty="0"/>
                        <a:t>kHz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minimum 6 dB bandwidth shall be at least 500 kHz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65175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11281DA-00E8-479B-BE28-77E20B6D1C54}"/>
              </a:ext>
            </a:extLst>
          </p:cNvPr>
          <p:cNvSpPr txBox="1"/>
          <p:nvPr/>
        </p:nvSpPr>
        <p:spPr bwMode="auto">
          <a:xfrm>
            <a:off x="685800" y="5705972"/>
            <a:ext cx="60500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lvl="0"/>
            <a:r>
              <a:rPr lang="en-US" altLang="zh-CN" sz="1100" dirty="0">
                <a:latin typeface="+mn-lt"/>
                <a:ea typeface="+mn-ea"/>
              </a:rPr>
              <a:t>[i] </a:t>
            </a:r>
            <a:r>
              <a:rPr lang="zh-CN" altLang="en-US" sz="1100" dirty="0">
                <a:latin typeface="+mn-lt"/>
                <a:ea typeface="+mn-ea"/>
              </a:rPr>
              <a:t>关于发布</a:t>
            </a:r>
            <a:r>
              <a:rPr lang="en-US" altLang="zh-CN" sz="1100" dirty="0">
                <a:latin typeface="+mn-lt"/>
                <a:ea typeface="+mn-ea"/>
              </a:rPr>
              <a:t>800/900MHz </a:t>
            </a:r>
            <a:r>
              <a:rPr lang="zh-CN" altLang="en-US" sz="1100" dirty="0">
                <a:latin typeface="+mn-lt"/>
                <a:ea typeface="+mn-ea"/>
              </a:rPr>
              <a:t>频段射频识别（</a:t>
            </a:r>
            <a:r>
              <a:rPr lang="en-US" altLang="zh-CN" sz="1100" dirty="0">
                <a:latin typeface="+mn-lt"/>
                <a:ea typeface="+mn-ea"/>
              </a:rPr>
              <a:t>RFID</a:t>
            </a:r>
            <a:r>
              <a:rPr lang="zh-CN" altLang="en-US" sz="1100" dirty="0">
                <a:latin typeface="+mn-lt"/>
                <a:ea typeface="+mn-ea"/>
              </a:rPr>
              <a:t>）技术应用试行规定的通知</a:t>
            </a:r>
            <a:r>
              <a:rPr lang="en-US" altLang="zh-CN" sz="1100" dirty="0">
                <a:latin typeface="+mn-lt"/>
                <a:ea typeface="+mn-ea"/>
              </a:rPr>
              <a:t>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[ii] </a:t>
            </a:r>
            <a:r>
              <a:rPr lang="en-US" altLang="zh-CN" sz="1100" dirty="0">
                <a:latin typeface="+mn-lt"/>
                <a:ea typeface="+mn-ea"/>
                <a:hlinkClick r:id="rId2"/>
              </a:rPr>
              <a:t>https://www.etsi.org/deliver/etsi_en/302200_302299/302208/03.04.01_60/en_302208v030401p.pdf</a:t>
            </a:r>
            <a:r>
              <a:rPr lang="en-US" altLang="zh-CN" sz="1100" dirty="0">
                <a:latin typeface="+mn-lt"/>
                <a:ea typeface="+mn-ea"/>
              </a:rPr>
              <a:t>.</a:t>
            </a:r>
          </a:p>
          <a:p>
            <a:r>
              <a:rPr lang="en-US" altLang="zh-CN" sz="1100" dirty="0">
                <a:latin typeface="+mn-lt"/>
                <a:ea typeface="+mn-ea"/>
              </a:rPr>
              <a:t>[iii] https://www.law.cornell.edu/cfr/text/47/15.247.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[iv] https://www.itu.int/dms_pubrec/itu-r/rec/sm/R-REC-SM.2151-0-202209-I!!PDF-E.pdf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2CAA45-CF5A-4EAF-BF89-5EFFA52B12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7666"/>
          <a:stretch/>
        </p:blipFill>
        <p:spPr>
          <a:xfrm>
            <a:off x="3117630" y="4314459"/>
            <a:ext cx="1008000" cy="9525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84263E-345B-450C-B522-7DFD68E4FD4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394"/>
          <a:stretch/>
        </p:blipFill>
        <p:spPr>
          <a:xfrm>
            <a:off x="4106100" y="4327664"/>
            <a:ext cx="1008000" cy="993588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38E063-537E-43FA-9DC2-70AF60421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239794"/>
            <a:ext cx="7772400" cy="589006"/>
          </a:xfrm>
        </p:spPr>
        <p:txBody>
          <a:bodyPr/>
          <a:lstStyle/>
          <a:p>
            <a:r>
              <a:rPr lang="en-SG" b="1" dirty="0"/>
              <a:t>Except the table below, other regulations [iv] may also be considered.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3622319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C03AC-30F7-42B2-8AE6-66EBDBD78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Appendix : 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EECAD-A1CE-424E-895C-E520C9C79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4495800" cy="685800"/>
          </a:xfrm>
        </p:spPr>
        <p:txBody>
          <a:bodyPr/>
          <a:lstStyle/>
          <a:p>
            <a:r>
              <a:rPr lang="en-SG" dirty="0"/>
              <a:t>DL PER of data field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54B6F-22AD-4C78-92BA-D12810E81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D57E5-6132-40D3-B5FD-C061BA027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065282-C5DB-4C2B-A722-9556C5CB819D}"/>
              </a:ext>
            </a:extLst>
          </p:cNvPr>
          <p:cNvSpPr txBox="1"/>
          <p:nvPr/>
        </p:nvSpPr>
        <p:spPr>
          <a:xfrm>
            <a:off x="304800" y="2133600"/>
            <a:ext cx="2590800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1400" dirty="0"/>
              <a:t>Simulation setting: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TX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Payload: 100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Encoding: Manchester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Modulation: OOK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Waveform: CW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No Tx filter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Channel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AWGN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RX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No Rx filter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Non-coherent detector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03B3EE-C131-4BDB-AF8C-05926A7ACE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161" y="1659500"/>
            <a:ext cx="4936076" cy="370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789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AA974-E36F-4B58-9BB8-BE4DFDD4D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Appendix : 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D5266-75D5-4EAA-8E94-B58E1A312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374" y="1285956"/>
            <a:ext cx="4038600" cy="698472"/>
          </a:xfrm>
        </p:spPr>
        <p:txBody>
          <a:bodyPr/>
          <a:lstStyle/>
          <a:p>
            <a:r>
              <a:rPr lang="en-US" dirty="0"/>
              <a:t>UL PER of data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EACA0-9A45-4A82-9F3F-B9BD234F2C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A0858-56A8-4D3D-BBBB-67E83FD7C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992B4A-421F-47B3-8EEC-00D949E58B61}"/>
              </a:ext>
            </a:extLst>
          </p:cNvPr>
          <p:cNvSpPr txBox="1"/>
          <p:nvPr/>
        </p:nvSpPr>
        <p:spPr bwMode="auto">
          <a:xfrm>
            <a:off x="228600" y="2293023"/>
            <a:ext cx="3087769" cy="2893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en-SG" sz="1400" dirty="0"/>
              <a:t>Simulation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AP side: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Packet size = 100 bits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Manchester encoding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EIRP: 35dBm (0dBr)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Leakage </a:t>
            </a:r>
            <a:r>
              <a:rPr lang="en-SG" altLang="zh-CN" sz="1400" dirty="0"/>
              <a:t>: </a:t>
            </a:r>
            <a:r>
              <a:rPr lang="en-US" altLang="zh-CN" sz="1400" dirty="0"/>
              <a:t>modeled in Rx noise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Rx noise: -55dBm (-90dBr)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No filter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Coherent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STA side: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SG" sz="1400" dirty="0"/>
              <a:t>Modulation noise: -20dBr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SG" sz="1400" dirty="0"/>
              <a:t>Backscatter loss: 5dB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No </a:t>
            </a:r>
            <a:r>
              <a:rPr lang="en-US" sz="1400" dirty="0"/>
              <a:t>filter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F34278-0E42-4A77-B17D-895145AAFA26}"/>
              </a:ext>
            </a:extLst>
          </p:cNvPr>
          <p:cNvSpPr/>
          <p:nvPr/>
        </p:nvSpPr>
        <p:spPr bwMode="auto">
          <a:xfrm>
            <a:off x="5463620" y="1534134"/>
            <a:ext cx="40215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SG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1F140B-F8AB-4989-9768-A81F74179089}"/>
              </a:ext>
            </a:extLst>
          </p:cNvPr>
          <p:cNvSpPr/>
          <p:nvPr/>
        </p:nvSpPr>
        <p:spPr bwMode="auto">
          <a:xfrm>
            <a:off x="7075237" y="1534134"/>
            <a:ext cx="530884" cy="38158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SG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974E8C3-4C7C-43DA-A7E0-800F862C3B5B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 bwMode="auto">
          <a:xfrm>
            <a:off x="5865777" y="1724634"/>
            <a:ext cx="1209460" cy="2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977FBD3-1CFB-4BF9-A86E-15126B7D0171}"/>
              </a:ext>
            </a:extLst>
          </p:cNvPr>
          <p:cNvSpPr txBox="1"/>
          <p:nvPr/>
        </p:nvSpPr>
        <p:spPr bwMode="auto">
          <a:xfrm>
            <a:off x="6322478" y="1733359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200" dirty="0">
                <a:cs typeface="Arial" panose="020B0604020202020204" pitchFamily="34" charset="0"/>
              </a:rPr>
              <a:t>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BF0540-6F62-4A4B-992C-D9C75182CEEB}"/>
              </a:ext>
            </a:extLst>
          </p:cNvPr>
          <p:cNvSpPr txBox="1"/>
          <p:nvPr/>
        </p:nvSpPr>
        <p:spPr bwMode="auto">
          <a:xfrm>
            <a:off x="4568952" y="1540484"/>
            <a:ext cx="7713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200" dirty="0">
                <a:cs typeface="Arial" panose="020B0604020202020204" pitchFamily="34" charset="0"/>
              </a:rPr>
              <a:t>Leakage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8688B638-73A1-4291-AE72-A87156778B8B}"/>
              </a:ext>
            </a:extLst>
          </p:cNvPr>
          <p:cNvCxnSpPr>
            <a:cxnSpLocks/>
            <a:stCxn id="7" idx="2"/>
            <a:endCxn id="7" idx="0"/>
          </p:cNvCxnSpPr>
          <p:nvPr/>
        </p:nvCxnSpPr>
        <p:spPr bwMode="auto">
          <a:xfrm rot="5400000" flipH="1">
            <a:off x="5474199" y="1724634"/>
            <a:ext cx="381000" cy="12700"/>
          </a:xfrm>
          <a:prstGeom prst="curvedConnector5">
            <a:avLst>
              <a:gd name="adj1" fmla="val -60000"/>
              <a:gd name="adj2" fmla="val 3383291"/>
              <a:gd name="adj3" fmla="val 16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BCE60F40-4039-43C1-BF1F-05556AF074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418" y="2420569"/>
            <a:ext cx="4864101" cy="364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20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5FD-CEA9-4A6A-AD62-530307E4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4C5F-856E-409B-A924-D8E569B60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077200" cy="4648198"/>
          </a:xfrm>
        </p:spPr>
        <p:txBody>
          <a:bodyPr/>
          <a:lstStyle/>
          <a:p>
            <a:r>
              <a:rPr lang="en-SG" b="0" dirty="0"/>
              <a:t>This contribution intend</a:t>
            </a:r>
            <a:r>
              <a:rPr lang="en-US" altLang="zh-CN" b="0" dirty="0"/>
              <a:t>s</a:t>
            </a:r>
            <a:r>
              <a:rPr lang="en-SG" b="0" dirty="0"/>
              <a:t> to discuss the feasibility of </a:t>
            </a:r>
            <a:r>
              <a:rPr lang="en-US" altLang="zh-CN" dirty="0">
                <a:solidFill>
                  <a:schemeClr val="tx1"/>
                </a:solidFill>
              </a:rPr>
              <a:t>mono-static backscattering </a:t>
            </a:r>
            <a:r>
              <a:rPr lang="en-US" altLang="zh-CN" b="0" dirty="0">
                <a:solidFill>
                  <a:schemeClr val="tx1"/>
                </a:solidFill>
              </a:rPr>
              <a:t>communication in </a:t>
            </a:r>
            <a:r>
              <a:rPr lang="en-US" altLang="zh-CN" dirty="0">
                <a:solidFill>
                  <a:schemeClr val="tx1"/>
                </a:solidFill>
              </a:rPr>
              <a:t>sub-1 GHz </a:t>
            </a:r>
            <a:endParaRPr lang="en-SG" dirty="0"/>
          </a:p>
          <a:p>
            <a:pPr lvl="1"/>
            <a:r>
              <a:rPr lang="en-SG" dirty="0"/>
              <a:t>Use</a:t>
            </a:r>
            <a:r>
              <a:rPr lang="zh-CN" altLang="en-US" dirty="0"/>
              <a:t> </a:t>
            </a:r>
            <a:r>
              <a:rPr lang="en-SG" altLang="zh-CN" dirty="0"/>
              <a:t>cases</a:t>
            </a:r>
          </a:p>
          <a:p>
            <a:pPr lvl="1"/>
            <a:r>
              <a:rPr lang="en-US" altLang="zh-CN" dirty="0"/>
              <a:t>AMP S1G tag reading</a:t>
            </a:r>
          </a:p>
          <a:p>
            <a:pPr lvl="1"/>
            <a:r>
              <a:rPr lang="en-SG" altLang="zh-CN" dirty="0"/>
              <a:t>Prior arts of self-jammer cancellation</a:t>
            </a:r>
          </a:p>
          <a:p>
            <a:pPr lvl="1"/>
            <a:r>
              <a:rPr lang="en-SG" sz="1800" dirty="0"/>
              <a:t>Link budget analysis</a:t>
            </a:r>
          </a:p>
          <a:p>
            <a:pPr lvl="1"/>
            <a:r>
              <a:rPr lang="en-SG" sz="1800" dirty="0"/>
              <a:t>Operating bands, bandwidth</a:t>
            </a:r>
          </a:p>
          <a:p>
            <a:pPr lvl="1"/>
            <a:r>
              <a:rPr lang="en-US" altLang="zh-CN" sz="1800" dirty="0"/>
              <a:t>PHY design</a:t>
            </a:r>
            <a:r>
              <a:rPr lang="zh-CN" altLang="en-US" dirty="0"/>
              <a:t> </a:t>
            </a:r>
            <a:r>
              <a:rPr lang="en-SG" altLang="zh-CN" dirty="0"/>
              <a:t>principle</a:t>
            </a:r>
            <a:endParaRPr lang="en-SG" sz="1800" dirty="0"/>
          </a:p>
          <a:p>
            <a:pPr lvl="1"/>
            <a:r>
              <a:rPr lang="en-SG" dirty="0"/>
              <a:t>Coexistence issues</a:t>
            </a:r>
          </a:p>
          <a:p>
            <a:pPr lvl="1"/>
            <a:endParaRPr lang="en-SG" sz="1800" dirty="0"/>
          </a:p>
          <a:p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2D919-5888-47E4-A34F-263AC47E3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97F2C-CC7A-4346-8564-478E93529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1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3A6E5-AEA3-43EA-B0FC-45C49CE16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C310E-7C22-49FF-AABB-1A930D55D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924800" cy="4648198"/>
          </a:xfrm>
        </p:spPr>
        <p:txBody>
          <a:bodyPr/>
          <a:lstStyle/>
          <a:p>
            <a:r>
              <a:rPr lang="en-US" altLang="zh-CN" b="0" dirty="0"/>
              <a:t>According to AMP technical report, some mobile device related use cases like </a:t>
            </a:r>
            <a:r>
              <a:rPr lang="en-SG" b="0" dirty="0"/>
              <a:t>item tracking and smart home</a:t>
            </a:r>
            <a:r>
              <a:rPr lang="en-US" altLang="zh-CN" b="0" dirty="0"/>
              <a:t> require </a:t>
            </a:r>
            <a:r>
              <a:rPr lang="en-SG" b="0" dirty="0"/>
              <a:t>coverage up to 10 meters [2].</a:t>
            </a:r>
          </a:p>
          <a:p>
            <a:r>
              <a:rPr lang="en-SG" b="0" dirty="0"/>
              <a:t>Mobile device related mono-static backscattering use cases in 2.4 GHz discussed in [3] has coverage 10~20cm.</a:t>
            </a:r>
          </a:p>
          <a:p>
            <a:r>
              <a:rPr lang="en-SG" b="0" dirty="0"/>
              <a:t>Mono-static backscattering communication in sub-1GHz is expected to achieve &gt;5m coverage.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9A9B-8C1E-4E50-9EFE-B89327DE67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F5AAC-0915-40F5-9E8B-394DF4953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图片 45">
            <a:extLst>
              <a:ext uri="{FF2B5EF4-FFF2-40B4-BE49-F238E27FC236}">
                <a16:creationId xmlns:a16="http://schemas.microsoft.com/office/drawing/2014/main" id="{7113B48E-D861-4E3E-B825-1A4AE220DF2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219350"/>
            <a:ext cx="3809999" cy="1952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14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48767-CE2A-4787-A70F-0DD2739F4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AMP S1G Tag reading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33153-1441-4067-99CF-AF013C173B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6E3CA-28F0-4390-AF6D-B1795CA15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AF4D52-BD29-4DBD-A354-4FEC95A9ED08}"/>
              </a:ext>
            </a:extLst>
          </p:cNvPr>
          <p:cNvSpPr txBox="1"/>
          <p:nvPr/>
        </p:nvSpPr>
        <p:spPr bwMode="auto">
          <a:xfrm>
            <a:off x="1285802" y="4406099"/>
            <a:ext cx="4117714" cy="17697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AP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</a:t>
            </a:r>
            <a:r>
              <a:rPr lang="en-SG" sz="1600" dirty="0">
                <a:cs typeface="Times New Roman" panose="02020603050405020304" pitchFamily="18" charset="0"/>
              </a:rPr>
              <a:t>ingle antenna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SG" sz="1600" dirty="0">
                <a:cs typeface="Times New Roman" panose="02020603050405020304" pitchFamily="18" charset="0"/>
              </a:rPr>
              <a:t>Leakage removal modules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SG" sz="1600" dirty="0">
                <a:cs typeface="Times New Roman" panose="02020603050405020304" pitchFamily="18" charset="0"/>
              </a:rPr>
              <a:t>RF carrier cancellation (including directional coupler/circulator)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SG" sz="1600" dirty="0">
                <a:cs typeface="Times New Roman" panose="02020603050405020304" pitchFamily="18" charset="0"/>
              </a:rPr>
              <a:t>Baseband </a:t>
            </a: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leakage removal</a:t>
            </a:r>
            <a:endParaRPr lang="en-SG" sz="1600" dirty="0"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BA05FB-AFCC-4E39-B72B-C464F8AC9C36}"/>
              </a:ext>
            </a:extLst>
          </p:cNvPr>
          <p:cNvSpPr txBox="1"/>
          <p:nvPr/>
        </p:nvSpPr>
        <p:spPr bwMode="auto">
          <a:xfrm>
            <a:off x="6434021" y="4895660"/>
            <a:ext cx="2720617" cy="7848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tag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SG" altLang="zh-CN" sz="1600" dirty="0">
                <a:cs typeface="Times New Roman" panose="02020603050405020304" pitchFamily="18" charset="0"/>
              </a:rPr>
              <a:t>Similar </a:t>
            </a:r>
            <a:r>
              <a:rPr lang="en-SG" sz="1600" dirty="0">
                <a:cs typeface="Times New Roman" panose="02020603050405020304" pitchFamily="18" charset="0"/>
              </a:rPr>
              <a:t>simple tag as 2.4G</a:t>
            </a:r>
            <a:endParaRPr lang="en-SG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AE08120-9947-4F1A-92C6-BDF6BBAFB126}"/>
              </a:ext>
            </a:extLst>
          </p:cNvPr>
          <p:cNvGrpSpPr/>
          <p:nvPr/>
        </p:nvGrpSpPr>
        <p:grpSpPr>
          <a:xfrm>
            <a:off x="4831502" y="2146613"/>
            <a:ext cx="1410703" cy="340560"/>
            <a:chOff x="3642352" y="1607291"/>
            <a:chExt cx="1604964" cy="4152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FFD3173-7F50-4316-8138-1EC8E683DFB4}"/>
                </a:ext>
              </a:extLst>
            </p:cNvPr>
            <p:cNvSpPr/>
            <p:nvPr/>
          </p:nvSpPr>
          <p:spPr bwMode="auto">
            <a:xfrm>
              <a:off x="3642352" y="1607291"/>
              <a:ext cx="534988" cy="415200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1262C8-F473-48F2-8256-C186407204AF}"/>
                </a:ext>
              </a:extLst>
            </p:cNvPr>
            <p:cNvSpPr/>
            <p:nvPr/>
          </p:nvSpPr>
          <p:spPr bwMode="auto">
            <a:xfrm>
              <a:off x="4712328" y="1607291"/>
              <a:ext cx="534988" cy="415200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787E43-EE95-4D1A-9377-766C57429465}"/>
                </a:ext>
              </a:extLst>
            </p:cNvPr>
            <p:cNvSpPr/>
            <p:nvPr/>
          </p:nvSpPr>
          <p:spPr bwMode="auto">
            <a:xfrm>
              <a:off x="4175752" y="1607291"/>
              <a:ext cx="534988" cy="415200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7F75138-47CD-4A24-A93A-FD882788621A}"/>
              </a:ext>
            </a:extLst>
          </p:cNvPr>
          <p:cNvGrpSpPr/>
          <p:nvPr/>
        </p:nvGrpSpPr>
        <p:grpSpPr>
          <a:xfrm>
            <a:off x="4802694" y="3609010"/>
            <a:ext cx="1336660" cy="372188"/>
            <a:chOff x="3719178" y="3131291"/>
            <a:chExt cx="1613964" cy="449402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D0BBBE5-F8B1-4DFE-96DD-9FADF5459B6F}"/>
                </a:ext>
              </a:extLst>
            </p:cNvPr>
            <p:cNvSpPr/>
            <p:nvPr/>
          </p:nvSpPr>
          <p:spPr bwMode="auto">
            <a:xfrm>
              <a:off x="3719178" y="3131291"/>
              <a:ext cx="534988" cy="449402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08B56F-CD3A-4AC7-941D-FA1BB4008746}"/>
                </a:ext>
              </a:extLst>
            </p:cNvPr>
            <p:cNvSpPr/>
            <p:nvPr/>
          </p:nvSpPr>
          <p:spPr bwMode="auto">
            <a:xfrm>
              <a:off x="4798154" y="3131291"/>
              <a:ext cx="534988" cy="449402"/>
            </a:xfrm>
            <a:custGeom>
              <a:avLst/>
              <a:gdLst>
                <a:gd name="connsiteX0" fmla="*/ 0 w 2568491"/>
                <a:gd name="connsiteY0" fmla="*/ 753484 h 1331474"/>
                <a:gd name="connsiteX1" fmla="*/ 182880 w 2568491"/>
                <a:gd name="connsiteY1" fmla="*/ 18 h 1331474"/>
                <a:gd name="connsiteX2" fmla="*/ 336499 w 2568491"/>
                <a:gd name="connsiteY2" fmla="*/ 731538 h 1331474"/>
                <a:gd name="connsiteX3" fmla="*/ 482803 w 2568491"/>
                <a:gd name="connsiteY3" fmla="*/ 1250918 h 1331474"/>
                <a:gd name="connsiteX4" fmla="*/ 599846 w 2568491"/>
                <a:gd name="connsiteY4" fmla="*/ 658386 h 1331474"/>
                <a:gd name="connsiteX5" fmla="*/ 797357 w 2568491"/>
                <a:gd name="connsiteY5" fmla="*/ 36594 h 1331474"/>
                <a:gd name="connsiteX6" fmla="*/ 885139 w 2568491"/>
                <a:gd name="connsiteY6" fmla="*/ 680332 h 1331474"/>
                <a:gd name="connsiteX7" fmla="*/ 1038758 w 2568491"/>
                <a:gd name="connsiteY7" fmla="*/ 1331385 h 1331474"/>
                <a:gd name="connsiteX8" fmla="*/ 1185062 w 2568491"/>
                <a:gd name="connsiteY8" fmla="*/ 636441 h 1331474"/>
                <a:gd name="connsiteX9" fmla="*/ 1338682 w 2568491"/>
                <a:gd name="connsiteY9" fmla="*/ 95116 h 1331474"/>
                <a:gd name="connsiteX10" fmla="*/ 1411834 w 2568491"/>
                <a:gd name="connsiteY10" fmla="*/ 775430 h 1331474"/>
                <a:gd name="connsiteX11" fmla="*/ 1550822 w 2568491"/>
                <a:gd name="connsiteY11" fmla="*/ 1316754 h 1331474"/>
                <a:gd name="connsiteX12" fmla="*/ 1792224 w 2568491"/>
                <a:gd name="connsiteY12" fmla="*/ 658386 h 1331474"/>
                <a:gd name="connsiteX13" fmla="*/ 1909267 w 2568491"/>
                <a:gd name="connsiteY13" fmla="*/ 102431 h 1331474"/>
                <a:gd name="connsiteX14" fmla="*/ 2048256 w 2568491"/>
                <a:gd name="connsiteY14" fmla="*/ 804690 h 1331474"/>
                <a:gd name="connsiteX15" fmla="*/ 2238451 w 2568491"/>
                <a:gd name="connsiteY15" fmla="*/ 1265548 h 1331474"/>
                <a:gd name="connsiteX16" fmla="*/ 2392070 w 2568491"/>
                <a:gd name="connsiteY16" fmla="*/ 636441 h 1331474"/>
                <a:gd name="connsiteX17" fmla="*/ 2553005 w 2568491"/>
                <a:gd name="connsiteY17" fmla="*/ 526713 h 1331474"/>
                <a:gd name="connsiteX18" fmla="*/ 2553005 w 2568491"/>
                <a:gd name="connsiteY18" fmla="*/ 512082 h 13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68491" h="1331474">
                  <a:moveTo>
                    <a:pt x="0" y="753484"/>
                  </a:moveTo>
                  <a:cubicBezTo>
                    <a:pt x="63398" y="378580"/>
                    <a:pt x="126797" y="3676"/>
                    <a:pt x="182880" y="18"/>
                  </a:cubicBezTo>
                  <a:cubicBezTo>
                    <a:pt x="238963" y="-3640"/>
                    <a:pt x="286512" y="523055"/>
                    <a:pt x="336499" y="731538"/>
                  </a:cubicBezTo>
                  <a:cubicBezTo>
                    <a:pt x="386486" y="940021"/>
                    <a:pt x="438912" y="1263110"/>
                    <a:pt x="482803" y="1250918"/>
                  </a:cubicBezTo>
                  <a:cubicBezTo>
                    <a:pt x="526694" y="1238726"/>
                    <a:pt x="547420" y="860773"/>
                    <a:pt x="599846" y="658386"/>
                  </a:cubicBezTo>
                  <a:cubicBezTo>
                    <a:pt x="652272" y="455999"/>
                    <a:pt x="749808" y="32936"/>
                    <a:pt x="797357" y="36594"/>
                  </a:cubicBezTo>
                  <a:cubicBezTo>
                    <a:pt x="844906" y="40252"/>
                    <a:pt x="844906" y="464534"/>
                    <a:pt x="885139" y="680332"/>
                  </a:cubicBezTo>
                  <a:cubicBezTo>
                    <a:pt x="925372" y="896130"/>
                    <a:pt x="988771" y="1338700"/>
                    <a:pt x="1038758" y="1331385"/>
                  </a:cubicBezTo>
                  <a:cubicBezTo>
                    <a:pt x="1088745" y="1324070"/>
                    <a:pt x="1135075" y="842486"/>
                    <a:pt x="1185062" y="636441"/>
                  </a:cubicBezTo>
                  <a:cubicBezTo>
                    <a:pt x="1235049" y="430396"/>
                    <a:pt x="1300887" y="71951"/>
                    <a:pt x="1338682" y="95116"/>
                  </a:cubicBezTo>
                  <a:cubicBezTo>
                    <a:pt x="1376477" y="118281"/>
                    <a:pt x="1376477" y="571824"/>
                    <a:pt x="1411834" y="775430"/>
                  </a:cubicBezTo>
                  <a:cubicBezTo>
                    <a:pt x="1447191" y="979036"/>
                    <a:pt x="1487424" y="1336261"/>
                    <a:pt x="1550822" y="1316754"/>
                  </a:cubicBezTo>
                  <a:cubicBezTo>
                    <a:pt x="1614220" y="1297247"/>
                    <a:pt x="1732483" y="860773"/>
                    <a:pt x="1792224" y="658386"/>
                  </a:cubicBezTo>
                  <a:cubicBezTo>
                    <a:pt x="1851965" y="455999"/>
                    <a:pt x="1866595" y="78047"/>
                    <a:pt x="1909267" y="102431"/>
                  </a:cubicBezTo>
                  <a:cubicBezTo>
                    <a:pt x="1951939" y="126815"/>
                    <a:pt x="1993392" y="610837"/>
                    <a:pt x="2048256" y="804690"/>
                  </a:cubicBezTo>
                  <a:cubicBezTo>
                    <a:pt x="2103120" y="998543"/>
                    <a:pt x="2181149" y="1293589"/>
                    <a:pt x="2238451" y="1265548"/>
                  </a:cubicBezTo>
                  <a:cubicBezTo>
                    <a:pt x="2295753" y="1237507"/>
                    <a:pt x="2339644" y="759580"/>
                    <a:pt x="2392070" y="636441"/>
                  </a:cubicBezTo>
                  <a:cubicBezTo>
                    <a:pt x="2444496" y="513302"/>
                    <a:pt x="2526183" y="547439"/>
                    <a:pt x="2553005" y="526713"/>
                  </a:cubicBezTo>
                  <a:cubicBezTo>
                    <a:pt x="2579828" y="505986"/>
                    <a:pt x="2566416" y="509034"/>
                    <a:pt x="2553005" y="512082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5448E80-F906-4515-9C7D-94251AAE00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34684" y="3343241"/>
              <a:ext cx="57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302D7A8-2609-4383-A338-6570026BA170}"/>
              </a:ext>
            </a:extLst>
          </p:cNvPr>
          <p:cNvCxnSpPr>
            <a:cxnSpLocks/>
          </p:cNvCxnSpPr>
          <p:nvPr/>
        </p:nvCxnSpPr>
        <p:spPr bwMode="auto">
          <a:xfrm>
            <a:off x="4524600" y="2590800"/>
            <a:ext cx="18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C30B954-F76D-4D35-A89C-EFF6BD2239C9}"/>
              </a:ext>
            </a:extLst>
          </p:cNvPr>
          <p:cNvCxnSpPr>
            <a:cxnSpLocks/>
          </p:cNvCxnSpPr>
          <p:nvPr/>
        </p:nvCxnSpPr>
        <p:spPr bwMode="auto">
          <a:xfrm>
            <a:off x="4524600" y="3540109"/>
            <a:ext cx="18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4BFD62B-197C-4F8A-895D-979BEDD60156}"/>
              </a:ext>
            </a:extLst>
          </p:cNvPr>
          <p:cNvSpPr txBox="1"/>
          <p:nvPr/>
        </p:nvSpPr>
        <p:spPr bwMode="auto">
          <a:xfrm>
            <a:off x="5130093" y="2551869"/>
            <a:ext cx="737702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Carrier 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08A9B05-F1DC-4EAB-8F2A-6C772606C07D}"/>
              </a:ext>
            </a:extLst>
          </p:cNvPr>
          <p:cNvSpPr txBox="1"/>
          <p:nvPr/>
        </p:nvSpPr>
        <p:spPr bwMode="auto">
          <a:xfrm>
            <a:off x="4894436" y="3207502"/>
            <a:ext cx="104868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OOK signal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9A26B6B-112B-420D-A8A1-118127E4B242}"/>
              </a:ext>
            </a:extLst>
          </p:cNvPr>
          <p:cNvCxnSpPr>
            <a:cxnSpLocks/>
            <a:endCxn id="47" idx="2"/>
          </p:cNvCxnSpPr>
          <p:nvPr/>
        </p:nvCxnSpPr>
        <p:spPr bwMode="auto">
          <a:xfrm flipV="1">
            <a:off x="3732418" y="2894342"/>
            <a:ext cx="6685" cy="7448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28" name="Picture 4" descr="华为手机- 华为官网">
            <a:extLst>
              <a:ext uri="{FF2B5EF4-FFF2-40B4-BE49-F238E27FC236}">
                <a16:creationId xmlns:a16="http://schemas.microsoft.com/office/drawing/2014/main" id="{85C2A070-CEF2-46D4-9FCD-0E1DB42E6F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96" t="8098" r="12370" b="8778"/>
          <a:stretch/>
        </p:blipFill>
        <p:spPr bwMode="auto">
          <a:xfrm>
            <a:off x="204199" y="4876800"/>
            <a:ext cx="96320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34949A0F-E6C4-4695-B14E-79FDFF7AD051}"/>
              </a:ext>
            </a:extLst>
          </p:cNvPr>
          <p:cNvSpPr/>
          <p:nvPr/>
        </p:nvSpPr>
        <p:spPr bwMode="auto">
          <a:xfrm flipV="1">
            <a:off x="6496568" y="1905000"/>
            <a:ext cx="275329" cy="22860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A7D5AD7-8BB5-4399-9ADF-F632FAF4F8D5}"/>
              </a:ext>
            </a:extLst>
          </p:cNvPr>
          <p:cNvCxnSpPr>
            <a:cxnSpLocks/>
            <a:endCxn id="3" idx="0"/>
          </p:cNvCxnSpPr>
          <p:nvPr/>
        </p:nvCxnSpPr>
        <p:spPr bwMode="auto">
          <a:xfrm flipH="1" flipV="1">
            <a:off x="6634233" y="2133600"/>
            <a:ext cx="18683" cy="1672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32FC690-3835-4958-983B-2742DDC4F916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6634232" y="2856287"/>
            <a:ext cx="37000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81A07E9-1F71-461A-A6BB-FE2A8BC17F3F}"/>
              </a:ext>
            </a:extLst>
          </p:cNvPr>
          <p:cNvSpPr txBox="1"/>
          <p:nvPr/>
        </p:nvSpPr>
        <p:spPr bwMode="auto">
          <a:xfrm>
            <a:off x="7004235" y="2694287"/>
            <a:ext cx="1212850" cy="3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 Harvesting &amp; Power Management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73F63B-D99B-4DF8-B042-195017E2FE1A}"/>
              </a:ext>
            </a:extLst>
          </p:cNvPr>
          <p:cNvSpPr txBox="1"/>
          <p:nvPr/>
        </p:nvSpPr>
        <p:spPr bwMode="auto">
          <a:xfrm>
            <a:off x="8495467" y="2133600"/>
            <a:ext cx="572333" cy="1800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Logic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0852930-8494-4C37-942A-6B7BD99B5F25}"/>
              </a:ext>
            </a:extLst>
          </p:cNvPr>
          <p:cNvCxnSpPr>
            <a:cxnSpLocks/>
          </p:cNvCxnSpPr>
          <p:nvPr/>
        </p:nvCxnSpPr>
        <p:spPr bwMode="auto">
          <a:xfrm>
            <a:off x="8217081" y="2856287"/>
            <a:ext cx="28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0CC1E45-1E9B-44DE-BFD0-C3DEFD74968E}"/>
              </a:ext>
            </a:extLst>
          </p:cNvPr>
          <p:cNvCxnSpPr>
            <a:cxnSpLocks/>
            <a:stCxn id="52" idx="0"/>
          </p:cNvCxnSpPr>
          <p:nvPr/>
        </p:nvCxnSpPr>
        <p:spPr bwMode="auto">
          <a:xfrm>
            <a:off x="7872513" y="3334528"/>
            <a:ext cx="6472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BD0D137-69F9-4F86-8380-D284FC392D6F}"/>
              </a:ext>
            </a:extLst>
          </p:cNvPr>
          <p:cNvCxnSpPr>
            <a:cxnSpLocks/>
            <a:endCxn id="52" idx="3"/>
          </p:cNvCxnSpPr>
          <p:nvPr/>
        </p:nvCxnSpPr>
        <p:spPr bwMode="auto">
          <a:xfrm>
            <a:off x="6652916" y="3328916"/>
            <a:ext cx="647264" cy="5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07E5301-D2D7-4529-9B89-13AE54E916F0}"/>
              </a:ext>
            </a:extLst>
          </p:cNvPr>
          <p:cNvCxnSpPr>
            <a:cxnSpLocks/>
            <a:endCxn id="53" idx="3"/>
          </p:cNvCxnSpPr>
          <p:nvPr/>
        </p:nvCxnSpPr>
        <p:spPr bwMode="auto">
          <a:xfrm flipH="1">
            <a:off x="7794330" y="3806101"/>
            <a:ext cx="701137" cy="71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671604BE-B4E7-47D4-9C9B-985BA4D2FBB5}"/>
              </a:ext>
            </a:extLst>
          </p:cNvPr>
          <p:cNvSpPr/>
          <p:nvPr/>
        </p:nvSpPr>
        <p:spPr bwMode="auto">
          <a:xfrm flipV="1">
            <a:off x="3594754" y="1903440"/>
            <a:ext cx="275329" cy="22860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2D3FE30-D737-4F6C-A6FA-DAF46BE8B588}"/>
              </a:ext>
            </a:extLst>
          </p:cNvPr>
          <p:cNvSpPr txBox="1"/>
          <p:nvPr/>
        </p:nvSpPr>
        <p:spPr bwMode="auto">
          <a:xfrm>
            <a:off x="2114551" y="2508922"/>
            <a:ext cx="813237" cy="4001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000" dirty="0">
                <a:cs typeface="Times New Roman" panose="02020603050405020304" pitchFamily="18" charset="0"/>
              </a:rPr>
              <a:t>RF carrier cancellation</a:t>
            </a:r>
            <a:endParaRPr lang="en-SG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BCCD2A-817C-4155-8586-92345814370E}"/>
              </a:ext>
            </a:extLst>
          </p:cNvPr>
          <p:cNvSpPr txBox="1"/>
          <p:nvPr/>
        </p:nvSpPr>
        <p:spPr bwMode="auto">
          <a:xfrm>
            <a:off x="425440" y="2561875"/>
            <a:ext cx="572333" cy="2616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ADC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C42402B-9571-489F-A051-18C4AE778635}"/>
              </a:ext>
            </a:extLst>
          </p:cNvPr>
          <p:cNvCxnSpPr>
            <a:cxnSpLocks/>
            <a:stCxn id="53" idx="0"/>
          </p:cNvCxnSpPr>
          <p:nvPr/>
        </p:nvCxnSpPr>
        <p:spPr bwMode="auto">
          <a:xfrm flipH="1">
            <a:off x="6627733" y="3813209"/>
            <a:ext cx="63160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64862A5-8267-4E5C-A555-A5BF98B5F9DA}"/>
              </a:ext>
            </a:extLst>
          </p:cNvPr>
          <p:cNvCxnSpPr>
            <a:cxnSpLocks/>
            <a:endCxn id="51" idx="3"/>
          </p:cNvCxnSpPr>
          <p:nvPr/>
        </p:nvCxnSpPr>
        <p:spPr bwMode="auto">
          <a:xfrm flipV="1">
            <a:off x="1715643" y="3639163"/>
            <a:ext cx="543989" cy="99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7CBC558-092E-4C26-B3BB-BB439EF2E439}"/>
              </a:ext>
            </a:extLst>
          </p:cNvPr>
          <p:cNvCxnSpPr>
            <a:cxnSpLocks/>
            <a:stCxn id="55" idx="3"/>
            <a:endCxn id="66" idx="1"/>
          </p:cNvCxnSpPr>
          <p:nvPr/>
        </p:nvCxnSpPr>
        <p:spPr bwMode="auto">
          <a:xfrm>
            <a:off x="1851139" y="2701631"/>
            <a:ext cx="263412" cy="73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F386964-BE34-42F3-9CA0-3963CE475A12}"/>
              </a:ext>
            </a:extLst>
          </p:cNvPr>
          <p:cNvCxnSpPr>
            <a:cxnSpLocks/>
            <a:stCxn id="67" idx="2"/>
            <a:endCxn id="102" idx="0"/>
          </p:cNvCxnSpPr>
          <p:nvPr/>
        </p:nvCxnSpPr>
        <p:spPr bwMode="auto">
          <a:xfrm flipH="1">
            <a:off x="694236" y="2823485"/>
            <a:ext cx="17371" cy="326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A372121-E4F8-4C0B-9A64-DCC3753F9FA1}"/>
              </a:ext>
            </a:extLst>
          </p:cNvPr>
          <p:cNvSpPr txBox="1"/>
          <p:nvPr/>
        </p:nvSpPr>
        <p:spPr bwMode="auto">
          <a:xfrm>
            <a:off x="3179351" y="2494232"/>
            <a:ext cx="1119503" cy="4001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Directional coupler/Circulator</a:t>
            </a:r>
            <a:endParaRPr lang="en-SG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4688D0D-3AF9-4C43-986F-82A6CCFAA9EA}"/>
              </a:ext>
            </a:extLst>
          </p:cNvPr>
          <p:cNvCxnSpPr>
            <a:cxnSpLocks/>
          </p:cNvCxnSpPr>
          <p:nvPr/>
        </p:nvCxnSpPr>
        <p:spPr bwMode="auto">
          <a:xfrm>
            <a:off x="2927787" y="2590815"/>
            <a:ext cx="27282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0E3A6C4-F1CD-4D80-8D2A-7307DF4B09B9}"/>
              </a:ext>
            </a:extLst>
          </p:cNvPr>
          <p:cNvCxnSpPr>
            <a:cxnSpLocks/>
            <a:stCxn id="47" idx="0"/>
            <a:endCxn id="64" idx="0"/>
          </p:cNvCxnSpPr>
          <p:nvPr/>
        </p:nvCxnSpPr>
        <p:spPr bwMode="auto">
          <a:xfrm flipH="1" flipV="1">
            <a:off x="3732419" y="2132040"/>
            <a:ext cx="6684" cy="3621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67B922A-02E8-431B-BBCD-7ACBF4B71028}"/>
              </a:ext>
            </a:extLst>
          </p:cNvPr>
          <p:cNvCxnSpPr>
            <a:cxnSpLocks/>
            <a:stCxn id="55" idx="0"/>
            <a:endCxn id="67" idx="3"/>
          </p:cNvCxnSpPr>
          <p:nvPr/>
        </p:nvCxnSpPr>
        <p:spPr bwMode="auto">
          <a:xfrm flipH="1" flipV="1">
            <a:off x="997773" y="2692680"/>
            <a:ext cx="281032" cy="8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1BB77211-6148-4683-91C4-58D945D37C63}"/>
              </a:ext>
            </a:extLst>
          </p:cNvPr>
          <p:cNvSpPr/>
          <p:nvPr/>
        </p:nvSpPr>
        <p:spPr bwMode="auto">
          <a:xfrm rot="16200000" flipV="1">
            <a:off x="2253839" y="3371668"/>
            <a:ext cx="546575" cy="53499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vert270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SG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Tx</a:t>
            </a: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6AA9B275-3E11-472A-99D3-2B7708F931DA}"/>
              </a:ext>
            </a:extLst>
          </p:cNvPr>
          <p:cNvSpPr/>
          <p:nvPr/>
        </p:nvSpPr>
        <p:spPr bwMode="auto">
          <a:xfrm rot="16200000" flipV="1">
            <a:off x="7313059" y="3048362"/>
            <a:ext cx="546575" cy="572333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vert270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SG" dirty="0"/>
              <a:t>R</a:t>
            </a:r>
            <a:r>
              <a:rPr kumimoji="0" lang="en-SG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38B0A75B-33AE-4EBC-B35D-F317AA06EFB2}"/>
              </a:ext>
            </a:extLst>
          </p:cNvPr>
          <p:cNvSpPr/>
          <p:nvPr/>
        </p:nvSpPr>
        <p:spPr bwMode="auto">
          <a:xfrm rot="5400000" flipH="1" flipV="1">
            <a:off x="7253547" y="3545714"/>
            <a:ext cx="546575" cy="53499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eaVert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SG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Tx</a:t>
            </a:r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AF904B1C-8E36-43D5-97C1-005EABE3CE1B}"/>
              </a:ext>
            </a:extLst>
          </p:cNvPr>
          <p:cNvSpPr/>
          <p:nvPr/>
        </p:nvSpPr>
        <p:spPr bwMode="auto">
          <a:xfrm rot="5400000" flipH="1" flipV="1">
            <a:off x="1291684" y="2415464"/>
            <a:ext cx="546575" cy="572334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eaVert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SG" dirty="0"/>
              <a:t>R</a:t>
            </a:r>
            <a:r>
              <a:rPr kumimoji="0" lang="en-SG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x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8438AE0-9631-4E6D-A4AC-EBCDC62F080C}"/>
              </a:ext>
            </a:extLst>
          </p:cNvPr>
          <p:cNvCxnSpPr>
            <a:cxnSpLocks/>
            <a:endCxn id="51" idx="0"/>
          </p:cNvCxnSpPr>
          <p:nvPr/>
        </p:nvCxnSpPr>
        <p:spPr bwMode="auto">
          <a:xfrm flipH="1">
            <a:off x="2794622" y="3639163"/>
            <a:ext cx="9411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5534B88A-53A5-4669-8AF1-9E2CDC1196B4}"/>
              </a:ext>
            </a:extLst>
          </p:cNvPr>
          <p:cNvSpPr txBox="1"/>
          <p:nvPr/>
        </p:nvSpPr>
        <p:spPr bwMode="auto">
          <a:xfrm>
            <a:off x="132876" y="3150431"/>
            <a:ext cx="1122719" cy="430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Baseband leakage removal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DB5C7ED-3EFB-4C20-A47A-7852B2C0F156}"/>
              </a:ext>
            </a:extLst>
          </p:cNvPr>
          <p:cNvCxnSpPr>
            <a:cxnSpLocks/>
            <a:stCxn id="102" idx="2"/>
          </p:cNvCxnSpPr>
          <p:nvPr/>
        </p:nvCxnSpPr>
        <p:spPr bwMode="auto">
          <a:xfrm>
            <a:off x="694236" y="3581318"/>
            <a:ext cx="0" cy="2318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4AE0369-9F2F-4D2C-B2CE-229CA9F416E4}"/>
              </a:ext>
            </a:extLst>
          </p:cNvPr>
          <p:cNvCxnSpPr>
            <a:cxnSpLocks/>
          </p:cNvCxnSpPr>
          <p:nvPr/>
        </p:nvCxnSpPr>
        <p:spPr bwMode="auto">
          <a:xfrm>
            <a:off x="2927787" y="2743200"/>
            <a:ext cx="27282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83692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6F816-5044-4B0C-9EBC-589ED15CB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Prior Arts of self-jammer cancellation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57F4248-97D1-498B-9AE5-6E5AC4C8D1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430698"/>
              </p:ext>
            </p:extLst>
          </p:nvPr>
        </p:nvGraphicFramePr>
        <p:xfrm>
          <a:off x="2171700" y="4495800"/>
          <a:ext cx="480059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926">
                  <a:extLst>
                    <a:ext uri="{9D8B030D-6E8A-4147-A177-3AD203B41FA5}">
                      <a16:colId xmlns:a16="http://schemas.microsoft.com/office/drawing/2014/main" val="2086812375"/>
                    </a:ext>
                  </a:extLst>
                </a:gridCol>
                <a:gridCol w="1953496">
                  <a:extLst>
                    <a:ext uri="{9D8B030D-6E8A-4147-A177-3AD203B41FA5}">
                      <a16:colId xmlns:a16="http://schemas.microsoft.com/office/drawing/2014/main" val="4084538401"/>
                    </a:ext>
                  </a:extLst>
                </a:gridCol>
                <a:gridCol w="2000177">
                  <a:extLst>
                    <a:ext uri="{9D8B030D-6E8A-4147-A177-3AD203B41FA5}">
                      <a16:colId xmlns:a16="http://schemas.microsoft.com/office/drawing/2014/main" val="3880786040"/>
                    </a:ext>
                  </a:extLst>
                </a:gridCol>
              </a:tblGrid>
              <a:tr h="300000">
                <a:tc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Tx power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Rx sensitivity (dBm)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37389"/>
                  </a:ext>
                </a:extLst>
              </a:tr>
              <a:tr h="300000">
                <a:tc>
                  <a:txBody>
                    <a:bodyPr/>
                    <a:lstStyle/>
                    <a:p>
                      <a:r>
                        <a:rPr lang="en-SG" sz="1400" dirty="0"/>
                        <a:t>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33, 11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-103, -98, -93, -84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176952"/>
                  </a:ext>
                </a:extLst>
              </a:tr>
              <a:tr h="300000">
                <a:tc>
                  <a:txBody>
                    <a:bodyPr/>
                    <a:lstStyle/>
                    <a:p>
                      <a:r>
                        <a:rPr lang="en-SG" sz="1400" dirty="0"/>
                        <a:t>[9,11]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30, 17.5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-80, -77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846164"/>
                  </a:ext>
                </a:extLst>
              </a:tr>
              <a:tr h="300000">
                <a:tc>
                  <a:txBody>
                    <a:bodyPr/>
                    <a:lstStyle/>
                    <a:p>
                      <a:r>
                        <a:rPr lang="en-SG" sz="1400" dirty="0"/>
                        <a:t>[10]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33, 27, 11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-88, -82, -75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3248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C3187-169D-4148-A421-23EF48C3E4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9BF37-B498-4008-9E9D-7BA5CC4CE4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6B89E1A-5D28-4F57-A1D8-2902352DFC9F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799"/>
            <a:ext cx="7924800" cy="2744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Typical RF carrier cancellation in UHF RFID achieve 50-70dB [5] </a:t>
            </a:r>
          </a:p>
          <a:p>
            <a:r>
              <a:rPr lang="en-US" kern="0" dirty="0"/>
              <a:t>Baseband algorithm can bring &gt;60dB (up to 80dB) suppression [6, 7]</a:t>
            </a:r>
          </a:p>
          <a:p>
            <a:endParaRPr lang="en-US" kern="0" dirty="0"/>
          </a:p>
          <a:p>
            <a:r>
              <a:rPr lang="en-US" kern="0" dirty="0"/>
              <a:t>RFID chips [8-11] achieve [-103, -77]dBm Rx sensitivity</a:t>
            </a:r>
          </a:p>
          <a:p>
            <a:pPr lvl="1"/>
            <a:r>
              <a:rPr lang="en-US" kern="0" dirty="0"/>
              <a:t>10dBm self-jammer at Rx port is usually assumed</a:t>
            </a:r>
          </a:p>
          <a:p>
            <a:pPr lvl="1"/>
            <a:r>
              <a:rPr lang="en-US" kern="0" dirty="0"/>
              <a:t>Assume backscatter signal -90dBm, &gt;100 dB self jammer cancellation are achieved</a:t>
            </a:r>
          </a:p>
          <a:p>
            <a:pPr lvl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65408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75A1A-6262-473E-B452-059F77941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4437"/>
          </a:xfrm>
        </p:spPr>
        <p:txBody>
          <a:bodyPr/>
          <a:lstStyle/>
          <a:p>
            <a:r>
              <a:rPr lang="en-SG" dirty="0"/>
              <a:t>RF carrier cancellation circuit examples in [8-11]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4B451-A697-4997-A4DB-B7EC7B0E7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3E47E-7134-4FEA-8662-CC53ECB487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6EAD4-77E9-45B5-80D2-3CD66AAA6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79716B-989A-44DA-9FD3-93C9AA126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48" y="1677987"/>
            <a:ext cx="3707090" cy="44942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F8DA20F-D8D3-4569-BDC2-8B09B8846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1630" y="1337530"/>
            <a:ext cx="3809996" cy="17193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391EE7-7814-4307-A4E8-A060CFC5FB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2890" y="3126218"/>
            <a:ext cx="3200402" cy="16743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FDEF52-B079-4C5B-9C5E-E56F84AAAF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8837" y="4795544"/>
            <a:ext cx="3316386" cy="179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76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3756D-44D5-490C-ABD2-FA9E9783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Link budget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D028A-67F1-42C7-AB9B-EF2236800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E0E30-25CD-4BD1-9C90-FE73D8690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9626D12-B199-48DF-96E9-696D94094196}"/>
              </a:ext>
            </a:extLst>
          </p:cNvPr>
          <p:cNvCxnSpPr>
            <a:cxnSpLocks/>
          </p:cNvCxnSpPr>
          <p:nvPr/>
        </p:nvCxnSpPr>
        <p:spPr bwMode="auto">
          <a:xfrm flipV="1">
            <a:off x="1923921" y="1326746"/>
            <a:ext cx="0" cy="3600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1A6C25-DFBB-404C-BC0B-1CB1EE307BD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23920" y="1486177"/>
            <a:ext cx="612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73CFCA4-E6BF-4CC9-9646-59A4D3E414C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92684" y="1846178"/>
            <a:ext cx="72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1257438-CB14-43C9-AABC-3B270BC93AC0}"/>
              </a:ext>
            </a:extLst>
          </p:cNvPr>
          <p:cNvCxnSpPr>
            <a:cxnSpLocks/>
          </p:cNvCxnSpPr>
          <p:nvPr/>
        </p:nvCxnSpPr>
        <p:spPr bwMode="auto">
          <a:xfrm flipV="1">
            <a:off x="2559088" y="1486177"/>
            <a:ext cx="1" cy="360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36545E0-3B0B-4467-8C9F-7F43DA4BDB79}"/>
              </a:ext>
            </a:extLst>
          </p:cNvPr>
          <p:cNvSpPr txBox="1"/>
          <p:nvPr/>
        </p:nvSpPr>
        <p:spPr bwMode="auto">
          <a:xfrm>
            <a:off x="595472" y="1326746"/>
            <a:ext cx="12827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Pt_AP</a:t>
            </a: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=35dBm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D4D26C-1CD7-45A8-85EE-35FDD2EF8F82}"/>
              </a:ext>
            </a:extLst>
          </p:cNvPr>
          <p:cNvSpPr txBox="1"/>
          <p:nvPr/>
        </p:nvSpPr>
        <p:spPr bwMode="auto">
          <a:xfrm>
            <a:off x="2651250" y="1475092"/>
            <a:ext cx="15728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Antenna loss: -5dB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F884DA2-DC21-476B-B555-550C22B03024}"/>
              </a:ext>
            </a:extLst>
          </p:cNvPr>
          <p:cNvCxnSpPr>
            <a:cxnSpLocks/>
          </p:cNvCxnSpPr>
          <p:nvPr/>
        </p:nvCxnSpPr>
        <p:spPr bwMode="auto">
          <a:xfrm flipH="1">
            <a:off x="3077683" y="2209811"/>
            <a:ext cx="72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08ACB66-96B1-4F1B-9133-E3622B38BA69}"/>
              </a:ext>
            </a:extLst>
          </p:cNvPr>
          <p:cNvCxnSpPr>
            <a:cxnSpLocks/>
          </p:cNvCxnSpPr>
          <p:nvPr/>
        </p:nvCxnSpPr>
        <p:spPr bwMode="auto">
          <a:xfrm flipV="1">
            <a:off x="3161594" y="1856303"/>
            <a:ext cx="1" cy="360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9A8525C-0B2B-4FC8-A5DC-3B256F1F62E0}"/>
              </a:ext>
            </a:extLst>
          </p:cNvPr>
          <p:cNvSpPr txBox="1"/>
          <p:nvPr/>
        </p:nvSpPr>
        <p:spPr bwMode="auto">
          <a:xfrm>
            <a:off x="3210232" y="1874614"/>
            <a:ext cx="13452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5m PL: -45.7dB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B852FB0-9B8C-4449-B7DD-C4B3DD670DAB}"/>
              </a:ext>
            </a:extLst>
          </p:cNvPr>
          <p:cNvCxnSpPr>
            <a:cxnSpLocks/>
          </p:cNvCxnSpPr>
          <p:nvPr/>
        </p:nvCxnSpPr>
        <p:spPr bwMode="auto">
          <a:xfrm flipH="1">
            <a:off x="3639794" y="2579147"/>
            <a:ext cx="72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DEB0DBB-8D6F-4C1C-8958-9CBB39C3FD87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5438" y="2216303"/>
            <a:ext cx="1" cy="360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A2E097A-E9F2-4937-A6ED-A717A5351D0D}"/>
              </a:ext>
            </a:extLst>
          </p:cNvPr>
          <p:cNvSpPr txBox="1"/>
          <p:nvPr/>
        </p:nvSpPr>
        <p:spPr bwMode="auto">
          <a:xfrm>
            <a:off x="3720095" y="2245701"/>
            <a:ext cx="18036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Backscatter loss: -5dB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A28C32F-6EFE-49BB-AE0B-C21F9050EB46}"/>
              </a:ext>
            </a:extLst>
          </p:cNvPr>
          <p:cNvCxnSpPr>
            <a:cxnSpLocks/>
          </p:cNvCxnSpPr>
          <p:nvPr/>
        </p:nvCxnSpPr>
        <p:spPr bwMode="auto">
          <a:xfrm flipH="1">
            <a:off x="4197366" y="2939247"/>
            <a:ext cx="72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FA8F037-1179-49DC-B4B9-52A03F69861C}"/>
              </a:ext>
            </a:extLst>
          </p:cNvPr>
          <p:cNvCxnSpPr>
            <a:cxnSpLocks/>
          </p:cNvCxnSpPr>
          <p:nvPr/>
        </p:nvCxnSpPr>
        <p:spPr bwMode="auto">
          <a:xfrm flipV="1">
            <a:off x="4266477" y="2579247"/>
            <a:ext cx="1" cy="360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A1E09B6-8FE9-4C16-BA1E-4DC8CCBDFC16}"/>
              </a:ext>
            </a:extLst>
          </p:cNvPr>
          <p:cNvSpPr txBox="1"/>
          <p:nvPr/>
        </p:nvSpPr>
        <p:spPr bwMode="auto">
          <a:xfrm>
            <a:off x="4340378" y="2606377"/>
            <a:ext cx="13452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5m PL: -45.7dB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06DB227-8FEF-4B7D-B9B6-2D0F940E530E}"/>
              </a:ext>
            </a:extLst>
          </p:cNvPr>
          <p:cNvCxnSpPr>
            <a:cxnSpLocks/>
          </p:cNvCxnSpPr>
          <p:nvPr/>
        </p:nvCxnSpPr>
        <p:spPr bwMode="auto">
          <a:xfrm flipV="1">
            <a:off x="4837994" y="2935956"/>
            <a:ext cx="1" cy="360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FAEEBBD-42EE-4E39-8F19-8576FEF8AE67}"/>
              </a:ext>
            </a:extLst>
          </p:cNvPr>
          <p:cNvSpPr txBox="1"/>
          <p:nvPr/>
        </p:nvSpPr>
        <p:spPr bwMode="auto">
          <a:xfrm>
            <a:off x="4941528" y="2967053"/>
            <a:ext cx="15728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Antenna loss: -5dB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A1863FC-B826-4849-8B2E-EBC5B5A92750}"/>
              </a:ext>
            </a:extLst>
          </p:cNvPr>
          <p:cNvSpPr txBox="1"/>
          <p:nvPr/>
        </p:nvSpPr>
        <p:spPr bwMode="auto">
          <a:xfrm>
            <a:off x="395611" y="3318126"/>
            <a:ext cx="1521199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Backscatter signal: </a:t>
            </a: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SG" sz="1400" dirty="0">
                <a:cs typeface="Times New Roman" panose="02020603050405020304" pitchFamily="18" charset="0"/>
              </a:rPr>
              <a:t>1.4</a:t>
            </a: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50E8514-C256-4608-83C1-0CD20DE58480}"/>
              </a:ext>
            </a:extLst>
          </p:cNvPr>
          <p:cNvCxnSpPr>
            <a:cxnSpLocks/>
          </p:cNvCxnSpPr>
          <p:nvPr/>
        </p:nvCxnSpPr>
        <p:spPr bwMode="auto">
          <a:xfrm flipH="1">
            <a:off x="1916812" y="3697146"/>
            <a:ext cx="3564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DA5F4C1-7AAF-4AAA-ABD9-6E74139515EA}"/>
                  </a:ext>
                </a:extLst>
              </p:cNvPr>
              <p:cNvSpPr txBox="1"/>
              <p:nvPr/>
            </p:nvSpPr>
            <p:spPr bwMode="auto">
              <a:xfrm>
                <a:off x="368883" y="4648200"/>
                <a:ext cx="8546517" cy="17236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SG" sz="1800" b="1" dirty="0">
                    <a:cs typeface="Times New Roman" panose="02020603050405020304" pitchFamily="18" charset="0"/>
                  </a:rPr>
                  <a:t>SINR=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SG" sz="1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SG" sz="1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r>
                          <a:rPr lang="en-SG" sz="1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en-SG" sz="1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SG" sz="1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𝑵</m:t>
                        </m:r>
                      </m:den>
                    </m:f>
                  </m:oMath>
                </a14:m>
                <a:r>
                  <a:rPr lang="en-SG" sz="1800" b="1" dirty="0">
                    <a:cs typeface="Times New Roman" panose="02020603050405020304" pitchFamily="18" charset="0"/>
                  </a:rPr>
                  <a:t>&gt;3dB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lang="en-SG" sz="1600" b="1" dirty="0">
                  <a:cs typeface="Times New Roman" panose="02020603050405020304" pitchFamily="18" charset="0"/>
                </a:endParaRPr>
              </a:p>
              <a:p>
                <a:pPr marL="2857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SG" sz="1600" b="1" dirty="0">
                    <a:cs typeface="Times New Roman" panose="02020603050405020304" pitchFamily="18" charset="0"/>
                  </a:rPr>
                  <a:t>We need to mitigate leakage to at least -85</a:t>
                </a:r>
                <a:r>
                  <a:rPr lang="en-US" altLang="zh-CN" sz="1600" b="1" dirty="0">
                    <a:cs typeface="Times New Roman" panose="02020603050405020304" pitchFamily="18" charset="0"/>
                  </a:rPr>
                  <a:t>dBm (~95dB suppression), which should be achievable for very narrow band signal (e.g., CW) </a:t>
                </a:r>
                <a:endParaRPr lang="en-SG" altLang="zh-CN" sz="1600" b="1" dirty="0">
                  <a:cs typeface="Times New Roman" panose="02020603050405020304" pitchFamily="18" charset="0"/>
                </a:endParaRPr>
              </a:p>
              <a:p>
                <a:pPr marL="742950" lvl="1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SG" altLang="zh-CN" sz="1600" b="1" dirty="0">
                    <a:cs typeface="Times New Roman" panose="02020603050405020304" pitchFamily="18" charset="0"/>
                  </a:rPr>
                  <a:t>RF carrier cancellation (45dB) </a:t>
                </a:r>
              </a:p>
              <a:p>
                <a:pPr marL="742950" lvl="1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SG" altLang="zh-CN" sz="1600" b="1" dirty="0">
                    <a:cs typeface="Times New Roman" panose="02020603050405020304" pitchFamily="18" charset="0"/>
                  </a:rPr>
                  <a:t>Baseband interference suppression (50dB) </a:t>
                </a:r>
                <a:endParaRPr lang="en-US" altLang="zh-CN" sz="1600" b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DA5F4C1-7AAF-4AAA-ABD9-6E74139515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8883" y="4648200"/>
                <a:ext cx="8546517" cy="1723613"/>
              </a:xfrm>
              <a:prstGeom prst="rect">
                <a:avLst/>
              </a:prstGeom>
              <a:blipFill>
                <a:blip r:embed="rId3"/>
                <a:stretch>
                  <a:fillRect l="-285" b="-354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64D8B4DD-C956-43A4-8CCB-2813BA6FB946}"/>
              </a:ext>
            </a:extLst>
          </p:cNvPr>
          <p:cNvSpPr txBox="1"/>
          <p:nvPr/>
        </p:nvSpPr>
        <p:spPr bwMode="auto">
          <a:xfrm>
            <a:off x="377139" y="4491362"/>
            <a:ext cx="1469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noise: -</a:t>
            </a:r>
            <a:r>
              <a:rPr lang="en-SG" sz="1400" dirty="0">
                <a:cs typeface="Times New Roman" panose="02020603050405020304" pitchFamily="18" charset="0"/>
              </a:rPr>
              <a:t>114</a:t>
            </a: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dBm (</a:t>
            </a:r>
            <a:r>
              <a:rPr lang="en-SG" sz="1400" dirty="0">
                <a:cs typeface="Times New Roman" panose="02020603050405020304" pitchFamily="18" charset="0"/>
              </a:rPr>
              <a:t>1</a:t>
            </a: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MHz)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059CB09-8CFE-405F-8A8A-B6245D05FA7B}"/>
              </a:ext>
            </a:extLst>
          </p:cNvPr>
          <p:cNvCxnSpPr>
            <a:cxnSpLocks/>
          </p:cNvCxnSpPr>
          <p:nvPr/>
        </p:nvCxnSpPr>
        <p:spPr bwMode="auto">
          <a:xfrm flipH="1">
            <a:off x="1942394" y="4219870"/>
            <a:ext cx="612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AD79EA4-5A75-42BE-9F4A-DB8076B4F947}"/>
              </a:ext>
            </a:extLst>
          </p:cNvPr>
          <p:cNvSpPr txBox="1"/>
          <p:nvPr/>
        </p:nvSpPr>
        <p:spPr bwMode="auto">
          <a:xfrm>
            <a:off x="6932651" y="2583760"/>
            <a:ext cx="1469432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Leakage before removal: 10</a:t>
            </a: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931776-8257-4FF8-89AE-067BB62C57AF}"/>
              </a:ext>
            </a:extLst>
          </p:cNvPr>
          <p:cNvSpPr txBox="1"/>
          <p:nvPr/>
        </p:nvSpPr>
        <p:spPr bwMode="auto">
          <a:xfrm>
            <a:off x="395611" y="3922688"/>
            <a:ext cx="146943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Leakage after removal: -85</a:t>
            </a: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BA383B9-7F00-4FF1-916E-224E55E6934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570924" y="3124984"/>
            <a:ext cx="9088" cy="111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8EB0593-76D4-41C3-83E8-1F50FBFF41C5}"/>
              </a:ext>
            </a:extLst>
          </p:cNvPr>
          <p:cNvSpPr txBox="1"/>
          <p:nvPr/>
        </p:nvSpPr>
        <p:spPr bwMode="auto">
          <a:xfrm>
            <a:off x="7570924" y="3436566"/>
            <a:ext cx="5741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95dB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01F1B0-9A59-497F-A562-8EE0FCEE76A6}"/>
              </a:ext>
            </a:extLst>
          </p:cNvPr>
          <p:cNvSpPr txBox="1"/>
          <p:nvPr/>
        </p:nvSpPr>
        <p:spPr bwMode="auto">
          <a:xfrm>
            <a:off x="7441324" y="1602351"/>
            <a:ext cx="14694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Return loss: 15dB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B1472A0-77D2-445A-9898-A5D93CAFC8B8}"/>
              </a:ext>
            </a:extLst>
          </p:cNvPr>
          <p:cNvCxnSpPr>
            <a:cxnSpLocks/>
          </p:cNvCxnSpPr>
          <p:nvPr/>
        </p:nvCxnSpPr>
        <p:spPr bwMode="auto">
          <a:xfrm flipH="1">
            <a:off x="4703494" y="3296704"/>
            <a:ext cx="72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A5C9566-C358-4C0F-A563-4485A2132A84}"/>
              </a:ext>
            </a:extLst>
          </p:cNvPr>
          <p:cNvCxnSpPr>
            <a:cxnSpLocks/>
          </p:cNvCxnSpPr>
          <p:nvPr/>
        </p:nvCxnSpPr>
        <p:spPr bwMode="auto">
          <a:xfrm flipV="1">
            <a:off x="5344122" y="3293413"/>
            <a:ext cx="1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68DD546-54A3-47EB-A322-DB5FC834AA2C}"/>
              </a:ext>
            </a:extLst>
          </p:cNvPr>
          <p:cNvSpPr txBox="1"/>
          <p:nvPr/>
        </p:nvSpPr>
        <p:spPr bwMode="auto">
          <a:xfrm>
            <a:off x="5365661" y="3360332"/>
            <a:ext cx="1396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Coupling: -10dB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3AF5B93-778F-4632-BE7C-AE6A32754379}"/>
              </a:ext>
            </a:extLst>
          </p:cNvPr>
          <p:cNvCxnSpPr>
            <a:cxnSpLocks/>
          </p:cNvCxnSpPr>
          <p:nvPr/>
        </p:nvCxnSpPr>
        <p:spPr bwMode="auto">
          <a:xfrm flipH="1">
            <a:off x="7087202" y="2036302"/>
            <a:ext cx="72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366B875-A982-42A9-B94C-E87F9D2C1E5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447202" y="1499157"/>
            <a:ext cx="10434" cy="547458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4C81008-170F-45D2-9120-2908249E9C64}"/>
              </a:ext>
            </a:extLst>
          </p:cNvPr>
          <p:cNvSpPr txBox="1"/>
          <p:nvPr/>
        </p:nvSpPr>
        <p:spPr bwMode="auto">
          <a:xfrm>
            <a:off x="7477772" y="2178701"/>
            <a:ext cx="1396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Coupling: -10dB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4FAB906-4E6F-42B0-ACE6-157907CB77F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457636" y="2030469"/>
            <a:ext cx="9702" cy="57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912CFC8-E41B-4968-B7DE-9076771978C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23438" y="4727173"/>
            <a:ext cx="1080000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84458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961C-5418-453A-B7B0-4701BBD0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Operating bands, bandwidth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EA064-7AC7-44D5-B5ED-8B29C34C7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1"/>
            <a:ext cx="8229600" cy="5027611"/>
          </a:xfrm>
        </p:spPr>
        <p:txBody>
          <a:bodyPr/>
          <a:lstStyle/>
          <a:p>
            <a:r>
              <a:rPr lang="en-SG" dirty="0"/>
              <a:t>To achieve &gt;5m coverage in sub-1GHz, AMP may seek operating bands with higher Tx power.</a:t>
            </a:r>
          </a:p>
          <a:p>
            <a:r>
              <a:rPr lang="en-SG" dirty="0"/>
              <a:t>Possible AMP operating bands in sub-1GHz [Appendix A]:</a:t>
            </a:r>
          </a:p>
          <a:p>
            <a:pPr lvl="1"/>
            <a:r>
              <a:rPr lang="en-US" dirty="0"/>
              <a:t>For US, comply with FCC</a:t>
            </a:r>
          </a:p>
          <a:p>
            <a:pPr lvl="1"/>
            <a:r>
              <a:rPr lang="en-SG" b="1" dirty="0"/>
              <a:t>For </a:t>
            </a:r>
            <a:r>
              <a:rPr lang="en-US" b="1" dirty="0"/>
              <a:t>China, RFID </a:t>
            </a:r>
            <a:r>
              <a:rPr lang="en-SG" b="1" dirty="0"/>
              <a:t>bands</a:t>
            </a:r>
            <a:endParaRPr lang="en-US" b="1" dirty="0"/>
          </a:p>
          <a:p>
            <a:pPr lvl="1"/>
            <a:r>
              <a:rPr lang="en-US" dirty="0"/>
              <a:t>For EU: maybe RFID bands</a:t>
            </a:r>
          </a:p>
          <a:p>
            <a:pPr lvl="1"/>
            <a:r>
              <a:rPr lang="en-US" dirty="0"/>
              <a:t>For other areas, choose operating bands with higher Tx power limitation</a:t>
            </a:r>
          </a:p>
          <a:p>
            <a:r>
              <a:rPr lang="en-SG" dirty="0"/>
              <a:t>Possible AMP BW in sub-1GHz:</a:t>
            </a:r>
          </a:p>
          <a:p>
            <a:pPr lvl="1"/>
            <a:r>
              <a:rPr lang="de-DE" dirty="0"/>
              <a:t>200 kHz , 400 kHz, 250 kHz, 500 kHz,...</a:t>
            </a:r>
            <a:endParaRPr lang="en-US" dirty="0"/>
          </a:p>
          <a:p>
            <a:endParaRPr lang="en-SG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78443-6784-4218-AF11-9CAEC7D6A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AA329-898E-4ECE-A462-D7E4E845F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6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E291C-0D7C-4A11-B1C6-3BFD62C8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design general principle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28D8C-745E-4CB4-A5FF-EE516A5DE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953000"/>
          </a:xfrm>
        </p:spPr>
        <p:txBody>
          <a:bodyPr/>
          <a:lstStyle/>
          <a:p>
            <a:r>
              <a:rPr lang="en-SG" dirty="0"/>
              <a:t>AMP-S1G PHY should be consistent with 2.4 G</a:t>
            </a:r>
            <a:r>
              <a:rPr lang="en-US" altLang="zh-CN" dirty="0"/>
              <a:t>Hz</a:t>
            </a:r>
            <a:r>
              <a:rPr lang="en-SG" dirty="0"/>
              <a:t> as much as possible</a:t>
            </a:r>
          </a:p>
          <a:p>
            <a:pPr lvl="1"/>
            <a:r>
              <a:rPr lang="en-SG" b="1" dirty="0"/>
              <a:t>Device type</a:t>
            </a:r>
            <a:r>
              <a:rPr lang="en-SG" dirty="0"/>
              <a:t>: mono-static backscatter, bi-static backscatter, active transmission</a:t>
            </a:r>
          </a:p>
          <a:p>
            <a:pPr lvl="1"/>
            <a:r>
              <a:rPr lang="en-SG" b="1" dirty="0"/>
              <a:t>PPDU format</a:t>
            </a:r>
            <a:r>
              <a:rPr lang="en-SG" dirty="0"/>
              <a:t>: overall formats remain same with 2.4G, details maybe different</a:t>
            </a:r>
          </a:p>
          <a:p>
            <a:pPr lvl="1"/>
            <a:r>
              <a:rPr lang="en-SG" b="1" dirty="0"/>
              <a:t>Modulation</a:t>
            </a:r>
            <a:r>
              <a:rPr lang="en-SG" dirty="0"/>
              <a:t>: OOK is baseline</a:t>
            </a:r>
          </a:p>
          <a:p>
            <a:pPr lvl="1"/>
            <a:r>
              <a:rPr lang="en-SG" b="1" dirty="0"/>
              <a:t>Coding</a:t>
            </a:r>
            <a:r>
              <a:rPr lang="en-SG" dirty="0"/>
              <a:t>: start with Manchester, open to other choices</a:t>
            </a:r>
          </a:p>
          <a:p>
            <a:r>
              <a:rPr lang="en-SG" dirty="0"/>
              <a:t>Focus on difference of AMP PHY operating on sub-1 GHz and 2.4G</a:t>
            </a:r>
          </a:p>
          <a:p>
            <a:pPr lvl="1"/>
            <a:r>
              <a:rPr lang="en-US" b="1" dirty="0"/>
              <a:t>Operating class, bandwidth</a:t>
            </a:r>
            <a:r>
              <a:rPr lang="en-US" dirty="0"/>
              <a:t>, channelization</a:t>
            </a:r>
          </a:p>
          <a:p>
            <a:pPr lvl="1"/>
            <a:r>
              <a:rPr lang="en-US" b="1" dirty="0"/>
              <a:t>Data rates</a:t>
            </a:r>
            <a:r>
              <a:rPr lang="en-US" dirty="0"/>
              <a:t>: limited by BW</a:t>
            </a:r>
          </a:p>
          <a:p>
            <a:pPr lvl="1"/>
            <a:r>
              <a:rPr lang="en-US" b="1" dirty="0"/>
              <a:t>Waveform</a:t>
            </a:r>
            <a:r>
              <a:rPr lang="en-SG" sz="1800" b="0" dirty="0"/>
              <a:t>: start with CW, since narrow BWs make DSSS/OFDM/MC-OOK not suitable</a:t>
            </a:r>
            <a:endParaRPr lang="en-US" dirty="0"/>
          </a:p>
          <a:p>
            <a:pPr lvl="1"/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26766-0F05-465D-88F6-F5752F874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ADC7F-B9E9-445B-8FCD-70C3A43FE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459655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77287</TotalTime>
  <Words>1720</Words>
  <Application>Microsoft Office PowerPoint</Application>
  <PresentationFormat>On-screen Show (4:3)</PresentationFormat>
  <Paragraphs>313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Wingdings</vt:lpstr>
      <vt:lpstr>ACcord Submission Template</vt:lpstr>
      <vt:lpstr>Feasibility Study of Mono-static Backscatter in Sub-1 GHz</vt:lpstr>
      <vt:lpstr>Background </vt:lpstr>
      <vt:lpstr>Use cases</vt:lpstr>
      <vt:lpstr>AMP S1G Tag reading</vt:lpstr>
      <vt:lpstr>Prior Arts of self-jammer cancellation </vt:lpstr>
      <vt:lpstr>RF carrier cancellation circuit examples in [8-11]</vt:lpstr>
      <vt:lpstr>Link budget analysis</vt:lpstr>
      <vt:lpstr>Operating bands, bandwidth</vt:lpstr>
      <vt:lpstr>PHY design general principle</vt:lpstr>
      <vt:lpstr>AMP-S1G PPDUs</vt:lpstr>
      <vt:lpstr>Coexistence</vt:lpstr>
      <vt:lpstr>Summary </vt:lpstr>
      <vt:lpstr>Reference </vt:lpstr>
      <vt:lpstr>SP 1</vt:lpstr>
      <vt:lpstr>Appendix</vt:lpstr>
      <vt:lpstr>Appendix : Simulation results</vt:lpstr>
      <vt:lpstr>Appendix : Simulation results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2747</cp:revision>
  <cp:lastPrinted>1998-02-10T13:28:00Z</cp:lastPrinted>
  <dcterms:created xsi:type="dcterms:W3CDTF">2009-12-02T19:05:00Z</dcterms:created>
  <dcterms:modified xsi:type="dcterms:W3CDTF">2025-05-11T13:00:02Z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