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7"/>
  </p:notesMasterIdLst>
  <p:handoutMasterIdLst>
    <p:handoutMasterId r:id="rId18"/>
  </p:handoutMasterIdLst>
  <p:sldIdLst>
    <p:sldId id="269" r:id="rId2"/>
    <p:sldId id="637" r:id="rId3"/>
    <p:sldId id="663" r:id="rId4"/>
    <p:sldId id="654" r:id="rId5"/>
    <p:sldId id="656" r:id="rId6"/>
    <p:sldId id="657" r:id="rId7"/>
    <p:sldId id="660" r:id="rId8"/>
    <p:sldId id="661" r:id="rId9"/>
    <p:sldId id="662" r:id="rId10"/>
    <p:sldId id="665" r:id="rId11"/>
    <p:sldId id="647" r:id="rId12"/>
    <p:sldId id="645" r:id="rId13"/>
    <p:sldId id="636" r:id="rId14"/>
    <p:sldId id="646" r:id="rId15"/>
    <p:sldId id="50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56" autoAdjust="0"/>
    <p:restoredTop sz="93875" autoAdjust="0"/>
  </p:normalViewPr>
  <p:slideViewPr>
    <p:cSldViewPr>
      <p:cViewPr varScale="1">
        <p:scale>
          <a:sx n="114" d="100"/>
          <a:sy n="114" d="100"/>
        </p:scale>
        <p:origin x="154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33172467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5875040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11532476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1566484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2</a:t>
            </a:fld>
            <a:endParaRPr lang="zh-CN" altLang="en-US"/>
          </a:p>
        </p:txBody>
      </p:sp>
    </p:spTree>
    <p:extLst>
      <p:ext uri="{BB962C8B-B14F-4D97-AF65-F5344CB8AC3E}">
        <p14:creationId xmlns:p14="http://schemas.microsoft.com/office/powerpoint/2010/main" val="33280554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18818648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364871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8236523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10821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935447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650804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5302038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solidFill>
                  <a:schemeClr val="tx1"/>
                </a:solidFill>
              </a:rPr>
              <a:t>Follow up on </a:t>
            </a:r>
            <a:r>
              <a:rPr lang="en-US" altLang="zh-CN" dirty="0">
                <a:cs typeface="Times New Roman" panose="02020603050405020304" pitchFamily="18" charset="0"/>
              </a:rPr>
              <a:t>Duty-cycle operation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2025-05-02</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a:t>Chuanfeng He (OPPO)</a:t>
            </a:r>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graphicFrame>
        <p:nvGraphicFramePr>
          <p:cNvPr id="10" name="Table 8">
            <a:extLst>
              <a:ext uri="{FF2B5EF4-FFF2-40B4-BE49-F238E27FC236}">
                <a16:creationId xmlns:a16="http://schemas.microsoft.com/office/drawing/2014/main" id="{F9ED0835-C5E1-4307-BF1F-CC8288CC7EC2}"/>
              </a:ext>
            </a:extLst>
          </p:cNvPr>
          <p:cNvGraphicFramePr>
            <a:graphicFrameLocks noGrp="1"/>
          </p:cNvGraphicFramePr>
          <p:nvPr>
            <p:extLst>
              <p:ext uri="{D42A27DB-BD31-4B8C-83A1-F6EECF244321}">
                <p14:modId xmlns:p14="http://schemas.microsoft.com/office/powerpoint/2010/main" val="1985779465"/>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Times New Roman" panose="02020603050405020304" pitchFamily="18" charset="0"/>
                          <a:ea typeface="+mn-ea"/>
                          <a:cs typeface="Times New Roman" panose="02020603050405020304" pitchFamily="18" charset="0"/>
                        </a:rPr>
                        <a:t>Chuanfeng He</a:t>
                      </a:r>
                      <a:endParaRPr lang="zh-CN" altLang="en-US" sz="1200" kern="1200" dirty="0">
                        <a:solidFill>
                          <a:schemeClr val="dk1"/>
                        </a:solidFill>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hechuanfeng@oppo.com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Yinan Qi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v-qiyinan@oppo.com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Operating during Duty-cycle operation</a:t>
            </a:r>
            <a:endParaRPr lang="zh-CN" altLang="en-US" sz="2600" b="1" dirty="0">
              <a:solidFill>
                <a:schemeClr val="tx2"/>
              </a:solidFill>
              <a:latin typeface="+mj-lt"/>
              <a:ea typeface="+mj-ea"/>
              <a:cs typeface="+mj-cs"/>
            </a:endParaRPr>
          </a:p>
        </p:txBody>
      </p:sp>
      <p:sp>
        <p:nvSpPr>
          <p:cNvPr id="18" name="文本框 17"/>
          <p:cNvSpPr txBox="1"/>
          <p:nvPr/>
        </p:nvSpPr>
        <p:spPr>
          <a:xfrm>
            <a:off x="380999" y="1295400"/>
            <a:ext cx="8641959" cy="1800493"/>
          </a:xfrm>
          <a:prstGeom prst="rect">
            <a:avLst/>
          </a:prstGeom>
          <a:noFill/>
          <a:ln w="12700">
            <a:noFill/>
            <a:prstDash val="dash"/>
          </a:ln>
        </p:spPr>
        <p:txBody>
          <a:bodyPr wrap="square" rtlCol="0">
            <a:spAutoFit/>
          </a:bodyPr>
          <a:lstStyle/>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Energy consumption</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rPr>
              <a:t>In each duty cycle, energy for sync searching: [2ms + 5ms =7ms] * 15µW=0.105µJ;</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rPr>
              <a:t>Energy consumption for total 10 NSPs for sync searching: 10*[2ms + 5ms =7ms] * 15µW=</a:t>
            </a:r>
            <a:r>
              <a:rPr lang="en-US" altLang="zh-CN" sz="1400" dirty="0">
                <a:highlight>
                  <a:srgbClr val="FFFF00"/>
                </a:highlight>
                <a:latin typeface="+mj-lt"/>
              </a:rPr>
              <a:t>1.05µJ</a:t>
            </a:r>
            <a:r>
              <a:rPr lang="en-US" altLang="zh-CN" sz="1400" dirty="0">
                <a:latin typeface="+mj-lt"/>
              </a:rPr>
              <a:t>;</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rPr>
              <a:t>Energy consumption for total 10 NSPs for trigger frame Rx: 10*100µW*0.5ms=</a:t>
            </a:r>
            <a:r>
              <a:rPr lang="en-US" altLang="zh-CN" sz="1400" dirty="0">
                <a:highlight>
                  <a:srgbClr val="FFFF00"/>
                </a:highlight>
                <a:latin typeface="+mj-lt"/>
              </a:rPr>
              <a:t>0.5µJ</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rPr>
              <a:t>Energy consumption for  solicited data Tx: 200µW*0.5ms=</a:t>
            </a:r>
            <a:r>
              <a:rPr lang="en-US" altLang="zh-CN" sz="1400" dirty="0">
                <a:highlight>
                  <a:srgbClr val="FFFF00"/>
                </a:highlight>
                <a:latin typeface="+mj-lt"/>
              </a:rPr>
              <a:t>0.1µJ</a:t>
            </a:r>
            <a:r>
              <a:rPr lang="en-US" altLang="zh-CN" sz="1400" dirty="0">
                <a:latin typeface="+mj-lt"/>
              </a:rPr>
              <a:t>.</a:t>
            </a:r>
          </a:p>
          <a:p>
            <a:pPr marL="1257300" lvl="3"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latin typeface="+mj-lt"/>
              </a:rPr>
              <a:t>Total energy consumption: </a:t>
            </a:r>
            <a:r>
              <a:rPr lang="en-US" altLang="zh-CN" sz="1400" dirty="0">
                <a:highlight>
                  <a:srgbClr val="00FF00"/>
                </a:highlight>
                <a:latin typeface="+mj-lt"/>
              </a:rPr>
              <a:t>1.05+0.5+0.1=1.65µJ</a:t>
            </a:r>
            <a:endParaRPr lang="en-US" altLang="zh-CN" sz="1600" dirty="0">
              <a:highlight>
                <a:srgbClr val="00FF00"/>
              </a:highlight>
              <a:latin typeface="+mj-lt"/>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文本框 11">
            <a:extLst>
              <a:ext uri="{FF2B5EF4-FFF2-40B4-BE49-F238E27FC236}">
                <a16:creationId xmlns:a16="http://schemas.microsoft.com/office/drawing/2014/main" id="{9DC246E3-A2B5-4E00-9D39-0DBAE97B8A3F}"/>
              </a:ext>
            </a:extLst>
          </p:cNvPr>
          <p:cNvSpPr txBox="1"/>
          <p:nvPr/>
        </p:nvSpPr>
        <p:spPr>
          <a:xfrm>
            <a:off x="7048500" y="4034201"/>
            <a:ext cx="2106336" cy="954107"/>
          </a:xfrm>
          <a:prstGeom prst="rect">
            <a:avLst/>
          </a:prstGeom>
          <a:noFill/>
        </p:spPr>
        <p:txBody>
          <a:bodyPr wrap="square">
            <a:spAutoFit/>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400" dirty="0">
                <a:cs typeface="Times New Roman" panose="02020603050405020304" pitchFamily="18" charset="0"/>
              </a:rPr>
              <a:t>Total energy consumption between wake-up and end of solicited UL data Tx: </a:t>
            </a:r>
            <a:r>
              <a:rPr lang="en-US" altLang="zh-CN" sz="1400" dirty="0">
                <a:highlight>
                  <a:srgbClr val="00FF00"/>
                </a:highlight>
                <a:cs typeface="Times New Roman" panose="02020603050405020304" pitchFamily="18" charset="0"/>
              </a:rPr>
              <a:t>0.35</a:t>
            </a:r>
            <a:r>
              <a:rPr lang="en-US" altLang="zh-CN" sz="1200" dirty="0">
                <a:highlight>
                  <a:srgbClr val="00FF00"/>
                </a:highlight>
                <a:cs typeface="Times New Roman" panose="02020603050405020304" pitchFamily="18" charset="0"/>
              </a:rPr>
              <a:t>+1.65=2</a:t>
            </a:r>
            <a:r>
              <a:rPr lang="en-US" altLang="zh-CN" sz="1200" dirty="0">
                <a:highlight>
                  <a:srgbClr val="00FF00"/>
                </a:highlight>
                <a:ea typeface="宋体" panose="02010600030101010101" pitchFamily="2" charset="-122"/>
              </a:rPr>
              <a:t>µJ</a:t>
            </a:r>
            <a:endParaRPr lang="en-US" altLang="zh-CN" sz="1200" dirty="0">
              <a:highlight>
                <a:srgbClr val="00FF00"/>
              </a:highlight>
              <a:cs typeface="Times New Roman" panose="02020603050405020304" pitchFamily="18" charset="0"/>
            </a:endParaRPr>
          </a:p>
        </p:txBody>
      </p:sp>
      <p:pic>
        <p:nvPicPr>
          <p:cNvPr id="4" name="图片 3">
            <a:extLst>
              <a:ext uri="{FF2B5EF4-FFF2-40B4-BE49-F238E27FC236}">
                <a16:creationId xmlns:a16="http://schemas.microsoft.com/office/drawing/2014/main" id="{3649286C-F90F-42CB-9B4B-F27DBDB39209}"/>
              </a:ext>
            </a:extLst>
          </p:cNvPr>
          <p:cNvPicPr>
            <a:picLocks noChangeAspect="1"/>
          </p:cNvPicPr>
          <p:nvPr/>
        </p:nvPicPr>
        <p:blipFill>
          <a:blip r:embed="rId3"/>
          <a:stretch>
            <a:fillRect/>
          </a:stretch>
        </p:blipFill>
        <p:spPr>
          <a:xfrm>
            <a:off x="76200" y="3183974"/>
            <a:ext cx="7056889" cy="3215941"/>
          </a:xfrm>
          <a:prstGeom prst="rect">
            <a:avLst/>
          </a:prstGeom>
        </p:spPr>
      </p:pic>
    </p:spTree>
    <p:extLst>
      <p:ext uri="{BB962C8B-B14F-4D97-AF65-F5344CB8AC3E}">
        <p14:creationId xmlns:p14="http://schemas.microsoft.com/office/powerpoint/2010/main" val="222673373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defPPr>
              <a:defRPr lang="en-US"/>
            </a:defPPr>
            <a:lvl1pPr marL="0" marR="0" indent="0" algn="ctr" defTabSz="412750" latinLnBrk="0">
              <a:lnSpc>
                <a:spcPct val="80000"/>
              </a:lnSpc>
              <a:buClrTx/>
              <a:buSzTx/>
              <a:buFontTx/>
              <a:buNone/>
              <a:defRPr sz="2700" b="1" i="0" u="none" strike="noStrike" cap="none" spc="0" baseline="0">
                <a:ln>
                  <a:noFill/>
                </a:ln>
                <a:solidFill>
                  <a:schemeClr val="tx2"/>
                </a:solidFill>
                <a:uFillTx/>
                <a:latin typeface="+mj-lt"/>
                <a:ea typeface="+mj-ea"/>
                <a:cs typeface="+mj-cs"/>
              </a:defRPr>
            </a:lvl1pPr>
            <a:lvl2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2pPr>
            <a:lvl3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3pPr>
            <a:lvl4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4pPr>
            <a:lvl5pPr marL="0" marR="0" indent="0"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5pPr>
            <a:lvl6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6pPr>
            <a:lvl7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7pPr>
            <a:lvl8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8pPr>
            <a:lvl9pPr marL="0" marR="0" indent="0" defTabSz="41275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defRPr>
            </a:lvl9pPr>
          </a:lstStyle>
          <a:p>
            <a:r>
              <a:rPr lang="en-US" altLang="zh-CN" dirty="0"/>
              <a:t>Duty-cycle configuration delivery</a:t>
            </a:r>
            <a:endParaRPr lang="zh-CN" altLang="en-US" dirty="0"/>
          </a:p>
        </p:txBody>
      </p:sp>
      <p:sp>
        <p:nvSpPr>
          <p:cNvPr id="18" name="文本框 17"/>
          <p:cNvSpPr txBox="1"/>
          <p:nvPr/>
        </p:nvSpPr>
        <p:spPr>
          <a:xfrm>
            <a:off x="152400" y="1168339"/>
            <a:ext cx="8839200" cy="5386090"/>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Why deliver Duty-cycle configuration in AMP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contribution of Duty-cycle configuration is to allow Duty-cycle operation for trigger monitoring.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main behavior of AMP STAs is the monitoring of AMP trigger after wakeup.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The trigger interval should be short in logistics like use cases, due to </a:t>
            </a:r>
            <a:r>
              <a:rPr lang="en-US" altLang="zh-CN" sz="1600" dirty="0"/>
              <a:t>energy constraints and low latency requirement</a:t>
            </a:r>
            <a:r>
              <a:rPr lang="en-US" altLang="zh-CN" sz="1600" kern="0" dirty="0">
                <a:solidFill>
                  <a:srgbClr val="000000"/>
                </a:solidFill>
                <a:ea typeface="OPPOSans M" panose="00020600040101010101" pitchFamily="18" charset="-122"/>
              </a:rPr>
              <a:t>. It means AMP trigger is transmitted more frequently, which leads to easier detection for AMP STA after wakeup with less energy consumption. </a:t>
            </a:r>
          </a:p>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Why do not  deliver Duty-cycle configuration in Beacon: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Beacon is a parallel frame for AMP STA. It may have functionalities other than AMP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Typical beacon interval is 100ms, which is too long for AMP STA to search after wakeup. It requires more energy consumption for initial beacon searching than that for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If we consider short beacon interval, e.g. equal to trigger interval, the overhead and energy consumption will be equivalent for beacon and trigger. </a:t>
            </a:r>
          </a:p>
          <a:p>
            <a:pPr marL="800100" lvl="2" indent="-342900" algn="just">
              <a:spcBef>
                <a:spcPts val="0"/>
              </a:spcBef>
              <a:spcAft>
                <a:spcPts val="600"/>
              </a:spcAft>
              <a:buFont typeface="Arial" panose="020B0604020202020204" pitchFamily="34" charset="0"/>
              <a:buChar char="•"/>
            </a:pPr>
            <a:r>
              <a:rPr lang="en-US" altLang="zh-CN" sz="1600" kern="0" dirty="0">
                <a:solidFill>
                  <a:srgbClr val="000000"/>
                </a:solidFill>
                <a:ea typeface="OPPOSans M" panose="00020600040101010101" pitchFamily="18" charset="-122"/>
              </a:rPr>
              <a:t>After detecting beacon, AMP STA still has to further receive trigger for UL PPDU transmission. Separate reception of Duty-cycle configuration and trigger brings additional complexity and energy consumption. </a:t>
            </a:r>
          </a:p>
          <a:p>
            <a:pPr marL="342900" lvl="1" indent="-342900" algn="just">
              <a:spcBef>
                <a:spcPts val="0"/>
              </a:spcBef>
              <a:spcAft>
                <a:spcPts val="600"/>
              </a:spcAft>
              <a:buFont typeface="Arial" panose="020B0604020202020204" pitchFamily="34" charset="0"/>
              <a:buChar char="•"/>
            </a:pPr>
            <a:r>
              <a:rPr lang="en-US" altLang="zh-CN" sz="1800" kern="0" dirty="0">
                <a:solidFill>
                  <a:srgbClr val="000000"/>
                </a:solidFill>
                <a:ea typeface="OPPOSans M" panose="00020600040101010101" pitchFamily="18" charset="-122"/>
              </a:rPr>
              <a:t>Proposal:</a:t>
            </a:r>
            <a:endParaRPr lang="en-US" altLang="zh-CN" sz="2000" kern="0" dirty="0">
              <a:solidFill>
                <a:srgbClr val="000000"/>
              </a:solidFill>
              <a:ea typeface="OPPOSans M" panose="00020600040101010101" pitchFamily="18" charset="-122"/>
            </a:endParaRPr>
          </a:p>
          <a:p>
            <a:pPr marL="800100" lvl="2" indent="-342900" algn="just">
              <a:spcBef>
                <a:spcPts val="0"/>
              </a:spcBef>
              <a:spcAft>
                <a:spcPts val="600"/>
              </a:spcAft>
              <a:buFont typeface="Arial" panose="020B0604020202020204" pitchFamily="34" charset="0"/>
              <a:buChar char="•"/>
            </a:pPr>
            <a:r>
              <a:rPr lang="en-GB" altLang="zh-CN" sz="1600" kern="0" dirty="0">
                <a:solidFill>
                  <a:srgbClr val="000000"/>
                </a:solidFill>
                <a:ea typeface="OPPOSans M" panose="00020600040101010101" pitchFamily="18" charset="-122"/>
              </a:rPr>
              <a:t>AMP STA can obtain </a:t>
            </a:r>
            <a:r>
              <a:rPr lang="en-US" altLang="zh-CN" sz="1600" dirty="0">
                <a:cs typeface="Times New Roman" panose="02020603050405020304" pitchFamily="18" charset="0"/>
              </a:rPr>
              <a:t>Duty-cycle configuration </a:t>
            </a:r>
            <a:r>
              <a:rPr lang="en-GB" altLang="zh-CN" sz="1600" kern="0" dirty="0">
                <a:solidFill>
                  <a:srgbClr val="000000"/>
                </a:solidFill>
                <a:ea typeface="OPPOSans M" panose="00020600040101010101" pitchFamily="18" charset="-122"/>
              </a:rPr>
              <a:t>through AMP trigger.</a:t>
            </a:r>
            <a:endParaRPr lang="en-US" altLang="zh-CN" sz="1600" kern="0" dirty="0">
              <a:solidFill>
                <a:srgbClr val="000000"/>
              </a:solidFill>
              <a:ea typeface="OPPOSans M" panose="00020600040101010101" pitchFamily="18" charset="-122"/>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4757932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 and proposals</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4632037"/>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this submission, the details of Duty-cycle operation for AMP are discussed from power consumption perspective.</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With the assumptions on energy storage and power consumption model, it is feasible for AMP STA to support Duty-cycle operation for logistics like use cases.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We try to identify some typical Duty-cycle operation parameters, such as duty cycle period, operation duration, in order to ease the further discussion on AMP TSF design.[6]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To support Duty-cycle operation, it is proposed:</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Duty-cycle configuration is indicated through AMP trigger frame</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Duty-cycle configuration includes duty cycle parameters, e.g. duty-cycle period,</a:t>
            </a:r>
            <a:r>
              <a:rPr lang="zh-CN" altLang="en-US" sz="1800" dirty="0">
                <a:cs typeface="Times New Roman" panose="02020603050405020304" pitchFamily="18" charset="0"/>
              </a:rPr>
              <a:t> </a:t>
            </a:r>
            <a:r>
              <a:rPr lang="en-US" altLang="zh-CN" sz="1800" dirty="0">
                <a:cs typeface="Times New Roman" panose="02020603050405020304" pitchFamily="18" charset="0"/>
              </a:rPr>
              <a:t>service</a:t>
            </a:r>
            <a:r>
              <a:rPr lang="zh-CN" altLang="en-US" sz="1800" dirty="0">
                <a:cs typeface="Times New Roman" panose="02020603050405020304" pitchFamily="18" charset="0"/>
              </a:rPr>
              <a:t> </a:t>
            </a:r>
            <a:r>
              <a:rPr lang="en-US" altLang="zh-CN" sz="1800" dirty="0">
                <a:cs typeface="Times New Roman" panose="02020603050405020304" pitchFamily="18" charset="0"/>
              </a:rPr>
              <a:t>period length</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STA or STA group specific Duty-cycle operation is supported to reduce collisions among AMP </a:t>
            </a:r>
            <a:r>
              <a:rPr lang="en-US" altLang="zh-CN" sz="1800" dirty="0" err="1">
                <a:cs typeface="Times New Roman" panose="02020603050405020304" pitchFamily="18" charset="0"/>
              </a:rPr>
              <a:t>STAs’</a:t>
            </a:r>
            <a:r>
              <a:rPr lang="en-US" altLang="zh-CN" sz="1800" dirty="0">
                <a:cs typeface="Times New Roman" panose="02020603050405020304" pitchFamily="18" charset="0"/>
              </a:rPr>
              <a:t> accesses</a:t>
            </a:r>
            <a:r>
              <a:rPr lang="en-US" altLang="zh-CN" sz="1800">
                <a:cs typeface="Times New Roman" panose="02020603050405020304" pitchFamily="18" charset="0"/>
              </a:rPr>
              <a:t>. </a:t>
            </a: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341736789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sz="2400" kern="0" dirty="0"/>
              <a:t>Duty-cycle configuration is carried in AMP trigger.</a:t>
            </a:r>
          </a:p>
          <a:p>
            <a:pPr lvl="2"/>
            <a:r>
              <a:rPr lang="en-US" altLang="zh-CN" sz="2000" kern="0" dirty="0"/>
              <a:t>Duty-cycle configuration includes d</a:t>
            </a:r>
            <a:r>
              <a:rPr lang="en-US" altLang="zh-CN" sz="2000" dirty="0">
                <a:cs typeface="Times New Roman" panose="02020603050405020304" pitchFamily="18" charset="0"/>
              </a:rPr>
              <a:t>uty cycle parameters, e.g. duty-cycle period,</a:t>
            </a:r>
            <a:r>
              <a:rPr lang="zh-CN" altLang="en-US" sz="2000" dirty="0">
                <a:cs typeface="Times New Roman" panose="02020603050405020304" pitchFamily="18" charset="0"/>
              </a:rPr>
              <a:t> </a:t>
            </a:r>
            <a:r>
              <a:rPr lang="en-US" altLang="zh-CN" sz="2000" dirty="0">
                <a:cs typeface="Times New Roman" panose="02020603050405020304" pitchFamily="18" charset="0"/>
              </a:rPr>
              <a:t>service</a:t>
            </a:r>
            <a:r>
              <a:rPr lang="zh-CN" altLang="en-US" sz="2000" dirty="0">
                <a:cs typeface="Times New Roman" panose="02020603050405020304" pitchFamily="18" charset="0"/>
              </a:rPr>
              <a:t> </a:t>
            </a:r>
            <a:r>
              <a:rPr lang="en-US" altLang="zh-CN" sz="2000" dirty="0">
                <a:cs typeface="Times New Roman" panose="02020603050405020304" pitchFamily="18" charset="0"/>
              </a:rPr>
              <a:t>period length.</a:t>
            </a:r>
            <a:r>
              <a:rPr lang="en-US" altLang="zh-CN" sz="2000" kern="0" dirty="0"/>
              <a:t> </a:t>
            </a:r>
          </a:p>
          <a:p>
            <a:endParaRPr lang="en-US" kern="0" dirty="0">
              <a:highlight>
                <a:srgbClr val="FFFF00"/>
              </a:highlight>
            </a:endParaRPr>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#2</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3820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altLang="zh-CN" sz="2400" dirty="0">
                <a:cs typeface="Times New Roman" panose="02020603050405020304" pitchFamily="18" charset="0"/>
              </a:rPr>
              <a:t>AMP STA or STA group specific Duty-cycle operation is supported in 11bp. </a:t>
            </a:r>
            <a:r>
              <a:rPr lang="en-US" altLang="zh-CN" sz="2400" kern="0" dirty="0"/>
              <a:t> </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157475603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913447"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342900" lvl="0" indent="-342900">
              <a:buFont typeface="+mj-lt"/>
              <a:buAutoNum type="arabicParenR"/>
            </a:pPr>
            <a:endParaRPr lang="en-GB" altLang="zh-CN" dirty="0"/>
          </a:p>
          <a:p>
            <a:pPr marL="342900" lvl="0" indent="-342900">
              <a:buFont typeface="+mj-lt"/>
              <a:buAutoNum type="arabicParenR"/>
            </a:pPr>
            <a:endParaRPr lang="en-GB" altLang="zh-CN" dirty="0"/>
          </a:p>
          <a:p>
            <a:pPr marL="457200" indent="-457200">
              <a:buFont typeface="+mj-lt"/>
              <a:buAutoNum type="arabicPeriod"/>
            </a:pPr>
            <a:r>
              <a:rPr lang="en-GB" altLang="zh-CN" sz="1400" dirty="0">
                <a:latin typeface="Times New Roman" panose="02020603050405020304" pitchFamily="18" charset="0"/>
                <a:cs typeface="Times New Roman" panose="02020603050405020304" pitchFamily="18" charset="0"/>
              </a:rPr>
              <a:t>IEEE 11-24/1500r0, Duty-cycle-amp-operation, OPPO</a:t>
            </a:r>
          </a:p>
          <a:p>
            <a:pPr marL="457200" indent="-457200">
              <a:buFont typeface="+mj-lt"/>
              <a:buAutoNum type="arabicPeriod"/>
            </a:pPr>
            <a:r>
              <a:rPr lang="en-SG" altLang="zh-CN" sz="1400" dirty="0">
                <a:latin typeface="Times New Roman" panose="02020603050405020304" pitchFamily="18" charset="0"/>
                <a:cs typeface="Times New Roman" panose="02020603050405020304" pitchFamily="18" charset="0"/>
              </a:rPr>
              <a:t>IEEE </a:t>
            </a:r>
            <a:r>
              <a:rPr lang="en-US" altLang="zh-CN" sz="1400" dirty="0">
                <a:latin typeface="Times New Roman" panose="02020603050405020304" pitchFamily="18" charset="0"/>
                <a:cs typeface="Times New Roman" panose="02020603050405020304" pitchFamily="18" charset="0"/>
              </a:rPr>
              <a:t>11-24/1613</a:t>
            </a:r>
            <a:r>
              <a:rPr lang="en-SG" altLang="zh-CN" sz="1400" dirty="0">
                <a:latin typeface="Times New Roman" panose="02020603050405020304" pitchFamily="18" charset="0"/>
                <a:cs typeface="Times New Roman" panose="02020603050405020304" pitchFamily="18" charset="0"/>
              </a:rPr>
              <a:t>r4</a:t>
            </a:r>
            <a:r>
              <a:rPr lang="en-US" altLang="zh-CN" sz="1400" dirty="0">
                <a:latin typeface="Times New Roman" panose="02020603050405020304" pitchFamily="18" charset="0"/>
                <a:cs typeface="Times New Roman" panose="02020603050405020304" pitchFamily="18" charset="0"/>
              </a:rPr>
              <a:t>, Specification framework for </a:t>
            </a:r>
            <a:r>
              <a:rPr lang="en-US" altLang="zh-CN" sz="1400" dirty="0" err="1">
                <a:latin typeface="Times New Roman" panose="02020603050405020304" pitchFamily="18" charset="0"/>
                <a:cs typeface="Times New Roman" panose="02020603050405020304" pitchFamily="18" charset="0"/>
              </a:rPr>
              <a:t>tgbp</a:t>
            </a:r>
            <a:endParaRPr lang="en-US" altLang="zh-CN" sz="1400"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en-US" altLang="zh-CN" sz="1400" dirty="0">
                <a:latin typeface="Times New Roman" panose="02020603050405020304" pitchFamily="18" charset="0"/>
                <a:cs typeface="Times New Roman" panose="02020603050405020304" pitchFamily="18" charset="0"/>
              </a:rPr>
              <a:t>IEEE 11-25/0341r0, Details of Duty cycle operation for AMP, OPPO</a:t>
            </a:r>
          </a:p>
          <a:p>
            <a:pPr marL="457200" indent="-457200">
              <a:buFont typeface="+mj-lt"/>
              <a:buAutoNum type="arabicPeriod"/>
            </a:pPr>
            <a:r>
              <a:rPr lang="en-US" altLang="zh-CN" sz="1400" dirty="0">
                <a:latin typeface="Times New Roman" panose="02020603050405020304" pitchFamily="18" charset="0"/>
                <a:cs typeface="Times New Roman" panose="02020603050405020304" pitchFamily="18" charset="0"/>
              </a:rPr>
              <a:t>IEEE 11-23/2203r1, Updated technical report on support of AMP IoT devices in WLAN</a:t>
            </a:r>
          </a:p>
          <a:p>
            <a:pPr marL="457200" indent="-457200">
              <a:buFont typeface="+mj-lt"/>
              <a:buAutoNum type="arabicPeriod"/>
            </a:pPr>
            <a:r>
              <a:rPr lang="en-US" altLang="zh-CN" sz="1400" dirty="0">
                <a:latin typeface="Times New Roman" panose="02020603050405020304" pitchFamily="18" charset="0"/>
                <a:cs typeface="Times New Roman" panose="02020603050405020304" pitchFamily="18" charset="0"/>
              </a:rPr>
              <a:t>IEEE 11-25/0285r1,</a:t>
            </a:r>
            <a:r>
              <a:rPr kumimoji="0" lang="en-US" altLang="zh-CN" sz="14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400" dirty="0">
                <a:latin typeface="Times New Roman" panose="02020603050405020304" pitchFamily="18" charset="0"/>
                <a:cs typeface="Times New Roman" panose="02020603050405020304" pitchFamily="18" charset="0"/>
              </a:rPr>
              <a:t>SP Timing Synchronization with AMP Beacon, Huawei</a:t>
            </a:r>
          </a:p>
          <a:p>
            <a:pPr marL="457200" indent="-457200">
              <a:buFont typeface="+mj-lt"/>
              <a:buAutoNum type="arabicPeriod"/>
            </a:pPr>
            <a:r>
              <a:rPr lang="en-US" altLang="zh-CN" sz="1400" dirty="0">
                <a:latin typeface="Times New Roman" panose="02020603050405020304" pitchFamily="18" charset="0"/>
                <a:cs typeface="Times New Roman" panose="02020603050405020304" pitchFamily="18" charset="0"/>
              </a:rPr>
              <a:t>IEEE 11-25/0814r0,</a:t>
            </a:r>
            <a:r>
              <a:rPr kumimoji="0" lang="en-US" altLang="zh-CN" sz="1400" b="1" i="0" u="none" strike="noStrike" kern="0" cap="none" spc="0" normalizeH="0" baseline="0" noProof="0" dirty="0">
                <a:ln>
                  <a:noFill/>
                </a:ln>
                <a:solidFill>
                  <a:srgbClr val="000000"/>
                </a:solidFill>
                <a:effectLst/>
                <a:uLnTx/>
                <a:uFillTx/>
                <a:latin typeface="Times New Roman"/>
                <a:ea typeface="+mj-ea"/>
                <a:cs typeface="+mj-cs"/>
              </a:rPr>
              <a:t> </a:t>
            </a:r>
            <a:r>
              <a:rPr lang="en-US" altLang="zh-CN" sz="1400" dirty="0">
                <a:latin typeface="Times New Roman" panose="02020603050405020304" pitchFamily="18" charset="0"/>
                <a:cs typeface="Times New Roman" panose="02020603050405020304" pitchFamily="18" charset="0"/>
              </a:rPr>
              <a:t>Follow up on TSF for trigger based AMP, OPPO</a:t>
            </a:r>
          </a:p>
          <a:p>
            <a:pPr marL="457200" indent="-457200">
              <a:buFont typeface="+mj-lt"/>
              <a:buAutoNum type="arabicPeriod"/>
            </a:pPr>
            <a:endParaRPr lang="en-US" altLang="zh-CN" sz="1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400" dirty="0">
              <a:latin typeface="Times New Roman" panose="02020603050405020304" pitchFamily="18" charset="0"/>
              <a:cs typeface="Times New Roman" panose="02020603050405020304" pitchFamily="18" charset="0"/>
            </a:endParaRPr>
          </a:p>
          <a:p>
            <a:pPr marL="457200" indent="-457200">
              <a:buFont typeface="+mj-lt"/>
              <a:buAutoNum type="arabicPeriod"/>
            </a:pPr>
            <a:endParaRPr lang="en-US" altLang="zh-CN" sz="1400" dirty="0">
              <a:latin typeface="Times New Roman" panose="02020603050405020304" pitchFamily="18" charset="0"/>
              <a:cs typeface="Times New Roman" panose="02020603050405020304" pitchFamily="18" charset="0"/>
            </a:endParaRPr>
          </a:p>
          <a:p>
            <a:pPr>
              <a:buFont typeface="+mj-lt"/>
              <a:buAutoNum type="arabicPeriod"/>
            </a:pPr>
            <a:endParaRPr lang="en-US" altLang="zh-CN" dirty="0">
              <a:solidFill>
                <a:schemeClr val="tx1"/>
              </a:solidFill>
            </a:endParaRPr>
          </a:p>
          <a:p>
            <a:pPr marL="0" indent="0"/>
            <a:endParaRPr lang="en-US" altLang="zh-CN" dirty="0"/>
          </a:p>
          <a:p>
            <a:pPr marL="342900" indent="-342900">
              <a:buFont typeface="+mj-lt"/>
              <a:buAutoNum type="arabicParenR"/>
            </a:pPr>
            <a:endParaRPr lang="en-US" altLang="zh-CN" dirty="0"/>
          </a:p>
          <a:p>
            <a:pPr marL="342900" indent="-342900">
              <a:buFont typeface="+mj-lt"/>
              <a:buAutoNum type="arabicParenR"/>
            </a:pPr>
            <a:endParaRPr lang="en-US" altLang="zh-CN" dirty="0"/>
          </a:p>
          <a:p>
            <a:pPr lvl="0">
              <a:buFont typeface="+mj-lt"/>
              <a:buAutoNum type="arabicParenR"/>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15</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Background </a:t>
            </a:r>
            <a:endParaRPr lang="zh-CN" altLang="en-US" sz="2600" b="1" dirty="0">
              <a:solidFill>
                <a:schemeClr val="tx2"/>
              </a:solidFill>
              <a:latin typeface="+mj-lt"/>
              <a:ea typeface="+mj-ea"/>
              <a:cs typeface="+mj-cs"/>
            </a:endParaRPr>
          </a:p>
        </p:txBody>
      </p:sp>
      <p:sp>
        <p:nvSpPr>
          <p:cNvPr id="18" name="文本框 17"/>
          <p:cNvSpPr txBox="1"/>
          <p:nvPr/>
        </p:nvSpPr>
        <p:spPr>
          <a:xfrm>
            <a:off x="359328" y="1386274"/>
            <a:ext cx="8516144" cy="478592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For AMP communication, power storage is necessary for AMP STA to supply the operation power when simultaneously harvested power only is not enough to cover the consumed power[1].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Power saving from duty cycle</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It is challenging for AMP STA to perform consistent monitoring for potential AMP trigger for uplink transmission due to limited power storage.</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Duty-cycle operation can reduce the time duration of AMP STAs Rx, which are the main contributors of power consumption during awake time.</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motions related to duty cycle operation were agreed [2].</a:t>
            </a:r>
          </a:p>
          <a:p>
            <a:pPr marL="800100" lvl="1" indent="-342900">
              <a:buFont typeface="Arial" panose="020B0604020202020204" pitchFamily="34" charset="0"/>
              <a:buChar char="•"/>
              <a:tabLst>
                <a:tab pos="457200" algn="l"/>
              </a:tabLst>
            </a:pPr>
            <a:r>
              <a:rPr lang="en-US" altLang="zh-CN" sz="1800" b="1" i="1" dirty="0">
                <a:ea typeface="宋体" panose="02010600030101010101" pitchFamily="2" charset="-122"/>
                <a:cs typeface="Times New Roman" panose="02020603050405020304" pitchFamily="18" charset="0"/>
              </a:rPr>
              <a:t>MM-1</a:t>
            </a:r>
            <a:r>
              <a:rPr lang="en-US" altLang="zh-CN" sz="1800" i="1" dirty="0">
                <a:ea typeface="宋体" panose="02010600030101010101" pitchFamily="2" charset="-122"/>
                <a:cs typeface="Times New Roman" panose="02020603050405020304" pitchFamily="18" charset="0"/>
              </a:rPr>
              <a:t>: If AMP device is able to support AMP TSF, the maximum timing offset is ±10</a:t>
            </a:r>
            <a:r>
              <a:rPr lang="en-US" altLang="zh-CN" sz="1800" i="1" baseline="30000" dirty="0">
                <a:ea typeface="宋体" panose="02010600030101010101" pitchFamily="2" charset="-122"/>
                <a:cs typeface="Times New Roman" panose="02020603050405020304" pitchFamily="18" charset="0"/>
              </a:rPr>
              <a:t>4</a:t>
            </a:r>
            <a:r>
              <a:rPr lang="en-US" altLang="zh-CN" sz="1800" i="1" dirty="0">
                <a:ea typeface="宋体" panose="02010600030101010101" pitchFamily="2" charset="-122"/>
                <a:cs typeface="Times New Roman" panose="02020603050405020304" pitchFamily="18" charset="0"/>
              </a:rPr>
              <a:t> ppm.</a:t>
            </a:r>
          </a:p>
          <a:p>
            <a:pPr marL="800100" lvl="1" indent="-342900">
              <a:buFont typeface="Arial" panose="020B0604020202020204" pitchFamily="34" charset="0"/>
              <a:buChar char="•"/>
              <a:tabLst>
                <a:tab pos="457200" algn="l"/>
              </a:tabLst>
            </a:pPr>
            <a:r>
              <a:rPr lang="en-US" altLang="zh-CN" sz="1800" b="1" i="1" dirty="0">
                <a:ea typeface="宋体" panose="02010600030101010101" pitchFamily="2" charset="-122"/>
                <a:cs typeface="Times New Roman" panose="02020603050405020304" pitchFamily="18" charset="0"/>
              </a:rPr>
              <a:t>MM-2</a:t>
            </a:r>
            <a:r>
              <a:rPr lang="en-US" altLang="zh-CN" sz="1800" i="1" dirty="0">
                <a:ea typeface="宋体" panose="02010600030101010101" pitchFamily="2" charset="-122"/>
                <a:cs typeface="Times New Roman" panose="02020603050405020304" pitchFamily="18" charset="0"/>
              </a:rPr>
              <a:t>: 11bp defines a mechanism to allow an AP to solicit AMP uplink PPDU(s) from one or more 802.11bp clients.</a:t>
            </a:r>
          </a:p>
          <a:p>
            <a:pPr marL="800100" lvl="1" indent="-342900">
              <a:buFont typeface="Arial" panose="020B0604020202020204" pitchFamily="34" charset="0"/>
              <a:buChar char="•"/>
              <a:tabLst>
                <a:tab pos="457200" algn="l"/>
              </a:tabLst>
            </a:pPr>
            <a:r>
              <a:rPr lang="en-US" altLang="zh-CN" sz="1800" b="1" i="1" dirty="0">
                <a:ea typeface="宋体" panose="02010600030101010101" pitchFamily="2" charset="-122"/>
                <a:cs typeface="Times New Roman" panose="02020603050405020304" pitchFamily="18" charset="0"/>
              </a:rPr>
              <a:t>MM-4</a:t>
            </a:r>
            <a:r>
              <a:rPr lang="en-US" altLang="zh-CN" sz="1800" i="1" dirty="0">
                <a:ea typeface="宋体" panose="02010600030101010101" pitchFamily="2" charset="-122"/>
                <a:cs typeface="Times New Roman" panose="02020603050405020304" pitchFamily="18" charset="0"/>
              </a:rPr>
              <a:t>: If an AMP device is able to support TSF, it can monitor AMP DL Frame in a duty-cycle manner. </a:t>
            </a: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187276425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Duty cycle operation for use cases</a:t>
            </a:r>
            <a:endParaRPr lang="zh-CN" altLang="en-US" sz="2600" b="1" dirty="0">
              <a:solidFill>
                <a:schemeClr val="tx2"/>
              </a:solidFill>
              <a:latin typeface="+mj-lt"/>
              <a:ea typeface="+mj-ea"/>
              <a:cs typeface="+mj-cs"/>
            </a:endParaRPr>
          </a:p>
        </p:txBody>
      </p:sp>
      <p:sp>
        <p:nvSpPr>
          <p:cNvPr id="18" name="文本框 17"/>
          <p:cNvSpPr txBox="1"/>
          <p:nvPr/>
        </p:nvSpPr>
        <p:spPr>
          <a:xfrm>
            <a:off x="359328" y="1386274"/>
            <a:ext cx="8516144" cy="457048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Logistics like use cases: short term  detection and identification</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Short latency is required for quick trigger detection and uplink transmission for AMP STA identification.</a:t>
            </a:r>
          </a:p>
          <a:p>
            <a:pPr marL="800100" lvl="2" indent="-342900" algn="just">
              <a:spcBef>
                <a:spcPts val="0"/>
              </a:spcBef>
              <a:spcAft>
                <a:spcPts val="600"/>
              </a:spcAft>
              <a:buFont typeface="Arial" panose="020B0604020202020204" pitchFamily="34" charset="0"/>
              <a:buChar char="•"/>
            </a:pPr>
            <a:r>
              <a:rPr lang="en-US" altLang="zh-CN" sz="1800" dirty="0">
                <a:ea typeface="宋体" panose="02010600030101010101" pitchFamily="2" charset="-122"/>
              </a:rPr>
              <a:t>S</a:t>
            </a:r>
            <a:r>
              <a:rPr lang="en-US" altLang="zh-CN" sz="1800" dirty="0">
                <a:effectLst/>
                <a:latin typeface="Times New Roman" panose="02020603050405020304" pitchFamily="18" charset="0"/>
                <a:ea typeface="宋体" panose="02010600030101010101" pitchFamily="2" charset="-122"/>
              </a:rPr>
              <a:t>mall form factor is required. Capacitor is used for energy storage from RF power harvesting.  </a:t>
            </a:r>
            <a:r>
              <a:rPr lang="en-US" altLang="zh-CN" sz="18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Short duty cycle is assumed to address low latency and limited awake duration. Typical duty cycle may be several or dozens of milliseconds.</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Sensor like use cases: long term monitoring and reporting</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The reporting frequency of sensor data is low. Short awake duration for reporting and long idle duration for power save can be assumed.</a:t>
            </a:r>
          </a:p>
          <a:p>
            <a:pPr marL="800100" lvl="2" indent="-342900" algn="just">
              <a:spcBef>
                <a:spcPts val="0"/>
              </a:spcBef>
              <a:spcAft>
                <a:spcPts val="600"/>
              </a:spcAft>
              <a:buFont typeface="Arial" panose="020B0604020202020204" pitchFamily="34" charset="0"/>
              <a:buChar char="•"/>
            </a:pPr>
            <a:r>
              <a:rPr lang="en-US" altLang="zh-CN" sz="1800" dirty="0">
                <a:effectLst/>
                <a:latin typeface="Times New Roman" panose="02020603050405020304" pitchFamily="18" charset="0"/>
                <a:ea typeface="宋体" panose="02010600030101010101" pitchFamily="2" charset="-122"/>
              </a:rPr>
              <a:t>Capacitor or solid-state battery can be equipped for energy storage. Ambient power other than RF can be supported, e.g. solar. </a:t>
            </a:r>
            <a:endParaRPr lang="en-US" altLang="zh-CN" sz="18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Long duty cycle can be used to allow power save. Typical duty cycle may be several minutes or hours.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4107895673"/>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Duty-cycle configuration at AP side</a:t>
            </a:r>
            <a:endParaRPr lang="zh-CN" altLang="en-US" sz="2600" b="1" dirty="0">
              <a:solidFill>
                <a:schemeClr val="tx2"/>
              </a:solidFill>
              <a:latin typeface="+mj-lt"/>
              <a:ea typeface="+mj-ea"/>
              <a:cs typeface="+mj-cs"/>
            </a:endParaRPr>
          </a:p>
        </p:txBody>
      </p:sp>
      <p:sp>
        <p:nvSpPr>
          <p:cNvPr id="18" name="文本框 17"/>
          <p:cNvSpPr txBox="1"/>
          <p:nvPr/>
        </p:nvSpPr>
        <p:spPr>
          <a:xfrm>
            <a:off x="381000" y="1346032"/>
            <a:ext cx="8516144" cy="413959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Operation at AP side[3]</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AP sends AMP trigger frames following trigger interval[4]</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To facilitate initial trigger detection during initial trigger searching window of AMP STAs.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Information carried in AMP trigger frame[4]</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Timestamp to align the local TSF timer of AMP STAs</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Duty-cycle configuration</a:t>
            </a:r>
          </a:p>
          <a:p>
            <a:pPr marL="1714500" lvl="4"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 cycle parameters, e.g. Trigger interval, service period length</a:t>
            </a:r>
          </a:p>
          <a:p>
            <a:pPr marL="1714500" lvl="4"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Information for AMP STA to determine specific duty cycle period and service periods</a:t>
            </a: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3" name="图片 2">
            <a:extLst>
              <a:ext uri="{FF2B5EF4-FFF2-40B4-BE49-F238E27FC236}">
                <a16:creationId xmlns:a16="http://schemas.microsoft.com/office/drawing/2014/main" id="{3F502D31-F18D-4691-A866-D0E88D5E1886}"/>
              </a:ext>
            </a:extLst>
          </p:cNvPr>
          <p:cNvPicPr>
            <a:picLocks noChangeAspect="1"/>
          </p:cNvPicPr>
          <p:nvPr/>
        </p:nvPicPr>
        <p:blipFill>
          <a:blip r:embed="rId3"/>
          <a:stretch>
            <a:fillRect/>
          </a:stretch>
        </p:blipFill>
        <p:spPr>
          <a:xfrm>
            <a:off x="402720" y="4876800"/>
            <a:ext cx="8472704" cy="862295"/>
          </a:xfrm>
          <a:prstGeom prst="rect">
            <a:avLst/>
          </a:prstGeom>
        </p:spPr>
      </p:pic>
    </p:spTree>
    <p:extLst>
      <p:ext uri="{BB962C8B-B14F-4D97-AF65-F5344CB8AC3E}">
        <p14:creationId xmlns:p14="http://schemas.microsoft.com/office/powerpoint/2010/main" val="42716792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Duty-cycle operation at AMP STA side</a:t>
            </a:r>
            <a:endParaRPr lang="zh-CN" altLang="en-US" sz="2600" b="1" dirty="0">
              <a:solidFill>
                <a:schemeClr val="tx2"/>
              </a:solidFill>
              <a:latin typeface="+mj-lt"/>
              <a:ea typeface="+mj-ea"/>
              <a:cs typeface="+mj-cs"/>
            </a:endParaRPr>
          </a:p>
        </p:txBody>
      </p:sp>
      <p:sp>
        <p:nvSpPr>
          <p:cNvPr id="18" name="文本框 17"/>
          <p:cNvSpPr txBox="1"/>
          <p:nvPr/>
        </p:nvSpPr>
        <p:spPr>
          <a:xfrm>
            <a:off x="381000" y="1346032"/>
            <a:ext cx="8516144" cy="403187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Operation at AMP STA side[3]</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STA monitors AMP trigger during initial trigger searching window to obtain</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Timestamp</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Duty-cycle configuration</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STA derives its specific duty cycle period and service periods </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AMP STA or STA group specific Duty-cycle operation, with specific service periods</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Reduce power consumption through less trigger monitoring</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Spread AMP STAs to trigger sets to reduce collision</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AMP STA grouping randomly or based on predefined rules</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AMP STA matches its service periods to the target AMP trigger transmission time windows, based on its Duty-cycle configuration and local TSF timer.  </a:t>
            </a: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21276074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Duty-cycle operation at AMP STA side</a:t>
            </a:r>
            <a:endParaRPr lang="zh-CN" altLang="en-US" sz="2600" b="1" dirty="0">
              <a:solidFill>
                <a:schemeClr val="tx2"/>
              </a:solidFill>
              <a:latin typeface="+mj-lt"/>
              <a:ea typeface="+mj-ea"/>
              <a:cs typeface="+mj-cs"/>
            </a:endParaRPr>
          </a:p>
        </p:txBody>
      </p:sp>
      <p:sp>
        <p:nvSpPr>
          <p:cNvPr id="18" name="文本框 17"/>
          <p:cNvSpPr txBox="1"/>
          <p:nvPr/>
        </p:nvSpPr>
        <p:spPr>
          <a:xfrm>
            <a:off x="381000" y="1346032"/>
            <a:ext cx="8516144" cy="2169825"/>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Specific Duty-cycle operation, for example</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Trigger interval: 20ms</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Duty cycle period: 200ms</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Duration of service period: 7ms</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Specific service periods for AMP STA 0-9</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Specific time offset for each AMP STA</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4" name="图片 3">
            <a:extLst>
              <a:ext uri="{FF2B5EF4-FFF2-40B4-BE49-F238E27FC236}">
                <a16:creationId xmlns:a16="http://schemas.microsoft.com/office/drawing/2014/main" id="{376330F5-AD23-4339-B738-ED6373251F01}"/>
              </a:ext>
            </a:extLst>
          </p:cNvPr>
          <p:cNvPicPr>
            <a:picLocks noChangeAspect="1"/>
          </p:cNvPicPr>
          <p:nvPr/>
        </p:nvPicPr>
        <p:blipFill>
          <a:blip r:embed="rId3"/>
          <a:stretch>
            <a:fillRect/>
          </a:stretch>
        </p:blipFill>
        <p:spPr>
          <a:xfrm>
            <a:off x="1828800" y="3458193"/>
            <a:ext cx="5591572" cy="2975259"/>
          </a:xfrm>
          <a:prstGeom prst="rect">
            <a:avLst/>
          </a:prstGeom>
        </p:spPr>
      </p:pic>
    </p:spTree>
    <p:extLst>
      <p:ext uri="{BB962C8B-B14F-4D97-AF65-F5344CB8AC3E}">
        <p14:creationId xmlns:p14="http://schemas.microsoft.com/office/powerpoint/2010/main" val="410378535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Energy storage and power consumption model</a:t>
            </a:r>
            <a:endParaRPr lang="zh-CN" altLang="en-US" sz="2600" b="1" dirty="0">
              <a:solidFill>
                <a:schemeClr val="tx2"/>
              </a:solidFill>
              <a:latin typeface="+mj-lt"/>
              <a:ea typeface="+mj-ea"/>
              <a:cs typeface="+mj-cs"/>
            </a:endParaRPr>
          </a:p>
        </p:txBody>
      </p:sp>
      <p:sp>
        <p:nvSpPr>
          <p:cNvPr id="18" name="文本框 17"/>
          <p:cNvSpPr txBox="1"/>
          <p:nvPr/>
        </p:nvSpPr>
        <p:spPr>
          <a:xfrm>
            <a:off x="381000" y="1346032"/>
            <a:ext cx="8516144" cy="5232202"/>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following analysis focuses on </a:t>
            </a:r>
            <a:r>
              <a:rPr lang="en-US" altLang="zh-CN" sz="2000" dirty="0">
                <a:highlight>
                  <a:srgbClr val="FFFF00"/>
                </a:highlight>
                <a:cs typeface="Times New Roman" panose="02020603050405020304" pitchFamily="18" charset="0"/>
              </a:rPr>
              <a:t>logistics like use cases</a:t>
            </a:r>
            <a:r>
              <a:rPr lang="en-US" altLang="zh-CN" sz="2000" dirty="0">
                <a:cs typeface="Times New Roman" panose="02020603050405020304" pitchFamily="18" charset="0"/>
              </a:rPr>
              <a:t>.</a:t>
            </a:r>
          </a:p>
          <a:p>
            <a:pPr marL="800100" lvl="2" indent="-342900" algn="just">
              <a:spcBef>
                <a:spcPts val="0"/>
              </a:spcBef>
              <a:spcAft>
                <a:spcPts val="600"/>
              </a:spcAft>
              <a:buFont typeface="Wingdings" panose="05000000000000000000" pitchFamily="2" charset="2"/>
              <a:buChar char="p"/>
            </a:pPr>
            <a:r>
              <a:rPr lang="en-US" altLang="zh-CN" sz="1600" dirty="0">
                <a:cs typeface="Times New Roman" panose="02020603050405020304" pitchFamily="18" charset="0"/>
              </a:rPr>
              <a:t>AMP STA</a:t>
            </a:r>
          </a:p>
          <a:p>
            <a:pPr marL="1257300" lvl="3" indent="-342900" algn="just">
              <a:spcBef>
                <a:spcPts val="0"/>
              </a:spcBef>
              <a:spcAft>
                <a:spcPts val="600"/>
              </a:spcAft>
              <a:buFont typeface="Arial" panose="020B0604020202020204" pitchFamily="34" charset="0"/>
              <a:buChar char="•"/>
            </a:pPr>
            <a:r>
              <a:rPr lang="en-US" altLang="zh-CN" sz="1400" dirty="0">
                <a:effectLst/>
                <a:latin typeface="Times New Roman" panose="02020603050405020304" pitchFamily="18" charset="0"/>
                <a:ea typeface="宋体" panose="02010600030101010101" pitchFamily="2" charset="-122"/>
              </a:rPr>
              <a:t>A capacitor of </a:t>
            </a:r>
            <a:r>
              <a:rPr lang="en-US" altLang="zh-CN" sz="1400" dirty="0">
                <a:effectLst/>
                <a:highlight>
                  <a:srgbClr val="FFFF00"/>
                </a:highlight>
                <a:latin typeface="Times New Roman" panose="02020603050405020304" pitchFamily="18" charset="0"/>
                <a:ea typeface="宋体" panose="02010600030101010101" pitchFamily="2" charset="-122"/>
              </a:rPr>
              <a:t>12µF </a:t>
            </a:r>
            <a:r>
              <a:rPr lang="en-US" altLang="zh-CN" sz="1400" dirty="0">
                <a:effectLst/>
                <a:latin typeface="Times New Roman" panose="02020603050405020304" pitchFamily="18" charset="0"/>
                <a:ea typeface="宋体" panose="02010600030101010101" pitchFamily="2" charset="-122"/>
              </a:rPr>
              <a:t>[4]</a:t>
            </a:r>
          </a:p>
          <a:p>
            <a:pPr marL="1257300" lvl="3" indent="-342900" algn="just">
              <a:spcBef>
                <a:spcPts val="0"/>
              </a:spcBef>
              <a:spcAft>
                <a:spcPts val="600"/>
              </a:spcAft>
              <a:buFont typeface="Arial" panose="020B0604020202020204" pitchFamily="34" charset="0"/>
              <a:buChar char="•"/>
            </a:pPr>
            <a:r>
              <a:rPr lang="en-US" altLang="zh-CN" sz="1400" dirty="0">
                <a:cs typeface="Times New Roman" panose="02020603050405020304" pitchFamily="18" charset="0"/>
              </a:rPr>
              <a:t>Operating Voltage: 1.5V</a:t>
            </a:r>
          </a:p>
          <a:p>
            <a:pPr marL="1257300" lvl="3" indent="-342900" algn="just">
              <a:spcBef>
                <a:spcPts val="0"/>
              </a:spcBef>
              <a:spcAft>
                <a:spcPts val="600"/>
              </a:spcAft>
              <a:buFont typeface="Arial" panose="020B0604020202020204" pitchFamily="34" charset="0"/>
              <a:buChar char="•"/>
            </a:pPr>
            <a:r>
              <a:rPr lang="en-US" altLang="zh-CN" sz="1400" dirty="0">
                <a:cs typeface="Times New Roman" panose="02020603050405020304" pitchFamily="18" charset="0"/>
              </a:rPr>
              <a:t>Discharge Cut-off Voltage: 1.25V</a:t>
            </a:r>
          </a:p>
          <a:p>
            <a:pPr marL="1257300" lvl="3" indent="-342900" algn="just">
              <a:spcBef>
                <a:spcPts val="0"/>
              </a:spcBef>
              <a:spcAft>
                <a:spcPts val="600"/>
              </a:spcAft>
              <a:buFont typeface="Arial" panose="020B0604020202020204" pitchFamily="34" charset="0"/>
              <a:buChar char="•"/>
            </a:pPr>
            <a:r>
              <a:rPr lang="en-US" altLang="zh-CN" sz="1400" dirty="0">
                <a:cs typeface="Times New Roman" panose="02020603050405020304" pitchFamily="18" charset="0"/>
              </a:rPr>
              <a:t>Operating Current: </a:t>
            </a:r>
            <a:r>
              <a:rPr lang="en-US" altLang="zh-CN" sz="1400" dirty="0">
                <a:effectLst/>
                <a:latin typeface="Times New Roman" panose="02020603050405020304" pitchFamily="18" charset="0"/>
                <a:ea typeface="宋体" panose="02010600030101010101" pitchFamily="2" charset="-122"/>
              </a:rPr>
              <a:t>10µA </a:t>
            </a:r>
            <a:endParaRPr lang="en-US" altLang="zh-CN" sz="1400" dirty="0">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p"/>
            </a:pPr>
            <a:r>
              <a:rPr lang="en-US" altLang="zh-CN" sz="1600" dirty="0">
                <a:cs typeface="Times New Roman" panose="02020603050405020304" pitchFamily="18" charset="0"/>
              </a:rPr>
              <a:t>Available energy with fully charged capacitor</a:t>
            </a:r>
            <a:endParaRPr lang="en-US" altLang="zh-CN" sz="14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1400" dirty="0">
                <a:effectLst/>
                <a:latin typeface="Times New Roman" panose="02020603050405020304" pitchFamily="18" charset="0"/>
                <a:ea typeface="宋体" panose="02010600030101010101" pitchFamily="2" charset="-122"/>
              </a:rPr>
              <a:t>Total energy: 12µF*1.5^2/2=13.5µJ</a:t>
            </a:r>
          </a:p>
          <a:p>
            <a:pPr marL="1257300" lvl="3" indent="-342900" algn="just">
              <a:spcBef>
                <a:spcPts val="0"/>
              </a:spcBef>
              <a:spcAft>
                <a:spcPts val="600"/>
              </a:spcAft>
              <a:buFont typeface="Arial" panose="020B0604020202020204" pitchFamily="34" charset="0"/>
              <a:buChar char="•"/>
            </a:pPr>
            <a:r>
              <a:rPr lang="en-US" altLang="zh-CN" sz="1400" dirty="0">
                <a:ea typeface="宋体" panose="02010600030101010101" pitchFamily="2" charset="-122"/>
                <a:cs typeface="Times New Roman" panose="02020603050405020304" pitchFamily="18" charset="0"/>
              </a:rPr>
              <a:t>Residual energy: </a:t>
            </a:r>
            <a:r>
              <a:rPr lang="en-US" altLang="zh-CN" sz="1400" dirty="0">
                <a:effectLst/>
                <a:latin typeface="Times New Roman" panose="02020603050405020304" pitchFamily="18" charset="0"/>
                <a:ea typeface="宋体" panose="02010600030101010101" pitchFamily="2" charset="-122"/>
              </a:rPr>
              <a:t>12µF*1.25^2/2=9.375µJ</a:t>
            </a:r>
          </a:p>
          <a:p>
            <a:pPr marL="1257300" lvl="3" indent="-342900" algn="just">
              <a:spcBef>
                <a:spcPts val="0"/>
              </a:spcBef>
              <a:spcAft>
                <a:spcPts val="600"/>
              </a:spcAft>
              <a:buFont typeface="Arial" panose="020B0604020202020204" pitchFamily="34" charset="0"/>
              <a:buChar char="•"/>
            </a:pPr>
            <a:r>
              <a:rPr lang="en-US" altLang="zh-CN" sz="1400" dirty="0">
                <a:cs typeface="Times New Roman" panose="02020603050405020304" pitchFamily="18" charset="0"/>
              </a:rPr>
              <a:t>Available maximum energy storage for operating: </a:t>
            </a:r>
            <a:r>
              <a:rPr lang="en-US" altLang="zh-CN" sz="1400" dirty="0">
                <a:effectLst/>
                <a:highlight>
                  <a:srgbClr val="FFFF00"/>
                </a:highlight>
                <a:latin typeface="Times New Roman" panose="02020603050405020304" pitchFamily="18" charset="0"/>
                <a:ea typeface="宋体" panose="02010600030101010101" pitchFamily="2" charset="-122"/>
              </a:rPr>
              <a:t>4.125µJ</a:t>
            </a:r>
            <a:endParaRPr lang="en-US" altLang="zh-CN" sz="1400" dirty="0">
              <a:highlight>
                <a:srgbClr val="FFFF00"/>
              </a:highlight>
              <a:cs typeface="Times New Roman" panose="02020603050405020304" pitchFamily="18" charset="0"/>
            </a:endParaRPr>
          </a:p>
          <a:p>
            <a:pPr marL="800100" lvl="2" indent="-342900" algn="just">
              <a:spcBef>
                <a:spcPts val="0"/>
              </a:spcBef>
              <a:spcAft>
                <a:spcPts val="600"/>
              </a:spcAft>
              <a:buFont typeface="Wingdings" panose="05000000000000000000" pitchFamily="2" charset="2"/>
              <a:buChar char="p"/>
            </a:pPr>
            <a:r>
              <a:rPr lang="en-US" altLang="zh-CN" sz="1600" dirty="0">
                <a:cs typeface="Times New Roman" panose="02020603050405020304" pitchFamily="18" charset="0"/>
              </a:rPr>
              <a:t>Power consumption model</a:t>
            </a:r>
          </a:p>
          <a:p>
            <a:pPr marL="1257300" lvl="3" indent="-342900" algn="just">
              <a:spcBef>
                <a:spcPts val="0"/>
              </a:spcBef>
              <a:spcAft>
                <a:spcPts val="600"/>
              </a:spcAft>
              <a:buFont typeface="Arial" panose="020B0604020202020204" pitchFamily="34" charset="0"/>
              <a:buChar char="•"/>
            </a:pPr>
            <a:r>
              <a:rPr lang="en-US" altLang="zh-CN" sz="1400" dirty="0">
                <a:cs typeface="Times New Roman" panose="02020603050405020304" pitchFamily="18" charset="0"/>
              </a:rPr>
              <a:t>Sync detection: 15</a:t>
            </a:r>
            <a:r>
              <a:rPr lang="en-US" altLang="zh-CN" sz="1400" dirty="0">
                <a:effectLst/>
                <a:latin typeface="Times New Roman" panose="02020603050405020304" pitchFamily="18" charset="0"/>
                <a:ea typeface="宋体" panose="02010600030101010101" pitchFamily="2" charset="-122"/>
              </a:rPr>
              <a:t>µW with </a:t>
            </a:r>
            <a:r>
              <a:rPr lang="en-US" altLang="zh-CN" sz="1400" dirty="0">
                <a:cs typeface="Times New Roman" panose="02020603050405020304" pitchFamily="18" charset="0"/>
              </a:rPr>
              <a:t>1.5V and </a:t>
            </a:r>
            <a:r>
              <a:rPr lang="en-US" altLang="zh-CN" sz="1400" dirty="0">
                <a:effectLst/>
                <a:latin typeface="Times New Roman" panose="02020603050405020304" pitchFamily="18" charset="0"/>
                <a:ea typeface="宋体" panose="02010600030101010101" pitchFamily="2" charset="-122"/>
              </a:rPr>
              <a:t>10µA</a:t>
            </a:r>
          </a:p>
          <a:p>
            <a:pPr marL="1257300" lvl="3" indent="-342900" algn="just">
              <a:spcBef>
                <a:spcPts val="0"/>
              </a:spcBef>
              <a:spcAft>
                <a:spcPts val="600"/>
              </a:spcAft>
              <a:buFont typeface="Arial" panose="020B0604020202020204" pitchFamily="34" charset="0"/>
              <a:buChar char="•"/>
            </a:pPr>
            <a:r>
              <a:rPr lang="en-US" altLang="zh-CN" sz="1400" dirty="0">
                <a:ea typeface="宋体" panose="02010600030101010101" pitchFamily="2" charset="-122"/>
                <a:cs typeface="Times New Roman" panose="02020603050405020304" pitchFamily="18" charset="0"/>
              </a:rPr>
              <a:t>Trigger frame Rx and decoding: </a:t>
            </a:r>
            <a:r>
              <a:rPr lang="en-US" altLang="zh-CN" sz="1400" dirty="0">
                <a:ea typeface="宋体" panose="02010600030101010101" pitchFamily="2" charset="-122"/>
              </a:rPr>
              <a:t>100µW[5]</a:t>
            </a:r>
          </a:p>
          <a:p>
            <a:pPr marL="1257300" lvl="3" indent="-342900" algn="just">
              <a:spcBef>
                <a:spcPts val="0"/>
              </a:spcBef>
              <a:spcAft>
                <a:spcPts val="600"/>
              </a:spcAft>
              <a:buFont typeface="Arial" panose="020B0604020202020204" pitchFamily="34" charset="0"/>
              <a:buChar char="•"/>
            </a:pPr>
            <a:r>
              <a:rPr lang="en-US" altLang="zh-CN" sz="1400" dirty="0">
                <a:ea typeface="宋体" panose="02010600030101010101" pitchFamily="2" charset="-122"/>
                <a:cs typeface="Times New Roman" panose="02020603050405020304" pitchFamily="18" charset="0"/>
              </a:rPr>
              <a:t>Solicited data Tx: </a:t>
            </a:r>
            <a:r>
              <a:rPr lang="en-US" altLang="zh-CN" sz="1400" dirty="0">
                <a:highlight>
                  <a:srgbClr val="FFFF00"/>
                </a:highlight>
                <a:cs typeface="Times New Roman" panose="02020603050405020304" pitchFamily="18" charset="0"/>
              </a:rPr>
              <a:t>200µW</a:t>
            </a:r>
          </a:p>
          <a:p>
            <a:pPr marL="1257300" lvl="3" indent="-342900" algn="just">
              <a:spcBef>
                <a:spcPts val="0"/>
              </a:spcBef>
              <a:spcAft>
                <a:spcPts val="600"/>
              </a:spcAft>
              <a:buFont typeface="Arial" panose="020B0604020202020204" pitchFamily="34" charset="0"/>
              <a:buChar char="•"/>
            </a:pPr>
            <a:r>
              <a:rPr lang="en-US" altLang="zh-CN" sz="1400" dirty="0">
                <a:highlight>
                  <a:srgbClr val="FFFF00"/>
                </a:highlight>
                <a:cs typeface="Times New Roman" panose="02020603050405020304" pitchFamily="18" charset="0"/>
              </a:rPr>
              <a:t>Idle power :0.1µW</a:t>
            </a:r>
            <a:r>
              <a:rPr lang="en-US" altLang="zh-CN" sz="1400" dirty="0">
                <a:cs typeface="Times New Roman" panose="02020603050405020304" pitchFamily="18" charset="0"/>
              </a:rPr>
              <a:t>  </a:t>
            </a:r>
          </a:p>
          <a:p>
            <a:pPr marL="1257300" lvl="3" indent="-342900" algn="just">
              <a:spcBef>
                <a:spcPts val="0"/>
              </a:spcBef>
              <a:spcAft>
                <a:spcPts val="600"/>
              </a:spcAft>
              <a:buFont typeface="Arial" panose="020B0604020202020204" pitchFamily="34" charset="0"/>
              <a:buChar char="•"/>
            </a:pPr>
            <a:endParaRPr lang="en-US" altLang="zh-CN" sz="1400" dirty="0">
              <a:ea typeface="宋体" panose="02010600030101010101" pitchFamily="2" charset="-122"/>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15003716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Operating during i</a:t>
            </a:r>
            <a:r>
              <a:rPr lang="en-US" altLang="zh-CN" sz="2700" b="1" dirty="0">
                <a:solidFill>
                  <a:schemeClr val="tx2"/>
                </a:solidFill>
                <a:latin typeface="+mj-lt"/>
                <a:ea typeface="+mj-ea"/>
                <a:cs typeface="+mj-cs"/>
              </a:rPr>
              <a:t>nitial trigger searching window(ITSW) </a:t>
            </a:r>
            <a:endParaRPr lang="zh-CN" altLang="en-US" sz="2700" b="1" dirty="0">
              <a:solidFill>
                <a:schemeClr val="tx2"/>
              </a:solidFill>
              <a:latin typeface="+mj-lt"/>
              <a:ea typeface="+mj-ea"/>
              <a:cs typeface="+mj-cs"/>
            </a:endParaRPr>
          </a:p>
        </p:txBody>
      </p:sp>
      <p:sp>
        <p:nvSpPr>
          <p:cNvPr id="18" name="文本框 17"/>
          <p:cNvSpPr txBox="1"/>
          <p:nvPr/>
        </p:nvSpPr>
        <p:spPr>
          <a:xfrm>
            <a:off x="209550" y="1439299"/>
            <a:ext cx="8724900" cy="3924151"/>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Initial trigger searching window(ITSW) </a:t>
            </a:r>
          </a:p>
          <a:p>
            <a:pPr marL="800100" lvl="2"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The window of continuous initial trigger searching, after AMP STA initially wakes up upon enough energy storage.</a:t>
            </a:r>
          </a:p>
          <a:p>
            <a:pPr marL="800100" lvl="2" indent="-342900" algn="just">
              <a:spcBef>
                <a:spcPts val="0"/>
              </a:spcBef>
              <a:spcAft>
                <a:spcPts val="600"/>
              </a:spcAft>
              <a:buFont typeface="Arial" panose="020B0604020202020204" pitchFamily="34" charset="0"/>
              <a:buChar char="•"/>
            </a:pPr>
            <a:r>
              <a:rPr lang="en-US" altLang="zh-CN" sz="1600" b="0" dirty="0">
                <a:cs typeface="Times New Roman" panose="02020603050405020304" pitchFamily="18" charset="0"/>
              </a:rPr>
              <a:t>AMP STA acquires TSF and duty cycle configuration through initial trigger.</a:t>
            </a: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Duration of ITSW: </a:t>
            </a:r>
            <a:r>
              <a:rPr lang="en-US" altLang="zh-CN" sz="1600" dirty="0">
                <a:highlight>
                  <a:srgbClr val="FFFF00"/>
                </a:highlight>
                <a:cs typeface="Times New Roman" panose="02020603050405020304" pitchFamily="18" charset="0"/>
              </a:rPr>
              <a:t>20ms</a:t>
            </a:r>
            <a:r>
              <a:rPr lang="en-US" altLang="zh-CN" sz="1600" dirty="0">
                <a:cs typeface="Times New Roman" panose="02020603050405020304" pitchFamily="18" charset="0"/>
              </a:rPr>
              <a:t>, assuming </a:t>
            </a:r>
            <a:r>
              <a:rPr lang="en-US" altLang="zh-CN" sz="1600" dirty="0">
                <a:highlight>
                  <a:srgbClr val="FFFF00"/>
                </a:highlight>
                <a:cs typeface="Times New Roman" panose="02020603050405020304" pitchFamily="18" charset="0"/>
              </a:rPr>
              <a:t>trigger interval is 20ms.</a:t>
            </a:r>
          </a:p>
          <a:p>
            <a:pPr marL="342900" lvl="1" indent="-342900" algn="just">
              <a:spcBef>
                <a:spcPts val="0"/>
              </a:spcBef>
              <a:spcAft>
                <a:spcPts val="600"/>
              </a:spcAft>
              <a:buFont typeface="Wingdings" panose="05000000000000000000" pitchFamily="2" charset="2"/>
              <a:buChar char="p"/>
            </a:pPr>
            <a:r>
              <a:rPr lang="en-US" altLang="zh-CN" sz="2000" dirty="0">
                <a:solidFill>
                  <a:schemeClr val="tx2"/>
                </a:solidFill>
                <a:latin typeface="+mj-lt"/>
                <a:ea typeface="+mj-ea"/>
                <a:cs typeface="+mj-cs"/>
              </a:rPr>
              <a:t>Energy consumption during ITSW</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Energy consumption for sync detection: 15µW*20ms=</a:t>
            </a:r>
            <a:r>
              <a:rPr lang="en-US" altLang="zh-CN" sz="1600" dirty="0">
                <a:highlight>
                  <a:srgbClr val="FFFF00"/>
                </a:highlight>
                <a:cs typeface="Times New Roman" panose="02020603050405020304" pitchFamily="18" charset="0"/>
              </a:rPr>
              <a:t>0.3µJ</a:t>
            </a:r>
            <a:r>
              <a:rPr lang="en-US" altLang="zh-CN" sz="1600" dirty="0">
                <a:cs typeface="Times New Roman" panose="02020603050405020304" pitchFamily="18" charset="0"/>
              </a:rPr>
              <a:t>.</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cs typeface="Times New Roman" panose="02020603050405020304" pitchFamily="18" charset="0"/>
              </a:rPr>
              <a:t>Energy consumption for initial trigger frame Rx: 100µW*0.5ms=</a:t>
            </a:r>
            <a:r>
              <a:rPr lang="en-US" altLang="zh-CN" sz="1600" dirty="0">
                <a:highlight>
                  <a:srgbClr val="FFFF00"/>
                </a:highlight>
                <a:cs typeface="Times New Roman" panose="02020603050405020304" pitchFamily="18" charset="0"/>
              </a:rPr>
              <a:t>0.05µJ</a:t>
            </a:r>
            <a:r>
              <a:rPr lang="en-US" altLang="zh-CN" sz="1600" dirty="0">
                <a:cs typeface="Times New Roman" panose="02020603050405020304" pitchFamily="18" charset="0"/>
              </a:rPr>
              <a:t>, </a:t>
            </a:r>
            <a:r>
              <a:rPr lang="en-US" altLang="zh-CN" sz="1600" dirty="0">
                <a:ea typeface="宋体" panose="02010600030101010101" pitchFamily="2" charset="-122"/>
                <a:cs typeface="Times New Roman" panose="02020603050405020304" pitchFamily="18" charset="0"/>
              </a:rPr>
              <a:t>trigger PPDU length=</a:t>
            </a:r>
            <a:r>
              <a:rPr lang="en-US" altLang="zh-CN" sz="1600" dirty="0">
                <a:highlight>
                  <a:srgbClr val="FFFF00"/>
                </a:highlight>
                <a:ea typeface="宋体" panose="02010600030101010101" pitchFamily="2" charset="-122"/>
                <a:cs typeface="Times New Roman" panose="02020603050405020304" pitchFamily="18" charset="0"/>
              </a:rPr>
              <a:t>500</a:t>
            </a:r>
            <a:r>
              <a:rPr lang="en-US" altLang="zh-CN" sz="1600" dirty="0">
                <a:highlight>
                  <a:srgbClr val="FFFF00"/>
                </a:highlight>
                <a:ea typeface="宋体" panose="02010600030101010101" pitchFamily="2" charset="-122"/>
              </a:rPr>
              <a:t>µ</a:t>
            </a:r>
            <a:r>
              <a:rPr lang="en-US" altLang="zh-CN" sz="1600" dirty="0">
                <a:highlight>
                  <a:srgbClr val="FFFF00"/>
                </a:highlight>
                <a:ea typeface="宋体" panose="02010600030101010101" pitchFamily="2" charset="-122"/>
                <a:cs typeface="Times New Roman" panose="02020603050405020304" pitchFamily="18" charset="0"/>
              </a:rPr>
              <a:t>s</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Total energy consumption: </a:t>
            </a:r>
            <a:r>
              <a:rPr lang="en-US" altLang="zh-CN" sz="1600" dirty="0">
                <a:highlight>
                  <a:srgbClr val="00FF00"/>
                </a:highlight>
                <a:latin typeface="+mj-lt"/>
              </a:rPr>
              <a:t>0.3+0.05=0.35µJ</a:t>
            </a:r>
            <a:endParaRPr lang="en-US" altLang="zh-CN" sz="1800" dirty="0">
              <a:highlight>
                <a:srgbClr val="00FF00"/>
              </a:highlight>
              <a:ea typeface="宋体" panose="02010600030101010101" pitchFamily="2" charset="-122"/>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1800" dirty="0">
              <a:ea typeface="宋体" panose="02010600030101010101" pitchFamily="2" charset="-122"/>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pic>
        <p:nvPicPr>
          <p:cNvPr id="3" name="图片 2">
            <a:extLst>
              <a:ext uri="{FF2B5EF4-FFF2-40B4-BE49-F238E27FC236}">
                <a16:creationId xmlns:a16="http://schemas.microsoft.com/office/drawing/2014/main" id="{26F4EFD9-40A5-4D45-B93D-7ABE2021AC9C}"/>
              </a:ext>
            </a:extLst>
          </p:cNvPr>
          <p:cNvPicPr>
            <a:picLocks noChangeAspect="1"/>
          </p:cNvPicPr>
          <p:nvPr/>
        </p:nvPicPr>
        <p:blipFill>
          <a:blip r:embed="rId3"/>
          <a:stretch>
            <a:fillRect/>
          </a:stretch>
        </p:blipFill>
        <p:spPr>
          <a:xfrm>
            <a:off x="888585" y="4642833"/>
            <a:ext cx="7645815" cy="1832580"/>
          </a:xfrm>
          <a:prstGeom prst="rect">
            <a:avLst/>
          </a:prstGeom>
        </p:spPr>
      </p:pic>
    </p:spTree>
    <p:extLst>
      <p:ext uri="{BB962C8B-B14F-4D97-AF65-F5344CB8AC3E}">
        <p14:creationId xmlns:p14="http://schemas.microsoft.com/office/powerpoint/2010/main" val="266555878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Operating during Duty-cycle operation</a:t>
            </a:r>
            <a:endParaRPr lang="zh-CN" altLang="en-US" sz="2600" b="1" dirty="0">
              <a:solidFill>
                <a:schemeClr val="tx2"/>
              </a:solidFill>
              <a:latin typeface="+mj-lt"/>
              <a:ea typeface="+mj-ea"/>
              <a:cs typeface="+mj-cs"/>
            </a:endParaRPr>
          </a:p>
        </p:txBody>
      </p:sp>
      <p:sp>
        <p:nvSpPr>
          <p:cNvPr id="18" name="文本框 17"/>
          <p:cNvSpPr txBox="1"/>
          <p:nvPr/>
        </p:nvSpPr>
        <p:spPr>
          <a:xfrm>
            <a:off x="380999" y="1295400"/>
            <a:ext cx="8641959" cy="4431983"/>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Normal service period (NSP)</a:t>
            </a:r>
            <a:endParaRPr lang="en-US" altLang="zh-CN" sz="18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Once AMP STA detects a AMP trigger during ITSW, it can monitor further AMP trigger  in a duty-cycle manner through normal service period.</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Duty cycle period =</a:t>
            </a:r>
            <a:r>
              <a:rPr lang="en-US" altLang="zh-CN" sz="1600" dirty="0">
                <a:solidFill>
                  <a:schemeClr val="tx2"/>
                </a:solidFill>
                <a:highlight>
                  <a:srgbClr val="FFFF00"/>
                </a:highlight>
                <a:latin typeface="+mj-lt"/>
                <a:ea typeface="+mj-ea"/>
                <a:cs typeface="+mj-cs"/>
              </a:rPr>
              <a:t>200ms. </a:t>
            </a:r>
            <a:r>
              <a:rPr lang="en-US" altLang="zh-CN" sz="1600" dirty="0">
                <a:solidFill>
                  <a:schemeClr val="tx2"/>
                </a:solidFill>
                <a:latin typeface="+mj-lt"/>
                <a:ea typeface="+mj-ea"/>
                <a:cs typeface="+mj-cs"/>
              </a:rPr>
              <a:t> </a:t>
            </a:r>
          </a:p>
          <a:p>
            <a:pPr marL="800100" lvl="2" indent="-342900" algn="just">
              <a:spcBef>
                <a:spcPts val="0"/>
              </a:spcBef>
              <a:spcAft>
                <a:spcPts val="600"/>
              </a:spcAft>
              <a:buFont typeface="Arial" panose="020B0604020202020204" pitchFamily="34" charset="0"/>
              <a:buChar char="•"/>
            </a:pPr>
            <a:r>
              <a:rPr lang="en-US" altLang="zh-CN" sz="1600" dirty="0">
                <a:solidFill>
                  <a:schemeClr val="tx2"/>
                </a:solidFill>
                <a:highlight>
                  <a:srgbClr val="FFFF00"/>
                </a:highlight>
                <a:latin typeface="+mj-lt"/>
                <a:ea typeface="+mj-ea"/>
                <a:cs typeface="+mj-cs"/>
              </a:rPr>
              <a:t>Duration of NSP: 7ms</a:t>
            </a:r>
          </a:p>
          <a:p>
            <a:pPr marL="1257300" lvl="3" indent="-342900" algn="just">
              <a:spcBef>
                <a:spcPts val="0"/>
              </a:spcBef>
              <a:spcAft>
                <a:spcPts val="600"/>
              </a:spcAft>
              <a:buFont typeface="Arial" panose="020B0604020202020204" pitchFamily="34" charset="0"/>
              <a:buChar char="•"/>
            </a:pPr>
            <a:r>
              <a:rPr lang="en-US" altLang="zh-CN" sz="1600" dirty="0">
                <a:solidFill>
                  <a:schemeClr val="tx2"/>
                </a:solidFill>
                <a:highlight>
                  <a:srgbClr val="FFFF00"/>
                </a:highlight>
                <a:latin typeface="+mj-lt"/>
                <a:ea typeface="+mj-ea"/>
                <a:cs typeface="+mj-cs"/>
              </a:rPr>
              <a:t>2ms early wake-up </a:t>
            </a:r>
            <a:r>
              <a:rPr lang="en-US" altLang="zh-CN" sz="1600" dirty="0">
                <a:solidFill>
                  <a:schemeClr val="tx2"/>
                </a:solidFill>
                <a:latin typeface="+mj-lt"/>
                <a:ea typeface="+mj-ea"/>
                <a:cs typeface="+mj-cs"/>
              </a:rPr>
              <a:t>in each duty cycle period (to address 10^4 ppm clock drift).</a:t>
            </a:r>
          </a:p>
          <a:p>
            <a:pPr marL="1257300" lvl="3" indent="-342900" algn="just">
              <a:spcBef>
                <a:spcPts val="0"/>
              </a:spcBef>
              <a:spcAft>
                <a:spcPts val="600"/>
              </a:spcAft>
              <a:buFont typeface="Arial" panose="020B0604020202020204" pitchFamily="34" charset="0"/>
              <a:buChar char="•"/>
            </a:pPr>
            <a:r>
              <a:rPr lang="en-US" altLang="zh-CN" sz="1600" dirty="0">
                <a:solidFill>
                  <a:schemeClr val="tx2"/>
                </a:solidFill>
                <a:latin typeface="+mj-lt"/>
                <a:ea typeface="+mj-ea"/>
                <a:cs typeface="+mj-cs"/>
              </a:rPr>
              <a:t>Time </a:t>
            </a:r>
            <a:r>
              <a:rPr lang="en-US" altLang="zh-CN" sz="1600" dirty="0">
                <a:solidFill>
                  <a:schemeClr val="tx2"/>
                </a:solidFill>
                <a:latin typeface="+mj-lt"/>
                <a:ea typeface="宋体" panose="02010600030101010101" pitchFamily="2" charset="-122"/>
                <a:cs typeface="Times New Roman" panose="02020603050405020304" pitchFamily="18" charset="0"/>
              </a:rPr>
              <a:t>W</a:t>
            </a:r>
            <a:r>
              <a:rPr lang="en-US" altLang="zh-CN" sz="1600" dirty="0">
                <a:ea typeface="宋体" panose="02010600030101010101" pitchFamily="2" charset="-122"/>
                <a:cs typeface="Times New Roman" panose="02020603050405020304" pitchFamily="18" charset="0"/>
              </a:rPr>
              <a:t>indow for AP to send trigger is </a:t>
            </a:r>
            <a:r>
              <a:rPr lang="en-US" altLang="zh-CN" sz="1600" dirty="0">
                <a:highlight>
                  <a:srgbClr val="FFFF00"/>
                </a:highlight>
                <a:ea typeface="宋体" panose="02010600030101010101" pitchFamily="2" charset="-122"/>
                <a:cs typeface="Times New Roman" panose="02020603050405020304" pitchFamily="18" charset="0"/>
              </a:rPr>
              <a:t>5ms</a:t>
            </a:r>
            <a:r>
              <a:rPr lang="en-US" altLang="zh-CN" sz="1600" dirty="0">
                <a:ea typeface="宋体" panose="02010600030101010101" pitchFamily="2" charset="-122"/>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Trigger PPDU length=</a:t>
            </a:r>
            <a:r>
              <a:rPr lang="en-US" altLang="zh-CN" sz="1600" dirty="0">
                <a:highlight>
                  <a:srgbClr val="FFFF00"/>
                </a:highlight>
                <a:ea typeface="宋体" panose="02010600030101010101" pitchFamily="2" charset="-122"/>
                <a:cs typeface="Times New Roman" panose="02020603050405020304" pitchFamily="18" charset="0"/>
              </a:rPr>
              <a:t>500</a:t>
            </a:r>
            <a:r>
              <a:rPr lang="en-US" altLang="zh-CN" sz="1600" dirty="0">
                <a:highlight>
                  <a:srgbClr val="FFFF00"/>
                </a:highlight>
                <a:ea typeface="宋体" panose="02010600030101010101" pitchFamily="2" charset="-122"/>
              </a:rPr>
              <a:t>µ</a:t>
            </a:r>
            <a:r>
              <a:rPr lang="en-US" altLang="zh-CN" sz="1600" dirty="0">
                <a:highlight>
                  <a:srgbClr val="FFFF00"/>
                </a:highlight>
                <a:ea typeface="宋体" panose="02010600030101010101" pitchFamily="2" charset="-122"/>
                <a:cs typeface="Times New Roman" panose="02020603050405020304" pitchFamily="18" charset="0"/>
              </a:rPr>
              <a:t>s</a:t>
            </a:r>
            <a:r>
              <a:rPr lang="en-US" altLang="zh-CN" sz="1600" dirty="0">
                <a:ea typeface="宋体" panose="02010600030101010101" pitchFamily="2" charset="-122"/>
                <a:cs typeface="Times New Roman" panose="02020603050405020304" pitchFamily="18" charset="0"/>
              </a:rPr>
              <a:t>. Solicited UL PPDU length= </a:t>
            </a:r>
            <a:r>
              <a:rPr lang="en-US" altLang="zh-CN" sz="1600" dirty="0">
                <a:highlight>
                  <a:srgbClr val="FFFF00"/>
                </a:highlight>
                <a:ea typeface="宋体" panose="02010600030101010101" pitchFamily="2" charset="-122"/>
                <a:cs typeface="Times New Roman" panose="02020603050405020304" pitchFamily="18" charset="0"/>
              </a:rPr>
              <a:t>500</a:t>
            </a:r>
            <a:r>
              <a:rPr lang="en-US" altLang="zh-CN" sz="1600" dirty="0">
                <a:highlight>
                  <a:srgbClr val="FFFF00"/>
                </a:highlight>
                <a:ea typeface="宋体" panose="02010600030101010101" pitchFamily="2" charset="-122"/>
              </a:rPr>
              <a:t>µ</a:t>
            </a:r>
            <a:r>
              <a:rPr lang="en-US" altLang="zh-CN" sz="1600" dirty="0">
                <a:highlight>
                  <a:srgbClr val="FFFF00"/>
                </a:highlight>
                <a:ea typeface="宋体" panose="02010600030101010101" pitchFamily="2" charset="-122"/>
                <a:cs typeface="Times New Roman" panose="02020603050405020304" pitchFamily="18" charset="0"/>
              </a:rPr>
              <a:t>s</a:t>
            </a:r>
            <a:r>
              <a:rPr lang="en-US" altLang="zh-CN" sz="1600" dirty="0">
                <a:ea typeface="宋体" panose="02010600030101010101" pitchFamily="2" charset="-122"/>
                <a:cs typeface="Times New Roman" panose="02020603050405020304" pitchFamily="18" charset="0"/>
              </a:rPr>
              <a:t>.</a:t>
            </a:r>
            <a:endParaRPr lang="en-US" altLang="zh-CN" sz="16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solidFill>
                  <a:schemeClr val="tx2"/>
                </a:solidFill>
                <a:latin typeface="+mj-lt"/>
                <a:ea typeface="+mj-ea"/>
                <a:cs typeface="+mj-cs"/>
              </a:rPr>
              <a:t>Energy consumption during</a:t>
            </a:r>
            <a:r>
              <a:rPr lang="en-US" altLang="zh-CN" sz="2000" dirty="0">
                <a:cs typeface="Times New Roman" panose="02020603050405020304" pitchFamily="18" charset="0"/>
              </a:rPr>
              <a:t> duty cycle with periodical NSP</a:t>
            </a:r>
          </a:p>
          <a:p>
            <a:pPr marL="800100" lvl="2" indent="-342900" algn="just">
              <a:spcBef>
                <a:spcPts val="0"/>
              </a:spcBef>
              <a:spcAft>
                <a:spcPts val="600"/>
              </a:spcAft>
              <a:buFont typeface="Arial" panose="020B0604020202020204" pitchFamily="34" charset="0"/>
              <a:buChar char="•"/>
            </a:pPr>
            <a:r>
              <a:rPr lang="en-US" altLang="zh-CN" sz="1600" dirty="0">
                <a:latin typeface="+mj-lt"/>
              </a:rPr>
              <a:t>0.1</a:t>
            </a:r>
            <a:r>
              <a:rPr lang="en-US" altLang="zh-CN" sz="1600" dirty="0">
                <a:ea typeface="宋体" panose="02010600030101010101" pitchFamily="2" charset="-122"/>
              </a:rPr>
              <a:t>µ</a:t>
            </a:r>
            <a:r>
              <a:rPr lang="en-US" altLang="zh-CN" sz="1600" dirty="0">
                <a:latin typeface="+mj-lt"/>
              </a:rPr>
              <a:t>W idle power </a:t>
            </a:r>
            <a:r>
              <a:rPr lang="en-US" altLang="zh-CN" sz="1600" dirty="0">
                <a:ea typeface="宋体" panose="02010600030101010101" pitchFamily="2" charset="-122"/>
                <a:cs typeface="Times New Roman" panose="02020603050405020304" pitchFamily="18" charset="0"/>
              </a:rPr>
              <a:t>is </a:t>
            </a:r>
            <a:r>
              <a:rPr lang="en-US" altLang="zh-CN" sz="1600" dirty="0">
                <a:latin typeface="+mj-lt"/>
              </a:rPr>
              <a:t>neglectable.</a:t>
            </a:r>
          </a:p>
          <a:p>
            <a:pPr marL="800100" lvl="2" indent="-342900" algn="just">
              <a:spcBef>
                <a:spcPts val="0"/>
              </a:spcBef>
              <a:spcAft>
                <a:spcPts val="600"/>
              </a:spcAft>
              <a:buFont typeface="Arial" panose="020B0604020202020204" pitchFamily="34" charset="0"/>
              <a:buChar char="•"/>
            </a:pPr>
            <a:r>
              <a:rPr lang="en-US" altLang="zh-CN" sz="1600" dirty="0">
                <a:ea typeface="宋体" panose="02010600030101010101" pitchFamily="2" charset="-122"/>
                <a:cs typeface="Times New Roman" panose="02020603050405020304" pitchFamily="18" charset="0"/>
              </a:rPr>
              <a:t>Energy harvesting between NSPs  is ignored. </a:t>
            </a:r>
          </a:p>
          <a:p>
            <a:pPr marL="800100" lvl="2" indent="-342900" algn="just">
              <a:spcBef>
                <a:spcPts val="0"/>
              </a:spcBef>
              <a:spcAft>
                <a:spcPts val="600"/>
              </a:spcAft>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latin typeface="+mj-lt"/>
              </a:rPr>
              <a:t>During the duty-cycled operation procedure(e.g., every 7ms NSP within 200ms duty cycle period),  we assume that at most 10 NSPs are needed in order to detect the target trigger soliciting UL data for the AMP STA.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a:t>Chuanfeng He (OPPO)</a:t>
            </a:r>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altLang="zh-CN" sz="1800" b="1" dirty="0">
                <a:solidFill>
                  <a:srgbClr val="000000"/>
                </a:solidFill>
                <a:latin typeface="+mn-lt"/>
              </a:rPr>
              <a:t>Doc.: IEEE 802.11-25/0813r0</a:t>
            </a: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May 2025</a:t>
            </a:r>
            <a:endParaRPr lang="en-GB" altLang="zh-CN" sz="1800" b="1" dirty="0"/>
          </a:p>
        </p:txBody>
      </p:sp>
    </p:spTree>
    <p:extLst>
      <p:ext uri="{BB962C8B-B14F-4D97-AF65-F5344CB8AC3E}">
        <p14:creationId xmlns:p14="http://schemas.microsoft.com/office/powerpoint/2010/main" val="305285625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42910</TotalTime>
  <Words>1746</Words>
  <Application>Microsoft Office PowerPoint</Application>
  <PresentationFormat>全屏显示(4:3)</PresentationFormat>
  <Paragraphs>241</Paragraphs>
  <Slides>15</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15</vt:i4>
      </vt:variant>
    </vt:vector>
  </HeadingPairs>
  <TitlesOfParts>
    <vt:vector size="20" baseType="lpstr">
      <vt:lpstr>Arial</vt:lpstr>
      <vt:lpstr>Calibri</vt:lpstr>
      <vt:lpstr>Times New Roman</vt:lpstr>
      <vt:lpstr>Wingdings</vt:lpstr>
      <vt:lpstr>ACcord Submission Template</vt:lpstr>
      <vt:lpstr>Follow up on Duty-cycle operation for AMP</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贺传峰(Chuanfeng HE)</cp:lastModifiedBy>
  <cp:revision>2631</cp:revision>
  <cp:lastPrinted>1998-02-10T13:28:00Z</cp:lastPrinted>
  <dcterms:created xsi:type="dcterms:W3CDTF">2009-12-02T19:05:00Z</dcterms:created>
  <dcterms:modified xsi:type="dcterms:W3CDTF">2025-05-12T08:02:13Z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