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9" r:id="rId5"/>
    <p:sldId id="270" r:id="rId6"/>
    <p:sldId id="271" r:id="rId7"/>
    <p:sldId id="273" r:id="rId8"/>
    <p:sldId id="272" r:id="rId9"/>
    <p:sldId id="274" r:id="rId10"/>
    <p:sldId id="264" r:id="rId11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1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ä¸­åº¦æ ·å¼ 2 - å¼ºè°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3" d="100"/>
          <a:sy n="83" d="100"/>
        </p:scale>
        <p:origin x="45" y="156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794" y="360"/>
      </p:cViewPr>
      <p:guideLst>
        <p:guide orient="horz" pos="286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802.11-yy/812r2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20A598-51DE-0F63-C097-59ADAC58F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71B0264-5626-F1B7-7176-64A20A75678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802.11-yy/812r2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C0BD9F-6EAD-9930-CF91-B539D8360C6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B8CECE-963B-BF55-2ABB-0422B6BA9B3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92322A0-8EEE-8284-D29C-57F22D28BF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9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4180580-2750-51C4-AEBE-CD3BC3432E0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F25F0F-3714-3EC9-A726-77E593F01BC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73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/>
              <a:t>Zisheng Wang</a:t>
            </a:r>
            <a:r>
              <a:rPr lang="en-GB"/>
              <a:t>, </a:t>
            </a:r>
            <a:r>
              <a:rPr lang="en-US" altLang="en-GB"/>
              <a:t>ZTE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Zisheng Wang, ZTE</a:t>
            </a:r>
            <a:endParaRPr lang="en-US" alt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Zisheng Wang, ZTE</a:t>
            </a:r>
            <a:endParaRPr lang="en-US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/812r2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005" y="78994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Consideration on 60GHz </a:t>
            </a:r>
            <a:r>
              <a:rPr lang="en-US" altLang="en-GB" dirty="0" err="1"/>
              <a:t>mmWave</a:t>
            </a:r>
            <a:r>
              <a:rPr lang="en-US" altLang="en-GB" dirty="0"/>
              <a:t> Sensing and IMMW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8122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2025</a:t>
            </a:r>
            <a:r>
              <a:rPr lang="en-GB" sz="2000" b="0" dirty="0"/>
              <a:t>-</a:t>
            </a:r>
            <a:r>
              <a:rPr lang="en-US" altLang="en-GB" sz="2000" b="0" dirty="0"/>
              <a:t>05</a:t>
            </a:r>
            <a:r>
              <a:rPr lang="en-GB" sz="2000" b="0" dirty="0"/>
              <a:t>-</a:t>
            </a:r>
            <a:r>
              <a:rPr lang="en-US" sz="2000" b="0" dirty="0"/>
              <a:t>15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GB"/>
              <a:t>Zisheng Wang et al, ZTE</a:t>
            </a:r>
            <a:endParaRPr lang="en-US" alt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75276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826786"/>
              </p:ext>
            </p:extLst>
          </p:nvPr>
        </p:nvGraphicFramePr>
        <p:xfrm>
          <a:off x="1919605" y="3068955"/>
          <a:ext cx="8498205" cy="31318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3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Zisheng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Nanjing, China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wang.zisheng@zte.com.cn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Qisheng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Bo Cao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Yurong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Chun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Yun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/>
                        <a:t>Chaofan Ji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400" dirty="0"/>
                        <a:t>ChinaMobile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400" dirty="0"/>
                        <a:t>Hangzhou, China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/>
                        <a:t>Yihua Xu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[1] IMMW proposed PAR, https://mentor.ieee.org/802.11/dcn/24/11-24-0116-07-immw-immw-draft-proposed-par.docx</a:t>
            </a:r>
          </a:p>
          <a:p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[</a:t>
            </a:r>
            <a:r>
              <a:rPr lang="en-US" altLang="en-GB" sz="1600" dirty="0">
                <a:sym typeface="+mn-ea"/>
              </a:rPr>
              <a:t>1</a:t>
            </a:r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] Coexistence between radars and communications systems in the 60GHz band - U.S. Update, https://mentor.ieee.org/802.11/dcn/21/11-21-1089-00-coex-coexistence-between-radars-and-communication-systems-in-the-60ghz-band-u-s-update.pptx</a:t>
            </a:r>
            <a:endParaRPr lang="en-US" altLang="zh-CN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37690"/>
            <a:ext cx="10361295" cy="45008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Recently, 60GHz </a:t>
            </a:r>
            <a:r>
              <a:rPr lang="en-US" altLang="en-GB" sz="2000" dirty="0" err="1"/>
              <a:t>mmWave</a:t>
            </a:r>
            <a:r>
              <a:rPr lang="en-US" altLang="en-GB" sz="2000" dirty="0"/>
              <a:t> radar/sensing devices have appeared or been deployed, providing high-resolution detection, tracking or other types of sensing abilities. Typical applications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dirty="0"/>
              <a:t>Smart home: person detection, security monitoring.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dirty="0"/>
              <a:t>Medical purposes: Heart rate or respiratory monitoring. </a:t>
            </a:r>
            <a:endParaRPr lang="en-US" alt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The impact of 60GHz radar and communication has been discussed in </a:t>
            </a:r>
            <a:r>
              <a:rPr lang="en-US" altLang="en-GB" sz="2000" dirty="0" err="1"/>
              <a:t>Coex</a:t>
            </a:r>
            <a:r>
              <a:rPr lang="en-US" altLang="en-GB" sz="2000" dirty="0"/>
              <a:t> SC [1].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dirty="0"/>
              <a:t>radar suffers round-way path loss which leading to a much weaker signal energy compared with IMMW. </a:t>
            </a:r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It is hard for IMMW to sense the presence of radar because</a:t>
            </a:r>
            <a:endParaRPr lang="en-US" altLang="en-GB" sz="2000" b="0" dirty="0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b="0" dirty="0"/>
              <a:t>radar signal is too weak for IMMW energy detector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b="0" dirty="0"/>
              <a:t>radar beam might not aim at IMMW antenna. </a:t>
            </a:r>
            <a:endParaRPr lang="en-US" alt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With the help of Sub7G MLO defined in IMMW, we can resolve this co-existence problem easier. </a:t>
            </a:r>
            <a:endParaRPr lang="en-US" altLang="en-GB" b="0" dirty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US" alt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mmWave Regulation Review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313903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Similar to </a:t>
            </a:r>
            <a:r>
              <a:rPr lang="en-US" sz="2000" dirty="0" err="1"/>
              <a:t>Coex</a:t>
            </a:r>
            <a:r>
              <a:rPr lang="en-US" sz="2000" dirty="0"/>
              <a:t> SC [</a:t>
            </a:r>
            <a:r>
              <a:rPr lang="en-US" altLang="en-GB" sz="2000" dirty="0">
                <a:sym typeface="+mn-ea"/>
              </a:rPr>
              <a:t>1</a:t>
            </a:r>
            <a:r>
              <a:rPr lang="en-US" sz="2000" dirty="0"/>
              <a:t>], we review the latest progress of regulation at 2025.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For radar,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57-64GHz is opened for radio location </a:t>
            </a:r>
            <a:r>
              <a:rPr lang="en-US" altLang="zh-CN" sz="1800" dirty="0"/>
              <a:t>in</a:t>
            </a:r>
            <a:r>
              <a:rPr lang="en-US" sz="1800" dirty="0"/>
              <a:t> most countries*.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77GHz is opened for vehicular radar. </a:t>
            </a:r>
            <a:endParaRPr lang="en-US" sz="2000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As for 802.11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11ad/ay defined operation on 57-74GHz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Therefore, </a:t>
            </a:r>
            <a:r>
              <a:rPr lang="en-US" sz="2000" dirty="0" err="1"/>
              <a:t>mmWave</a:t>
            </a:r>
            <a:r>
              <a:rPr lang="en-US" sz="2000" dirty="0"/>
              <a:t> radar and IMMW may use overlapped bands and thus cause coexistence problem.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D223D52-F68B-652C-6175-5115143FA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6082266"/>
            <a:ext cx="10361084" cy="39314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b="0" kern="0" dirty="0"/>
              <a:t>* Detailed regulations for each country are provided in the Appendix A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Impact of IMMW on mmWave Radar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2000" dirty="0"/>
                  <a:t>mmWave radar uses the reflected signal to measure the distance and speed of target. The radar signal can be easily damaged by IMMW PPDUs, 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mmWave radar suffers two-way attenuation compared with IMMW who suffers only one-way attenuation. 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The free space path loss for IMMW and Radar is given by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571500" lvl="1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charset="0"/>
                        <a:cs typeface="Cambria Math" panose="02040503050406030204" charset="0"/>
                      </a:rPr>
                      <m:t>𝜎</m:t>
                    </m:r>
                  </m:oMath>
                </a14:m>
                <a:r>
                  <a:rPr lang="en-US" dirty="0"/>
                  <a:t> is radar cross section (RCS, in meter square),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𝑘𝑚</m:t>
                        </m:r>
                      </m:sub>
                    </m:sSub>
                  </m:oMath>
                </a14:m>
                <a:r>
                  <a:rPr lang="en-US" dirty="0"/>
                  <a:t> is the Tx/Rx distance or radar/target distance.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57150" indent="0">
                  <a:buFont typeface="Times New Roman" panose="02020603050405020304" pitchFamily="16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</p:txBody>
          </p:sp>
        </mc:Choice>
        <mc:Fallback xmlns=""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>
                <a:spLocks noGrp="1" noChangeArrowheads="1"/>
              </p:cNvSpPr>
              <p:nvPr/>
            </p:nvSpPr>
            <p:spPr>
              <a:xfrm>
                <a:off x="1415480" y="3861048"/>
                <a:ext cx="8800465" cy="988695"/>
              </a:xfrm>
              <a:prstGeom prst="rect">
                <a:avLst/>
              </a:prstGeom>
              <a:noFill/>
              <a:ln w="9525">
                <a:noFill/>
                <a:round/>
              </a:ln>
              <a:effectLst/>
            </p:spPr>
            <p:txBody>
              <a:bodyPr vert="horz" wrap="square" lIns="92160" tIns="46080" rIns="92160" bIns="46080" numCol="1" anchor="t" anchorCtr="0" compatLnSpc="1"/>
              <a:lstStyle>
                <a:lvl1pPr marL="342900" indent="-342900" algn="l" defTabSz="449580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580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580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57150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𝐼𝑀𝑀𝑊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=20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𝑘𝑚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𝑀𝐻𝑧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+32.45+10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57150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𝑅𝑎𝑑𝑎𝑟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=40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𝑘𝑚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𝑀𝐻𝑧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+103.43−10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𝜎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480" y="3861048"/>
                <a:ext cx="8800465" cy="9886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rou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>
                <a:sym typeface="+mn-ea"/>
              </a:rPr>
              <a:t>Impact of IMMW on mmWave Radar #2</a:t>
            </a:r>
            <a:endParaRPr lang="en-US" alt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0" y="1550670"/>
                <a:ext cx="10361295" cy="1383665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At Radar receiver, IMMW signal performs like noise. So we evaluate the power of IMMW ppdu and Radar signal at Radar receiver: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Assume identical Tx Power at 20dBm. Assume RCS of target is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𝑚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5122" name="Rectangle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550670"/>
                <a:ext cx="10361295" cy="1383665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11" name="图片 10" descr="simulation_result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047" y="3863978"/>
            <a:ext cx="5222324" cy="2611436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/>
        </p:nvSpPr>
        <p:spPr>
          <a:xfrm>
            <a:off x="929005" y="2781300"/>
            <a:ext cx="5455027" cy="338582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Using path loss equ, the curves of IMMW pwr and radar pwr at radar receiver is plotted.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At the same distance, IMMW power is usually 20dB larger than radar.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If the</a:t>
            </a:r>
            <a:r>
              <a:rPr lang="zh-CN" altLang="en-US" dirty="0"/>
              <a:t> </a:t>
            </a:r>
            <a:r>
              <a:rPr lang="en-US" altLang="zh-CN" dirty="0"/>
              <a:t>radar</a:t>
            </a:r>
            <a:r>
              <a:rPr lang="zh-CN" altLang="en-US" dirty="0"/>
              <a:t> </a:t>
            </a:r>
            <a:r>
              <a:rPr lang="en-US" altLang="zh-CN" dirty="0"/>
              <a:t>receiver</a:t>
            </a:r>
            <a:r>
              <a:rPr lang="zh-CN" altLang="en-US" dirty="0"/>
              <a:t> </a:t>
            </a:r>
            <a:r>
              <a:rPr lang="en-US" altLang="zh-CN" dirty="0"/>
              <a:t>want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amplify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radar</a:t>
            </a:r>
            <a:r>
              <a:rPr lang="zh-CN" altLang="en-US" dirty="0"/>
              <a:t> </a:t>
            </a:r>
            <a:r>
              <a:rPr lang="en-US" altLang="zh-CN" dirty="0"/>
              <a:t>signal to a measurable level, the receiver already saturated due to the much larger IMMW PPDUs</a:t>
            </a:r>
            <a:endParaRPr lang="en-US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Thus, IMMW do has a big influence on existing </a:t>
            </a:r>
            <a:r>
              <a:rPr lang="en-US" dirty="0" err="1"/>
              <a:t>mmWave</a:t>
            </a:r>
            <a:r>
              <a:rPr lang="en-US" dirty="0"/>
              <a:t> Radar</a:t>
            </a:r>
          </a:p>
          <a:p>
            <a:pPr marL="571500" lvl="1" indent="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10" name="图片 9" descr="radar-coexistence-fig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5854" y="2994022"/>
            <a:ext cx="4773930" cy="71691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Solutions to Radar/IMMW Coexistence #1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3275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is hard for IMMW/Radar to detect the energy from each other because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mmWave radar uses directional antenna, it may not point at IMMW Rx.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Reflected signal is very weak which is much lower than IMMW energy detection threshold.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non-standalone operation of IMMW provides an easier solution.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/>
              <a:t>mmWave</a:t>
            </a:r>
            <a:r>
              <a:rPr lang="en-US" dirty="0"/>
              <a:t> radar devices usually equip 802.11n/ac/ax modules transmitting radar results.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So radar can talk with IMMW on Sub7G.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/>
              <a:t>mmWave</a:t>
            </a:r>
            <a:r>
              <a:rPr lang="en-US" sz="2000" dirty="0"/>
              <a:t> radar can send a frame at Sub7G indicating up-coming radar signal.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IMMW AP/STA can backoff up-coming radar signal at mmWave bands based on the frame elements.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Solutions to Radar/IMMW Coexistence #2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3275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signal uses a different frequency band definition compared with IMMW. Therefore, this frame should contain radar signal information so that IMMW STA/AP can decide its behavior.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such as, radar signal channels, power or sectors.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signal duration.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Defining a frame indicating the up-coming radar signal helps both sides:</a:t>
            </a:r>
            <a:endParaRPr lang="en-US" sz="1665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Radar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802.11 module can get rid of IMMW interference.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IMMW can backoff radar signal or schedule data transmission considering up-coming radar signal reducing inter-ference at both side.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Conclusion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5688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At 60GHz, Radar and IMMW coexistence is a problem. IMMW can cause huge impact on Radar operation.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can send a frame at Sub7G including key radar signal information.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IMMW can perform backoff or schedule data transmission accordingly; Radar and IMMW both benefit from this frame and the operation.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51417-E2DA-AA50-0193-1B5702D1D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9E795ED-5BEC-C9AE-A295-E902C8938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Appendix A</a:t>
            </a:r>
            <a:br>
              <a:rPr lang="en-US" altLang="en-GB" dirty="0"/>
            </a:br>
            <a:r>
              <a:rPr lang="en-US" altLang="en-GB" dirty="0"/>
              <a:t>Detailed Regulations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AA122AA9-5175-5090-3E02-3649453180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2060848"/>
            <a:ext cx="10361295" cy="427391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USA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57-71GHz: Short range with fixed installation at low power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61-61.5GHz: Fixed installation at high power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Europe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57-64GHz: With power limited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61-65GHz: With reduced limitation on power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China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59-64GHz: Open for radar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Korea: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57-66GHz: With low output power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Japan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60-61GHz: low power radar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D1670-C5A0-9E3E-AD55-98721D8958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02D13-95CE-659E-524A-A2E2165DCF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7902C-7E62-92BF-F728-636AC5269D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B9B403A-6734-7FBE-3DEE-008EDDCA0C92}"/>
              </a:ext>
            </a:extLst>
          </p:cNvPr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285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1136</Words>
  <Application>Microsoft Office PowerPoint</Application>
  <PresentationFormat>宽屏</PresentationFormat>
  <Paragraphs>171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Cambria Math</vt:lpstr>
      <vt:lpstr>Times New Roman</vt:lpstr>
      <vt:lpstr>Office Theme</vt:lpstr>
      <vt:lpstr>Consideration on 60GHz mmWave Sensing and IMMW Coexistence</vt:lpstr>
      <vt:lpstr>Introduction</vt:lpstr>
      <vt:lpstr>mmWave Regulation Review</vt:lpstr>
      <vt:lpstr>Impact of IMMW on mmWave Radar #1</vt:lpstr>
      <vt:lpstr>Impact of IMMW on mmWave Radar #2</vt:lpstr>
      <vt:lpstr>Solutions to Radar/IMMW Coexistence #1 </vt:lpstr>
      <vt:lpstr>Solutions to Radar/IMMW Coexistence #2 </vt:lpstr>
      <vt:lpstr>Conclusion</vt:lpstr>
      <vt:lpstr>Appendix A Detailed Regulations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>10309282@zte.intra</dc:creator>
  <cp:lastModifiedBy>Zisheng Wang</cp:lastModifiedBy>
  <cp:revision>35</cp:revision>
  <cp:lastPrinted>2025-05-09T03:35:08Z</cp:lastPrinted>
  <dcterms:created xsi:type="dcterms:W3CDTF">2025-05-09T03:35:08Z</dcterms:created>
  <dcterms:modified xsi:type="dcterms:W3CDTF">2025-05-15T06:18:11Z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2052-11.8.2.10624</vt:lpwstr>
  </property>
</Properties>
</file>