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10_EAAD5B83.xml" ContentType="application/vnd.ms-powerpoint.comments+xml"/>
  <Override PartName="/ppt/comments/modernComment_114_CDD86DF0.xml" ContentType="application/vnd.ms-powerpoint.comments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2" r:id="rId4"/>
    <p:sldId id="266" r:id="rId5"/>
    <p:sldId id="267" r:id="rId6"/>
    <p:sldId id="268" r:id="rId7"/>
    <p:sldId id="269" r:id="rId8"/>
    <p:sldId id="275" r:id="rId9"/>
    <p:sldId id="273" r:id="rId10"/>
    <p:sldId id="272" r:id="rId11"/>
    <p:sldId id="274" r:id="rId12"/>
    <p:sldId id="270" r:id="rId13"/>
    <p:sldId id="276" r:id="rId14"/>
    <p:sldId id="271" r:id="rId15"/>
    <p:sldId id="277" r:id="rId16"/>
    <p:sldId id="264" r:id="rId17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BFDECA-FF35-736B-70B4-F0E81A57982C}" name="SIAUD Isabelle INNOV/NET" initials="IS" userId="S::isabelle.siaud@orange.com::57f52e8b-12fe-4900-8e41-c961bff598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>
        <p:scale>
          <a:sx n="71" d="100"/>
          <a:sy n="71" d="100"/>
        </p:scale>
        <p:origin x="204" y="59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966" y="1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modernComment_110_EAAD5B8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9E9C893-25FF-4D6A-BFF1-B7D086CA9150}" authorId="{BEBFDECA-FF35-736B-70B4-F0E81A57982C}" created="2025-05-09T09:52:49.759">
    <pc:sldMkLst xmlns:pc="http://schemas.microsoft.com/office/powerpoint/2013/main/command">
      <pc:docMk/>
      <pc:sldMk cId="3937229699" sldId="272"/>
    </pc:sldMkLst>
    <p188:txBody>
      <a:bodyPr/>
      <a:lstStyle/>
      <a:p>
        <a:r>
          <a:rPr lang="fr-FR"/>
          <a:t>Peux tu me donner la matrice equivalente</a:t>
        </a:r>
      </a:p>
    </p188:txBody>
  </p188:cm>
</p188:cmLst>
</file>

<file path=ppt/comments/modernComment_114_CDD86DF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087435-8F25-436D-83B4-0D0D662E24FF}" authorId="{BEBFDECA-FF35-736B-70B4-F0E81A57982C}" created="2025-05-09T09:53:28.034">
    <pc:sldMkLst xmlns:pc="http://schemas.microsoft.com/office/powerpoint/2013/main/command">
      <pc:docMk/>
      <pc:sldMk cId="3453513200" sldId="276"/>
    </pc:sldMkLst>
    <p188:txBody>
      <a:bodyPr/>
      <a:lstStyle/>
      <a:p>
        <a:r>
          <a:rPr lang="fr-FR"/>
          <a:t>Peux tu mettre à gauche la matrice initiale de 2/3?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818981" y="441977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07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27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14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Isabelle Siaud, Orange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‹N°›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Isabelle Siaud, Orange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May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May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Isabelle Siaud, Orange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May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Isabelle Siaud, Orange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May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Isabelle Siaud, Orange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May 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Isabelle Siaud, Orange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May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Isabelle Siaud, Orange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May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Isabelle Siaud, Orange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May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Isabelle Siaud, Orange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May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Isabelle Siaud, Orange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802.11-25/0805r0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EAAD5B8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14_CDD86DF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68609"/>
            <a:ext cx="10363200" cy="1060666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LDPC Codes new matrix for N=3888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79099" y="1696209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2025-05-DD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260648"/>
            <a:ext cx="2499764" cy="345777"/>
          </a:xfrm>
        </p:spPr>
        <p:txBody>
          <a:bodyPr/>
          <a:lstStyle/>
          <a:p>
            <a:r>
              <a:rPr lang="fr-FR"/>
              <a:t>May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Isabelle Siaud, Orange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249630"/>
              </p:ext>
            </p:extLst>
          </p:nvPr>
        </p:nvGraphicFramePr>
        <p:xfrm>
          <a:off x="929217" y="3021218"/>
          <a:ext cx="10654874" cy="2592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85" imgH="2543802" progId="Word.Document.8">
                  <p:embed/>
                </p:oleObj>
              </mc:Choice>
              <mc:Fallback>
                <p:oleObj name="Document" r:id="rId3" imgW="10439485" imgH="2543802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217" y="3021218"/>
                        <a:ext cx="10654874" cy="2592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5777" y="2375189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6" y="798856"/>
            <a:ext cx="10292053" cy="1065213"/>
          </a:xfrm>
        </p:spPr>
        <p:txBody>
          <a:bodyPr/>
          <a:lstStyle/>
          <a:p>
            <a:r>
              <a:rPr lang="en-US" dirty="0"/>
              <a:t>Structure of the new  matrix N=3888, number of connections per row and column, R=2/3</a:t>
            </a:r>
            <a:br>
              <a:rPr lang="en-US" dirty="0"/>
            </a:b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19337" y="1489822"/>
            <a:ext cx="4518711" cy="412104"/>
          </a:xfrm>
          <a:ln/>
        </p:spPr>
        <p:txBody>
          <a:bodyPr/>
          <a:lstStyle/>
          <a:p>
            <a:pPr algn="just"/>
            <a:r>
              <a:rPr lang="fr-FR" sz="2000" dirty="0"/>
              <a:t>doc.: IEEE 802.11-25/805r0</a:t>
            </a: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Isabelle Siaud, Orange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r-FR"/>
              <a:t>May 2025</a:t>
            </a:r>
            <a:endParaRPr lang="en-GB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4C823D-DFE3-8A50-B679-CA0EC6EC189C}"/>
              </a:ext>
            </a:extLst>
          </p:cNvPr>
          <p:cNvSpPr txBox="1"/>
          <p:nvPr/>
        </p:nvSpPr>
        <p:spPr>
          <a:xfrm>
            <a:off x="147792" y="2789457"/>
            <a:ext cx="2823408" cy="216024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</a:rPr>
              <a:t>Number of connections per row</a:t>
            </a:r>
          </a:p>
        </p:txBody>
      </p:sp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2E9FF4AF-A4C7-4FA8-1908-1110D8F8DFF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62794" y="3202183"/>
            <a:ext cx="938782" cy="545378"/>
          </a:xfrm>
          <a:prstGeom prst="bentConnector3">
            <a:avLst>
              <a:gd name="adj1" fmla="val 99052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D27E2CA9-85E9-639B-7CF2-B86846D9AA6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615072" y="5811927"/>
            <a:ext cx="382699" cy="33674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183A3A3-872C-A9F3-3C62-C4A3E31AE78C}"/>
              </a:ext>
            </a:extLst>
          </p:cNvPr>
          <p:cNvSpPr txBox="1"/>
          <p:nvPr/>
        </p:nvSpPr>
        <p:spPr>
          <a:xfrm>
            <a:off x="4974794" y="5877272"/>
            <a:ext cx="6670096" cy="43088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 lIns="0" tIns="0" rIns="0" bIns="0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 75 Bold"/>
                <a:ea typeface="+mn-ea"/>
              </a:rPr>
              <a:t>Number of connections per column   &lt;-&gt; equivalence in terms of connections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 75 Bold"/>
                <a:ea typeface="+mn-ea"/>
              </a:rPr>
              <a:t>				number vs initial matrix in </a:t>
            </a:r>
            <a:r>
              <a:rPr lang="en-US" sz="1400" i="1" dirty="0">
                <a:solidFill>
                  <a:srgbClr val="000000"/>
                </a:solidFill>
                <a:latin typeface="Helvetica 75 Bold"/>
                <a:ea typeface="+mn-ea"/>
              </a:rPr>
              <a:t>“</a:t>
            </a:r>
            <a:r>
              <a:rPr lang="fr-FR" sz="1400" i="1" dirty="0">
                <a:solidFill>
                  <a:srgbClr val="000000"/>
                </a:solidFill>
                <a:latin typeface="Helvetica 75 Bold"/>
                <a:ea typeface="+mn-ea"/>
              </a:rPr>
              <a:t>1992r3 </a:t>
            </a:r>
            <a:r>
              <a:rPr lang="fr-FR" sz="1400" dirty="0">
                <a:solidFill>
                  <a:srgbClr val="000000"/>
                </a:solidFill>
                <a:latin typeface="Helvetica 75 Bold"/>
                <a:ea typeface="+mn-ea"/>
              </a:rPr>
              <a:t>»</a:t>
            </a:r>
            <a:endParaRPr lang="en-US" sz="1400" dirty="0">
              <a:solidFill>
                <a:srgbClr val="000000"/>
              </a:solidFill>
              <a:latin typeface="Helvetica 75 Bold"/>
              <a:ea typeface="+mn-ea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DF9C63D-9ABC-A5CD-8051-D8211F3723BE}"/>
              </a:ext>
            </a:extLst>
          </p:cNvPr>
          <p:cNvSpPr txBox="1"/>
          <p:nvPr/>
        </p:nvSpPr>
        <p:spPr>
          <a:xfrm>
            <a:off x="3310106" y="1607516"/>
            <a:ext cx="4966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The number of connections is reduced 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866ADE7-FDFB-FEDE-1E97-359F40B3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999" y="1701284"/>
            <a:ext cx="170327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pic>
        <p:nvPicPr>
          <p:cNvPr id="1027" name="Image 1">
            <a:extLst>
              <a:ext uri="{FF2B5EF4-FFF2-40B4-BE49-F238E27FC236}">
                <a16:creationId xmlns:a16="http://schemas.microsoft.com/office/drawing/2014/main" id="{470109C0-60B6-774F-E05C-38C2EA5D9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03" y="2225000"/>
            <a:ext cx="9354919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229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7C6679-0A05-EFD5-C41A-B82574E7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Performance </a:t>
            </a:r>
            <a:r>
              <a:rPr lang="en-US" dirty="0"/>
              <a:t>comparison</a:t>
            </a:r>
            <a:r>
              <a:rPr lang="fr-FR" dirty="0"/>
              <a:t>  R=2/3 (1)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490D41-3691-9B47-BC2A-A3338F3132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60AABD-A336-6AD9-1860-9A21834BDC9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Isabelle Siaud, Orange</a:t>
            </a:r>
            <a:endParaRPr lang="en-GB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101FB3-A3C5-891D-DE6B-D10A6D257C8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r-FR"/>
              <a:t>May 2025</a:t>
            </a:r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C6F04E-2008-857E-6944-69BC8E387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17031"/>
            <a:ext cx="6816081" cy="39688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19C6850-FFF8-3658-D405-780725E8E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483" y="2117031"/>
            <a:ext cx="6816081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8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8FAB5-BF92-D830-3741-AA3792DF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26975"/>
          </a:xfrm>
        </p:spPr>
        <p:txBody>
          <a:bodyPr/>
          <a:lstStyle/>
          <a:p>
            <a:r>
              <a:rPr lang="fr-FR" dirty="0"/>
              <a:t>Performance </a:t>
            </a:r>
            <a:r>
              <a:rPr lang="fr-FR" dirty="0" err="1"/>
              <a:t>comparison</a:t>
            </a:r>
            <a:r>
              <a:rPr lang="fr-FR" dirty="0"/>
              <a:t>  R=2/3 (2)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C558CC-2AB1-72A4-B9F0-F5D1DDFF08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6E4C8C-9B2F-89D5-F84A-DC86433FBCD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Isabelle Siaud, Orange</a:t>
            </a:r>
            <a:endParaRPr lang="en-GB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836D3A0-7F84-F79F-26EF-A31E43724EC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r-FR"/>
              <a:t>May 2025</a:t>
            </a:r>
            <a:endParaRPr lang="en-GB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C3C39FF-3BD5-2B85-7036-9C09AF650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367" y="1707126"/>
            <a:ext cx="8349266" cy="44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62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C063A0-A2C2-E763-DB15-AA049DB5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17" y="400268"/>
            <a:ext cx="10361084" cy="1065213"/>
          </a:xfrm>
        </p:spPr>
        <p:txBody>
          <a:bodyPr/>
          <a:lstStyle/>
          <a:p>
            <a:r>
              <a:rPr lang="en-US" dirty="0"/>
              <a:t>Proposed Modifications R=2/3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12067C-4238-8183-C275-54340A826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610546"/>
            <a:ext cx="10361084" cy="439687"/>
          </a:xfrm>
        </p:spPr>
        <p:txBody>
          <a:bodyPr/>
          <a:lstStyle/>
          <a:p>
            <a:r>
              <a:rPr lang="fr-FR" dirty="0"/>
              <a:t>Update the matrix as follow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38D271-7E21-CBB8-62BB-6295D150A7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C4C829-A9F2-BB9C-3338-D8BCC6CD6E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Isabelle Siaud, Orange</a:t>
            </a:r>
            <a:endParaRPr lang="en-GB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28FFCE1-0257-3BF7-D96D-071CDD1B3FB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r-FR"/>
              <a:t>May 2025</a:t>
            </a:r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D64F3C-DF50-835C-ED0E-440837D97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65" y="2317511"/>
            <a:ext cx="11260283" cy="388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132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88FE75-3073-956A-5C45-6568B6C8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26033"/>
          </a:xfrm>
        </p:spPr>
        <p:txBody>
          <a:bodyPr/>
          <a:lstStyle/>
          <a:p>
            <a:r>
              <a:rPr lang="en-US" dirty="0"/>
              <a:t>Summary</a:t>
            </a:r>
            <a:r>
              <a:rPr lang="fr-FR" dirty="0"/>
              <a:t> and 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B0E308-641E-9753-EE35-B5BCE55E5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659" y="1556792"/>
            <a:ext cx="10940125" cy="4737647"/>
          </a:xfrm>
        </p:spPr>
        <p:txBody>
          <a:bodyPr/>
          <a:lstStyle/>
          <a:p>
            <a:pPr marL="0" indent="0" defTabSz="914400" fontAlgn="auto">
              <a:spcAft>
                <a:spcPts val="0"/>
              </a:spcAft>
              <a:buClr>
                <a:srgbClr val="FFFFFF"/>
              </a:buClr>
              <a:buSzPct val="25000"/>
              <a:defRPr/>
            </a:pPr>
            <a:r>
              <a:rPr lang="en-US" dirty="0">
                <a:solidFill>
                  <a:schemeClr val="tx1"/>
                </a:solidFill>
              </a:rPr>
              <a:t>We propose a new LDPC matrix for N=3888, Simulation results highlight significant gains specifically for R=1/2, (@FER 10-4,  up to 1 dB)</a:t>
            </a: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 panose="020F0502020204030204" pitchFamily="34" charset="0"/>
              <a:buNone/>
              <a:tabLst/>
              <a:defRPr/>
            </a:pPr>
            <a:r>
              <a:rPr kumimoji="0" lang="en-US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Another LDPC matrixes with N={648, 1296, 1944} for the coding rate R=1/2 shall be designed and assessed. Gains shall be expected following 2D  homogenous connection numbers</a:t>
            </a: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 panose="020F0502020204030204" pitchFamily="34" charset="0"/>
              <a:buNone/>
              <a:tabLst/>
              <a:defRPr/>
            </a:pPr>
            <a:endParaRPr kumimoji="0" lang="fr-FR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 panose="020F0502020204030204" pitchFamily="34" charset="0"/>
              <a:buNone/>
              <a:tabLst/>
              <a:defRPr/>
            </a:pPr>
            <a:r>
              <a:rPr kumimoji="0" lang="en-US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Higher codes rates should be addressed,  </a:t>
            </a:r>
            <a:r>
              <a:rPr lang="en-US" kern="1200" spc="-20" dirty="0">
                <a:latin typeface="+mj-lt"/>
              </a:rPr>
              <a:t>incorporating </a:t>
            </a:r>
            <a:r>
              <a:rPr kumimoji="0" lang="en-US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UEQM processing. Work is under progress</a:t>
            </a: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 panose="020F0502020204030204" pitchFamily="34" charset="0"/>
              <a:buNone/>
              <a:tabLst/>
              <a:defRPr/>
            </a:pPr>
            <a:r>
              <a:rPr kumimoji="0" lang="en-US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Presentation of the UEQM  proposal keeping unchanged MCS shall be further proposed.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A90B17-46E9-3297-7971-D251FB0084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458527-B910-63E2-AC1E-4A4E355E83B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Isabelle Siaud, Orange</a:t>
            </a:r>
            <a:endParaRPr lang="en-GB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CA28348-E455-FA52-DAC5-408618D01F7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r-FR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59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6EDDDC-9F57-76CB-F522-6B6FC2E0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Straw Pol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4FAB5F-10C5-FD56-38D7-1C1C69D65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615006"/>
            <a:ext cx="10361084" cy="2311895"/>
          </a:xfrm>
        </p:spPr>
        <p:txBody>
          <a:bodyPr/>
          <a:lstStyle/>
          <a:p>
            <a:r>
              <a:rPr lang="en-GB" dirty="0"/>
              <a:t>SP1 </a:t>
            </a:r>
          </a:p>
          <a:p>
            <a:r>
              <a:rPr lang="en-GB" dirty="0"/>
              <a:t> Do you agree to replace the N=3888 LDPC  R=1/2 matrix with the proposed matrix in the PDT </a:t>
            </a:r>
            <a:r>
              <a:rPr lang="en-US" sz="2400" dirty="0"/>
              <a:t>IEEE 802.11-24/1992r3</a:t>
            </a:r>
            <a:r>
              <a:rPr lang="en-GB" dirty="0"/>
              <a:t>?</a:t>
            </a:r>
          </a:p>
          <a:p>
            <a:r>
              <a:rPr lang="en-GB" dirty="0"/>
              <a:t>SP2 </a:t>
            </a:r>
          </a:p>
          <a:p>
            <a:r>
              <a:rPr lang="en-GB" dirty="0"/>
              <a:t> Do you agree to replace the N=3888 LDPC  R=2/3 matrix with the proposed matrix in the PDT </a:t>
            </a:r>
            <a:r>
              <a:rPr lang="en-US" sz="2400" dirty="0"/>
              <a:t>IEEE 802.11-24/1992r3</a:t>
            </a:r>
            <a:r>
              <a:rPr lang="en-GB" dirty="0"/>
              <a:t>?</a:t>
            </a:r>
          </a:p>
          <a:p>
            <a:endParaRPr lang="en-GB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D8E429-67E2-FBA4-7C76-138FD235A9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B53DC7-FAA1-0941-84DA-7D98355F0B2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Isabelle Siaud, Orange</a:t>
            </a:r>
            <a:endParaRPr lang="en-GB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3B3779D-59D8-DC39-CFD0-FAF99E8A64F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r-FR"/>
              <a:t>May 2025</a:t>
            </a:r>
            <a:endParaRPr lang="en-GB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2A2B8BA-A802-8380-E588-2B097C3EC4E8}"/>
              </a:ext>
            </a:extLst>
          </p:cNvPr>
          <p:cNvSpPr txBox="1"/>
          <p:nvPr/>
        </p:nvSpPr>
        <p:spPr>
          <a:xfrm>
            <a:off x="2927648" y="4656051"/>
            <a:ext cx="6098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5100" marR="0" lvl="1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Yes/No/Abstain</a:t>
            </a:r>
          </a:p>
        </p:txBody>
      </p:sp>
    </p:spTree>
    <p:extLst>
      <p:ext uri="{BB962C8B-B14F-4D97-AF65-F5344CB8AC3E}">
        <p14:creationId xmlns:p14="http://schemas.microsoft.com/office/powerpoint/2010/main" val="1698267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11-24-1992-03-00bn-pdt-phy-longer-ldpc-coding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Isabelle Siaud, Orange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r-FR"/>
              <a:t>May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72697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29801" y="1492152"/>
            <a:ext cx="10361084" cy="4817168"/>
          </a:xfrm>
          <a:ln/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This contribution proposes a </a:t>
            </a:r>
            <a:r>
              <a:rPr lang="en-GB" dirty="0"/>
              <a:t>new matrix for LDPC codes </a:t>
            </a:r>
            <a:r>
              <a:rPr lang="en-GB" b="0" dirty="0"/>
              <a:t>with a code rate </a:t>
            </a:r>
            <a:r>
              <a:rPr lang="en-GB" dirty="0"/>
              <a:t>R=1/2 and N= 3888 </a:t>
            </a:r>
            <a:r>
              <a:rPr lang="en-GB" b="0" dirty="0"/>
              <a:t>to be considered in the PDT </a:t>
            </a:r>
            <a:r>
              <a:rPr lang="en-US" sz="2400" b="0" dirty="0"/>
              <a:t>IEEE 802.11-24/1992r3.</a:t>
            </a:r>
            <a:endParaRPr lang="en-US" altLang="zh-CN" sz="2400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This new matrix optimizes the first part, the parity matrix, by ensuring </a:t>
            </a:r>
            <a:r>
              <a:rPr lang="en-US" dirty="0">
                <a:solidFill>
                  <a:schemeClr val="tx1"/>
                </a:solidFill>
              </a:rPr>
              <a:t>a more consistent number of row and column connections</a:t>
            </a:r>
            <a:r>
              <a:rPr lang="en-US" b="0" dirty="0">
                <a:solidFill>
                  <a:schemeClr val="tx1"/>
                </a:solidFill>
              </a:rPr>
              <a:t>. </a:t>
            </a:r>
            <a:r>
              <a:rPr lang="en-US" sz="2400" b="0" dirty="0">
                <a:solidFill>
                  <a:schemeClr val="tx1"/>
                </a:solidFill>
              </a:rPr>
              <a:t>This new matrix structure keeps the redundancy design, without changing the whole LDPC structure.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Link level simulation results </a:t>
            </a:r>
            <a:r>
              <a:rPr lang="en-US" dirty="0">
                <a:solidFill>
                  <a:schemeClr val="tx1"/>
                </a:solidFill>
              </a:rPr>
              <a:t>highlight gains</a:t>
            </a:r>
            <a:r>
              <a:rPr lang="en-US" b="0" dirty="0">
                <a:solidFill>
                  <a:schemeClr val="tx1"/>
                </a:solidFill>
              </a:rPr>
              <a:t> @FER 10-4,  up to 1 </a:t>
            </a:r>
            <a:r>
              <a:rPr lang="en-US" b="0" dirty="0" err="1">
                <a:solidFill>
                  <a:schemeClr val="tx1"/>
                </a:solidFill>
              </a:rPr>
              <a:t>dB.</a:t>
            </a:r>
            <a:endParaRPr lang="en-US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This structure allows a reduction of the number of iterations at the decoder side, improving the complexity and potentially the latency.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Complementary results are given with a matrix dedicated to </a:t>
            </a:r>
            <a:r>
              <a:rPr lang="en-US" dirty="0">
                <a:solidFill>
                  <a:schemeClr val="tx1"/>
                </a:solidFill>
              </a:rPr>
              <a:t>R=2/3, limiting the connection numbers</a:t>
            </a:r>
            <a:r>
              <a:rPr lang="en-US" b="0" dirty="0">
                <a:solidFill>
                  <a:schemeClr val="tx1"/>
                </a:solidFill>
              </a:rPr>
              <a:t>.</a:t>
            </a:r>
            <a:endParaRPr lang="en-US" sz="2400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/>
              <a:t> 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Isabelle Siaud, Orange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r-FR"/>
              <a:t>May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335360" y="1648744"/>
            <a:ext cx="4518711" cy="2016224"/>
          </a:xfrm>
          <a:ln/>
        </p:spPr>
        <p:txBody>
          <a:bodyPr/>
          <a:lstStyle/>
          <a:p>
            <a:pPr algn="just"/>
            <a:r>
              <a:rPr lang="en-US" altLang="zh-CN" sz="2400" b="0" dirty="0">
                <a:solidFill>
                  <a:schemeClr val="tx1"/>
                </a:solidFill>
              </a:rPr>
              <a:t>It is more relevant to ensure a more consistent number of row and column connections within the parity matrix, especially to reduce the number of iterations at the decoder side.</a:t>
            </a:r>
          </a:p>
          <a:p>
            <a:pPr algn="just"/>
            <a:r>
              <a:rPr lang="en-US" altLang="zh-CN" sz="2400" b="0" dirty="0">
                <a:solidFill>
                  <a:schemeClr val="tx1"/>
                </a:solidFill>
              </a:rPr>
              <a:t>Starting from the LDPC matrix R=1/2 proposed in </a:t>
            </a:r>
            <a:r>
              <a:rPr lang="fr-FR" sz="2400" b="0" dirty="0"/>
              <a:t>doc.: IEEE 802.11-24/1992r3</a:t>
            </a:r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Isabelle Siaud, Orange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r-FR"/>
              <a:t>May 2025</a:t>
            </a:r>
            <a:endParaRPr lang="en-GB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0734D4-3B5B-3E48-8D06-27E8F00BC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1648744"/>
            <a:ext cx="6088340" cy="377738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549" y="836712"/>
            <a:ext cx="10292053" cy="1065213"/>
          </a:xfrm>
        </p:spPr>
        <p:txBody>
          <a:bodyPr/>
          <a:lstStyle/>
          <a:p>
            <a:r>
              <a:rPr lang="en-US" dirty="0"/>
              <a:t>Structure of the matrix N=3888, number of connections per row and column</a:t>
            </a:r>
            <a:br>
              <a:rPr lang="en-US" dirty="0"/>
            </a:b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19336" y="1556792"/>
            <a:ext cx="4518711" cy="412104"/>
          </a:xfrm>
          <a:ln/>
        </p:spPr>
        <p:txBody>
          <a:bodyPr/>
          <a:lstStyle/>
          <a:p>
            <a:pPr algn="just"/>
            <a:r>
              <a:rPr lang="fr-FR" sz="2400" dirty="0"/>
              <a:t>doc.: IEEE 802.11-24/1992r3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Isabelle Siaud, Orange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r-FR"/>
              <a:t>May 2025</a:t>
            </a:r>
            <a:endParaRPr lang="en-GB"/>
          </a:p>
        </p:txBody>
      </p:sp>
      <p:pic>
        <p:nvPicPr>
          <p:cNvPr id="9" name="Espace réservé du contenu 3">
            <a:extLst>
              <a:ext uri="{FF2B5EF4-FFF2-40B4-BE49-F238E27FC236}">
                <a16:creationId xmlns:a16="http://schemas.microsoft.com/office/drawing/2014/main" id="{CED94C54-D280-F5FE-66CB-6ED21EC44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140" y="2077532"/>
            <a:ext cx="7015202" cy="357610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84C823D-DFE3-8A50-B679-CA0EC6EC189C}"/>
              </a:ext>
            </a:extLst>
          </p:cNvPr>
          <p:cNvSpPr txBox="1"/>
          <p:nvPr/>
        </p:nvSpPr>
        <p:spPr>
          <a:xfrm>
            <a:off x="274990" y="2292361"/>
            <a:ext cx="2823408" cy="216024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</a:rPr>
              <a:t>Number of connections per row</a:t>
            </a:r>
          </a:p>
        </p:txBody>
      </p:sp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2E9FF4AF-A4C7-4FA8-1908-1110D8F8DFF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8898" y="2705087"/>
            <a:ext cx="938782" cy="545378"/>
          </a:xfrm>
          <a:prstGeom prst="bentConnector3">
            <a:avLst>
              <a:gd name="adj1" fmla="val 99052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AA453C4A-8B6E-9984-E601-266E1498D7F6}"/>
              </a:ext>
            </a:extLst>
          </p:cNvPr>
          <p:cNvSpPr txBox="1"/>
          <p:nvPr/>
        </p:nvSpPr>
        <p:spPr>
          <a:xfrm>
            <a:off x="4943872" y="5913566"/>
            <a:ext cx="3096344" cy="21544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 75 Bold"/>
                <a:ea typeface="+mn-ea"/>
              </a:rPr>
              <a:t>Number of connections per column</a:t>
            </a:r>
          </a:p>
        </p:txBody>
      </p:sp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D27E2CA9-85E9-639B-7CF2-B86846D9AA61}"/>
              </a:ext>
            </a:extLst>
          </p:cNvPr>
          <p:cNvCxnSpPr>
            <a:cxnSpLocks/>
          </p:cNvCxnSpPr>
          <p:nvPr/>
        </p:nvCxnSpPr>
        <p:spPr>
          <a:xfrm rot="10800000">
            <a:off x="4583832" y="5804930"/>
            <a:ext cx="360040" cy="234927"/>
          </a:xfrm>
          <a:prstGeom prst="bentConnector3">
            <a:avLst>
              <a:gd name="adj1" fmla="val 99333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41651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6" y="798856"/>
            <a:ext cx="10292053" cy="1065213"/>
          </a:xfrm>
        </p:spPr>
        <p:txBody>
          <a:bodyPr/>
          <a:lstStyle/>
          <a:p>
            <a:r>
              <a:rPr lang="en-US" dirty="0"/>
              <a:t>Structure of the new  matrix N=3888, number of connections per row and column</a:t>
            </a:r>
            <a:br>
              <a:rPr lang="en-US" dirty="0"/>
            </a:b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19337" y="1489822"/>
            <a:ext cx="4518711" cy="412104"/>
          </a:xfrm>
          <a:ln/>
        </p:spPr>
        <p:txBody>
          <a:bodyPr/>
          <a:lstStyle/>
          <a:p>
            <a:pPr algn="just"/>
            <a:r>
              <a:rPr lang="fr-FR" sz="2000" dirty="0"/>
              <a:t>doc.: IEEE 802.11-25/805r0</a:t>
            </a: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Isabelle Siaud, Orange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r-FR"/>
              <a:t>May 2025</a:t>
            </a:r>
            <a:endParaRPr lang="en-GB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4C823D-DFE3-8A50-B679-CA0EC6EC189C}"/>
              </a:ext>
            </a:extLst>
          </p:cNvPr>
          <p:cNvSpPr txBox="1"/>
          <p:nvPr/>
        </p:nvSpPr>
        <p:spPr>
          <a:xfrm>
            <a:off x="878262" y="2817613"/>
            <a:ext cx="2823408" cy="216024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</a:rPr>
              <a:t>Number of connections per row</a:t>
            </a:r>
          </a:p>
        </p:txBody>
      </p:sp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2E9FF4AF-A4C7-4FA8-1908-1110D8F8DFF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59590" y="3315310"/>
            <a:ext cx="938782" cy="545378"/>
          </a:xfrm>
          <a:prstGeom prst="bentConnector3">
            <a:avLst>
              <a:gd name="adj1" fmla="val 99052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D27E2CA9-85E9-639B-7CF2-B86846D9AA6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615072" y="5732993"/>
            <a:ext cx="382699" cy="33674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pic>
        <p:nvPicPr>
          <p:cNvPr id="3" name="Espace réservé du contenu 11">
            <a:extLst>
              <a:ext uri="{FF2B5EF4-FFF2-40B4-BE49-F238E27FC236}">
                <a16:creationId xmlns:a16="http://schemas.microsoft.com/office/drawing/2014/main" id="{D15189DC-9ED4-FEA0-6AE9-5B691C09B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967" y="2344517"/>
            <a:ext cx="6537580" cy="33655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183A3A3-872C-A9F3-3C62-C4A3E31AE78C}"/>
              </a:ext>
            </a:extLst>
          </p:cNvPr>
          <p:cNvSpPr txBox="1"/>
          <p:nvPr/>
        </p:nvSpPr>
        <p:spPr>
          <a:xfrm>
            <a:off x="4974794" y="5877272"/>
            <a:ext cx="6670096" cy="43088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 lIns="0" tIns="0" rIns="0" bIns="0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 75 Bold"/>
                <a:ea typeface="+mn-ea"/>
              </a:rPr>
              <a:t>Number of connections per column   &lt;-&gt; equivalence in terms of connections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 75 Bold"/>
                <a:ea typeface="+mn-ea"/>
              </a:rPr>
              <a:t>				number vs initial matrix in </a:t>
            </a:r>
            <a:r>
              <a:rPr lang="en-US" sz="1400" i="1" dirty="0">
                <a:solidFill>
                  <a:srgbClr val="000000"/>
                </a:solidFill>
                <a:latin typeface="Helvetica 75 Bold"/>
                <a:ea typeface="+mn-ea"/>
              </a:rPr>
              <a:t>“</a:t>
            </a:r>
            <a:r>
              <a:rPr lang="fr-FR" sz="1400" i="1" dirty="0">
                <a:solidFill>
                  <a:srgbClr val="000000"/>
                </a:solidFill>
                <a:latin typeface="Helvetica 75 Bold"/>
                <a:ea typeface="+mn-ea"/>
              </a:rPr>
              <a:t>1992r3 </a:t>
            </a:r>
            <a:r>
              <a:rPr lang="fr-FR" sz="1400" dirty="0">
                <a:solidFill>
                  <a:srgbClr val="000000"/>
                </a:solidFill>
                <a:latin typeface="Helvetica 75 Bold"/>
                <a:ea typeface="+mn-ea"/>
              </a:rPr>
              <a:t>»</a:t>
            </a:r>
            <a:endParaRPr lang="en-US" sz="1400" dirty="0">
              <a:solidFill>
                <a:srgbClr val="000000"/>
              </a:solidFill>
              <a:latin typeface="Helvetica 75 Bold"/>
              <a:ea typeface="+mn-ea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DF9C63D-9ABC-A5CD-8051-D8211F3723BE}"/>
              </a:ext>
            </a:extLst>
          </p:cNvPr>
          <p:cNvSpPr txBox="1"/>
          <p:nvPr/>
        </p:nvSpPr>
        <p:spPr>
          <a:xfrm>
            <a:off x="3166691" y="1754721"/>
            <a:ext cx="8606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The number of connections is more homogenous in two dimensions</a:t>
            </a:r>
            <a:r>
              <a:rPr lang="fr-FR" dirty="0">
                <a:solidFill>
                  <a:srgbClr val="FF66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091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9FE37-CFA2-82A7-85A6-9271EDDB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7A5775-CEEF-F139-D347-C59392099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Simulation settings</a:t>
            </a:r>
          </a:p>
          <a:p>
            <a:endParaRPr lang="fr-FR" dirty="0"/>
          </a:p>
          <a:p>
            <a:r>
              <a:rPr lang="en-US" altLang="zh-CN" sz="2000" b="0" dirty="0"/>
              <a:t>Modulation: BPSK, QPSK and 16QAM</a:t>
            </a:r>
          </a:p>
          <a:p>
            <a:r>
              <a:rPr lang="en-US" altLang="zh-CN" sz="2000" b="0" dirty="0"/>
              <a:t>Coding rate: R=1/2</a:t>
            </a:r>
          </a:p>
          <a:p>
            <a:r>
              <a:rPr lang="en-US" altLang="zh-CN" sz="2000" b="0" dirty="0"/>
              <a:t>Additional coding rate R= 2/3 </a:t>
            </a:r>
          </a:p>
          <a:p>
            <a:r>
              <a:rPr lang="en-US" altLang="zh-CN" sz="2000" b="0" dirty="0"/>
              <a:t>AWGN channel</a:t>
            </a:r>
          </a:p>
          <a:p>
            <a:r>
              <a:rPr lang="en-US" altLang="zh-CN" sz="2000" b="0" dirty="0"/>
              <a:t>Frame size : N=3888</a:t>
            </a:r>
          </a:p>
          <a:p>
            <a:r>
              <a:rPr lang="en-US" altLang="zh-CN" sz="2000" b="0" dirty="0">
                <a:solidFill>
                  <a:srgbClr val="000000"/>
                </a:solidFill>
              </a:rPr>
              <a:t>Layered Normalized Min-Sum (Alpha = 0.75) decoder with 5 and 10 iterations</a:t>
            </a:r>
            <a:endParaRPr lang="fr-FR" sz="2000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916B9D-49F6-CE6D-EC2B-7D1B3DF61B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6E7497-45B6-1A57-68D8-0F5E032C024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Isabelle Siaud, Orange</a:t>
            </a:r>
            <a:endParaRPr lang="en-GB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0B198AF-7E4B-5ABC-E7C5-0D637D898B0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r-FR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87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8FAB5-BF92-D830-3741-AA3792DF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26975"/>
          </a:xfrm>
        </p:spPr>
        <p:txBody>
          <a:bodyPr/>
          <a:lstStyle/>
          <a:p>
            <a:r>
              <a:rPr lang="fr-FR" dirty="0"/>
              <a:t>Performance </a:t>
            </a:r>
            <a:r>
              <a:rPr lang="en-US" dirty="0"/>
              <a:t>comparison</a:t>
            </a:r>
            <a:r>
              <a:rPr lang="fr-FR" dirty="0"/>
              <a:t>  R=1/2 (1)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C558CC-2AB1-72A4-B9F0-F5D1DDFF08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6E4C8C-9B2F-89D5-F84A-DC86433FBCD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Isabelle Siaud, Orange</a:t>
            </a:r>
            <a:endParaRPr lang="en-GB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836D3A0-7F84-F79F-26EF-A31E43724EC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r-FR"/>
              <a:t>May 2025</a:t>
            </a:r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3D38C8-6CBF-0F0C-213A-B34C37C36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2" y="1665318"/>
            <a:ext cx="6854607" cy="413994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105BD4-F8A6-EBFE-38F9-A262E499D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973" y="1665318"/>
            <a:ext cx="6850027" cy="416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6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8FAB5-BF92-D830-3741-AA3792DF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26975"/>
          </a:xfrm>
        </p:spPr>
        <p:txBody>
          <a:bodyPr/>
          <a:lstStyle/>
          <a:p>
            <a:r>
              <a:rPr lang="fr-FR" dirty="0"/>
              <a:t>Performance </a:t>
            </a:r>
            <a:r>
              <a:rPr lang="en-US" dirty="0"/>
              <a:t>comparison</a:t>
            </a:r>
            <a:r>
              <a:rPr lang="fr-FR" dirty="0"/>
              <a:t>  R=1/2 (2)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C558CC-2AB1-72A4-B9F0-F5D1DDFF08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6E4C8C-9B2F-89D5-F84A-DC86433FBCD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Isabelle Siaud, Orange</a:t>
            </a:r>
            <a:endParaRPr lang="en-GB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836D3A0-7F84-F79F-26EF-A31E43724EC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r-FR"/>
              <a:t>May 2025</a:t>
            </a:r>
            <a:endParaRPr lang="en-GB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B5CB3A-6794-1720-2935-F795B5A1E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06" y="1844824"/>
            <a:ext cx="8068694" cy="43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7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C063A0-A2C2-E763-DB15-AA049DB5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17" y="400268"/>
            <a:ext cx="10361084" cy="1065213"/>
          </a:xfrm>
        </p:spPr>
        <p:txBody>
          <a:bodyPr/>
          <a:lstStyle/>
          <a:p>
            <a:r>
              <a:rPr lang="en-US" dirty="0"/>
              <a:t>Proposed Modifications R=1/2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12067C-4238-8183-C275-54340A826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610546"/>
            <a:ext cx="10361084" cy="439687"/>
          </a:xfrm>
        </p:spPr>
        <p:txBody>
          <a:bodyPr/>
          <a:lstStyle/>
          <a:p>
            <a:r>
              <a:rPr lang="fr-FR" dirty="0"/>
              <a:t>Update the matrix as follow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38D271-7E21-CBB8-62BB-6295D150A7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C4C829-A9F2-BB9C-3338-D8BCC6CD6E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Isabelle Siaud, Orange</a:t>
            </a:r>
            <a:endParaRPr lang="en-GB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28FFCE1-0257-3BF7-D96D-071CDD1B3FB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r-FR"/>
              <a:t>May 2025</a:t>
            </a:r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ED62CC-85FD-3FCD-A65B-80128BFDB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675759"/>
            <a:ext cx="4943651" cy="306827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B56564C-4476-14EE-4617-3B6ECD341D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912"/>
          <a:stretch/>
        </p:blipFill>
        <p:spPr>
          <a:xfrm>
            <a:off x="5663952" y="2533142"/>
            <a:ext cx="6336704" cy="3324079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833182C3-492E-546E-7A29-553061A4EC8A}"/>
              </a:ext>
            </a:extLst>
          </p:cNvPr>
          <p:cNvSpPr/>
          <p:nvPr/>
        </p:nvSpPr>
        <p:spPr bwMode="auto">
          <a:xfrm>
            <a:off x="4943872" y="4587924"/>
            <a:ext cx="720080" cy="439687"/>
          </a:xfrm>
          <a:prstGeom prst="righ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3091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7222825-62ea-40f3-96b5-5375c07996e2}" enabled="1" method="Privileged" siteId="{90c7a20a-f34b-40bf-bc48-b9253b6f5d2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1378</TotalTime>
  <Words>823</Words>
  <Application>Microsoft Office PowerPoint</Application>
  <PresentationFormat>Grand écran</PresentationFormat>
  <Paragraphs>140</Paragraphs>
  <Slides>16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Arial Unicode MS</vt:lpstr>
      <vt:lpstr>Calibri</vt:lpstr>
      <vt:lpstr>Helvetica 75 Bold</vt:lpstr>
      <vt:lpstr>Times New Roman</vt:lpstr>
      <vt:lpstr>Thème Office</vt:lpstr>
      <vt:lpstr>Document Microsoft Word 97 - 2003</vt:lpstr>
      <vt:lpstr>LDPC Codes new matrix for N=3888</vt:lpstr>
      <vt:lpstr>Abstract</vt:lpstr>
      <vt:lpstr>Motivation</vt:lpstr>
      <vt:lpstr>Structure of the matrix N=3888, number of connections per row and column </vt:lpstr>
      <vt:lpstr>Structure of the new  matrix N=3888, number of connections per row and column </vt:lpstr>
      <vt:lpstr>Simulation results</vt:lpstr>
      <vt:lpstr>Performance comparison  R=1/2 (1) </vt:lpstr>
      <vt:lpstr>Performance comparison  R=1/2 (2) </vt:lpstr>
      <vt:lpstr>Proposed Modifications R=1/2</vt:lpstr>
      <vt:lpstr>Structure of the new  matrix N=3888, number of connections per row and column, R=2/3 </vt:lpstr>
      <vt:lpstr>Performance comparison  R=2/3 (1) </vt:lpstr>
      <vt:lpstr>Performance comparison  R=2/3 (2)</vt:lpstr>
      <vt:lpstr>Proposed Modifications R=2/3</vt:lpstr>
      <vt:lpstr>Summary and perspectives</vt:lpstr>
      <vt:lpstr>Straw Pol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SIAUD Isabelle INNOV/NET</dc:creator>
  <cp:keywords/>
  <cp:lastModifiedBy>SIAUD Isabelle INNOV/NET</cp:lastModifiedBy>
  <cp:revision>10</cp:revision>
  <cp:lastPrinted>1601-01-01T00:00:00Z</cp:lastPrinted>
  <dcterms:created xsi:type="dcterms:W3CDTF">2025-05-08T14:50:20Z</dcterms:created>
  <dcterms:modified xsi:type="dcterms:W3CDTF">2025-05-09T13:48:24Z</dcterms:modified>
  <cp:category>Name, Affiliation</cp:category>
</cp:coreProperties>
</file>