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6"/>
  </p:notesMasterIdLst>
  <p:handoutMasterIdLst>
    <p:handoutMasterId r:id="rId17"/>
  </p:handoutMasterIdLst>
  <p:sldIdLst>
    <p:sldId id="269" r:id="rId2"/>
    <p:sldId id="257" r:id="rId3"/>
    <p:sldId id="932" r:id="rId4"/>
    <p:sldId id="933" r:id="rId5"/>
    <p:sldId id="937" r:id="rId6"/>
    <p:sldId id="953" r:id="rId7"/>
    <p:sldId id="941" r:id="rId8"/>
    <p:sldId id="942" r:id="rId9"/>
    <p:sldId id="952" r:id="rId10"/>
    <p:sldId id="957" r:id="rId11"/>
    <p:sldId id="500" r:id="rId12"/>
    <p:sldId id="636" r:id="rId13"/>
    <p:sldId id="958" r:id="rId14"/>
    <p:sldId id="94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3875" autoAdjust="0"/>
  </p:normalViewPr>
  <p:slideViewPr>
    <p:cSldViewPr>
      <p:cViewPr varScale="1">
        <p:scale>
          <a:sx n="63" d="100"/>
          <a:sy n="63" d="100"/>
        </p:scale>
        <p:origin x="144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7221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2800186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13</a:t>
            </a:fld>
            <a:endParaRPr lang="zh-CN" altLang="en-US"/>
          </a:p>
        </p:txBody>
      </p:sp>
    </p:spTree>
    <p:extLst>
      <p:ext uri="{BB962C8B-B14F-4D97-AF65-F5344CB8AC3E}">
        <p14:creationId xmlns:p14="http://schemas.microsoft.com/office/powerpoint/2010/main" val="2600875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14</a:t>
            </a:fld>
            <a:endParaRPr lang="en-US" dirty="0"/>
          </a:p>
        </p:txBody>
      </p:sp>
    </p:spTree>
    <p:extLst>
      <p:ext uri="{BB962C8B-B14F-4D97-AF65-F5344CB8AC3E}">
        <p14:creationId xmlns:p14="http://schemas.microsoft.com/office/powerpoint/2010/main" val="2289194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4119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8178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6389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70533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7461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950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4681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	OOK generation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2025-05-09</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580209985"/>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chemeClr val="dk1"/>
                          </a:solidFill>
                          <a:latin typeface="Times New Roman" panose="02020603050405020304" pitchFamily="18" charset="0"/>
                          <a:ea typeface="+mn-ea"/>
                          <a:cs typeface="Times New Roman" panose="02020603050405020304" pitchFamily="18" charset="0"/>
                        </a:rPr>
                        <a:t>Ke</a:t>
                      </a:r>
                      <a:r>
                        <a:rPr lang="en-US" altLang="zh-CN" sz="1200" kern="1200" dirty="0">
                          <a:solidFill>
                            <a:schemeClr val="dk1"/>
                          </a:solidFill>
                          <a:latin typeface="Times New Roman" panose="02020603050405020304" pitchFamily="18" charset="0"/>
                          <a:ea typeface="+mn-ea"/>
                          <a:cs typeface="Times New Roman" panose="02020603050405020304" pitchFamily="18" charset="0"/>
                        </a:rPr>
                        <a:t>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000000"/>
                          </a:solidFill>
                          <a:latin typeface="Times New Roman" panose="02020603050405020304" pitchFamily="18" charset="0"/>
                          <a:ea typeface="+mn-ea"/>
                          <a:cs typeface="Times New Roman" panose="02020603050405020304" pitchFamily="18" charset="0"/>
                        </a:rPr>
                        <a:t>OPPO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wangke6@oppo.com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a:solidFill>
                            <a:srgbClr val="000000"/>
                          </a:solidFill>
                          <a:latin typeface="Times New Roman" panose="02020603050405020304" pitchFamily="18" charset="0"/>
                          <a:ea typeface="+mn-ea"/>
                          <a:cs typeface="Times New Roman" panose="02020603050405020304" pitchFamily="18" charset="0"/>
                        </a:rPr>
                        <a:t>OPPO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802.11-25/0802r0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75C7840D-0873-4534-83B4-F94EE538FE07}"/>
              </a:ext>
            </a:extLst>
          </p:cNvPr>
          <p:cNvSpPr>
            <a:spLocks noGrp="1"/>
          </p:cNvSpPr>
          <p:nvPr>
            <p:ph type="title"/>
          </p:nvPr>
        </p:nvSpPr>
        <p:spPr>
          <a:xfrm>
            <a:off x="685800" y="685800"/>
            <a:ext cx="7772400" cy="700940"/>
          </a:xfrm>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kern="1200" dirty="0">
                <a:solidFill>
                  <a:schemeClr val="tx1"/>
                </a:solidFill>
                <a:sym typeface="OPPOSans B" panose="00020600040101010101" charset="-122"/>
              </a:rPr>
              <a:t>DL OOK generation with OFDM (2</a:t>
            </a:r>
            <a:r>
              <a:rPr lang="en-US" altLang="zh-CN" dirty="0">
                <a:solidFill>
                  <a:schemeClr val="tx1"/>
                </a:solidFill>
              </a:rPr>
              <a:t>)</a:t>
            </a:r>
            <a:endParaRPr lang="zh-CN" altLang="en-US" dirty="0">
              <a:solidFill>
                <a:srgbClr val="FF0000"/>
              </a:solidFill>
            </a:endParaRPr>
          </a:p>
        </p:txBody>
      </p:sp>
      <p:sp>
        <p:nvSpPr>
          <p:cNvPr id="7" name="文本框 6">
            <a:extLst>
              <a:ext uri="{FF2B5EF4-FFF2-40B4-BE49-F238E27FC236}">
                <a16:creationId xmlns:a16="http://schemas.microsoft.com/office/drawing/2014/main" id="{F576644D-E9F5-4AD5-824B-D683838524BE}"/>
              </a:ext>
            </a:extLst>
          </p:cNvPr>
          <p:cNvSpPr txBox="1"/>
          <p:nvPr/>
        </p:nvSpPr>
        <p:spPr>
          <a:xfrm>
            <a:off x="457200" y="1654314"/>
            <a:ext cx="8001000" cy="3877985"/>
          </a:xfrm>
          <a:prstGeom prst="rect">
            <a:avLst/>
          </a:prstGeom>
          <a:noFill/>
        </p:spPr>
        <p:txBody>
          <a:bodyPr wrap="square" rtlCol="0">
            <a:spAutoFit/>
          </a:bodyPr>
          <a:lstStyle/>
          <a:p>
            <a:pPr marL="342900" lvl="1" indent="-342900">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OOK symbols generated with the identified BPSK sequence, the PSD is also evaluated as show in the following Figures. Good spectrum property is observed.   </a:t>
            </a:r>
            <a:r>
              <a:rPr lang="en-US" altLang="zh-CN" sz="2000" dirty="0"/>
              <a:t> </a:t>
            </a:r>
          </a:p>
          <a:p>
            <a:pPr marL="0" lvl="1">
              <a:spcBef>
                <a:spcPts val="0"/>
              </a:spcBef>
              <a:spcAft>
                <a:spcPts val="600"/>
              </a:spcAft>
            </a:pPr>
            <a:r>
              <a:rPr lang="en-US" altLang="zh-CN" sz="1800" kern="1400" dirty="0">
                <a:ea typeface="楷体" panose="02010609060101010101" pitchFamily="49" charset="-122"/>
              </a:rPr>
              <a:t>	</a:t>
            </a:r>
            <a:endParaRPr lang="en-US" altLang="zh-CN" sz="1800" kern="1400" dirty="0">
              <a:effectLst/>
              <a:latin typeface="Times New Roman" panose="02020603050405020304" pitchFamily="18" charset="0"/>
              <a:ea typeface="楷体" panose="02010609060101010101" pitchFamily="49" charset="-122"/>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2000" dirty="0">
              <a:cs typeface="Times New Roman" panose="02020603050405020304" pitchFamily="18" charset="0"/>
            </a:endParaRPr>
          </a:p>
        </p:txBody>
      </p:sp>
      <p:sp>
        <p:nvSpPr>
          <p:cNvPr id="6" name="Footer Placeholder 2">
            <a:extLst>
              <a:ext uri="{FF2B5EF4-FFF2-40B4-BE49-F238E27FC236}">
                <a16:creationId xmlns:a16="http://schemas.microsoft.com/office/drawing/2014/main" id="{FCC8E038-1686-49B0-B055-B6DA49990CE0}"/>
              </a:ext>
            </a:extLst>
          </p:cNvPr>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8" name="Slide Number Placeholder 3">
            <a:extLst>
              <a:ext uri="{FF2B5EF4-FFF2-40B4-BE49-F238E27FC236}">
                <a16:creationId xmlns:a16="http://schemas.microsoft.com/office/drawing/2014/main" id="{B3A9D29B-A429-483E-A5C1-16ABB9B7B18B}"/>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10</a:t>
            </a:fld>
            <a:endParaRPr lang="en-US" dirty="0"/>
          </a:p>
        </p:txBody>
      </p:sp>
      <p:sp>
        <p:nvSpPr>
          <p:cNvPr id="9" name="Date Placeholder 3">
            <a:extLst>
              <a:ext uri="{FF2B5EF4-FFF2-40B4-BE49-F238E27FC236}">
                <a16:creationId xmlns:a16="http://schemas.microsoft.com/office/drawing/2014/main" id="{78D79C6C-BD0D-4931-8A21-25C1DB314268}"/>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May 2025</a:t>
            </a:r>
            <a:endParaRPr lang="en-GB" altLang="zh-CN" dirty="0"/>
          </a:p>
        </p:txBody>
      </p:sp>
      <p:sp>
        <p:nvSpPr>
          <p:cNvPr id="11" name="Rectangle 1">
            <a:extLst>
              <a:ext uri="{FF2B5EF4-FFF2-40B4-BE49-F238E27FC236}">
                <a16:creationId xmlns:a16="http://schemas.microsoft.com/office/drawing/2014/main" id="{7FC91595-7F90-41FB-A729-B4C6C9E3043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802.11-25/0802r0</a:t>
            </a:r>
            <a:endParaRPr lang="en-SG" altLang="zh-CN" sz="1800" dirty="0">
              <a:latin typeface="+mn-lt"/>
            </a:endParaRPr>
          </a:p>
        </p:txBody>
      </p:sp>
      <p:sp>
        <p:nvSpPr>
          <p:cNvPr id="15" name="Rectangle 6">
            <a:extLst>
              <a:ext uri="{FF2B5EF4-FFF2-40B4-BE49-F238E27FC236}">
                <a16:creationId xmlns:a16="http://schemas.microsoft.com/office/drawing/2014/main" id="{82F3B4C0-EEA5-41FF-B9EE-A6DF4DDD8F3B}"/>
              </a:ext>
            </a:extLst>
          </p:cNvPr>
          <p:cNvSpPr>
            <a:spLocks noChangeArrowheads="1"/>
          </p:cNvSpPr>
          <p:nvPr/>
        </p:nvSpPr>
        <p:spPr bwMode="auto">
          <a:xfrm>
            <a:off x="1219200" y="238655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dirty="0"/>
          </a:p>
        </p:txBody>
      </p:sp>
      <p:sp>
        <p:nvSpPr>
          <p:cNvPr id="17" name="Rectangle 8">
            <a:extLst>
              <a:ext uri="{FF2B5EF4-FFF2-40B4-BE49-F238E27FC236}">
                <a16:creationId xmlns:a16="http://schemas.microsoft.com/office/drawing/2014/main" id="{DDDCE479-4D39-49E7-A0BA-CF865B334D90}"/>
              </a:ext>
            </a:extLst>
          </p:cNvPr>
          <p:cNvSpPr>
            <a:spLocks noChangeArrowheads="1"/>
          </p:cNvSpPr>
          <p:nvPr/>
        </p:nvSpPr>
        <p:spPr bwMode="auto">
          <a:xfrm>
            <a:off x="1219200" y="455825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3" name="图片 2">
            <a:extLst>
              <a:ext uri="{FF2B5EF4-FFF2-40B4-BE49-F238E27FC236}">
                <a16:creationId xmlns:a16="http://schemas.microsoft.com/office/drawing/2014/main" id="{B78D085F-35F3-49B7-8BB6-BFD717B6C6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2939573"/>
            <a:ext cx="3847600" cy="2885700"/>
          </a:xfrm>
          <a:prstGeom prst="rect">
            <a:avLst/>
          </a:prstGeom>
        </p:spPr>
      </p:pic>
      <p:pic>
        <p:nvPicPr>
          <p:cNvPr id="10" name="图片 9">
            <a:extLst>
              <a:ext uri="{FF2B5EF4-FFF2-40B4-BE49-F238E27FC236}">
                <a16:creationId xmlns:a16="http://schemas.microsoft.com/office/drawing/2014/main" id="{040BD1FB-4CFD-4836-A2DD-B814E1BDA6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4400" y="2939573"/>
            <a:ext cx="3847600" cy="2885700"/>
          </a:xfrm>
          <a:prstGeom prst="rect">
            <a:avLst/>
          </a:prstGeom>
        </p:spPr>
      </p:pic>
    </p:spTree>
    <p:extLst>
      <p:ext uri="{BB962C8B-B14F-4D97-AF65-F5344CB8AC3E}">
        <p14:creationId xmlns:p14="http://schemas.microsoft.com/office/powerpoint/2010/main" val="850171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Summary</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29432" y="1676400"/>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buNone/>
            </a:pPr>
            <a:endParaRPr lang="en-GB" altLang="zh-CN" sz="1800" dirty="0">
              <a:latin typeface="+mn-lt"/>
            </a:endParaRPr>
          </a:p>
          <a:p>
            <a:pPr marL="342900" lvl="1" indent="-342900" algn="just">
              <a:spcBef>
                <a:spcPts val="0"/>
              </a:spcBef>
              <a:spcAft>
                <a:spcPts val="600"/>
              </a:spcAft>
              <a:buFont typeface="Wingdings" panose="05000000000000000000" pitchFamily="2" charset="2"/>
              <a:buChar char="p"/>
            </a:pPr>
            <a:r>
              <a:rPr lang="en-US" altLang="zh-CN" sz="2000" dirty="0">
                <a:latin typeface="Times New Roman" panose="02020603050405020304" pitchFamily="18" charset="0"/>
                <a:ea typeface="+mn-ea"/>
                <a:cs typeface="Times New Roman" panose="02020603050405020304" pitchFamily="18" charset="0"/>
              </a:rPr>
              <a:t>In this submission, on top of  OOK generation with DSSS, we further discussed DL OOK generation with OFDM, including bandwidth requirement, impact on receiver complexity etc. </a:t>
            </a:r>
            <a:r>
              <a:rPr lang="en-US" altLang="zh-CN" sz="2000" dirty="0">
                <a:latin typeface="Times New Roman" panose="02020603050405020304" pitchFamily="18" charset="0"/>
                <a:ea typeface="+mn-ea"/>
                <a:cs typeface="Times New Roman" panose="02020603050405020304" pitchFamily="18" charset="0"/>
                <a:sym typeface="OPPOSans B" panose="00020600040101010101" charset="-122"/>
              </a:rPr>
              <a:t> Based on the discussion and evaluation, we propose the following BPSK sequence</a:t>
            </a:r>
            <a:r>
              <a:rPr lang="en-US" altLang="zh-CN" sz="1800" dirty="0">
                <a:latin typeface="+mn-lt"/>
              </a:rPr>
              <a:t>.    </a:t>
            </a:r>
          </a:p>
          <a:p>
            <a:pPr marL="800100" lvl="2" indent="-342900">
              <a:spcBef>
                <a:spcPts val="0"/>
              </a:spcBef>
              <a:spcAft>
                <a:spcPts val="600"/>
              </a:spcAft>
              <a:buFont typeface="Arial" panose="020B0604020202020204" pitchFamily="34" charset="0"/>
              <a:buChar char="•"/>
            </a:pPr>
            <a:r>
              <a:rPr lang="en-US" altLang="zh-CN" sz="1800" b="0" i="0" u="none" strike="noStrike" baseline="0" dirty="0">
                <a:solidFill>
                  <a:srgbClr val="000000"/>
                </a:solidFill>
                <a:latin typeface="Consolas Courier"/>
              </a:rPr>
              <a:t>[0,0,0,0,0,0,0,0,0,0,0,0,0,0,0,0,-1,1,1,1,-1,1,-1,1,1,-1,1,-1,-1,-1,1,1,0,1,1,1,-1,1,1,1,1,1,-1,-1,1,1,1,-1,1,0,0,0,0,0,0,0,0,0,0,0,0,0,0,0];</a:t>
            </a:r>
          </a:p>
          <a:p>
            <a:pPr marL="800100" lvl="2" indent="-342900" algn="just">
              <a:spcBef>
                <a:spcPts val="0"/>
              </a:spcBef>
              <a:spcAft>
                <a:spcPts val="600"/>
              </a:spcAft>
              <a:buFont typeface="Arial" panose="020B0604020202020204" pitchFamily="34" charset="0"/>
              <a:buChar char="•"/>
            </a:pPr>
            <a:endParaRPr lang="en-US" altLang="zh-CN" sz="1800" dirty="0">
              <a:highlight>
                <a:srgbClr val="FFFF00"/>
              </a:highlight>
              <a:latin typeface="+mn-lt"/>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802.11-25/0802r0</a:t>
            </a:r>
            <a:endParaRPr lang="en-SG" altLang="zh-CN"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Poll(1)</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Wang </a:t>
            </a:r>
            <a:r>
              <a:rPr lang="en-US" altLang="zh-CN" dirty="0" err="1"/>
              <a:t>ke</a:t>
            </a:r>
            <a:r>
              <a:rPr lang="en-US" altLang="zh-CN" dirty="0"/>
              <a:t>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sz="2400" dirty="0">
                <a:latin typeface="+mn-lt"/>
              </a:rPr>
              <a:t>DSSS based OOK is supported for AMP DL.</a:t>
            </a:r>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73809025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Poll(2)</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Wang </a:t>
            </a:r>
            <a:r>
              <a:rPr lang="en-US" altLang="zh-CN" dirty="0" err="1"/>
              <a:t>ke</a:t>
            </a:r>
            <a:r>
              <a:rPr lang="en-US" altLang="zh-CN" dirty="0"/>
              <a:t>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sz="2400" dirty="0"/>
              <a:t>For DL OOK generation with </a:t>
            </a:r>
            <a:r>
              <a:rPr lang="en-US" altLang="zh-CN" sz="2400" dirty="0">
                <a:latin typeface="+mn-lt"/>
              </a:rPr>
              <a:t>OFDM, the following BPSK sequence is recommend.</a:t>
            </a:r>
          </a:p>
          <a:p>
            <a:pPr lvl="2"/>
            <a:r>
              <a:rPr lang="en-US" sz="1800" kern="0" dirty="0"/>
              <a:t>[0,0,0,0,0,0,0,0,0,0,0,0,0,0,0,0,-1,1,1,1,-1,1,-1,1,1,-1,1,-1,-1,-1,1,1,0,1,1,1,-1,1,1,1,1,1,-1,-1,1,1,1,-1,1,0,0,0,0,0,0,0,0,0,0,0,0,0,0,0];</a:t>
            </a:r>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183176946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r>
              <a:rPr lang="en-SG" altLang="zh-CN" sz="1800" b="1" dirty="0">
                <a:solidFill>
                  <a:srgbClr val="000000"/>
                </a:solidFill>
                <a:latin typeface="+mn-lt"/>
              </a:rPr>
              <a:t>IEEE 802.11-25/0440r0 </a:t>
            </a:r>
            <a:r>
              <a:rPr lang="en-US" altLang="zh-CN" sz="1800" b="1" dirty="0">
                <a:solidFill>
                  <a:srgbClr val="000000"/>
                </a:solidFill>
                <a:latin typeface="+mn-lt"/>
              </a:rPr>
              <a:t> Follow-up on AMP DL OOK generation</a:t>
            </a:r>
            <a:endParaRPr lang="en-SG" altLang="zh-CN" sz="1800" b="1" dirty="0">
              <a:solidFill>
                <a:srgbClr val="000000"/>
              </a:solidFill>
              <a:latin typeface="+mn-lt"/>
            </a:endParaRPr>
          </a:p>
          <a:p>
            <a:pPr>
              <a:buFont typeface="+mj-lt"/>
              <a:buAutoNum type="arabicPeriod"/>
            </a:pPr>
            <a:r>
              <a:rPr lang="en-SG" altLang="zh-CN" sz="1800" b="1" dirty="0">
                <a:solidFill>
                  <a:srgbClr val="000000"/>
                </a:solidFill>
                <a:latin typeface="+mn-lt"/>
              </a:rPr>
              <a:t>IEEE 802.11-24/</a:t>
            </a:r>
            <a:r>
              <a:rPr lang="en-US" altLang="zh-CN" sz="1800" b="1" dirty="0">
                <a:solidFill>
                  <a:srgbClr val="000000"/>
                </a:solidFill>
                <a:latin typeface="+mn-lt"/>
              </a:rPr>
              <a:t>1322r7</a:t>
            </a:r>
            <a:r>
              <a:rPr lang="en-US" altLang="zh-CN" sz="1800" dirty="0"/>
              <a:t> </a:t>
            </a:r>
            <a:r>
              <a:rPr lang="en-US" altLang="zh-CN" sz="1800" b="1" dirty="0" err="1">
                <a:solidFill>
                  <a:srgbClr val="000000"/>
                </a:solidFill>
                <a:latin typeface="+mn-lt"/>
              </a:rPr>
              <a:t>TGbp</a:t>
            </a:r>
            <a:r>
              <a:rPr lang="en-US" altLang="zh-CN" sz="1800" b="1" dirty="0">
                <a:solidFill>
                  <a:srgbClr val="000000"/>
                </a:solidFill>
                <a:latin typeface="+mn-lt"/>
              </a:rPr>
              <a:t> Motion Dock</a:t>
            </a:r>
          </a:p>
          <a:p>
            <a:pPr>
              <a:buFont typeface="+mj-lt"/>
              <a:buAutoNum type="arabicPeriod"/>
            </a:pPr>
            <a:r>
              <a:rPr lang="en-SG" altLang="zh-CN" sz="1800" b="1" dirty="0">
                <a:solidFill>
                  <a:srgbClr val="000000"/>
                </a:solidFill>
                <a:latin typeface="+mn-lt"/>
              </a:rPr>
              <a:t>IEEE 802.11-24/0853r0</a:t>
            </a:r>
            <a:r>
              <a:rPr lang="en-US" altLang="zh-CN" sz="1800" b="1" dirty="0">
                <a:solidFill>
                  <a:srgbClr val="000000"/>
                </a:solidFill>
                <a:latin typeface="+mn-lt"/>
              </a:rPr>
              <a:t>, Design target and device capabilities for AMP IoT</a:t>
            </a:r>
          </a:p>
          <a:p>
            <a:pPr>
              <a:buFont typeface="+mj-lt"/>
              <a:buAutoNum type="arabicPeriod"/>
            </a:pPr>
            <a:r>
              <a:rPr lang="en-US" altLang="zh-CN" sz="1800" b="1" dirty="0">
                <a:solidFill>
                  <a:srgbClr val="000000"/>
                </a:solidFill>
                <a:latin typeface="+mn-lt"/>
              </a:rPr>
              <a:t>IEEE 11-23/2203r1, Updated technical report on support of AMP IoT devices in WLAN</a:t>
            </a: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a:t>
            </a:r>
            <a:r>
              <a:rPr lang="en-SG" altLang="zh-CN" sz="1800" b="1">
                <a:solidFill>
                  <a:srgbClr val="000000"/>
                </a:solidFill>
                <a:latin typeface="+mn-lt"/>
              </a:rPr>
              <a:t>IEEE 802.11-25/0802r0</a:t>
            </a:r>
            <a:endParaRPr lang="en-SG" altLang="zh-CN"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14</a:t>
            </a:fld>
            <a:endParaRPr lang="en-US" dirty="0"/>
          </a:p>
        </p:txBody>
      </p:sp>
    </p:spTree>
    <p:extLst>
      <p:ext uri="{BB962C8B-B14F-4D97-AF65-F5344CB8AC3E}">
        <p14:creationId xmlns:p14="http://schemas.microsoft.com/office/powerpoint/2010/main" val="1800969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600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In [1], we discussed and proposed DL </a:t>
            </a:r>
            <a:r>
              <a:rPr lang="en-US" altLang="zh-CN" b="0" kern="1200" dirty="0">
                <a:sym typeface="OPPOSans B" panose="00020600040101010101" charset="-122"/>
              </a:rPr>
              <a:t>OOK generation with DSSS.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kern="1200" dirty="0">
                <a:sym typeface="OPPOSans B" panose="00020600040101010101" charset="-122"/>
              </a:rPr>
              <a:t>In [2], DL OOK generation with OFDM was discussed and the main idea is to use a BPSK sequence to generate a sufficiently wide bandwidth OFDM signal.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kern="1200" dirty="0">
                <a:sym typeface="OPPOSans B" panose="00020600040101010101" charset="-122"/>
              </a:rPr>
              <a:t>In this submission, we further discussed the required bandwidth of DL OOK and proposed a BPSK sequence to fulfill the requirement for OFDM based OOK.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solidFill>
                <a:schemeClr val="tx1"/>
              </a:solidFill>
            </a:endParaRP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802.11-25/0802r0</a:t>
            </a:r>
            <a:endParaRPr lang="en-SG" altLang="zh-CN"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75C7840D-0873-4534-83B4-F94EE538FE07}"/>
              </a:ext>
            </a:extLst>
          </p:cNvPr>
          <p:cNvSpPr>
            <a:spLocks noGrp="1"/>
          </p:cNvSpPr>
          <p:nvPr>
            <p:ph type="title"/>
          </p:nvPr>
        </p:nvSpPr>
        <p:spPr>
          <a:xfrm>
            <a:off x="685800" y="685800"/>
            <a:ext cx="7772400" cy="700940"/>
          </a:xfrm>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kern="1200" dirty="0">
                <a:sym typeface="OPPOSans B" panose="00020600040101010101" charset="-122"/>
              </a:rPr>
              <a:t>Recap :OOK generation with DSSS for DL(1</a:t>
            </a:r>
            <a:r>
              <a:rPr lang="en-US" altLang="zh-CN" dirty="0"/>
              <a:t>)</a:t>
            </a:r>
            <a:endParaRPr lang="zh-CN" altLang="en-US" dirty="0"/>
          </a:p>
        </p:txBody>
      </p:sp>
      <p:sp>
        <p:nvSpPr>
          <p:cNvPr id="7" name="文本框 6">
            <a:extLst>
              <a:ext uri="{FF2B5EF4-FFF2-40B4-BE49-F238E27FC236}">
                <a16:creationId xmlns:a16="http://schemas.microsoft.com/office/drawing/2014/main" id="{F576644D-E9F5-4AD5-824B-D683838524BE}"/>
              </a:ext>
            </a:extLst>
          </p:cNvPr>
          <p:cNvSpPr txBox="1"/>
          <p:nvPr/>
        </p:nvSpPr>
        <p:spPr>
          <a:xfrm>
            <a:off x="457200" y="1654314"/>
            <a:ext cx="8001000" cy="707886"/>
          </a:xfrm>
          <a:prstGeom prst="rect">
            <a:avLst/>
          </a:prstGeom>
          <a:noFill/>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802.11b, Barker code (1,-1,1,1,-1,+1,+1,+1,-1,-1,-1) is used  to spread information bits to a wideband DSSS signal with 22MHz spectrum.</a:t>
            </a:r>
            <a:endParaRPr lang="zh-CN" altLang="en-US" sz="2000" dirty="0">
              <a:cs typeface="Times New Roman" panose="02020603050405020304" pitchFamily="18" charset="0"/>
            </a:endParaRPr>
          </a:p>
        </p:txBody>
      </p:sp>
      <p:pic>
        <p:nvPicPr>
          <p:cNvPr id="10" name="图片 9">
            <a:extLst>
              <a:ext uri="{FF2B5EF4-FFF2-40B4-BE49-F238E27FC236}">
                <a16:creationId xmlns:a16="http://schemas.microsoft.com/office/drawing/2014/main" id="{80A5374D-29C8-4BA4-B6CD-CE704B92D061}"/>
              </a:ext>
            </a:extLst>
          </p:cNvPr>
          <p:cNvPicPr>
            <a:picLocks noChangeAspect="1"/>
          </p:cNvPicPr>
          <p:nvPr/>
        </p:nvPicPr>
        <p:blipFill>
          <a:blip r:embed="rId3"/>
          <a:stretch>
            <a:fillRect/>
          </a:stretch>
        </p:blipFill>
        <p:spPr>
          <a:xfrm>
            <a:off x="360045" y="3352800"/>
            <a:ext cx="4237355" cy="1996145"/>
          </a:xfrm>
          <a:prstGeom prst="rect">
            <a:avLst/>
          </a:prstGeom>
        </p:spPr>
      </p:pic>
      <p:pic>
        <p:nvPicPr>
          <p:cNvPr id="12" name="图片 11">
            <a:extLst>
              <a:ext uri="{FF2B5EF4-FFF2-40B4-BE49-F238E27FC236}">
                <a16:creationId xmlns:a16="http://schemas.microsoft.com/office/drawing/2014/main" id="{76DB64C6-D622-445C-A2C0-76B09E8EA2A9}"/>
              </a:ext>
            </a:extLst>
          </p:cNvPr>
          <p:cNvPicPr/>
          <p:nvPr/>
        </p:nvPicPr>
        <p:blipFill>
          <a:blip r:embed="rId4"/>
          <a:stretch>
            <a:fillRect/>
          </a:stretch>
        </p:blipFill>
        <p:spPr>
          <a:xfrm>
            <a:off x="4953000" y="2937551"/>
            <a:ext cx="3962400" cy="3017837"/>
          </a:xfrm>
          <a:prstGeom prst="rect">
            <a:avLst/>
          </a:prstGeom>
        </p:spPr>
      </p:pic>
      <p:sp>
        <p:nvSpPr>
          <p:cNvPr id="6" name="Footer Placeholder 2">
            <a:extLst>
              <a:ext uri="{FF2B5EF4-FFF2-40B4-BE49-F238E27FC236}">
                <a16:creationId xmlns:a16="http://schemas.microsoft.com/office/drawing/2014/main" id="{FCC8E038-1686-49B0-B055-B6DA49990CE0}"/>
              </a:ext>
            </a:extLst>
          </p:cNvPr>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8" name="Slide Number Placeholder 3">
            <a:extLst>
              <a:ext uri="{FF2B5EF4-FFF2-40B4-BE49-F238E27FC236}">
                <a16:creationId xmlns:a16="http://schemas.microsoft.com/office/drawing/2014/main" id="{B3A9D29B-A429-483E-A5C1-16ABB9B7B18B}"/>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3</a:t>
            </a:fld>
            <a:endParaRPr lang="en-US" dirty="0"/>
          </a:p>
        </p:txBody>
      </p:sp>
      <p:sp>
        <p:nvSpPr>
          <p:cNvPr id="9" name="Date Placeholder 3">
            <a:extLst>
              <a:ext uri="{FF2B5EF4-FFF2-40B4-BE49-F238E27FC236}">
                <a16:creationId xmlns:a16="http://schemas.microsoft.com/office/drawing/2014/main" id="{78D79C6C-BD0D-4931-8A21-25C1DB314268}"/>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May 2025</a:t>
            </a:r>
            <a:endParaRPr lang="en-GB" altLang="zh-CN" dirty="0"/>
          </a:p>
        </p:txBody>
      </p:sp>
      <p:sp>
        <p:nvSpPr>
          <p:cNvPr id="11" name="Rectangle 1">
            <a:extLst>
              <a:ext uri="{FF2B5EF4-FFF2-40B4-BE49-F238E27FC236}">
                <a16:creationId xmlns:a16="http://schemas.microsoft.com/office/drawing/2014/main" id="{7FC91595-7F90-41FB-A729-B4C6C9E3043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802.11-25/0802r0</a:t>
            </a:r>
            <a:endParaRPr lang="en-SG" altLang="zh-CN" sz="1800" dirty="0">
              <a:latin typeface="+mn-lt"/>
            </a:endParaRPr>
          </a:p>
        </p:txBody>
      </p:sp>
    </p:spTree>
    <p:extLst>
      <p:ext uri="{BB962C8B-B14F-4D97-AF65-F5344CB8AC3E}">
        <p14:creationId xmlns:p14="http://schemas.microsoft.com/office/powerpoint/2010/main" val="1515743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75C7840D-0873-4534-83B4-F94EE538FE07}"/>
              </a:ext>
            </a:extLst>
          </p:cNvPr>
          <p:cNvSpPr>
            <a:spLocks noGrp="1"/>
          </p:cNvSpPr>
          <p:nvPr>
            <p:ph type="title"/>
          </p:nvPr>
        </p:nvSpPr>
        <p:spPr>
          <a:xfrm>
            <a:off x="685800" y="685800"/>
            <a:ext cx="7772400" cy="457200"/>
          </a:xfrm>
        </p:spPr>
        <p:txBody>
          <a:bodyPr>
            <a:normAutofit fontScale="90000"/>
          </a:bodyPr>
          <a:lstStyle/>
          <a:p>
            <a:r>
              <a:rPr lang="en-US" altLang="zh-CN" kern="1200" dirty="0">
                <a:sym typeface="OPPOSans B" panose="00020600040101010101" charset="-122"/>
              </a:rPr>
              <a:t>Recap: OOK generation with DSSS for DL(2)</a:t>
            </a:r>
            <a:endParaRPr lang="zh-CN" altLang="en-US" kern="1200" dirty="0">
              <a:sym typeface="OPPOSans B" panose="00020600040101010101" charset="-122"/>
            </a:endParaRPr>
          </a:p>
        </p:txBody>
      </p:sp>
      <p:sp>
        <p:nvSpPr>
          <p:cNvPr id="7" name="文本框 6">
            <a:extLst>
              <a:ext uri="{FF2B5EF4-FFF2-40B4-BE49-F238E27FC236}">
                <a16:creationId xmlns:a16="http://schemas.microsoft.com/office/drawing/2014/main" id="{F576644D-E9F5-4AD5-824B-D683838524BE}"/>
              </a:ext>
            </a:extLst>
          </p:cNvPr>
          <p:cNvSpPr txBox="1"/>
          <p:nvPr/>
        </p:nvSpPr>
        <p:spPr>
          <a:xfrm>
            <a:off x="685800" y="1270099"/>
            <a:ext cx="8229600" cy="2046714"/>
          </a:xfrm>
          <a:prstGeom prst="rect">
            <a:avLst/>
          </a:prstGeom>
          <a:noFill/>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order to generate a narrow bandwidth DSSS signal, one way is </a:t>
            </a:r>
            <a:r>
              <a:rPr lang="en-US" altLang="zh-CN" sz="2000" dirty="0">
                <a:solidFill>
                  <a:srgbClr val="0000FF"/>
                </a:solidFill>
                <a:cs typeface="Times New Roman" panose="02020603050405020304" pitchFamily="18" charset="0"/>
              </a:rPr>
              <a:t>to replace Barker code with another spreading code</a:t>
            </a:r>
            <a:r>
              <a:rPr lang="en-US" altLang="zh-CN" sz="2000" dirty="0">
                <a:cs typeface="Times New Roman" panose="02020603050405020304" pitchFamily="18" charset="0"/>
              </a:rPr>
              <a:t>.</a:t>
            </a: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Less randomization than Barker code, one example is [1 1 1 1 -1 -1 -1 -1 -1 -1 -1]</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about 3 times spectrum spreading via About 4 times repetition of 1 or -1</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The new output DSSS signal is OOK modulated (may has Manchester coding), as shown in the following. </a:t>
            </a:r>
            <a:endParaRPr lang="en-US" altLang="zh-CN" sz="1600" dirty="0">
              <a:cs typeface="Times New Roman" panose="02020603050405020304" pitchFamily="18" charset="0"/>
            </a:endParaRPr>
          </a:p>
        </p:txBody>
      </p:sp>
      <p:pic>
        <p:nvPicPr>
          <p:cNvPr id="13" name="图片 12">
            <a:extLst>
              <a:ext uri="{FF2B5EF4-FFF2-40B4-BE49-F238E27FC236}">
                <a16:creationId xmlns:a16="http://schemas.microsoft.com/office/drawing/2014/main" id="{D0C145FF-659C-4DF4-A5BA-56AAAA83C494}"/>
              </a:ext>
            </a:extLst>
          </p:cNvPr>
          <p:cNvPicPr>
            <a:picLocks noChangeAspect="1"/>
          </p:cNvPicPr>
          <p:nvPr/>
        </p:nvPicPr>
        <p:blipFill>
          <a:blip r:embed="rId3"/>
          <a:stretch>
            <a:fillRect/>
          </a:stretch>
        </p:blipFill>
        <p:spPr>
          <a:xfrm>
            <a:off x="935566" y="3541188"/>
            <a:ext cx="7272867" cy="2414501"/>
          </a:xfrm>
          <a:prstGeom prst="rect">
            <a:avLst/>
          </a:prstGeom>
        </p:spPr>
      </p:pic>
      <p:sp>
        <p:nvSpPr>
          <p:cNvPr id="5" name="Footer Placeholder 2">
            <a:extLst>
              <a:ext uri="{FF2B5EF4-FFF2-40B4-BE49-F238E27FC236}">
                <a16:creationId xmlns:a16="http://schemas.microsoft.com/office/drawing/2014/main" id="{2B7C4522-F80C-4FC0-A685-128657FC2647}"/>
              </a:ext>
            </a:extLst>
          </p:cNvPr>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6" name="Slide Number Placeholder 3">
            <a:extLst>
              <a:ext uri="{FF2B5EF4-FFF2-40B4-BE49-F238E27FC236}">
                <a16:creationId xmlns:a16="http://schemas.microsoft.com/office/drawing/2014/main" id="{1F7040D0-EA8F-481C-904C-24B305C703AE}"/>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4</a:t>
            </a:fld>
            <a:endParaRPr lang="en-US" dirty="0"/>
          </a:p>
        </p:txBody>
      </p:sp>
      <p:sp>
        <p:nvSpPr>
          <p:cNvPr id="8" name="Date Placeholder 3">
            <a:extLst>
              <a:ext uri="{FF2B5EF4-FFF2-40B4-BE49-F238E27FC236}">
                <a16:creationId xmlns:a16="http://schemas.microsoft.com/office/drawing/2014/main" id="{F0837150-0C52-4F64-90C3-668EA3F95E5D}"/>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May 2025</a:t>
            </a:r>
            <a:endParaRPr lang="en-GB" altLang="zh-CN" dirty="0"/>
          </a:p>
        </p:txBody>
      </p:sp>
      <p:sp>
        <p:nvSpPr>
          <p:cNvPr id="9" name="Rectangle 1">
            <a:extLst>
              <a:ext uri="{FF2B5EF4-FFF2-40B4-BE49-F238E27FC236}">
                <a16:creationId xmlns:a16="http://schemas.microsoft.com/office/drawing/2014/main" id="{9EFE0DF4-AC97-4DC8-8A06-433B7E368E58}"/>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802.11-25/0802r0</a:t>
            </a:r>
            <a:endParaRPr lang="en-SG" altLang="zh-CN" sz="1800" dirty="0">
              <a:latin typeface="+mn-lt"/>
            </a:endParaRPr>
          </a:p>
        </p:txBody>
      </p:sp>
    </p:spTree>
    <p:extLst>
      <p:ext uri="{BB962C8B-B14F-4D97-AF65-F5344CB8AC3E}">
        <p14:creationId xmlns:p14="http://schemas.microsoft.com/office/powerpoint/2010/main" val="3921130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75C7840D-0873-4534-83B4-F94EE538FE07}"/>
              </a:ext>
            </a:extLst>
          </p:cNvPr>
          <p:cNvSpPr>
            <a:spLocks noGrp="1"/>
          </p:cNvSpPr>
          <p:nvPr>
            <p:ph type="title"/>
          </p:nvPr>
        </p:nvSpPr>
        <p:spPr>
          <a:xfrm>
            <a:off x="685800" y="685800"/>
            <a:ext cx="7772400" cy="457200"/>
          </a:xfrm>
        </p:spPr>
        <p:txBody>
          <a:bodyPr>
            <a:normAutofit fontScale="90000"/>
          </a:bodyPr>
          <a:lstStyle/>
          <a:p>
            <a:r>
              <a:rPr lang="en-US" altLang="zh-CN" kern="1200" dirty="0">
                <a:sym typeface="OPPOSans B" panose="00020600040101010101" charset="-122"/>
              </a:rPr>
              <a:t>Recap: OOK generation with DSSS for DL(3)</a:t>
            </a:r>
            <a:endParaRPr lang="zh-CN" altLang="en-US" kern="1200" dirty="0">
              <a:sym typeface="OPPOSans B" panose="00020600040101010101" charset="-122"/>
            </a:endParaRPr>
          </a:p>
        </p:txBody>
      </p:sp>
      <p:sp>
        <p:nvSpPr>
          <p:cNvPr id="7" name="文本框 6">
            <a:extLst>
              <a:ext uri="{FF2B5EF4-FFF2-40B4-BE49-F238E27FC236}">
                <a16:creationId xmlns:a16="http://schemas.microsoft.com/office/drawing/2014/main" id="{F576644D-E9F5-4AD5-824B-D683838524BE}"/>
              </a:ext>
            </a:extLst>
          </p:cNvPr>
          <p:cNvSpPr txBox="1"/>
          <p:nvPr/>
        </p:nvSpPr>
        <p:spPr>
          <a:xfrm>
            <a:off x="609600" y="1168400"/>
            <a:ext cx="8229600" cy="707886"/>
          </a:xfrm>
          <a:prstGeom prst="rect">
            <a:avLst/>
          </a:prstGeom>
          <a:noFill/>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The new DSSS signal is OOK modulated, the BW of the output DSSS OOK = BW of DSSS + BW of OOK envelope.</a:t>
            </a:r>
          </a:p>
        </p:txBody>
      </p:sp>
      <p:pic>
        <p:nvPicPr>
          <p:cNvPr id="5" name="图片 4">
            <a:extLst>
              <a:ext uri="{FF2B5EF4-FFF2-40B4-BE49-F238E27FC236}">
                <a16:creationId xmlns:a16="http://schemas.microsoft.com/office/drawing/2014/main" id="{C35151E5-B169-424A-8B5B-8A122C0E2FF9}"/>
              </a:ext>
            </a:extLst>
          </p:cNvPr>
          <p:cNvPicPr/>
          <p:nvPr/>
        </p:nvPicPr>
        <p:blipFill>
          <a:blip r:embed="rId3"/>
          <a:stretch>
            <a:fillRect/>
          </a:stretch>
        </p:blipFill>
        <p:spPr>
          <a:xfrm>
            <a:off x="1143000" y="1981200"/>
            <a:ext cx="3200400" cy="2351266"/>
          </a:xfrm>
          <a:prstGeom prst="rect">
            <a:avLst/>
          </a:prstGeom>
        </p:spPr>
      </p:pic>
      <p:pic>
        <p:nvPicPr>
          <p:cNvPr id="6" name="图片 5">
            <a:extLst>
              <a:ext uri="{FF2B5EF4-FFF2-40B4-BE49-F238E27FC236}">
                <a16:creationId xmlns:a16="http://schemas.microsoft.com/office/drawing/2014/main" id="{90D64D06-3987-4591-B7EB-788C15D0F4BD}"/>
              </a:ext>
            </a:extLst>
          </p:cNvPr>
          <p:cNvPicPr/>
          <p:nvPr/>
        </p:nvPicPr>
        <p:blipFill>
          <a:blip r:embed="rId4"/>
          <a:stretch>
            <a:fillRect/>
          </a:stretch>
        </p:blipFill>
        <p:spPr>
          <a:xfrm>
            <a:off x="1143001" y="4488180"/>
            <a:ext cx="3200399" cy="1910715"/>
          </a:xfrm>
          <a:prstGeom prst="rect">
            <a:avLst/>
          </a:prstGeom>
        </p:spPr>
      </p:pic>
      <p:sp>
        <p:nvSpPr>
          <p:cNvPr id="2" name="箭头: 右 1">
            <a:extLst>
              <a:ext uri="{FF2B5EF4-FFF2-40B4-BE49-F238E27FC236}">
                <a16:creationId xmlns:a16="http://schemas.microsoft.com/office/drawing/2014/main" id="{B0CE7F19-B513-471F-81B1-55DD51CD06A3}"/>
              </a:ext>
            </a:extLst>
          </p:cNvPr>
          <p:cNvSpPr/>
          <p:nvPr/>
        </p:nvSpPr>
        <p:spPr bwMode="auto">
          <a:xfrm>
            <a:off x="4381502" y="4231713"/>
            <a:ext cx="838200" cy="304800"/>
          </a:xfrm>
          <a:prstGeom prs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pic>
        <p:nvPicPr>
          <p:cNvPr id="8" name="图片 7">
            <a:extLst>
              <a:ext uri="{FF2B5EF4-FFF2-40B4-BE49-F238E27FC236}">
                <a16:creationId xmlns:a16="http://schemas.microsoft.com/office/drawing/2014/main" id="{812CCA02-EE1A-4A32-AA38-B2CB7D9A5863}"/>
              </a:ext>
            </a:extLst>
          </p:cNvPr>
          <p:cNvPicPr/>
          <p:nvPr/>
        </p:nvPicPr>
        <p:blipFill>
          <a:blip r:embed="rId5"/>
          <a:stretch>
            <a:fillRect/>
          </a:stretch>
        </p:blipFill>
        <p:spPr>
          <a:xfrm>
            <a:off x="5270713" y="2669467"/>
            <a:ext cx="3644688" cy="3007677"/>
          </a:xfrm>
          <a:prstGeom prst="rect">
            <a:avLst/>
          </a:prstGeom>
        </p:spPr>
      </p:pic>
      <p:sp>
        <p:nvSpPr>
          <p:cNvPr id="9" name="Footer Placeholder 2">
            <a:extLst>
              <a:ext uri="{FF2B5EF4-FFF2-40B4-BE49-F238E27FC236}">
                <a16:creationId xmlns:a16="http://schemas.microsoft.com/office/drawing/2014/main" id="{89B46942-BDAB-4F39-BAC1-FF60D41F65BA}"/>
              </a:ext>
            </a:extLst>
          </p:cNvPr>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10" name="Slide Number Placeholder 3">
            <a:extLst>
              <a:ext uri="{FF2B5EF4-FFF2-40B4-BE49-F238E27FC236}">
                <a16:creationId xmlns:a16="http://schemas.microsoft.com/office/drawing/2014/main" id="{4CCC164E-DC93-4583-8BFD-682F77B3E36D}"/>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5</a:t>
            </a:fld>
            <a:endParaRPr lang="en-US" dirty="0"/>
          </a:p>
        </p:txBody>
      </p:sp>
      <p:sp>
        <p:nvSpPr>
          <p:cNvPr id="11" name="Date Placeholder 3">
            <a:extLst>
              <a:ext uri="{FF2B5EF4-FFF2-40B4-BE49-F238E27FC236}">
                <a16:creationId xmlns:a16="http://schemas.microsoft.com/office/drawing/2014/main" id="{E5C89936-B448-459D-BE4E-E0E945020028}"/>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May 2025</a:t>
            </a:r>
            <a:endParaRPr lang="en-GB" altLang="zh-CN" dirty="0"/>
          </a:p>
        </p:txBody>
      </p:sp>
      <p:sp>
        <p:nvSpPr>
          <p:cNvPr id="12" name="Rectangle 1">
            <a:extLst>
              <a:ext uri="{FF2B5EF4-FFF2-40B4-BE49-F238E27FC236}">
                <a16:creationId xmlns:a16="http://schemas.microsoft.com/office/drawing/2014/main" id="{A517C7D5-B68F-4EAB-9E82-5C2903B25D76}"/>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802.11-25/0802r0</a:t>
            </a:r>
            <a:endParaRPr lang="en-SG" altLang="zh-CN" sz="1800" dirty="0">
              <a:latin typeface="+mn-lt"/>
            </a:endParaRPr>
          </a:p>
        </p:txBody>
      </p:sp>
    </p:spTree>
    <p:extLst>
      <p:ext uri="{BB962C8B-B14F-4D97-AF65-F5344CB8AC3E}">
        <p14:creationId xmlns:p14="http://schemas.microsoft.com/office/powerpoint/2010/main" val="1377093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75C7840D-0873-4534-83B4-F94EE538FE07}"/>
              </a:ext>
            </a:extLst>
          </p:cNvPr>
          <p:cNvSpPr>
            <a:spLocks noGrp="1"/>
          </p:cNvSpPr>
          <p:nvPr>
            <p:ph type="title"/>
          </p:nvPr>
        </p:nvSpPr>
        <p:spPr>
          <a:xfrm>
            <a:off x="685800" y="685800"/>
            <a:ext cx="7772400" cy="700940"/>
          </a:xfrm>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kern="1200" dirty="0">
                <a:solidFill>
                  <a:schemeClr val="tx1"/>
                </a:solidFill>
                <a:sym typeface="OPPOSans B" panose="00020600040101010101" charset="-122"/>
              </a:rPr>
              <a:t>Recap: OOK generation with OFDM for DL(1</a:t>
            </a:r>
            <a:r>
              <a:rPr lang="en-US" altLang="zh-CN" dirty="0">
                <a:solidFill>
                  <a:schemeClr val="tx1"/>
                </a:solidFill>
              </a:rPr>
              <a:t>)</a:t>
            </a:r>
            <a:endParaRPr lang="zh-CN" altLang="en-US" dirty="0">
              <a:solidFill>
                <a:schemeClr val="tx1"/>
              </a:solidFill>
            </a:endParaRPr>
          </a:p>
        </p:txBody>
      </p:sp>
      <p:sp>
        <p:nvSpPr>
          <p:cNvPr id="7" name="文本框 6">
            <a:extLst>
              <a:ext uri="{FF2B5EF4-FFF2-40B4-BE49-F238E27FC236}">
                <a16:creationId xmlns:a16="http://schemas.microsoft.com/office/drawing/2014/main" id="{F576644D-E9F5-4AD5-824B-D683838524BE}"/>
              </a:ext>
            </a:extLst>
          </p:cNvPr>
          <p:cNvSpPr txBox="1"/>
          <p:nvPr/>
        </p:nvSpPr>
        <p:spPr>
          <a:xfrm>
            <a:off x="457200" y="1654314"/>
            <a:ext cx="8001000" cy="2708434"/>
          </a:xfrm>
          <a:prstGeom prst="rect">
            <a:avLst/>
          </a:prstGeom>
          <a:noFill/>
        </p:spPr>
        <p:txBody>
          <a:bodyPr wrap="square" rtlCol="0">
            <a:spAutoFit/>
          </a:bodyPr>
          <a:lstStyle/>
          <a:p>
            <a:pPr marL="342900" lvl="1" indent="-342900">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[2], one method using </a:t>
            </a:r>
            <a:r>
              <a:rPr lang="en-US" altLang="zh-CN" sz="2000" dirty="0">
                <a:cs typeface="Times New Roman" panose="02020603050405020304" pitchFamily="18" charset="0"/>
                <a:sym typeface="OPPOSans B" panose="00020600040101010101" charset="-122"/>
              </a:rPr>
              <a:t>OFDM waveform to generate DL OOK </a:t>
            </a:r>
            <a:r>
              <a:rPr lang="en-US" altLang="zh-CN" sz="2000" dirty="0">
                <a:cs typeface="Times New Roman" panose="02020603050405020304" pitchFamily="18" charset="0"/>
              </a:rPr>
              <a:t>is proposed. In order to support higher symbol rate for OOK than that of OFDM symbol, one OFDM symbol is divided into several slices for further OOK modulation. The key task is to find a proper BPSK sequence mapped in the </a:t>
            </a:r>
            <a:r>
              <a:rPr lang="en-US" altLang="zh-CN" sz="2000" dirty="0" err="1">
                <a:cs typeface="Times New Roman" panose="02020603050405020304" pitchFamily="18" charset="0"/>
              </a:rPr>
              <a:t>OFDMed</a:t>
            </a:r>
            <a:r>
              <a:rPr lang="en-US" altLang="zh-CN" sz="2000" dirty="0">
                <a:cs typeface="Times New Roman" panose="02020603050405020304" pitchFamily="18" charset="0"/>
              </a:rPr>
              <a:t> subcarriers such that it can realize relatively average power among these slices.</a:t>
            </a:r>
          </a:p>
          <a:p>
            <a:pPr marL="342900" lvl="1" indent="-342900">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342900" lvl="1" indent="-342900">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6" name="Footer Placeholder 2">
            <a:extLst>
              <a:ext uri="{FF2B5EF4-FFF2-40B4-BE49-F238E27FC236}">
                <a16:creationId xmlns:a16="http://schemas.microsoft.com/office/drawing/2014/main" id="{FCC8E038-1686-49B0-B055-B6DA49990CE0}"/>
              </a:ext>
            </a:extLst>
          </p:cNvPr>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8" name="Slide Number Placeholder 3">
            <a:extLst>
              <a:ext uri="{FF2B5EF4-FFF2-40B4-BE49-F238E27FC236}">
                <a16:creationId xmlns:a16="http://schemas.microsoft.com/office/drawing/2014/main" id="{B3A9D29B-A429-483E-A5C1-16ABB9B7B18B}"/>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6</a:t>
            </a:fld>
            <a:endParaRPr lang="en-US" dirty="0"/>
          </a:p>
        </p:txBody>
      </p:sp>
      <p:sp>
        <p:nvSpPr>
          <p:cNvPr id="9" name="Date Placeholder 3">
            <a:extLst>
              <a:ext uri="{FF2B5EF4-FFF2-40B4-BE49-F238E27FC236}">
                <a16:creationId xmlns:a16="http://schemas.microsoft.com/office/drawing/2014/main" id="{78D79C6C-BD0D-4931-8A21-25C1DB314268}"/>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May 2025</a:t>
            </a:r>
            <a:endParaRPr lang="en-GB" altLang="zh-CN" dirty="0"/>
          </a:p>
        </p:txBody>
      </p:sp>
      <p:sp>
        <p:nvSpPr>
          <p:cNvPr id="11" name="Rectangle 1">
            <a:extLst>
              <a:ext uri="{FF2B5EF4-FFF2-40B4-BE49-F238E27FC236}">
                <a16:creationId xmlns:a16="http://schemas.microsoft.com/office/drawing/2014/main" id="{7FC91595-7F90-41FB-A729-B4C6C9E3043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802.11-25/0802r0</a:t>
            </a:r>
            <a:endParaRPr lang="en-SG" altLang="zh-CN" sz="1800" dirty="0">
              <a:latin typeface="+mn-lt"/>
            </a:endParaRPr>
          </a:p>
        </p:txBody>
      </p:sp>
      <p:sp>
        <p:nvSpPr>
          <p:cNvPr id="15" name="Rectangle 6">
            <a:extLst>
              <a:ext uri="{FF2B5EF4-FFF2-40B4-BE49-F238E27FC236}">
                <a16:creationId xmlns:a16="http://schemas.microsoft.com/office/drawing/2014/main" id="{82F3B4C0-EEA5-41FF-B9EE-A6DF4DDD8F3B}"/>
              </a:ext>
            </a:extLst>
          </p:cNvPr>
          <p:cNvSpPr>
            <a:spLocks noChangeArrowheads="1"/>
          </p:cNvSpPr>
          <p:nvPr/>
        </p:nvSpPr>
        <p:spPr bwMode="auto">
          <a:xfrm>
            <a:off x="1219200" y="238655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dirty="0"/>
          </a:p>
        </p:txBody>
      </p:sp>
      <p:sp>
        <p:nvSpPr>
          <p:cNvPr id="17" name="Rectangle 8">
            <a:extLst>
              <a:ext uri="{FF2B5EF4-FFF2-40B4-BE49-F238E27FC236}">
                <a16:creationId xmlns:a16="http://schemas.microsoft.com/office/drawing/2014/main" id="{DDDCE479-4D39-49E7-A0BA-CF865B334D90}"/>
              </a:ext>
            </a:extLst>
          </p:cNvPr>
          <p:cNvSpPr>
            <a:spLocks noChangeArrowheads="1"/>
          </p:cNvSpPr>
          <p:nvPr/>
        </p:nvSpPr>
        <p:spPr bwMode="auto">
          <a:xfrm>
            <a:off x="1219200" y="455825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3" name="Graphic 8">
            <a:extLst>
              <a:ext uri="{FF2B5EF4-FFF2-40B4-BE49-F238E27FC236}">
                <a16:creationId xmlns:a16="http://schemas.microsoft.com/office/drawing/2014/main" id="{442390D3-5A9D-4482-8A99-93E60E0C9CB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47800" y="3733800"/>
            <a:ext cx="6324600" cy="1172319"/>
          </a:xfrm>
          <a:prstGeom prst="rect">
            <a:avLst/>
          </a:prstGeom>
        </p:spPr>
      </p:pic>
      <p:pic>
        <p:nvPicPr>
          <p:cNvPr id="14" name="Graphic 10">
            <a:extLst>
              <a:ext uri="{FF2B5EF4-FFF2-40B4-BE49-F238E27FC236}">
                <a16:creationId xmlns:a16="http://schemas.microsoft.com/office/drawing/2014/main" id="{F896FD86-0243-4AFD-BC0E-4801E6745D4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752600" y="5094992"/>
            <a:ext cx="5838825" cy="1305808"/>
          </a:xfrm>
          <a:prstGeom prst="rect">
            <a:avLst/>
          </a:prstGeom>
        </p:spPr>
      </p:pic>
    </p:spTree>
    <p:extLst>
      <p:ext uri="{BB962C8B-B14F-4D97-AF65-F5344CB8AC3E}">
        <p14:creationId xmlns:p14="http://schemas.microsoft.com/office/powerpoint/2010/main" val="2026674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75C7840D-0873-4534-83B4-F94EE538FE07}"/>
              </a:ext>
            </a:extLst>
          </p:cNvPr>
          <p:cNvSpPr>
            <a:spLocks noGrp="1"/>
          </p:cNvSpPr>
          <p:nvPr>
            <p:ph type="title"/>
          </p:nvPr>
        </p:nvSpPr>
        <p:spPr>
          <a:xfrm>
            <a:off x="685800" y="685800"/>
            <a:ext cx="7772400" cy="457200"/>
          </a:xfrm>
        </p:spPr>
        <p:txBody>
          <a:bodyPr>
            <a:normAutofit fontScale="90000"/>
          </a:bodyPr>
          <a:lstStyle/>
          <a:p>
            <a:r>
              <a:rPr lang="en-US" altLang="zh-CN" kern="1200" dirty="0">
                <a:sym typeface="OPPOSans B" panose="00020600040101010101" charset="-122"/>
              </a:rPr>
              <a:t>Further thoughts on OOK for AMP DL[1] </a:t>
            </a:r>
            <a:endParaRPr lang="zh-CN" altLang="en-US" kern="1200" dirty="0">
              <a:sym typeface="OPPOSans B" panose="00020600040101010101" charset="-122"/>
            </a:endParaRPr>
          </a:p>
        </p:txBody>
      </p:sp>
      <p:sp>
        <p:nvSpPr>
          <p:cNvPr id="7" name="文本框 6">
            <a:extLst>
              <a:ext uri="{FF2B5EF4-FFF2-40B4-BE49-F238E27FC236}">
                <a16:creationId xmlns:a16="http://schemas.microsoft.com/office/drawing/2014/main" id="{F576644D-E9F5-4AD5-824B-D683838524BE}"/>
              </a:ext>
            </a:extLst>
          </p:cNvPr>
          <p:cNvSpPr txBox="1"/>
          <p:nvPr/>
        </p:nvSpPr>
        <p:spPr>
          <a:xfrm>
            <a:off x="609600" y="1168400"/>
            <a:ext cx="8229600" cy="6294031"/>
          </a:xfrm>
          <a:prstGeom prst="rect">
            <a:avLst/>
          </a:prstGeom>
          <a:noFill/>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a AMP DL PPDU, what is the proper bandwidth?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In order to support large coverage, it shall be able to support a maximum power of 20dBm.</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Considering the regulation requirement in regions and the PSD limitation, it shall be no less than 10MHz.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It needs to ease the implementation for the AMP STA.</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For AMP STA receiver using envelope detector[3], it makes no big difference for different DL PPDU bandwidth since the receiver will open a very wide receiving bandwidth.</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However, design of AMP shall also consider to support different implementation. For an advanced AMP receiver, i.e., IF (Intermediate Frequency) receiver[3], it will be useful for use cases requiring larger coverage[4].  </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Sufficient guard band on both side can ease the filtering implementation for this kind of receiver. </a:t>
            </a:r>
          </a:p>
          <a:p>
            <a:pPr marL="2171700" lvl="5" indent="-342900" algn="just">
              <a:spcAft>
                <a:spcPts val="600"/>
              </a:spcAft>
              <a:buFont typeface="Arial" panose="020B0604020202020204" pitchFamily="34" charset="0"/>
              <a:buChar char="•"/>
            </a:pPr>
            <a:r>
              <a:rPr lang="en-US" altLang="zh-CN" sz="1600" dirty="0">
                <a:cs typeface="Times New Roman" panose="02020603050405020304" pitchFamily="18" charset="0"/>
              </a:rPr>
              <a:t>E.g. as for 11ba, the BW of WUR portion is 4MHz and it leaves guard band of 8 MHz on each side.</a:t>
            </a:r>
          </a:p>
          <a:p>
            <a:pPr marL="457200" lvl="2" algn="just">
              <a:spcBef>
                <a:spcPts val="0"/>
              </a:spcBef>
              <a:spcAft>
                <a:spcPts val="600"/>
              </a:spcAft>
            </a:pPr>
            <a:endParaRPr lang="en-US" altLang="zh-CN" sz="2000" dirty="0">
              <a:cs typeface="Times New Roman" panose="02020603050405020304" pitchFamily="18" charset="0"/>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9" name="Footer Placeholder 2">
            <a:extLst>
              <a:ext uri="{FF2B5EF4-FFF2-40B4-BE49-F238E27FC236}">
                <a16:creationId xmlns:a16="http://schemas.microsoft.com/office/drawing/2014/main" id="{89B46942-BDAB-4F39-BAC1-FF60D41F65BA}"/>
              </a:ext>
            </a:extLst>
          </p:cNvPr>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10" name="Slide Number Placeholder 3">
            <a:extLst>
              <a:ext uri="{FF2B5EF4-FFF2-40B4-BE49-F238E27FC236}">
                <a16:creationId xmlns:a16="http://schemas.microsoft.com/office/drawing/2014/main" id="{4CCC164E-DC93-4583-8BFD-682F77B3E36D}"/>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7</a:t>
            </a:fld>
            <a:endParaRPr lang="en-US" dirty="0"/>
          </a:p>
        </p:txBody>
      </p:sp>
      <p:sp>
        <p:nvSpPr>
          <p:cNvPr id="11" name="Date Placeholder 3">
            <a:extLst>
              <a:ext uri="{FF2B5EF4-FFF2-40B4-BE49-F238E27FC236}">
                <a16:creationId xmlns:a16="http://schemas.microsoft.com/office/drawing/2014/main" id="{E5C89936-B448-459D-BE4E-E0E945020028}"/>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May 2025</a:t>
            </a:r>
            <a:endParaRPr lang="en-GB" altLang="zh-CN" dirty="0"/>
          </a:p>
        </p:txBody>
      </p:sp>
      <p:sp>
        <p:nvSpPr>
          <p:cNvPr id="12" name="Rectangle 1">
            <a:extLst>
              <a:ext uri="{FF2B5EF4-FFF2-40B4-BE49-F238E27FC236}">
                <a16:creationId xmlns:a16="http://schemas.microsoft.com/office/drawing/2014/main" id="{A517C7D5-B68F-4EAB-9E82-5C2903B25D76}"/>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802.11-25/0802r0</a:t>
            </a:r>
            <a:endParaRPr lang="en-SG" altLang="zh-CN" sz="1800" dirty="0">
              <a:latin typeface="+mn-lt"/>
            </a:endParaRPr>
          </a:p>
        </p:txBody>
      </p:sp>
    </p:spTree>
    <p:extLst>
      <p:ext uri="{BB962C8B-B14F-4D97-AF65-F5344CB8AC3E}">
        <p14:creationId xmlns:p14="http://schemas.microsoft.com/office/powerpoint/2010/main" val="3226165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75C7840D-0873-4534-83B4-F94EE538FE07}"/>
              </a:ext>
            </a:extLst>
          </p:cNvPr>
          <p:cNvSpPr>
            <a:spLocks noGrp="1"/>
          </p:cNvSpPr>
          <p:nvPr>
            <p:ph type="title"/>
          </p:nvPr>
        </p:nvSpPr>
        <p:spPr>
          <a:xfrm>
            <a:off x="685800" y="685800"/>
            <a:ext cx="7772400" cy="457200"/>
          </a:xfrm>
        </p:spPr>
        <p:txBody>
          <a:bodyPr>
            <a:normAutofit fontScale="90000"/>
          </a:bodyPr>
          <a:lstStyle/>
          <a:p>
            <a:r>
              <a:rPr lang="en-US" altLang="zh-CN" kern="1200" dirty="0">
                <a:sym typeface="OPPOSans B" panose="00020600040101010101" charset="-122"/>
              </a:rPr>
              <a:t>Further thoughts on OOK for AMP DL[2] </a:t>
            </a:r>
            <a:endParaRPr lang="zh-CN" altLang="en-US" kern="1200" dirty="0">
              <a:sym typeface="OPPOSans B" panose="00020600040101010101" charset="-122"/>
            </a:endParaRPr>
          </a:p>
        </p:txBody>
      </p:sp>
      <p:sp>
        <p:nvSpPr>
          <p:cNvPr id="7" name="文本框 6">
            <a:extLst>
              <a:ext uri="{FF2B5EF4-FFF2-40B4-BE49-F238E27FC236}">
                <a16:creationId xmlns:a16="http://schemas.microsoft.com/office/drawing/2014/main" id="{F576644D-E9F5-4AD5-824B-D683838524BE}"/>
              </a:ext>
            </a:extLst>
          </p:cNvPr>
          <p:cNvSpPr txBox="1"/>
          <p:nvPr/>
        </p:nvSpPr>
        <p:spPr>
          <a:xfrm>
            <a:off x="533400" y="1266069"/>
            <a:ext cx="8229600" cy="4478149"/>
          </a:xfrm>
          <a:prstGeom prst="rect">
            <a:avLst/>
          </a:prstGeom>
          <a:noFill/>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the excitation portion, we see similar requirement of the BW</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Considering the regulation requirement and the PSD limitation, it shall be no less than 10MHz in order to support a maximum power of 20dBm.</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On the other hand, it shall have empty band on both side in order to avoid the power leakage from the backscattering signal to adjacent channel.  </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e.g. if the BW of the excitation portion is 20MHz, an AMP UL PPDU of 250kbps modulated on top of it will have a bandwidth of (20+1) MHz . It will affect the neighboring node operating on the adjacent channel.</a:t>
            </a:r>
          </a:p>
          <a:p>
            <a:pPr marL="457200" lvl="2" algn="just">
              <a:spcBef>
                <a:spcPts val="0"/>
              </a:spcBef>
              <a:spcAft>
                <a:spcPts val="600"/>
              </a:spcAft>
            </a:pPr>
            <a:endParaRPr lang="en-US" altLang="zh-CN" sz="2000" dirty="0">
              <a:cs typeface="Times New Roman" panose="02020603050405020304" pitchFamily="18" charset="0"/>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9" name="Footer Placeholder 2">
            <a:extLst>
              <a:ext uri="{FF2B5EF4-FFF2-40B4-BE49-F238E27FC236}">
                <a16:creationId xmlns:a16="http://schemas.microsoft.com/office/drawing/2014/main" id="{89B46942-BDAB-4F39-BAC1-FF60D41F65BA}"/>
              </a:ext>
            </a:extLst>
          </p:cNvPr>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10" name="Slide Number Placeholder 3">
            <a:extLst>
              <a:ext uri="{FF2B5EF4-FFF2-40B4-BE49-F238E27FC236}">
                <a16:creationId xmlns:a16="http://schemas.microsoft.com/office/drawing/2014/main" id="{4CCC164E-DC93-4583-8BFD-682F77B3E36D}"/>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8</a:t>
            </a:fld>
            <a:endParaRPr lang="en-US" dirty="0"/>
          </a:p>
        </p:txBody>
      </p:sp>
      <p:sp>
        <p:nvSpPr>
          <p:cNvPr id="11" name="Date Placeholder 3">
            <a:extLst>
              <a:ext uri="{FF2B5EF4-FFF2-40B4-BE49-F238E27FC236}">
                <a16:creationId xmlns:a16="http://schemas.microsoft.com/office/drawing/2014/main" id="{E5C89936-B448-459D-BE4E-E0E945020028}"/>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May 2025</a:t>
            </a:r>
            <a:endParaRPr lang="en-GB" altLang="zh-CN" dirty="0"/>
          </a:p>
        </p:txBody>
      </p:sp>
      <p:sp>
        <p:nvSpPr>
          <p:cNvPr id="12" name="Rectangle 1">
            <a:extLst>
              <a:ext uri="{FF2B5EF4-FFF2-40B4-BE49-F238E27FC236}">
                <a16:creationId xmlns:a16="http://schemas.microsoft.com/office/drawing/2014/main" id="{A517C7D5-B68F-4EAB-9E82-5C2903B25D76}"/>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802.11-25/0802r0</a:t>
            </a:r>
            <a:endParaRPr lang="en-SG" altLang="zh-CN" sz="1800" dirty="0">
              <a:latin typeface="+mn-lt"/>
            </a:endParaRPr>
          </a:p>
        </p:txBody>
      </p:sp>
    </p:spTree>
    <p:extLst>
      <p:ext uri="{BB962C8B-B14F-4D97-AF65-F5344CB8AC3E}">
        <p14:creationId xmlns:p14="http://schemas.microsoft.com/office/powerpoint/2010/main" val="4056203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75C7840D-0873-4534-83B4-F94EE538FE07}"/>
              </a:ext>
            </a:extLst>
          </p:cNvPr>
          <p:cNvSpPr>
            <a:spLocks noGrp="1"/>
          </p:cNvSpPr>
          <p:nvPr>
            <p:ph type="title"/>
          </p:nvPr>
        </p:nvSpPr>
        <p:spPr>
          <a:xfrm>
            <a:off x="685800" y="685800"/>
            <a:ext cx="7772400" cy="700940"/>
          </a:xfrm>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kern="1200" dirty="0">
                <a:solidFill>
                  <a:schemeClr val="tx1"/>
                </a:solidFill>
                <a:sym typeface="OPPOSans B" panose="00020600040101010101" charset="-122"/>
              </a:rPr>
              <a:t>DL OOK generation with OFDM (1</a:t>
            </a:r>
            <a:r>
              <a:rPr lang="en-US" altLang="zh-CN" dirty="0">
                <a:solidFill>
                  <a:schemeClr val="tx1"/>
                </a:solidFill>
              </a:rPr>
              <a:t>)</a:t>
            </a:r>
            <a:endParaRPr lang="zh-CN" altLang="en-US" dirty="0">
              <a:solidFill>
                <a:schemeClr val="tx1"/>
              </a:solidFill>
            </a:endParaRPr>
          </a:p>
        </p:txBody>
      </p:sp>
      <p:sp>
        <p:nvSpPr>
          <p:cNvPr id="7" name="文本框 6">
            <a:extLst>
              <a:ext uri="{FF2B5EF4-FFF2-40B4-BE49-F238E27FC236}">
                <a16:creationId xmlns:a16="http://schemas.microsoft.com/office/drawing/2014/main" id="{F576644D-E9F5-4AD5-824B-D683838524BE}"/>
              </a:ext>
            </a:extLst>
          </p:cNvPr>
          <p:cNvSpPr txBox="1"/>
          <p:nvPr/>
        </p:nvSpPr>
        <p:spPr>
          <a:xfrm>
            <a:off x="344488" y="1229916"/>
            <a:ext cx="8494712" cy="6247864"/>
          </a:xfrm>
          <a:prstGeom prst="rect">
            <a:avLst/>
          </a:prstGeom>
          <a:noFill/>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Based on the discussion, we propose a  bandwidth of ~10MHz for AMP DL PPDU (applicable for the sync filed, control field and excitation field).</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One BPSK sequence identified is: </a:t>
            </a:r>
            <a:r>
              <a:rPr lang="en-US" altLang="zh-CN" sz="1800" b="0" i="0" u="none" strike="noStrike" baseline="0" dirty="0">
                <a:solidFill>
                  <a:srgbClr val="000000"/>
                </a:solidFill>
                <a:latin typeface="Consolas Courier"/>
              </a:rPr>
              <a:t>[0,0,0,0,0,0,0,0,0,0,0,0,0,0,0,0,-1,1,1,1,-1,1,-1,1,1,-1,1,-1,-1,-1,1,1,0,1,1,1,-1,1,1,1,1,1,-1,-1,1,1,1,-1,1,0,0,0,0,0,0,0,0,0,0,0,0,0,0,0];</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 output PPDU Bandwidth is 10.3125MHz.</a:t>
            </a:r>
            <a:endParaRPr lang="en-US" altLang="zh-CN" sz="2000" dirty="0"/>
          </a:p>
          <a:p>
            <a:pPr marL="342900" lvl="1" indent="-342900">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DL rates of 250kbps and 1Mbps, the power fluctuation among different slices is evaluated. Very good signal power stability can be seen for the identified sequence. </a:t>
            </a:r>
          </a:p>
          <a:p>
            <a:pPr marL="0" lvl="1">
              <a:spcBef>
                <a:spcPts val="0"/>
              </a:spcBef>
              <a:spcAft>
                <a:spcPts val="600"/>
              </a:spcAft>
            </a:pPr>
            <a:endParaRPr lang="en-US" altLang="zh-CN" sz="2000" dirty="0">
              <a:cs typeface="Times New Roman" panose="02020603050405020304" pitchFamily="18" charset="0"/>
            </a:endParaRPr>
          </a:p>
          <a:p>
            <a:pPr marL="0" lvl="1">
              <a:spcBef>
                <a:spcPts val="0"/>
              </a:spcBef>
              <a:spcAft>
                <a:spcPts val="600"/>
              </a:spcAft>
            </a:pPr>
            <a:r>
              <a:rPr lang="en-US" altLang="zh-CN" sz="1800" kern="1400" dirty="0">
                <a:ea typeface="楷体" panose="02010609060101010101" pitchFamily="49" charset="-122"/>
              </a:rPr>
              <a:t>	</a:t>
            </a:r>
            <a:endParaRPr lang="en-US" altLang="zh-CN" sz="1800" kern="1400" dirty="0">
              <a:effectLst/>
              <a:latin typeface="Times New Roman" panose="02020603050405020304" pitchFamily="18" charset="0"/>
              <a:ea typeface="楷体" panose="02010609060101010101" pitchFamily="49" charset="-122"/>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1800" kern="1400" dirty="0">
              <a:ea typeface="楷体" panose="02010609060101010101" pitchFamily="49" charset="-122"/>
              <a:cs typeface="Times New Roman" panose="02020603050405020304" pitchFamily="18" charset="0"/>
            </a:endParaRPr>
          </a:p>
          <a:p>
            <a:pPr marL="0" lvl="1">
              <a:spcBef>
                <a:spcPts val="0"/>
              </a:spcBef>
              <a:spcAft>
                <a:spcPts val="600"/>
              </a:spcAft>
            </a:pPr>
            <a:endParaRPr lang="en-US" altLang="zh-CN" sz="2000" dirty="0">
              <a:cs typeface="Times New Roman" panose="02020603050405020304" pitchFamily="18" charset="0"/>
            </a:endParaRPr>
          </a:p>
        </p:txBody>
      </p:sp>
      <p:sp>
        <p:nvSpPr>
          <p:cNvPr id="6" name="Footer Placeholder 2">
            <a:extLst>
              <a:ext uri="{FF2B5EF4-FFF2-40B4-BE49-F238E27FC236}">
                <a16:creationId xmlns:a16="http://schemas.microsoft.com/office/drawing/2014/main" id="{FCC8E038-1686-49B0-B055-B6DA49990CE0}"/>
              </a:ext>
            </a:extLst>
          </p:cNvPr>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8" name="Slide Number Placeholder 3">
            <a:extLst>
              <a:ext uri="{FF2B5EF4-FFF2-40B4-BE49-F238E27FC236}">
                <a16:creationId xmlns:a16="http://schemas.microsoft.com/office/drawing/2014/main" id="{B3A9D29B-A429-483E-A5C1-16ABB9B7B18B}"/>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9</a:t>
            </a:fld>
            <a:endParaRPr lang="en-US" dirty="0"/>
          </a:p>
        </p:txBody>
      </p:sp>
      <p:sp>
        <p:nvSpPr>
          <p:cNvPr id="9" name="Date Placeholder 3">
            <a:extLst>
              <a:ext uri="{FF2B5EF4-FFF2-40B4-BE49-F238E27FC236}">
                <a16:creationId xmlns:a16="http://schemas.microsoft.com/office/drawing/2014/main" id="{78D79C6C-BD0D-4931-8A21-25C1DB314268}"/>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a:t>May 2025</a:t>
            </a:r>
            <a:endParaRPr lang="en-GB" altLang="zh-CN" dirty="0"/>
          </a:p>
        </p:txBody>
      </p:sp>
      <p:sp>
        <p:nvSpPr>
          <p:cNvPr id="11" name="Rectangle 1">
            <a:extLst>
              <a:ext uri="{FF2B5EF4-FFF2-40B4-BE49-F238E27FC236}">
                <a16:creationId xmlns:a16="http://schemas.microsoft.com/office/drawing/2014/main" id="{7FC91595-7F90-41FB-A729-B4C6C9E3043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802.11-25/0802r0</a:t>
            </a:r>
            <a:endParaRPr lang="en-SG" altLang="zh-CN" sz="1800" dirty="0">
              <a:latin typeface="+mn-lt"/>
            </a:endParaRPr>
          </a:p>
        </p:txBody>
      </p:sp>
      <p:sp>
        <p:nvSpPr>
          <p:cNvPr id="15" name="Rectangle 6">
            <a:extLst>
              <a:ext uri="{FF2B5EF4-FFF2-40B4-BE49-F238E27FC236}">
                <a16:creationId xmlns:a16="http://schemas.microsoft.com/office/drawing/2014/main" id="{82F3B4C0-EEA5-41FF-B9EE-A6DF4DDD8F3B}"/>
              </a:ext>
            </a:extLst>
          </p:cNvPr>
          <p:cNvSpPr>
            <a:spLocks noChangeArrowheads="1"/>
          </p:cNvSpPr>
          <p:nvPr/>
        </p:nvSpPr>
        <p:spPr bwMode="auto">
          <a:xfrm>
            <a:off x="609600" y="232315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dirty="0"/>
          </a:p>
        </p:txBody>
      </p:sp>
      <p:sp>
        <p:nvSpPr>
          <p:cNvPr id="17" name="Rectangle 8">
            <a:extLst>
              <a:ext uri="{FF2B5EF4-FFF2-40B4-BE49-F238E27FC236}">
                <a16:creationId xmlns:a16="http://schemas.microsoft.com/office/drawing/2014/main" id="{DDDCE479-4D39-49E7-A0BA-CF865B334D90}"/>
              </a:ext>
            </a:extLst>
          </p:cNvPr>
          <p:cNvSpPr>
            <a:spLocks noChangeArrowheads="1"/>
          </p:cNvSpPr>
          <p:nvPr/>
        </p:nvSpPr>
        <p:spPr bwMode="auto">
          <a:xfrm>
            <a:off x="1219200" y="455825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8">
            <a:extLst>
              <a:ext uri="{FF2B5EF4-FFF2-40B4-BE49-F238E27FC236}">
                <a16:creationId xmlns:a16="http://schemas.microsoft.com/office/drawing/2014/main" id="{ACF31CCF-1A90-4A45-872E-77BAB85D416E}"/>
              </a:ext>
            </a:extLst>
          </p:cNvPr>
          <p:cNvSpPr>
            <a:spLocks noChangeArrowheads="1"/>
          </p:cNvSpPr>
          <p:nvPr/>
        </p:nvSpPr>
        <p:spPr bwMode="auto">
          <a:xfrm>
            <a:off x="1219200" y="718539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Table 7">
            <a:extLst>
              <a:ext uri="{FF2B5EF4-FFF2-40B4-BE49-F238E27FC236}">
                <a16:creationId xmlns:a16="http://schemas.microsoft.com/office/drawing/2014/main" id="{49522F83-4C5F-4151-BAD4-DEC4A8429BE6}"/>
              </a:ext>
            </a:extLst>
          </p:cNvPr>
          <p:cNvGraphicFramePr>
            <a:graphicFrameLocks noGrp="1"/>
          </p:cNvGraphicFramePr>
          <p:nvPr>
            <p:extLst>
              <p:ext uri="{D42A27DB-BD31-4B8C-83A1-F6EECF244321}">
                <p14:modId xmlns:p14="http://schemas.microsoft.com/office/powerpoint/2010/main" val="3029882113"/>
              </p:ext>
            </p:extLst>
          </p:nvPr>
        </p:nvGraphicFramePr>
        <p:xfrm>
          <a:off x="199011" y="4293087"/>
          <a:ext cx="8806136" cy="864930"/>
        </p:xfrm>
        <a:graphic>
          <a:graphicData uri="http://schemas.openxmlformats.org/drawingml/2006/table">
            <a:tbl>
              <a:tblPr firstRow="1" bandRow="1">
                <a:tableStyleId>{21E4AEA4-8DFA-4A89-87EB-49C32662AFE0}</a:tableStyleId>
              </a:tblPr>
              <a:tblGrid>
                <a:gridCol w="1554024">
                  <a:extLst>
                    <a:ext uri="{9D8B030D-6E8A-4147-A177-3AD203B41FA5}">
                      <a16:colId xmlns:a16="http://schemas.microsoft.com/office/drawing/2014/main" val="3109881449"/>
                    </a:ext>
                  </a:extLst>
                </a:gridCol>
                <a:gridCol w="906514">
                  <a:extLst>
                    <a:ext uri="{9D8B030D-6E8A-4147-A177-3AD203B41FA5}">
                      <a16:colId xmlns:a16="http://schemas.microsoft.com/office/drawing/2014/main" val="2357810646"/>
                    </a:ext>
                  </a:extLst>
                </a:gridCol>
                <a:gridCol w="906514">
                  <a:extLst>
                    <a:ext uri="{9D8B030D-6E8A-4147-A177-3AD203B41FA5}">
                      <a16:colId xmlns:a16="http://schemas.microsoft.com/office/drawing/2014/main" val="3241580640"/>
                    </a:ext>
                  </a:extLst>
                </a:gridCol>
                <a:gridCol w="906514">
                  <a:extLst>
                    <a:ext uri="{9D8B030D-6E8A-4147-A177-3AD203B41FA5}">
                      <a16:colId xmlns:a16="http://schemas.microsoft.com/office/drawing/2014/main" val="3384069294"/>
                    </a:ext>
                  </a:extLst>
                </a:gridCol>
                <a:gridCol w="906514">
                  <a:extLst>
                    <a:ext uri="{9D8B030D-6E8A-4147-A177-3AD203B41FA5}">
                      <a16:colId xmlns:a16="http://schemas.microsoft.com/office/drawing/2014/main" val="2183731818"/>
                    </a:ext>
                  </a:extLst>
                </a:gridCol>
                <a:gridCol w="906514">
                  <a:extLst>
                    <a:ext uri="{9D8B030D-6E8A-4147-A177-3AD203B41FA5}">
                      <a16:colId xmlns:a16="http://schemas.microsoft.com/office/drawing/2014/main" val="235755996"/>
                    </a:ext>
                  </a:extLst>
                </a:gridCol>
                <a:gridCol w="906514">
                  <a:extLst>
                    <a:ext uri="{9D8B030D-6E8A-4147-A177-3AD203B41FA5}">
                      <a16:colId xmlns:a16="http://schemas.microsoft.com/office/drawing/2014/main" val="156941284"/>
                    </a:ext>
                  </a:extLst>
                </a:gridCol>
                <a:gridCol w="906514">
                  <a:extLst>
                    <a:ext uri="{9D8B030D-6E8A-4147-A177-3AD203B41FA5}">
                      <a16:colId xmlns:a16="http://schemas.microsoft.com/office/drawing/2014/main" val="1292556034"/>
                    </a:ext>
                  </a:extLst>
                </a:gridCol>
                <a:gridCol w="906514">
                  <a:extLst>
                    <a:ext uri="{9D8B030D-6E8A-4147-A177-3AD203B41FA5}">
                      <a16:colId xmlns:a16="http://schemas.microsoft.com/office/drawing/2014/main" val="1073764644"/>
                    </a:ext>
                  </a:extLst>
                </a:gridCol>
              </a:tblGrid>
              <a:tr h="261992">
                <a:tc>
                  <a:txBody>
                    <a:bodyPr/>
                    <a:lstStyle/>
                    <a:p>
                      <a:pPr algn="ctr"/>
                      <a:endParaRPr lang="en-US" sz="1200" b="1" dirty="0">
                        <a:latin typeface="Calibri" panose="020F0502020204030204" pitchFamily="34" charset="0"/>
                        <a:ea typeface="Calibri" panose="020F0502020204030204" pitchFamily="34" charset="0"/>
                        <a:cs typeface="Calibri" panose="020F0502020204030204" pitchFamily="34" charset="0"/>
                      </a:endParaRPr>
                    </a:p>
                  </a:txBody>
                  <a:tcPr>
                    <a:solidFill>
                      <a:schemeClr val="accent1"/>
                    </a:solidFill>
                  </a:tcPr>
                </a:tc>
                <a:tc gridSpan="8">
                  <a:txBody>
                    <a:bodyPr/>
                    <a:lstStyle/>
                    <a:p>
                      <a:pPr algn="ctr"/>
                      <a:r>
                        <a:rPr lang="en-US" sz="1200" b="1" dirty="0">
                          <a:latin typeface="Calibri" panose="020F0502020204030204" pitchFamily="34" charset="0"/>
                          <a:ea typeface="Calibri" panose="020F0502020204030204" pitchFamily="34" charset="0"/>
                          <a:cs typeface="Calibri" panose="020F0502020204030204" pitchFamily="34" charset="0"/>
                        </a:rPr>
                        <a:t>OFDM Slice</a:t>
                      </a:r>
                    </a:p>
                  </a:txBody>
                  <a:tcPr>
                    <a:solidFill>
                      <a:schemeClr val="accent1"/>
                    </a:solidFill>
                  </a:tcPr>
                </a:tc>
                <a:tc hMerge="1">
                  <a:txBody>
                    <a:bodyPr/>
                    <a:lstStyle/>
                    <a:p>
                      <a:pPr algn="ctr"/>
                      <a:endParaRPr lang="en-US" sz="2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ctr"/>
                      <a:endParaRPr lang="en-US" sz="2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ctr"/>
                      <a:endParaRPr lang="en-US" sz="2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ctr"/>
                      <a:endParaRPr lang="en-US" sz="2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ctr"/>
                      <a:endParaRPr lang="en-US" sz="2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ctr"/>
                      <a:endParaRPr lang="en-US" sz="2000" dirty="0">
                        <a:latin typeface="Calibri" panose="020F0502020204030204" pitchFamily="34" charset="0"/>
                        <a:ea typeface="Calibri" panose="020F0502020204030204" pitchFamily="34" charset="0"/>
                        <a:cs typeface="Calibri" panose="020F0502020204030204" pitchFamily="34" charset="0"/>
                      </a:endParaRPr>
                    </a:p>
                  </a:txBody>
                  <a:tcPr/>
                </a:tc>
                <a:tc hMerge="1">
                  <a:txBody>
                    <a:bodyPr/>
                    <a:lstStyle/>
                    <a:p>
                      <a:pPr algn="ctr"/>
                      <a:endParaRPr lang="en-US" sz="2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42039846"/>
                  </a:ext>
                </a:extLst>
              </a:tr>
              <a:tr h="285810">
                <a:tc>
                  <a:txBody>
                    <a:bodyPr/>
                    <a:lstStyle/>
                    <a:p>
                      <a:pPr marL="0" algn="ctr" defTabSz="975386" rtl="0" eaLnBrk="1" latinLnBrk="0" hangingPunct="1"/>
                      <a:r>
                        <a:rPr lang="en-US" sz="12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Slice Number</a:t>
                      </a:r>
                    </a:p>
                  </a:txBody>
                  <a:tcPr>
                    <a:solidFill>
                      <a:schemeClr val="accent1"/>
                    </a:solidFill>
                  </a:tcPr>
                </a:tc>
                <a:tc>
                  <a:txBody>
                    <a:bodyPr/>
                    <a:lstStyle/>
                    <a:p>
                      <a:pPr marL="0" algn="ctr" defTabSz="975386" rtl="0" eaLnBrk="1" latinLnBrk="0" hangingPunct="1"/>
                      <a:r>
                        <a:rPr lang="en-US" sz="14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1</a:t>
                      </a:r>
                    </a:p>
                  </a:txBody>
                  <a:tcPr>
                    <a:solidFill>
                      <a:schemeClr val="accent1"/>
                    </a:solidFill>
                  </a:tcPr>
                </a:tc>
                <a:tc>
                  <a:txBody>
                    <a:bodyPr/>
                    <a:lstStyle/>
                    <a:p>
                      <a:pPr marL="0" algn="ctr" defTabSz="975386" rtl="0" eaLnBrk="1" latinLnBrk="0" hangingPunct="1"/>
                      <a:r>
                        <a:rPr lang="en-US" sz="14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2</a:t>
                      </a:r>
                    </a:p>
                  </a:txBody>
                  <a:tcPr>
                    <a:solidFill>
                      <a:schemeClr val="accent1"/>
                    </a:solidFill>
                  </a:tcPr>
                </a:tc>
                <a:tc>
                  <a:txBody>
                    <a:bodyPr/>
                    <a:lstStyle/>
                    <a:p>
                      <a:pPr marL="0" algn="ctr" defTabSz="975386" rtl="0" eaLnBrk="1" latinLnBrk="0" hangingPunct="1"/>
                      <a:r>
                        <a:rPr lang="en-US" sz="14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3</a:t>
                      </a:r>
                    </a:p>
                  </a:txBody>
                  <a:tcPr>
                    <a:solidFill>
                      <a:schemeClr val="accent1"/>
                    </a:solidFill>
                  </a:tcPr>
                </a:tc>
                <a:tc>
                  <a:txBody>
                    <a:bodyPr/>
                    <a:lstStyle/>
                    <a:p>
                      <a:pPr marL="0" algn="ctr" defTabSz="975386" rtl="0" eaLnBrk="1" latinLnBrk="0" hangingPunct="1"/>
                      <a:r>
                        <a:rPr lang="en-US" sz="14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4</a:t>
                      </a:r>
                    </a:p>
                  </a:txBody>
                  <a:tcPr>
                    <a:solidFill>
                      <a:schemeClr val="accent1"/>
                    </a:solidFill>
                  </a:tcPr>
                </a:tc>
                <a:tc>
                  <a:txBody>
                    <a:bodyPr/>
                    <a:lstStyle/>
                    <a:p>
                      <a:pPr marL="0" algn="ctr" defTabSz="975386" rtl="0" eaLnBrk="1" latinLnBrk="0" hangingPunct="1"/>
                      <a:r>
                        <a:rPr lang="en-US" sz="14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5</a:t>
                      </a:r>
                    </a:p>
                  </a:txBody>
                  <a:tcPr>
                    <a:solidFill>
                      <a:schemeClr val="accent1"/>
                    </a:solidFill>
                  </a:tcPr>
                </a:tc>
                <a:tc>
                  <a:txBody>
                    <a:bodyPr/>
                    <a:lstStyle/>
                    <a:p>
                      <a:pPr marL="0" algn="ctr" defTabSz="975386" rtl="0" eaLnBrk="1" latinLnBrk="0" hangingPunct="1"/>
                      <a:r>
                        <a:rPr lang="en-US" sz="14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6</a:t>
                      </a:r>
                    </a:p>
                  </a:txBody>
                  <a:tcPr>
                    <a:solidFill>
                      <a:schemeClr val="accent1"/>
                    </a:solidFill>
                  </a:tcPr>
                </a:tc>
                <a:tc>
                  <a:txBody>
                    <a:bodyPr/>
                    <a:lstStyle/>
                    <a:p>
                      <a:pPr marL="0" algn="ctr" defTabSz="975386" rtl="0" eaLnBrk="1" latinLnBrk="0" hangingPunct="1"/>
                      <a:r>
                        <a:rPr lang="en-US" sz="14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7</a:t>
                      </a:r>
                    </a:p>
                  </a:txBody>
                  <a:tcPr>
                    <a:solidFill>
                      <a:schemeClr val="accent1"/>
                    </a:solidFill>
                  </a:tcPr>
                </a:tc>
                <a:tc>
                  <a:txBody>
                    <a:bodyPr/>
                    <a:lstStyle/>
                    <a:p>
                      <a:pPr marL="0" algn="ctr" defTabSz="975386" rtl="0" eaLnBrk="1" latinLnBrk="0" hangingPunct="1"/>
                      <a:r>
                        <a:rPr lang="en-US" sz="14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8</a:t>
                      </a:r>
                    </a:p>
                  </a:txBody>
                  <a:tcPr>
                    <a:solidFill>
                      <a:schemeClr val="accent1"/>
                    </a:solidFill>
                  </a:tcPr>
                </a:tc>
                <a:extLst>
                  <a:ext uri="{0D108BD9-81ED-4DB2-BD59-A6C34878D82A}">
                    <a16:rowId xmlns:a16="http://schemas.microsoft.com/office/drawing/2014/main" val="2615679246"/>
                  </a:ext>
                </a:extLst>
              </a:tr>
              <a:tr h="285810">
                <a:tc>
                  <a:txBody>
                    <a:bodyPr/>
                    <a:lstStyle/>
                    <a:p>
                      <a:pPr algn="ctr"/>
                      <a:r>
                        <a:rPr lang="en-US" sz="1200" b="1" dirty="0">
                          <a:latin typeface="Calibri" panose="020F0502020204030204" pitchFamily="34" charset="0"/>
                          <a:ea typeface="Calibri" panose="020F0502020204030204" pitchFamily="34" charset="0"/>
                          <a:cs typeface="Calibri" panose="020F0502020204030204" pitchFamily="34" charset="0"/>
                        </a:rPr>
                        <a:t>Slice Power (dB)</a:t>
                      </a:r>
                    </a:p>
                  </a:txBody>
                  <a:tcPr>
                    <a:solidFill>
                      <a:schemeClr val="accent1"/>
                    </a:solidFill>
                  </a:tcPr>
                </a:tc>
                <a:tc>
                  <a:txBody>
                    <a:bodyPr/>
                    <a:lstStyle/>
                    <a:p>
                      <a:pPr algn="ctr" fontAlgn="ctr"/>
                      <a:r>
                        <a:rPr lang="en-US" altLang="zh-CN" sz="1400" b="1" i="1" u="none" strike="noStrike" dirty="0">
                          <a:solidFill>
                            <a:srgbClr val="000000"/>
                          </a:solidFill>
                          <a:effectLst/>
                          <a:latin typeface="Calibri" panose="020F0502020204030204" pitchFamily="34" charset="0"/>
                          <a:ea typeface="等线" panose="02010600030101010101" pitchFamily="2" charset="-122"/>
                        </a:rPr>
                        <a:t>0.0948 </a:t>
                      </a:r>
                    </a:p>
                  </a:txBody>
                  <a:tcPr marL="6350" marR="6350" marT="6350" marB="0" anchor="ctr">
                    <a:solidFill>
                      <a:schemeClr val="accent1"/>
                    </a:solidFill>
                  </a:tcPr>
                </a:tc>
                <a:tc>
                  <a:txBody>
                    <a:bodyPr/>
                    <a:lstStyle/>
                    <a:p>
                      <a:pPr algn="ctr" fontAlgn="ctr"/>
                      <a:r>
                        <a:rPr lang="en-US" altLang="zh-CN" sz="1400" b="1" i="1" u="none" strike="noStrike" dirty="0">
                          <a:solidFill>
                            <a:srgbClr val="000000"/>
                          </a:solidFill>
                          <a:effectLst/>
                          <a:latin typeface="Calibri" panose="020F0502020204030204" pitchFamily="34" charset="0"/>
                          <a:ea typeface="等线" panose="02010600030101010101" pitchFamily="2" charset="-122"/>
                        </a:rPr>
                        <a:t>0.2078 </a:t>
                      </a:r>
                    </a:p>
                  </a:txBody>
                  <a:tcPr marL="6350" marR="6350" marT="6350" marB="0" anchor="ctr">
                    <a:solidFill>
                      <a:schemeClr val="accent1"/>
                    </a:solidFill>
                  </a:tcPr>
                </a:tc>
                <a:tc>
                  <a:txBody>
                    <a:bodyPr/>
                    <a:lstStyle/>
                    <a:p>
                      <a:pPr algn="ctr" fontAlgn="ctr"/>
                      <a:r>
                        <a:rPr lang="en-US" altLang="zh-CN" sz="1400" b="1" i="1" u="none" strike="noStrike" dirty="0">
                          <a:solidFill>
                            <a:srgbClr val="000000"/>
                          </a:solidFill>
                          <a:effectLst/>
                          <a:latin typeface="Calibri" panose="020F0502020204030204" pitchFamily="34" charset="0"/>
                          <a:ea typeface="等线" panose="02010600030101010101" pitchFamily="2" charset="-122"/>
                        </a:rPr>
                        <a:t>-0.1487 </a:t>
                      </a:r>
                    </a:p>
                  </a:txBody>
                  <a:tcPr marL="6350" marR="6350" marT="6350" marB="0" anchor="ctr">
                    <a:solidFill>
                      <a:schemeClr val="accent1"/>
                    </a:solidFill>
                  </a:tcPr>
                </a:tc>
                <a:tc>
                  <a:txBody>
                    <a:bodyPr/>
                    <a:lstStyle/>
                    <a:p>
                      <a:pPr algn="ctr" fontAlgn="ctr"/>
                      <a:r>
                        <a:rPr lang="en-US" altLang="zh-CN" sz="1400" b="1" i="1" u="none" strike="noStrike" dirty="0">
                          <a:solidFill>
                            <a:srgbClr val="000000"/>
                          </a:solidFill>
                          <a:effectLst/>
                          <a:latin typeface="Calibri" panose="020F0502020204030204" pitchFamily="34" charset="0"/>
                          <a:ea typeface="等线" panose="02010600030101010101" pitchFamily="2" charset="-122"/>
                        </a:rPr>
                        <a:t>-0.1865 </a:t>
                      </a:r>
                    </a:p>
                  </a:txBody>
                  <a:tcPr marL="6350" marR="6350" marT="6350" marB="0" anchor="ctr">
                    <a:solidFill>
                      <a:schemeClr val="accent1"/>
                    </a:solidFill>
                  </a:tcPr>
                </a:tc>
                <a:tc>
                  <a:txBody>
                    <a:bodyPr/>
                    <a:lstStyle/>
                    <a:p>
                      <a:pPr algn="ctr" fontAlgn="ctr"/>
                      <a:r>
                        <a:rPr lang="en-US" altLang="zh-CN" sz="1400" b="1" i="1" u="none" strike="noStrike" dirty="0">
                          <a:solidFill>
                            <a:srgbClr val="000000"/>
                          </a:solidFill>
                          <a:effectLst/>
                          <a:latin typeface="Calibri" panose="020F0502020204030204" pitchFamily="34" charset="0"/>
                          <a:ea typeface="等线" panose="02010600030101010101" pitchFamily="2" charset="-122"/>
                        </a:rPr>
                        <a:t>-0.0655 </a:t>
                      </a:r>
                    </a:p>
                  </a:txBody>
                  <a:tcPr marL="6350" marR="6350" marT="6350" marB="0" anchor="ctr">
                    <a:solidFill>
                      <a:schemeClr val="accent1"/>
                    </a:solidFill>
                  </a:tcPr>
                </a:tc>
                <a:tc>
                  <a:txBody>
                    <a:bodyPr/>
                    <a:lstStyle/>
                    <a:p>
                      <a:pPr algn="ctr" fontAlgn="ctr"/>
                      <a:r>
                        <a:rPr lang="en-US" altLang="zh-CN" sz="1400" b="1" i="1" u="none" strike="noStrike" dirty="0">
                          <a:solidFill>
                            <a:srgbClr val="000000"/>
                          </a:solidFill>
                          <a:effectLst/>
                          <a:latin typeface="Calibri" panose="020F0502020204030204" pitchFamily="34" charset="0"/>
                          <a:ea typeface="等线" panose="02010600030101010101" pitchFamily="2" charset="-122"/>
                        </a:rPr>
                        <a:t>0.0689 </a:t>
                      </a:r>
                    </a:p>
                  </a:txBody>
                  <a:tcPr marL="6350" marR="6350" marT="6350" marB="0" anchor="ctr">
                    <a:solidFill>
                      <a:schemeClr val="accent1"/>
                    </a:solidFill>
                  </a:tcPr>
                </a:tc>
                <a:tc>
                  <a:txBody>
                    <a:bodyPr/>
                    <a:lstStyle/>
                    <a:p>
                      <a:pPr algn="ctr" fontAlgn="ctr"/>
                      <a:r>
                        <a:rPr lang="en-US" altLang="zh-CN" sz="1400" b="1" i="1" u="none" strike="noStrike" dirty="0">
                          <a:solidFill>
                            <a:srgbClr val="000000"/>
                          </a:solidFill>
                          <a:effectLst/>
                          <a:latin typeface="Calibri" panose="020F0502020204030204" pitchFamily="34" charset="0"/>
                          <a:ea typeface="等线" panose="02010600030101010101" pitchFamily="2" charset="-122"/>
                        </a:rPr>
                        <a:t>0.0045 </a:t>
                      </a:r>
                    </a:p>
                  </a:txBody>
                  <a:tcPr marL="6350" marR="6350" marT="6350" marB="0" anchor="ctr">
                    <a:solidFill>
                      <a:schemeClr val="accent1"/>
                    </a:solidFill>
                  </a:tcPr>
                </a:tc>
                <a:tc>
                  <a:txBody>
                    <a:bodyPr/>
                    <a:lstStyle/>
                    <a:p>
                      <a:pPr algn="ctr" fontAlgn="ctr"/>
                      <a:r>
                        <a:rPr lang="en-US" altLang="zh-CN" sz="1400" b="1" i="1" u="none" strike="noStrike" dirty="0">
                          <a:solidFill>
                            <a:srgbClr val="000000"/>
                          </a:solidFill>
                          <a:effectLst/>
                          <a:latin typeface="Calibri" panose="020F0502020204030204" pitchFamily="34" charset="0"/>
                          <a:ea typeface="等线" panose="02010600030101010101" pitchFamily="2" charset="-122"/>
                        </a:rPr>
                        <a:t>0.0111 </a:t>
                      </a:r>
                    </a:p>
                  </a:txBody>
                  <a:tcPr marL="6350" marR="6350" marT="6350" marB="0" anchor="ctr">
                    <a:solidFill>
                      <a:schemeClr val="accent1"/>
                    </a:solidFill>
                  </a:tcPr>
                </a:tc>
                <a:extLst>
                  <a:ext uri="{0D108BD9-81ED-4DB2-BD59-A6C34878D82A}">
                    <a16:rowId xmlns:a16="http://schemas.microsoft.com/office/drawing/2014/main" val="1382885987"/>
                  </a:ext>
                </a:extLst>
              </a:tr>
            </a:tbl>
          </a:graphicData>
        </a:graphic>
      </p:graphicFrame>
      <mc:AlternateContent xmlns:mc="http://schemas.openxmlformats.org/markup-compatibility/2006" xmlns:a14="http://schemas.microsoft.com/office/drawing/2010/main">
        <mc:Choice Requires="a14">
          <p:graphicFrame>
            <p:nvGraphicFramePr>
              <p:cNvPr id="13" name="Table 8">
                <a:extLst>
                  <a:ext uri="{FF2B5EF4-FFF2-40B4-BE49-F238E27FC236}">
                    <a16:creationId xmlns:a16="http://schemas.microsoft.com/office/drawing/2014/main" id="{72164187-F1FE-47A4-8433-BF0C533C822C}"/>
                  </a:ext>
                </a:extLst>
              </p:cNvPr>
              <p:cNvGraphicFramePr>
                <a:graphicFrameLocks noGrp="1"/>
              </p:cNvGraphicFramePr>
              <p:nvPr>
                <p:extLst>
                  <p:ext uri="{D42A27DB-BD31-4B8C-83A1-F6EECF244321}">
                    <p14:modId xmlns:p14="http://schemas.microsoft.com/office/powerpoint/2010/main" val="3208381364"/>
                  </p:ext>
                </p:extLst>
              </p:nvPr>
            </p:nvGraphicFramePr>
            <p:xfrm>
              <a:off x="2739216" y="5414730"/>
              <a:ext cx="6269139" cy="822960"/>
            </p:xfrm>
            <a:graphic>
              <a:graphicData uri="http://schemas.openxmlformats.org/drawingml/2006/table">
                <a:tbl>
                  <a:tblPr firstRow="1" bandRow="1">
                    <a:tableStyleId>{21E4AEA4-8DFA-4A89-87EB-49C32662AFE0}</a:tableStyleId>
                  </a:tblPr>
                  <a:tblGrid>
                    <a:gridCol w="2469661">
                      <a:extLst>
                        <a:ext uri="{9D8B030D-6E8A-4147-A177-3AD203B41FA5}">
                          <a16:colId xmlns:a16="http://schemas.microsoft.com/office/drawing/2014/main" val="3109881449"/>
                        </a:ext>
                      </a:extLst>
                    </a:gridCol>
                    <a:gridCol w="1899739">
                      <a:extLst>
                        <a:ext uri="{9D8B030D-6E8A-4147-A177-3AD203B41FA5}">
                          <a16:colId xmlns:a16="http://schemas.microsoft.com/office/drawing/2014/main" val="2357810646"/>
                        </a:ext>
                      </a:extLst>
                    </a:gridCol>
                    <a:gridCol w="1899739">
                      <a:extLst>
                        <a:ext uri="{9D8B030D-6E8A-4147-A177-3AD203B41FA5}">
                          <a16:colId xmlns:a16="http://schemas.microsoft.com/office/drawing/2014/main" val="3241580640"/>
                        </a:ext>
                      </a:extLst>
                    </a:gridCol>
                  </a:tblGrid>
                  <a:tr h="262421">
                    <a:tc>
                      <a:txBody>
                        <a:bodyPr/>
                        <a:lstStyle/>
                        <a:p>
                          <a:pPr algn="ctr"/>
                          <a:endParaRPr lang="en-US" sz="1200" b="1" dirty="0">
                            <a:latin typeface="Calibri" panose="020F0502020204030204" pitchFamily="34" charset="0"/>
                            <a:ea typeface="Calibri" panose="020F0502020204030204" pitchFamily="34" charset="0"/>
                            <a:cs typeface="Calibri" panose="020F0502020204030204" pitchFamily="34" charset="0"/>
                          </a:endParaRPr>
                        </a:p>
                      </a:txBody>
                      <a:tcPr>
                        <a:solidFill>
                          <a:schemeClr val="accent1"/>
                        </a:solidFill>
                      </a:tcPr>
                    </a:tc>
                    <a:tc gridSpan="2">
                      <a: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OFDM Slice</a:t>
                          </a:r>
                        </a:p>
                      </a:txBody>
                      <a:tcPr>
                        <a:solidFill>
                          <a:schemeClr val="accent1"/>
                        </a:solidFill>
                      </a:tcPr>
                    </a:tc>
                    <a:tc hMerge="1">
                      <a:txBody>
                        <a:bodyPr/>
                        <a:lstStyle/>
                        <a:p>
                          <a:pPr algn="ctr"/>
                          <a:endParaRPr lang="en-US" sz="2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42039846"/>
                      </a:ext>
                    </a:extLst>
                  </a:tr>
                  <a:tr h="262421">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Slice Number</a:t>
                          </a:r>
                        </a:p>
                      </a:txBody>
                      <a:tcPr>
                        <a:solidFill>
                          <a:schemeClr val="accent1"/>
                        </a:solidFill>
                      </a:tcPr>
                    </a:tc>
                    <a:tc>
                      <a:txBody>
                        <a:bodyPr/>
                        <a:lstStyle/>
                        <a:p>
                          <a:pPr marL="0" algn="ctr" defTabSz="975386" rtl="0" eaLnBrk="1" latinLnBrk="0" hangingPunct="1"/>
                          <a:r>
                            <a:rPr lang="en-US" sz="12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1</a:t>
                          </a:r>
                        </a:p>
                      </a:txBody>
                      <a:tcPr>
                        <a:solidFill>
                          <a:schemeClr val="accent1"/>
                        </a:solidFill>
                      </a:tcPr>
                    </a:tc>
                    <a:tc>
                      <a:txBody>
                        <a:bodyPr/>
                        <a:lstStyle/>
                        <a:p>
                          <a:pPr marL="0" algn="ctr" defTabSz="975386" rtl="0" eaLnBrk="1" latinLnBrk="0" hangingPunct="1"/>
                          <a:r>
                            <a:rPr lang="en-US" sz="12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2</a:t>
                          </a:r>
                        </a:p>
                      </a:txBody>
                      <a:tcPr>
                        <a:solidFill>
                          <a:schemeClr val="accent1"/>
                        </a:solidFill>
                      </a:tcPr>
                    </a:tc>
                    <a:extLst>
                      <a:ext uri="{0D108BD9-81ED-4DB2-BD59-A6C34878D82A}">
                        <a16:rowId xmlns:a16="http://schemas.microsoft.com/office/drawing/2014/main" val="2615679246"/>
                      </a:ext>
                    </a:extLst>
                  </a:tr>
                  <a:tr h="266066">
                    <a:tc>
                      <a:txBody>
                        <a:bodyPr/>
                        <a:lstStyle/>
                        <a:p>
                          <a:pPr algn="ctr"/>
                          <a:r>
                            <a:rPr lang="en-US" sz="1200" b="1" dirty="0">
                              <a:latin typeface="Calibri" panose="020F0502020204030204" pitchFamily="34" charset="0"/>
                              <a:ea typeface="Calibri" panose="020F0502020204030204" pitchFamily="34" charset="0"/>
                              <a:cs typeface="Calibri" panose="020F0502020204030204" pitchFamily="34" charset="0"/>
                            </a:rPr>
                            <a:t>Slice Power (dB)</a:t>
                          </a:r>
                        </a:p>
                      </a:txBody>
                      <a:tcPr>
                        <a:solidFill>
                          <a:schemeClr val="accent1"/>
                        </a:solidFill>
                      </a:tcPr>
                    </a:tc>
                    <a:tc>
                      <a:txBody>
                        <a:bodyPr/>
                        <a:lstStyle/>
                        <a:p>
                          <a:pPr algn="ctr"/>
                          <a14:m>
                            <m:oMathPara xmlns:m="http://schemas.openxmlformats.org/officeDocument/2006/math">
                              <m:oMathParaPr>
                                <m:jc m:val="centerGroup"/>
                              </m:oMathParaPr>
                              <m:oMath xmlns:m="http://schemas.openxmlformats.org/officeDocument/2006/math">
                                <m:r>
                                  <a:rPr lang="en-US" sz="1200" b="1" i="1" dirty="0" smtClean="0">
                                    <a:latin typeface="Cambria Math" panose="02040503050406030204" pitchFamily="18" charset="0"/>
                                    <a:ea typeface="Calibri" panose="020F0502020204030204" pitchFamily="34" charset="0"/>
                                    <a:cs typeface="Calibri" panose="020F0502020204030204" pitchFamily="34" charset="0"/>
                                  </a:rPr>
                                  <m:t>−</m:t>
                                </m:r>
                                <m:r>
                                  <a:rPr lang="en-US" sz="1200" b="1" i="1" dirty="0" smtClean="0">
                                    <a:latin typeface="Cambria Math" panose="02040503050406030204" pitchFamily="18" charset="0"/>
                                    <a:ea typeface="Calibri" panose="020F0502020204030204" pitchFamily="34" charset="0"/>
                                    <a:cs typeface="Calibri" panose="020F0502020204030204" pitchFamily="34" charset="0"/>
                                  </a:rPr>
                                  <m:t>𝟎</m:t>
                                </m:r>
                                <m:r>
                                  <a:rPr lang="en-US" sz="1200" b="1" i="1" dirty="0" smtClean="0">
                                    <a:latin typeface="Cambria Math" panose="02040503050406030204" pitchFamily="18" charset="0"/>
                                    <a:ea typeface="Calibri" panose="020F0502020204030204" pitchFamily="34" charset="0"/>
                                    <a:cs typeface="Calibri" panose="020F0502020204030204" pitchFamily="34" charset="0"/>
                                  </a:rPr>
                                  <m:t>.</m:t>
                                </m:r>
                                <m:r>
                                  <a:rPr lang="en-US" sz="1200" b="1" i="1" dirty="0" smtClean="0">
                                    <a:latin typeface="Cambria Math" panose="02040503050406030204" pitchFamily="18" charset="0"/>
                                    <a:ea typeface="Calibri" panose="020F0502020204030204" pitchFamily="34" charset="0"/>
                                    <a:cs typeface="Calibri" panose="020F0502020204030204" pitchFamily="34" charset="0"/>
                                  </a:rPr>
                                  <m:t>𝟎𝟎𝟓𝟎</m:t>
                                </m:r>
                              </m:oMath>
                            </m:oMathPara>
                          </a14:m>
                          <a:endParaRPr lang="en-US" sz="1200" b="1" dirty="0">
                            <a:latin typeface="Calibri" panose="020F0502020204030204" pitchFamily="34" charset="0"/>
                            <a:ea typeface="Calibri" panose="020F0502020204030204" pitchFamily="34" charset="0"/>
                            <a:cs typeface="Calibri" panose="020F0502020204030204" pitchFamily="34" charset="0"/>
                          </a:endParaRPr>
                        </a:p>
                      </a:txBody>
                      <a:tcPr>
                        <a:solidFill>
                          <a:schemeClr val="accent1"/>
                        </a:solidFill>
                      </a:tcPr>
                    </a:tc>
                    <a:tc>
                      <a:txBody>
                        <a:bodyPr/>
                        <a:lstStyle/>
                        <a:p>
                          <a:pPr algn="ctr"/>
                          <a14:m>
                            <m:oMathPara xmlns:m="http://schemas.openxmlformats.org/officeDocument/2006/math">
                              <m:oMathParaPr>
                                <m:jc m:val="centerGroup"/>
                              </m:oMathParaPr>
                              <m:oMath xmlns:m="http://schemas.openxmlformats.org/officeDocument/2006/math">
                                <m:r>
                                  <a:rPr lang="en-US" sz="1200" b="1" i="1" dirty="0" smtClean="0">
                                    <a:latin typeface="Cambria Math" panose="02040503050406030204" pitchFamily="18" charset="0"/>
                                    <a:ea typeface="Calibri" panose="020F0502020204030204" pitchFamily="34" charset="0"/>
                                    <a:cs typeface="Calibri" panose="020F0502020204030204" pitchFamily="34" charset="0"/>
                                  </a:rPr>
                                  <m:t>𝟎</m:t>
                                </m:r>
                                <m:r>
                                  <a:rPr lang="en-US" sz="1200" b="1" i="1" dirty="0" smtClean="0">
                                    <a:latin typeface="Cambria Math" panose="02040503050406030204" pitchFamily="18" charset="0"/>
                                    <a:ea typeface="Calibri" panose="020F0502020204030204" pitchFamily="34" charset="0"/>
                                    <a:cs typeface="Calibri" panose="020F0502020204030204" pitchFamily="34" charset="0"/>
                                  </a:rPr>
                                  <m:t>.</m:t>
                                </m:r>
                                <m:r>
                                  <a:rPr lang="en-US" sz="1200" b="1" i="1" dirty="0" smtClean="0">
                                    <a:latin typeface="Cambria Math" panose="02040503050406030204" pitchFamily="18" charset="0"/>
                                    <a:ea typeface="Calibri" panose="020F0502020204030204" pitchFamily="34" charset="0"/>
                                    <a:cs typeface="Calibri" panose="020F0502020204030204" pitchFamily="34" charset="0"/>
                                  </a:rPr>
                                  <m:t>𝟎𝟎𝟓𝟎</m:t>
                                </m:r>
                              </m:oMath>
                            </m:oMathPara>
                          </a14:m>
                          <a:endParaRPr lang="en-US" sz="1200" b="1" dirty="0">
                            <a:latin typeface="Calibri" panose="020F0502020204030204" pitchFamily="34" charset="0"/>
                            <a:ea typeface="Calibri" panose="020F0502020204030204" pitchFamily="34" charset="0"/>
                            <a:cs typeface="Calibri" panose="020F0502020204030204" pitchFamily="34" charset="0"/>
                          </a:endParaRPr>
                        </a:p>
                      </a:txBody>
                      <a:tcPr>
                        <a:solidFill>
                          <a:schemeClr val="accent1"/>
                        </a:solidFill>
                      </a:tcPr>
                    </a:tc>
                    <a:extLst>
                      <a:ext uri="{0D108BD9-81ED-4DB2-BD59-A6C34878D82A}">
                        <a16:rowId xmlns:a16="http://schemas.microsoft.com/office/drawing/2014/main" val="1382885987"/>
                      </a:ext>
                    </a:extLst>
                  </a:tr>
                </a:tbl>
              </a:graphicData>
            </a:graphic>
          </p:graphicFrame>
        </mc:Choice>
        <mc:Fallback xmlns="">
          <p:graphicFrame>
            <p:nvGraphicFramePr>
              <p:cNvPr id="13" name="Table 8">
                <a:extLst>
                  <a:ext uri="{FF2B5EF4-FFF2-40B4-BE49-F238E27FC236}">
                    <a16:creationId xmlns:a16="http://schemas.microsoft.com/office/drawing/2014/main" id="{72164187-F1FE-47A4-8433-BF0C533C822C}"/>
                  </a:ext>
                </a:extLst>
              </p:cNvPr>
              <p:cNvGraphicFramePr>
                <a:graphicFrameLocks noGrp="1"/>
              </p:cNvGraphicFramePr>
              <p:nvPr>
                <p:extLst>
                  <p:ext uri="{D42A27DB-BD31-4B8C-83A1-F6EECF244321}">
                    <p14:modId xmlns:p14="http://schemas.microsoft.com/office/powerpoint/2010/main" val="3208381364"/>
                  </p:ext>
                </p:extLst>
              </p:nvPr>
            </p:nvGraphicFramePr>
            <p:xfrm>
              <a:off x="2739216" y="5414730"/>
              <a:ext cx="6269139" cy="822960"/>
            </p:xfrm>
            <a:graphic>
              <a:graphicData uri="http://schemas.openxmlformats.org/drawingml/2006/table">
                <a:tbl>
                  <a:tblPr firstRow="1" bandRow="1">
                    <a:tableStyleId>{21E4AEA4-8DFA-4A89-87EB-49C32662AFE0}</a:tableStyleId>
                  </a:tblPr>
                  <a:tblGrid>
                    <a:gridCol w="2469661">
                      <a:extLst>
                        <a:ext uri="{9D8B030D-6E8A-4147-A177-3AD203B41FA5}">
                          <a16:colId xmlns:a16="http://schemas.microsoft.com/office/drawing/2014/main" val="3109881449"/>
                        </a:ext>
                      </a:extLst>
                    </a:gridCol>
                    <a:gridCol w="1899739">
                      <a:extLst>
                        <a:ext uri="{9D8B030D-6E8A-4147-A177-3AD203B41FA5}">
                          <a16:colId xmlns:a16="http://schemas.microsoft.com/office/drawing/2014/main" val="2357810646"/>
                        </a:ext>
                      </a:extLst>
                    </a:gridCol>
                    <a:gridCol w="1899739">
                      <a:extLst>
                        <a:ext uri="{9D8B030D-6E8A-4147-A177-3AD203B41FA5}">
                          <a16:colId xmlns:a16="http://schemas.microsoft.com/office/drawing/2014/main" val="3241580640"/>
                        </a:ext>
                      </a:extLst>
                    </a:gridCol>
                  </a:tblGrid>
                  <a:tr h="274320">
                    <a:tc>
                      <a:txBody>
                        <a:bodyPr/>
                        <a:lstStyle/>
                        <a:p>
                          <a:pPr algn="ctr"/>
                          <a:endParaRPr lang="en-US" sz="1200" b="1" dirty="0">
                            <a:latin typeface="Calibri" panose="020F0502020204030204" pitchFamily="34" charset="0"/>
                            <a:ea typeface="Calibri" panose="020F0502020204030204" pitchFamily="34" charset="0"/>
                            <a:cs typeface="Calibri" panose="020F0502020204030204" pitchFamily="34" charset="0"/>
                          </a:endParaRPr>
                        </a:p>
                      </a:txBody>
                      <a:tcPr>
                        <a:solidFill>
                          <a:schemeClr val="accent1"/>
                        </a:solidFill>
                      </a:tcPr>
                    </a:tc>
                    <a:tc gridSpan="2">
                      <a:txBody>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OFDM Slice</a:t>
                          </a:r>
                        </a:p>
                      </a:txBody>
                      <a:tcPr>
                        <a:solidFill>
                          <a:schemeClr val="accent1"/>
                        </a:solidFill>
                      </a:tcPr>
                    </a:tc>
                    <a:tc hMerge="1">
                      <a:txBody>
                        <a:bodyPr/>
                        <a:lstStyle/>
                        <a:p>
                          <a:pPr algn="ctr"/>
                          <a:endParaRPr lang="en-US" sz="2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42039846"/>
                      </a:ext>
                    </a:extLst>
                  </a:tr>
                  <a:tr h="27432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Slice Number</a:t>
                          </a:r>
                        </a:p>
                      </a:txBody>
                      <a:tcPr>
                        <a:solidFill>
                          <a:schemeClr val="accent1"/>
                        </a:solidFill>
                      </a:tcPr>
                    </a:tc>
                    <a:tc>
                      <a:txBody>
                        <a:bodyPr/>
                        <a:lstStyle/>
                        <a:p>
                          <a:pPr marL="0" algn="ctr" defTabSz="975386" rtl="0" eaLnBrk="1" latinLnBrk="0" hangingPunct="1"/>
                          <a:r>
                            <a:rPr lang="en-US" sz="12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1</a:t>
                          </a:r>
                        </a:p>
                      </a:txBody>
                      <a:tcPr>
                        <a:solidFill>
                          <a:schemeClr val="accent1"/>
                        </a:solidFill>
                      </a:tcPr>
                    </a:tc>
                    <a:tc>
                      <a:txBody>
                        <a:bodyPr/>
                        <a:lstStyle/>
                        <a:p>
                          <a:pPr marL="0" algn="ctr" defTabSz="975386" rtl="0" eaLnBrk="1" latinLnBrk="0" hangingPunct="1"/>
                          <a:r>
                            <a:rPr lang="en-US" sz="1200" b="1" kern="1200" dirty="0">
                              <a:solidFill>
                                <a:schemeClr val="tx1"/>
                              </a:solidFill>
                              <a:latin typeface="Calibri" panose="020F0502020204030204" pitchFamily="34" charset="0"/>
                              <a:ea typeface="Calibri" panose="020F0502020204030204" pitchFamily="34" charset="0"/>
                              <a:cs typeface="Calibri" panose="020F0502020204030204" pitchFamily="34" charset="0"/>
                            </a:rPr>
                            <a:t>2</a:t>
                          </a:r>
                        </a:p>
                      </a:txBody>
                      <a:tcPr>
                        <a:solidFill>
                          <a:schemeClr val="accent1"/>
                        </a:solidFill>
                      </a:tcPr>
                    </a:tc>
                    <a:extLst>
                      <a:ext uri="{0D108BD9-81ED-4DB2-BD59-A6C34878D82A}">
                        <a16:rowId xmlns:a16="http://schemas.microsoft.com/office/drawing/2014/main" val="2615679246"/>
                      </a:ext>
                    </a:extLst>
                  </a:tr>
                  <a:tr h="274320">
                    <a:tc>
                      <a:txBody>
                        <a:bodyPr/>
                        <a:lstStyle/>
                        <a:p>
                          <a:pPr algn="ctr"/>
                          <a:r>
                            <a:rPr lang="en-US" sz="1200" b="1" dirty="0">
                              <a:latin typeface="Calibri" panose="020F0502020204030204" pitchFamily="34" charset="0"/>
                              <a:ea typeface="Calibri" panose="020F0502020204030204" pitchFamily="34" charset="0"/>
                              <a:cs typeface="Calibri" panose="020F0502020204030204" pitchFamily="34" charset="0"/>
                            </a:rPr>
                            <a:t>Slice Power (dB)</a:t>
                          </a:r>
                        </a:p>
                      </a:txBody>
                      <a:tcPr>
                        <a:solidFill>
                          <a:schemeClr val="accent1"/>
                        </a:solidFill>
                      </a:tcPr>
                    </a:tc>
                    <a:tc>
                      <a:txBody>
                        <a:bodyPr/>
                        <a:lstStyle/>
                        <a:p>
                          <a:endParaRPr lang="zh-CN"/>
                        </a:p>
                      </a:txBody>
                      <a:tcPr>
                        <a:blipFill>
                          <a:blip r:embed="rId3"/>
                          <a:stretch>
                            <a:fillRect l="-130128" t="-204444" r="-101282" b="-15556"/>
                          </a:stretch>
                        </a:blipFill>
                      </a:tcPr>
                    </a:tc>
                    <a:tc>
                      <a:txBody>
                        <a:bodyPr/>
                        <a:lstStyle/>
                        <a:p>
                          <a:endParaRPr lang="zh-CN"/>
                        </a:p>
                      </a:txBody>
                      <a:tcPr>
                        <a:blipFill>
                          <a:blip r:embed="rId3"/>
                          <a:stretch>
                            <a:fillRect l="-230128" t="-204444" r="-1282" b="-15556"/>
                          </a:stretch>
                        </a:blipFill>
                      </a:tcPr>
                    </a:tc>
                    <a:extLst>
                      <a:ext uri="{0D108BD9-81ED-4DB2-BD59-A6C34878D82A}">
                        <a16:rowId xmlns:a16="http://schemas.microsoft.com/office/drawing/2014/main" val="1382885987"/>
                      </a:ext>
                    </a:extLst>
                  </a:tr>
                </a:tbl>
              </a:graphicData>
            </a:graphic>
          </p:graphicFrame>
        </mc:Fallback>
      </mc:AlternateContent>
      <p:sp>
        <p:nvSpPr>
          <p:cNvPr id="2" name="文本框 1">
            <a:extLst>
              <a:ext uri="{FF2B5EF4-FFF2-40B4-BE49-F238E27FC236}">
                <a16:creationId xmlns:a16="http://schemas.microsoft.com/office/drawing/2014/main" id="{982DCE1B-0056-44F8-8B2C-EFC762808023}"/>
              </a:ext>
            </a:extLst>
          </p:cNvPr>
          <p:cNvSpPr txBox="1"/>
          <p:nvPr/>
        </p:nvSpPr>
        <p:spPr>
          <a:xfrm>
            <a:off x="207031" y="5414730"/>
            <a:ext cx="2364703" cy="830997"/>
          </a:xfrm>
          <a:prstGeom prst="rect">
            <a:avLst/>
          </a:prstGeom>
          <a:noFill/>
        </p:spPr>
        <p:txBody>
          <a:bodyPr wrap="square" rtlCol="0">
            <a:spAutoFit/>
          </a:bodyPr>
          <a:lstStyle/>
          <a:p>
            <a:r>
              <a:rPr lang="en-US" altLang="zh-CN" b="1" dirty="0"/>
              <a:t>Table: Power distribution for sliced OOK symbols within one OFDM symbol (1Mbps in Top table and 250kbps in right table)</a:t>
            </a:r>
            <a:endParaRPr lang="zh-CN" altLang="en-US" b="1" dirty="0"/>
          </a:p>
        </p:txBody>
      </p:sp>
    </p:spTree>
    <p:extLst>
      <p:ext uri="{BB962C8B-B14F-4D97-AF65-F5344CB8AC3E}">
        <p14:creationId xmlns:p14="http://schemas.microsoft.com/office/powerpoint/2010/main" val="4106832309"/>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22117</TotalTime>
  <Words>1317</Words>
  <Application>Microsoft Office PowerPoint</Application>
  <PresentationFormat>全屏显示(4:3)</PresentationFormat>
  <Paragraphs>187</Paragraphs>
  <Slides>14</Slides>
  <Notes>14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Consolas Courier</vt:lpstr>
      <vt:lpstr>Arial</vt:lpstr>
      <vt:lpstr>Calibri</vt:lpstr>
      <vt:lpstr>Cambria Math</vt:lpstr>
      <vt:lpstr>Times New Roman</vt:lpstr>
      <vt:lpstr>Wingdings</vt:lpstr>
      <vt:lpstr>ACcord Submission Template</vt:lpstr>
      <vt:lpstr> OOK generation for AMP</vt:lpstr>
      <vt:lpstr>Abstract</vt:lpstr>
      <vt:lpstr>Recap :OOK generation with DSSS for DL(1)</vt:lpstr>
      <vt:lpstr>Recap: OOK generation with DSSS for DL(2)</vt:lpstr>
      <vt:lpstr>Recap: OOK generation with DSSS for DL(3)</vt:lpstr>
      <vt:lpstr>Recap: OOK generation with OFDM for DL(1)</vt:lpstr>
      <vt:lpstr>Further thoughts on OOK for AMP DL[1] </vt:lpstr>
      <vt:lpstr>Further thoughts on OOK for AMP DL[2] </vt:lpstr>
      <vt:lpstr>DL OOK generation with OFDM (1)</vt:lpstr>
      <vt:lpstr>DL OOK generation with OFDM (2)</vt:lpstr>
      <vt:lpstr>Summary</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汪柯(Gavin)</cp:lastModifiedBy>
  <cp:revision>2127</cp:revision>
  <cp:lastPrinted>1998-02-10T13:28:00Z</cp:lastPrinted>
  <dcterms:created xsi:type="dcterms:W3CDTF">2009-12-02T19:05:00Z</dcterms:created>
  <dcterms:modified xsi:type="dcterms:W3CDTF">2025-05-11T08:19:37Z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