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4994" r:id="rId3"/>
    <p:sldId id="5032" r:id="rId4"/>
    <p:sldId id="5018" r:id="rId5"/>
    <p:sldId id="5038" r:id="rId6"/>
    <p:sldId id="5040" r:id="rId7"/>
    <p:sldId id="5042" r:id="rId8"/>
    <p:sldId id="4998" r:id="rId9"/>
    <p:sldId id="503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97" d="100"/>
          <a:sy n="97" d="100"/>
        </p:scale>
        <p:origin x="8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4334" y="8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802.11-25/795r0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 Level Thoughts on AMP SYNC Field Design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80214"/>
              </p:ext>
            </p:extLst>
          </p:nvPr>
        </p:nvGraphicFramePr>
        <p:xfrm>
          <a:off x="990600" y="2895600"/>
          <a:ext cx="7391400" cy="18154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225854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7962"/>
            <a:ext cx="7772400" cy="4228178"/>
          </a:xfrm>
        </p:spPr>
        <p:txBody>
          <a:bodyPr/>
          <a:lstStyle/>
          <a:p>
            <a:r>
              <a:rPr lang="en-US" sz="1600" dirty="0"/>
              <a:t>SYNC field design has been widely studied &amp; discussed [1-5]; the SYNC fields are considered to use for:</a:t>
            </a:r>
          </a:p>
          <a:p>
            <a:pPr lvl="1"/>
            <a:r>
              <a:rPr lang="en-US" sz="1600" dirty="0"/>
              <a:t>Differentiate non-backscatter &amp; backscatter STA type for DL;</a:t>
            </a:r>
          </a:p>
          <a:p>
            <a:pPr lvl="1"/>
            <a:r>
              <a:rPr lang="en-US" sz="1600" dirty="0"/>
              <a:t>Indicate the data rate for DL</a:t>
            </a:r>
          </a:p>
          <a:p>
            <a:pPr lvl="1"/>
            <a:r>
              <a:rPr lang="en-US" sz="1600" dirty="0"/>
              <a:t>Use as a UL/DL indicator</a:t>
            </a:r>
          </a:p>
          <a:p>
            <a:pPr lvl="1"/>
            <a:r>
              <a:rPr lang="en-US" sz="1600" dirty="0"/>
              <a:t>For UL, it could also be benefit to different backscatter &amp; non-backscatter</a:t>
            </a:r>
          </a:p>
          <a:p>
            <a:pPr lvl="1"/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1"/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In this contribution, we will share some thoughts for SYNC field design and the basic simulation setting for performance comparison.</a:t>
            </a:r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FB16E69-12F5-3C2B-9D3E-6877C3CEB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2566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3CFF76D7-E8BC-B9BB-7D41-94B39E084C2A}"/>
              </a:ext>
            </a:extLst>
          </p:cNvPr>
          <p:cNvSpPr txBox="1">
            <a:spLocks/>
          </p:cNvSpPr>
          <p:nvPr/>
        </p:nvSpPr>
        <p:spPr bwMode="auto">
          <a:xfrm>
            <a:off x="696913" y="60074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Recap: AMP PHY Design [5]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90C7A149-3188-DCAD-3070-DFABC2209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824481"/>
              </p:ext>
            </p:extLst>
          </p:nvPr>
        </p:nvGraphicFramePr>
        <p:xfrm>
          <a:off x="1583269" y="1789515"/>
          <a:ext cx="5562307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575">
                  <a:extLst>
                    <a:ext uri="{9D8B030D-6E8A-4147-A177-3AD203B41FA5}">
                      <a16:colId xmlns:a16="http://schemas.microsoft.com/office/drawing/2014/main" val="3525963400"/>
                    </a:ext>
                  </a:extLst>
                </a:gridCol>
                <a:gridCol w="1121913">
                  <a:extLst>
                    <a:ext uri="{9D8B030D-6E8A-4147-A177-3AD203B41FA5}">
                      <a16:colId xmlns:a16="http://schemas.microsoft.com/office/drawing/2014/main" val="3445817067"/>
                    </a:ext>
                  </a:extLst>
                </a:gridCol>
                <a:gridCol w="3136819">
                  <a:extLst>
                    <a:ext uri="{9D8B030D-6E8A-4147-A177-3AD203B41FA5}">
                      <a16:colId xmlns:a16="http://schemas.microsoft.com/office/drawing/2014/main" val="42565774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(2.4GHz)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374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Backscatter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250kbps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250kbps, 1Mbps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12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Non-backscatter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250kbps, 1Mbps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250kbps, 1Mbps, 4Mbps (</a:t>
                      </a:r>
                      <a:r>
                        <a:rPr lang="en-US" altLang="zh-CN" sz="1000" b="1" dirty="0">
                          <a:latin typeface="Arial Narrow" panose="020B0606020202030204" pitchFamily="34" charset="0"/>
                        </a:rPr>
                        <a:t>Mandatory or optional is TBD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9101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F3CF588-3037-06E6-7BEA-DDD0FDA4DEF7}"/>
              </a:ext>
            </a:extLst>
          </p:cNvPr>
          <p:cNvSpPr txBox="1"/>
          <p:nvPr/>
        </p:nvSpPr>
        <p:spPr>
          <a:xfrm>
            <a:off x="313995" y="1804600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latin typeface="Arial Narrow" panose="020B0606020202030204" pitchFamily="34" charset="0"/>
              </a:rPr>
              <a:t>Data Rate:</a:t>
            </a:r>
          </a:p>
        </p:txBody>
      </p:sp>
      <p:pic>
        <p:nvPicPr>
          <p:cNvPr id="8" name="Content Placeholder 14">
            <a:extLst>
              <a:ext uri="{FF2B5EF4-FFF2-40B4-BE49-F238E27FC236}">
                <a16:creationId xmlns:a16="http://schemas.microsoft.com/office/drawing/2014/main" id="{E3A35C50-2E5B-4884-D948-8C632DA6A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3047321"/>
            <a:ext cx="6584486" cy="27981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2446E41-EBFF-6D2D-8662-4EA54003E28C}"/>
              </a:ext>
            </a:extLst>
          </p:cNvPr>
          <p:cNvSpPr txBox="1"/>
          <p:nvPr/>
        </p:nvSpPr>
        <p:spPr>
          <a:xfrm>
            <a:off x="313995" y="4191000"/>
            <a:ext cx="1540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latin typeface="Arial Narrow" panose="020B0606020202030204" pitchFamily="34" charset="0"/>
              </a:rPr>
              <a:t>AMP PPDU Format</a:t>
            </a:r>
            <a:r>
              <a:rPr lang="en-US" b="1" dirty="0"/>
              <a:t>: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ED2807D-AE5E-91BE-F5BF-3A586F3BFDC7}"/>
              </a:ext>
            </a:extLst>
          </p:cNvPr>
          <p:cNvSpPr/>
          <p:nvPr/>
        </p:nvSpPr>
        <p:spPr bwMode="auto">
          <a:xfrm>
            <a:off x="4357906" y="3428321"/>
            <a:ext cx="437547" cy="2286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30DD358-06D6-7B53-C3D2-47775D9DB40C}"/>
              </a:ext>
            </a:extLst>
          </p:cNvPr>
          <p:cNvSpPr/>
          <p:nvPr/>
        </p:nvSpPr>
        <p:spPr bwMode="auto">
          <a:xfrm>
            <a:off x="6572385" y="3413081"/>
            <a:ext cx="509068" cy="2286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25FAA6A-1FFE-B322-8977-4AB3BE054AD2}"/>
              </a:ext>
            </a:extLst>
          </p:cNvPr>
          <p:cNvSpPr/>
          <p:nvPr/>
        </p:nvSpPr>
        <p:spPr bwMode="auto">
          <a:xfrm>
            <a:off x="4985806" y="4876121"/>
            <a:ext cx="495447" cy="2286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C12ECA5-6E2F-7B2B-277A-20CC7C39C43F}"/>
              </a:ext>
            </a:extLst>
          </p:cNvPr>
          <p:cNvSpPr/>
          <p:nvPr/>
        </p:nvSpPr>
        <p:spPr bwMode="auto">
          <a:xfrm>
            <a:off x="6922321" y="5180920"/>
            <a:ext cx="437547" cy="189061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BE749A-E8C0-9988-C4D2-46E1F2FE939A}"/>
              </a:ext>
            </a:extLst>
          </p:cNvPr>
          <p:cNvSpPr txBox="1"/>
          <p:nvPr/>
        </p:nvSpPr>
        <p:spPr>
          <a:xfrm>
            <a:off x="4240679" y="2986686"/>
            <a:ext cx="1985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Arial Narrow" panose="020B0606020202030204" pitchFamily="34" charset="0"/>
              </a:rPr>
              <a:t>2 sequences to indicate data rate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D0577ED-7BFC-AA92-2C48-0C201D2118B4}"/>
              </a:ext>
            </a:extLst>
          </p:cNvPr>
          <p:cNvCxnSpPr>
            <a:cxnSpLocks/>
          </p:cNvCxnSpPr>
          <p:nvPr/>
        </p:nvCxnSpPr>
        <p:spPr bwMode="auto">
          <a:xfrm flipV="1">
            <a:off x="4738605" y="3237669"/>
            <a:ext cx="33420" cy="1954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83FC26D-193F-DDC1-6413-684809A9D763}"/>
              </a:ext>
            </a:extLst>
          </p:cNvPr>
          <p:cNvSpPr txBox="1"/>
          <p:nvPr/>
        </p:nvSpPr>
        <p:spPr>
          <a:xfrm>
            <a:off x="4398019" y="5995146"/>
            <a:ext cx="4601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Arial Narrow" panose="020B0606020202030204" pitchFamily="34" charset="0"/>
              </a:rPr>
              <a:t>Different sequences to separate backscatter &amp; non-backscatter, and used as DL/UL indicator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57A436C-5597-4CE1-F80B-1BBFC7810F82}"/>
              </a:ext>
            </a:extLst>
          </p:cNvPr>
          <p:cNvCxnSpPr>
            <a:cxnSpLocks/>
          </p:cNvCxnSpPr>
          <p:nvPr/>
        </p:nvCxnSpPr>
        <p:spPr bwMode="auto">
          <a:xfrm>
            <a:off x="6713220" y="3672840"/>
            <a:ext cx="144780" cy="2331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A0BB682-69BB-9930-88BE-CD541E3B16E9}"/>
              </a:ext>
            </a:extLst>
          </p:cNvPr>
          <p:cNvCxnSpPr>
            <a:cxnSpLocks/>
            <a:stCxn id="13" idx="2"/>
          </p:cNvCxnSpPr>
          <p:nvPr/>
        </p:nvCxnSpPr>
        <p:spPr bwMode="auto">
          <a:xfrm flipH="1">
            <a:off x="7010400" y="5369981"/>
            <a:ext cx="130695" cy="6498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A3BC68BB-B444-4F15-AE6E-3B639C0D2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64D51CA-4FCC-54DA-0D98-EA370F4CD51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71419" y="3232907"/>
            <a:ext cx="386381" cy="16248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8761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7215"/>
            <a:ext cx="7772400" cy="466060"/>
          </a:xfrm>
        </p:spPr>
        <p:txBody>
          <a:bodyPr/>
          <a:lstStyle/>
          <a:p>
            <a:r>
              <a:rPr lang="en-US" dirty="0"/>
              <a:t>SYNC Field 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0A00D0-CB5D-E6E7-2DA1-16A6FBA88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671809"/>
              </p:ext>
            </p:extLst>
          </p:nvPr>
        </p:nvGraphicFramePr>
        <p:xfrm>
          <a:off x="1066800" y="2423987"/>
          <a:ext cx="6438901" cy="9144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44382">
                  <a:extLst>
                    <a:ext uri="{9D8B030D-6E8A-4147-A177-3AD203B41FA5}">
                      <a16:colId xmlns:a16="http://schemas.microsoft.com/office/drawing/2014/main" val="2368972925"/>
                    </a:ext>
                  </a:extLst>
                </a:gridCol>
                <a:gridCol w="1544592">
                  <a:extLst>
                    <a:ext uri="{9D8B030D-6E8A-4147-A177-3AD203B41FA5}">
                      <a16:colId xmlns:a16="http://schemas.microsoft.com/office/drawing/2014/main" val="977172496"/>
                    </a:ext>
                  </a:extLst>
                </a:gridCol>
                <a:gridCol w="1432934">
                  <a:extLst>
                    <a:ext uri="{9D8B030D-6E8A-4147-A177-3AD203B41FA5}">
                      <a16:colId xmlns:a16="http://schemas.microsoft.com/office/drawing/2014/main" val="3254316961"/>
                    </a:ext>
                  </a:extLst>
                </a:gridCol>
                <a:gridCol w="1256144">
                  <a:extLst>
                    <a:ext uri="{9D8B030D-6E8A-4147-A177-3AD203B41FA5}">
                      <a16:colId xmlns:a16="http://schemas.microsoft.com/office/drawing/2014/main" val="1192607280"/>
                    </a:ext>
                  </a:extLst>
                </a:gridCol>
                <a:gridCol w="1460849">
                  <a:extLst>
                    <a:ext uri="{9D8B030D-6E8A-4147-A177-3AD203B41FA5}">
                      <a16:colId xmlns:a16="http://schemas.microsoft.com/office/drawing/2014/main" val="2265319576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1100" b="1" u="none" strike="noStrike" dirty="0">
                          <a:effectLst/>
                          <a:latin typeface="Arial Narrow" panose="020B0606020202030204" pitchFamily="34" charset="0"/>
                        </a:rPr>
                        <a:t>DL PPDU for non-AP STAs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1100" b="1" u="none" strike="noStrike" dirty="0">
                          <a:effectLst/>
                          <a:latin typeface="Arial Narrow" panose="020B0606020202030204" pitchFamily="34" charset="0"/>
                        </a:rPr>
                        <a:t>UL PPDU from non-AP STAs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40556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non-Backscatter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Backscatter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non-Backscatter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Backscatter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49712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250kbps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251652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1Mbps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1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7889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4Mbps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1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1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1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69443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B2E5A87-081E-CBA6-8681-CDF28ECE4914}"/>
              </a:ext>
            </a:extLst>
          </p:cNvPr>
          <p:cNvSpPr txBox="1"/>
          <p:nvPr/>
        </p:nvSpPr>
        <p:spPr>
          <a:xfrm>
            <a:off x="381000" y="1350981"/>
            <a:ext cx="8458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Option1: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DL: 3 different SYNC sequences to differentiate non-backscatter &amp; backscatter and to indicate data rate;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UL: 2 different SYNC sequences to differentiate DL&amp;UL, non-backscatter &amp; backscatter; no need to indicate data rate;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F01544F-70CA-4BBA-77D4-18F005883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443672"/>
              </p:ext>
            </p:extLst>
          </p:nvPr>
        </p:nvGraphicFramePr>
        <p:xfrm>
          <a:off x="1066800" y="4933731"/>
          <a:ext cx="6438901" cy="9144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44382">
                  <a:extLst>
                    <a:ext uri="{9D8B030D-6E8A-4147-A177-3AD203B41FA5}">
                      <a16:colId xmlns:a16="http://schemas.microsoft.com/office/drawing/2014/main" val="2028945930"/>
                    </a:ext>
                  </a:extLst>
                </a:gridCol>
                <a:gridCol w="1544592">
                  <a:extLst>
                    <a:ext uri="{9D8B030D-6E8A-4147-A177-3AD203B41FA5}">
                      <a16:colId xmlns:a16="http://schemas.microsoft.com/office/drawing/2014/main" val="1334276204"/>
                    </a:ext>
                  </a:extLst>
                </a:gridCol>
                <a:gridCol w="1432934">
                  <a:extLst>
                    <a:ext uri="{9D8B030D-6E8A-4147-A177-3AD203B41FA5}">
                      <a16:colId xmlns:a16="http://schemas.microsoft.com/office/drawing/2014/main" val="3783561064"/>
                    </a:ext>
                  </a:extLst>
                </a:gridCol>
                <a:gridCol w="1256144">
                  <a:extLst>
                    <a:ext uri="{9D8B030D-6E8A-4147-A177-3AD203B41FA5}">
                      <a16:colId xmlns:a16="http://schemas.microsoft.com/office/drawing/2014/main" val="1589247354"/>
                    </a:ext>
                  </a:extLst>
                </a:gridCol>
                <a:gridCol w="1460849">
                  <a:extLst>
                    <a:ext uri="{9D8B030D-6E8A-4147-A177-3AD203B41FA5}">
                      <a16:colId xmlns:a16="http://schemas.microsoft.com/office/drawing/2014/main" val="3194351828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1100" b="1" u="none" strike="noStrike" dirty="0">
                          <a:effectLst/>
                          <a:latin typeface="Arial Narrow" panose="020B0606020202030204" pitchFamily="34" charset="0"/>
                        </a:rPr>
                        <a:t>DL PPDU for non-AP STAs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1100" b="1" u="none" strike="noStrike" dirty="0">
                          <a:effectLst/>
                          <a:latin typeface="Arial Narrow" panose="020B0606020202030204" pitchFamily="34" charset="0"/>
                        </a:rPr>
                        <a:t>UL PPDU from non-AP STAs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84619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non-Backscatter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Backscatter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  <a:latin typeface="Arial Narrow" panose="020B0606020202030204" pitchFamily="34" charset="0"/>
                        </a:rPr>
                        <a:t>non-Backscatter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Backscatter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502941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250kbps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 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= f(S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100" b="1" u="none" strike="noStrike" baseline="0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en-US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401025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1Mbps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r>
                        <a:rPr lang="en-US" sz="1100" b="1" u="none" strike="noStrike" baseline="-25000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1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1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1109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4Mbps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1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1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1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3189566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D5D4835-ACA5-CD7C-4F7A-77D229F8090E}"/>
              </a:ext>
            </a:extLst>
          </p:cNvPr>
          <p:cNvSpPr txBox="1"/>
          <p:nvPr/>
        </p:nvSpPr>
        <p:spPr>
          <a:xfrm>
            <a:off x="381000" y="3873348"/>
            <a:ext cx="8335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Option2: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DL: 3 different SYNC sequences, two sequences are constructed from same base sequence S</a:t>
            </a:r>
            <a:r>
              <a:rPr lang="en-US" sz="1400" baseline="-25000" dirty="0"/>
              <a:t>1</a:t>
            </a:r>
            <a:r>
              <a:rPr lang="en-US" sz="1400" dirty="0"/>
              <a:t>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UL: 2 different SYNC sequences to differentiate DL &amp; UL, non-backscatter &amp; backscatter; no need to indicate data rate;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1A1080-A252-8DFC-6022-5E2726F98F94}"/>
              </a:ext>
            </a:extLst>
          </p:cNvPr>
          <p:cNvSpPr txBox="1"/>
          <p:nvPr/>
        </p:nvSpPr>
        <p:spPr>
          <a:xfrm>
            <a:off x="914400" y="3404550"/>
            <a:ext cx="74649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NOTE: the detailed SYNC sequences are TBD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BDDF7F-AD53-2FBB-7162-C71DBA50BDCB}"/>
              </a:ext>
            </a:extLst>
          </p:cNvPr>
          <p:cNvSpPr txBox="1"/>
          <p:nvPr/>
        </p:nvSpPr>
        <p:spPr>
          <a:xfrm>
            <a:off x="7620001" y="2780459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anose="020B0606020202030204" pitchFamily="34" charset="0"/>
              </a:rPr>
              <a:t>5 base sequences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F021D1-A30D-6141-8F45-9D9ED78AC166}"/>
              </a:ext>
            </a:extLst>
          </p:cNvPr>
          <p:cNvSpPr txBox="1"/>
          <p:nvPr/>
        </p:nvSpPr>
        <p:spPr>
          <a:xfrm>
            <a:off x="7652084" y="5267820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anose="020B0606020202030204" pitchFamily="34" charset="0"/>
              </a:rPr>
              <a:t>4 base sequences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DBB129-0E29-28AF-7039-8F616FF75EF7}"/>
              </a:ext>
            </a:extLst>
          </p:cNvPr>
          <p:cNvSpPr txBox="1"/>
          <p:nvPr/>
        </p:nvSpPr>
        <p:spPr>
          <a:xfrm>
            <a:off x="891031" y="5967030"/>
            <a:ext cx="746493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NOTE: the detailed SYNC sequences are TBD; </a:t>
            </a:r>
            <a:r>
              <a:rPr lang="en-US" u="none" strike="noStrike" dirty="0">
                <a:effectLst/>
              </a:rPr>
              <a:t>S</a:t>
            </a:r>
            <a:r>
              <a:rPr lang="en-US" u="none" strike="noStrike" baseline="-25000" dirty="0">
                <a:effectLst/>
              </a:rPr>
              <a:t>2</a:t>
            </a:r>
            <a:r>
              <a:rPr lang="en-US" u="none" strike="noStrike" dirty="0">
                <a:effectLst/>
              </a:rPr>
              <a:t>= f(S</a:t>
            </a:r>
            <a:r>
              <a:rPr lang="en-US" u="none" strike="noStrike" baseline="-25000" dirty="0">
                <a:effectLst/>
              </a:rPr>
              <a:t>1</a:t>
            </a:r>
            <a:r>
              <a:rPr lang="en-US" u="none" strike="noStrike" baseline="0" dirty="0">
                <a:effectLst/>
              </a:rPr>
              <a:t>) denotes that S</a:t>
            </a:r>
            <a:r>
              <a:rPr lang="en-US" u="none" strike="noStrike" baseline="-25000" dirty="0">
                <a:effectLst/>
              </a:rPr>
              <a:t>2</a:t>
            </a:r>
            <a:r>
              <a:rPr lang="en-US" u="none" strike="noStrike" baseline="0" dirty="0">
                <a:effectLst/>
              </a:rPr>
              <a:t> may be constructed from base sequence S</a:t>
            </a:r>
            <a:r>
              <a:rPr lang="en-US" u="none" strike="noStrike" baseline="-25000" dirty="0">
                <a:effectLst/>
              </a:rPr>
              <a:t>1</a:t>
            </a:r>
            <a:endParaRPr lang="en-US" b="0" i="0" u="none" strike="noStrike" baseline="-250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sz="10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6B023AC6-8A31-1738-6B26-0F51E7633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52807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466060"/>
          </a:xfrm>
        </p:spPr>
        <p:txBody>
          <a:bodyPr/>
          <a:lstStyle/>
          <a:p>
            <a:r>
              <a:rPr lang="en-US" dirty="0"/>
              <a:t>Discussions on SYNC Field 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929ED9-28D5-582A-214D-BBDA3DFEE274}"/>
                  </a:ext>
                </a:extLst>
              </p:cNvPr>
              <p:cNvSpPr txBox="1"/>
              <p:nvPr/>
            </p:nvSpPr>
            <p:spPr>
              <a:xfrm>
                <a:off x="696913" y="1143000"/>
                <a:ext cx="8077200" cy="427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DL: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SYNC to separate non-backscatter &amp; backscatter AMP non-AP STAs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SYNC to indicate data rate</a:t>
                </a:r>
                <a:endParaRPr lang="en-US" sz="1400" dirty="0">
                  <a:sym typeface="Wingdings" panose="05000000000000000000" pitchFamily="2" charset="2"/>
                </a:endParaRP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ym typeface="Wingdings" panose="05000000000000000000" pitchFamily="2" charset="2"/>
                  </a:rPr>
                  <a:t>For non-backscatter, as an example, SYNC structure of [S S] for 250kbps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40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sz="1400" dirty="0"/>
                  <a:t> for 1Mbps could be one design option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endParaRPr lang="en-US" sz="1400" b="1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sz="1400" dirty="0">
                  <a:ea typeface="SimSun" panose="02010600030101010101" pitchFamily="2" charset="-122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UL: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ym typeface="Wingdings" panose="05000000000000000000" pitchFamily="2" charset="2"/>
                  </a:rPr>
                  <a:t>SYNC</a:t>
                </a:r>
                <a:r>
                  <a:rPr lang="en-US" sz="1400" dirty="0"/>
                  <a:t> to indicate DL/UL to save power for 3rd party non-AP AMP STA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ym typeface="Wingdings" panose="05000000000000000000" pitchFamily="2" charset="2"/>
                  </a:rPr>
                  <a:t>SYNC</a:t>
                </a:r>
                <a:r>
                  <a:rPr lang="en-US" sz="1400" dirty="0"/>
                  <a:t> is not used for data rate indication since UL is only polled by AP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Consistent with DL, better with </a:t>
                </a:r>
                <a:r>
                  <a:rPr lang="en-US" sz="1400" dirty="0">
                    <a:sym typeface="Wingdings" panose="05000000000000000000" pitchFamily="2" charset="2"/>
                  </a:rPr>
                  <a:t>SYNC</a:t>
                </a:r>
                <a:r>
                  <a:rPr lang="en-US" sz="1400" dirty="0"/>
                  <a:t> to differentiate backscatter &amp; non-backscatter non-AP AMP STA, different Rx SNR requirement, potentially save some airtime for close-range backscatter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endParaRPr lang="en-US" sz="1400" dirty="0">
                  <a:ea typeface="SimSun" panose="02010600030101010101" pitchFamily="2" charset="-122"/>
                </a:endParaRP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171450" lvl="1" indent="-17145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ea typeface="SimSun" panose="02010600030101010101" pitchFamily="2" charset="-122"/>
                  </a:rPr>
                  <a:t> Option-2 is preferred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929ED9-28D5-582A-214D-BBDA3DFEE2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913" y="1143000"/>
                <a:ext cx="8077200" cy="4278544"/>
              </a:xfrm>
              <a:prstGeom prst="rect">
                <a:avLst/>
              </a:prstGeom>
              <a:blipFill>
                <a:blip r:embed="rId2"/>
                <a:stretch>
                  <a:fillRect l="-302" t="-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C4013D3-F11D-D96A-AEBF-1145F57FB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86198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944C4-C8A0-548E-CBC3-882231D2B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Settings for DL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72FD9-260E-030C-9212-9991CDEC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E70B1D-B4DC-54AB-6C50-7E1F4B38F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965632"/>
              </p:ext>
            </p:extLst>
          </p:nvPr>
        </p:nvGraphicFramePr>
        <p:xfrm>
          <a:off x="1845649" y="2927811"/>
          <a:ext cx="5367700" cy="2286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0393">
                  <a:extLst>
                    <a:ext uri="{9D8B030D-6E8A-4147-A177-3AD203B41FA5}">
                      <a16:colId xmlns:a16="http://schemas.microsoft.com/office/drawing/2014/main" val="225055241"/>
                    </a:ext>
                  </a:extLst>
                </a:gridCol>
                <a:gridCol w="2368907">
                  <a:extLst>
                    <a:ext uri="{9D8B030D-6E8A-4147-A177-3AD203B41FA5}">
                      <a16:colId xmlns:a16="http://schemas.microsoft.com/office/drawing/2014/main" val="249946897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0338772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DL (Backscatter and non-Backscatter)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27030592"/>
                  </a:ext>
                </a:extLst>
              </a:tr>
              <a:tr h="162720">
                <a:tc rowSpan="5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Transmit Bandwidth (MHz)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390805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Transmit Waveform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OFDM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040184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Chip Duration (us)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 &amp; 0.5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0658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Transmitter Clock Accuracy (ppm)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812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Data Field Size (Byte)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6679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Channel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Channel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AWGN &amp; D-LOS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22095555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Receiver Bandwidth (MHz)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591887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Sampling Frequency (MHz)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54432930"/>
                  </a:ext>
                </a:extLst>
              </a:tr>
              <a:tr h="56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Receiver Clock Accuracy (ppm)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529831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RX LPF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off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315166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Receiver Type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non-coherent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20019079"/>
                  </a:ext>
                </a:extLst>
              </a:tr>
            </a:tbl>
          </a:graphicData>
        </a:graphic>
      </p:graphicFrame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E8F9D26-40D4-30D6-4A3A-81CF980E1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A5ECEB-7022-64D0-08B6-E11647B26744}"/>
              </a:ext>
            </a:extLst>
          </p:cNvPr>
          <p:cNvSpPr txBox="1"/>
          <p:nvPr/>
        </p:nvSpPr>
        <p:spPr>
          <a:xfrm>
            <a:off x="457200" y="1306359"/>
            <a:ext cx="83910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It is hard to finalize the SYNC field designs, if the TX/RX baseline are not aligned.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SNR is calculated with the ratio of average Tx signal power over noise power (noise is with 80MHz BW)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Parameter settings are open for more discussion.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1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DF3FCF8-8501-E53C-A2F7-256CA085E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34095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E4A1705-DEBD-B5DD-EF97-1715ECFF8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/>
              <a:t>PER performance of Data Only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3DB1D49-91AE-69F7-22E4-6FAF183C9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32" y="2927816"/>
            <a:ext cx="4178923" cy="324438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B5FAAD-ABAE-260F-8F00-049451572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3355" y="2927816"/>
            <a:ext cx="4263972" cy="324612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5C256B8-A81B-2AAD-BF12-BE2BC545F633}"/>
              </a:ext>
            </a:extLst>
          </p:cNvPr>
          <p:cNvSpPr txBox="1"/>
          <p:nvPr/>
        </p:nvSpPr>
        <p:spPr>
          <a:xfrm>
            <a:off x="809283" y="5397752"/>
            <a:ext cx="641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Narrow" panose="020B0606020202030204" pitchFamily="34" charset="0"/>
              </a:rPr>
              <a:t>AWGN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8B7886-4A96-0C9A-1EA6-B75E4072C570}"/>
              </a:ext>
            </a:extLst>
          </p:cNvPr>
          <p:cNvSpPr txBox="1"/>
          <p:nvPr/>
        </p:nvSpPr>
        <p:spPr>
          <a:xfrm>
            <a:off x="4988206" y="5397752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Narrow" panose="020B0606020202030204" pitchFamily="34" charset="0"/>
              </a:rPr>
              <a:t>D-LOS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E9ED22-2F4D-95FB-0A52-971620FCB000}"/>
              </a:ext>
            </a:extLst>
          </p:cNvPr>
          <p:cNvSpPr txBox="1"/>
          <p:nvPr/>
        </p:nvSpPr>
        <p:spPr>
          <a:xfrm>
            <a:off x="457200" y="1306359"/>
            <a:ext cx="8391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All the simulation results assume ideal SYNC.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About 2dB degradation for D-LOS vs AWGN for 1Mbps. This may because 4-samples per-chip for 0.5us chip duration with 8MHz sampling rate.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74CF033-2834-4441-9B59-E00E2F515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88272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TW" dirty="0"/>
              <a:t>Reference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AEF4C1-5E31-E06D-B5FB-2047275CBA96}"/>
              </a:ext>
            </a:extLst>
          </p:cNvPr>
          <p:cNvSpPr txBox="1"/>
          <p:nvPr/>
        </p:nvSpPr>
        <p:spPr>
          <a:xfrm>
            <a:off x="376486" y="1676400"/>
            <a:ext cx="8321590" cy="3887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sz="1600" dirty="0"/>
              <a:t>[1] 11-25-0306-00-00bp-amp-backscattering-ppdu-and-sync-design, by NXP</a:t>
            </a:r>
          </a:p>
          <a:p>
            <a:r>
              <a:rPr lang="en-US" sz="1600" dirty="0"/>
              <a:t>[2] 11-25-0315-01-00bp-further-discussion-on-downlink-sync-field-design, by Huawei</a:t>
            </a:r>
          </a:p>
          <a:p>
            <a:r>
              <a:rPr lang="en-US" sz="1600" dirty="0"/>
              <a:t>[3] 11-25-0042-00-00bp-amp-downlink-sync-field-study, by QCOM</a:t>
            </a:r>
          </a:p>
          <a:p>
            <a:r>
              <a:rPr lang="en-US" sz="1600" dirty="0"/>
              <a:t>[4] 11-25-0321-00-00bp-follow-up-on-sync-field-for-amp-ppdu, by OPPO</a:t>
            </a:r>
          </a:p>
          <a:p>
            <a:r>
              <a:rPr lang="en-US" sz="1600" dirty="0"/>
              <a:t>[5] 11-25-0400-00-00bp-sync-field-design-considerations, by MTK</a:t>
            </a:r>
          </a:p>
          <a:p>
            <a:br>
              <a:rPr lang="en-US" sz="1600" dirty="0"/>
            </a:b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D475636-3F4F-9F93-C963-B6C66B915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001564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40"/>
            <a:ext cx="7772400" cy="4495800"/>
          </a:xfrm>
        </p:spPr>
        <p:txBody>
          <a:bodyPr/>
          <a:lstStyle/>
          <a:p>
            <a:r>
              <a:rPr lang="en-US" sz="1800" dirty="0"/>
              <a:t>Do you support that total 4 base sequences are used for AMP DL/UL SYNC field design in 2.4GHz frequency band?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Detailed SYNC sequence designs are TBD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Bi-static backscattering UL SYNC field design is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708C99E-750C-B9EB-1CB9-A32A6FDAF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3678485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137824</TotalTime>
  <Words>835</Words>
  <Application>Microsoft Office PowerPoint</Application>
  <PresentationFormat>On-screen Show (4:3)</PresentationFormat>
  <Paragraphs>186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Cambria Math</vt:lpstr>
      <vt:lpstr>Courier New</vt:lpstr>
      <vt:lpstr>Times New Roman</vt:lpstr>
      <vt:lpstr>802-11-Submission</vt:lpstr>
      <vt:lpstr>High Level Thoughts on AMP SYNC Field Design</vt:lpstr>
      <vt:lpstr>Introduction</vt:lpstr>
      <vt:lpstr>PowerPoint Presentation</vt:lpstr>
      <vt:lpstr>SYNC Field Design</vt:lpstr>
      <vt:lpstr>Discussions on SYNC Field Design</vt:lpstr>
      <vt:lpstr>Simulation Settings for DL</vt:lpstr>
      <vt:lpstr>PER performance of Data Only</vt:lpstr>
      <vt:lpstr>Reference</vt:lpstr>
      <vt:lpstr>SP#1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1396</cp:revision>
  <cp:lastPrinted>1998-02-10T13:28:06Z</cp:lastPrinted>
  <dcterms:created xsi:type="dcterms:W3CDTF">2007-05-21T21:00:37Z</dcterms:created>
  <dcterms:modified xsi:type="dcterms:W3CDTF">2025-05-11T16:35:34Z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