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640" r:id="rId3"/>
    <p:sldId id="651" r:id="rId4"/>
    <p:sldId id="660" r:id="rId5"/>
    <p:sldId id="659" r:id="rId6"/>
    <p:sldId id="662" r:id="rId7"/>
    <p:sldId id="661" r:id="rId8"/>
    <p:sldId id="653" r:id="rId9"/>
    <p:sldId id="663" r:id="rId10"/>
    <p:sldId id="654" r:id="rId11"/>
    <p:sldId id="500" r:id="rId12"/>
    <p:sldId id="648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17016-5133-9954-7C7E-48416AD42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EA02954-7F50-4237-D940-047790E467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6B95DCE-FC41-FE21-6379-8CE66A7E03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0815671-7FE0-0475-3A8B-7405A3B2B7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7763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78999-774C-A2E9-AEFC-30BFFDC49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AA1FE41-9352-DE6C-4DC9-4B141CA314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DA9122-D7AF-D9AA-CDEC-173F7FB8D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E461305-FD01-8E6A-B555-156622C027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962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802.11-yy/0792r0r0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ED133-8A1A-3F62-A558-AD29CAC61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D30A8FD-7D6B-EE96-7B61-76A7C2A07E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C9602D1-D5CA-1B8A-8A48-8313EAFE83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B161B0-74BA-B2D6-21F3-EB4CC5B89C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6792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E97AD-8486-EC98-1E26-87248E28C8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BC219D8-C7E2-BCF9-6302-1E83A09A30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8AF1430-124F-FD07-3479-F61FE3F36B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8B9DE9-C6E8-EA4C-46CD-C14366AA3F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4286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F715BE-3076-6B64-B3FB-5037C0EB1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E9181A7-F996-087E-275C-7D84E7EA4B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957C732-5C88-5463-B019-832D5035CF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BF8F0F8-7206-170E-B6CB-5F69CCB40A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3759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58791-55D5-2DF5-56FA-C0AC48A09F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5FEA68A-EB0E-6358-93CB-75E1B675C1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64E18BA-C8A0-5411-8E12-950A0C034A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DE67279-2482-E415-6D65-BF8BE10C23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7582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6CD4A-9DCB-DA21-5D7B-196D03ED3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C97EDB4-8B53-ED5D-77E7-765B07A53B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E2F698B-8810-697F-042A-90C04B52D7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097D9D6-B325-270E-BF8A-D0450C745F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2832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CD13F-E247-EF67-086D-3A6FEECD4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398EFAF-6E13-4AF9-CD5B-6FA7FE1C5C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BF072F6-B141-DA6D-358F-399DD22C54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9EEC183-6F8D-D5A4-EDC3-632D396E28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386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BE463-4FAE-7461-05D5-18FD8C6614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9A3CFBA-2382-E134-9703-1AC7F105D9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6AF44AD-244E-8BFF-2837-C5559C4E66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9FBA1BC-3D68-5C27-01E5-FCC8B89E01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935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8486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Follow up on Correspondence between Energizers and AMP non-AP STAs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96912" y="18672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2025-05-12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76392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</a:t>
                      </a:r>
                      <a:r>
                        <a:rPr lang="en-GB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zh-CN" altLang="en-US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Qi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6D1020-A469-BE91-E01B-B8A54156A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A12D0B55-2128-1F02-242A-BAE9C6B885F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D5BE482-5D2D-D1DC-D385-D049B708D8EA}"/>
              </a:ext>
            </a:extLst>
          </p:cNvPr>
          <p:cNvSpPr txBox="1"/>
          <p:nvPr/>
        </p:nvSpPr>
        <p:spPr>
          <a:xfrm>
            <a:off x="696912" y="1282312"/>
            <a:ext cx="7761288" cy="12003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In this contribution, we discussed further details on how to establish correspondence table between energizers and AMP non-AP STAs.</a:t>
            </a: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7CE7ECB-D82B-28A3-677F-D0590E8EFDE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BFB4D23-8AD5-719E-1F85-EFC9306EB9D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C74E660-48F6-5843-55D0-DF9EE74C16E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67BAEF8-2605-680D-24BD-AF5BF346BD6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90621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“UL Monostatic and  Bistatic Range Extension Considerations,” IEEE 802.11-25/0307r0, Mar. 2025</a:t>
            </a: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3D41E-7A8A-03A9-CCD9-F8A5574398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8334DF0-91B3-3F2B-6189-C7408BDB4BCC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B825E43-EA90-186B-B1BA-593186192ABD}"/>
              </a:ext>
            </a:extLst>
          </p:cNvPr>
          <p:cNvSpPr txBox="1"/>
          <p:nvPr/>
        </p:nvSpPr>
        <p:spPr>
          <a:xfrm>
            <a:off x="266700" y="1338393"/>
            <a:ext cx="8610600" cy="39457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The correspondence between energizer and AMP devices that determines which energizer to activate to charge target AMP devices should be supported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49B6E91-75A1-1D51-1313-4AB5816A5D2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56ACCD5-D1EC-6A1B-6C03-20F85C27BA73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CCC2217-0908-F1DA-F5BC-3EBFDE2067F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0D64099-9631-2CE5-B317-963481FD0F77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5273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further </a:t>
            </a:r>
            <a:r>
              <a:rPr lang="en-GB" altLang="zh-CN"/>
              <a:t>details for the </a:t>
            </a:r>
            <a:r>
              <a:rPr lang="en-GB" altLang="zh-CN" dirty="0"/>
              <a:t>correspondence between energizer and AMP non-AP STAs needed for WPT and excitation signals.</a:t>
            </a:r>
            <a:endParaRPr lang="en-GB" altLang="zh-CN" sz="2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341BB6-95CC-2B90-1E5B-3F56723BA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515549BB-7B27-9B07-7945-EF24E5D0F79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Correspondence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328C89F-37FA-5D07-4816-AB87BB164828}"/>
              </a:ext>
            </a:extLst>
          </p:cNvPr>
          <p:cNvSpPr txBox="1"/>
          <p:nvPr/>
        </p:nvSpPr>
        <p:spPr>
          <a:xfrm>
            <a:off x="476335" y="1282313"/>
            <a:ext cx="7981865" cy="276998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 correspondence table can be established between energizers and AMP non-AP STAs.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How to establish such correspondence table?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initiated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AP initiated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Sounding between energizer and AMP devices + CSI feedback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Position reporting from energizer and AMP devices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7C0787E-113B-609D-A163-B3638396581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8E92247-60FE-8D5C-691C-6206505A895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0D12F21-D612-ACEB-B017-9D7E883AD4E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3C7490E-6302-C83D-0379-1C3AAD36406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8309F9-BD5D-3C38-F6DE-B18F6B257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855" y="3880468"/>
            <a:ext cx="3921802" cy="2291732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F281C4F-C4D9-164E-1116-9AEA34A96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906289"/>
              </p:ext>
            </p:extLst>
          </p:nvPr>
        </p:nvGraphicFramePr>
        <p:xfrm>
          <a:off x="4572000" y="4673144"/>
          <a:ext cx="4026535" cy="950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1755">
                  <a:extLst>
                    <a:ext uri="{9D8B030D-6E8A-4147-A177-3AD203B41FA5}">
                      <a16:colId xmlns:a16="http://schemas.microsoft.com/office/drawing/2014/main" val="4121977152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495767403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val="2395374363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Energizer A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Energizer B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676299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AMP a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 dirty="0">
                          <a:effectLst/>
                        </a:rPr>
                        <a:t>√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3186623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AMP b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</a:rPr>
                        <a:t>X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1100" dirty="0">
                          <a:effectLst/>
                        </a:rPr>
                        <a:t>√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4565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79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37824-C46A-6AFE-5E57-0CCA9B881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580E0751-67B3-E0A6-5368-6BAC68327A5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Consequences without Correspondence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10BCA02-457C-A306-8B7A-17F075A029F8}"/>
              </a:ext>
            </a:extLst>
          </p:cNvPr>
          <p:cNvSpPr txBox="1"/>
          <p:nvPr/>
        </p:nvSpPr>
        <p:spPr>
          <a:xfrm>
            <a:off x="476335" y="1282313"/>
            <a:ext cx="3562265" cy="52322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cs typeface="Times New Roman" panose="02020603050405020304" pitchFamily="18" charset="0"/>
              </a:rPr>
              <a:t>Multiple energizers are activated to transmit excitation/WPT signals for a target AMP non-AP STAs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cs typeface="Times New Roman" panose="02020603050405020304" pitchFamily="18" charset="0"/>
              </a:rPr>
              <a:t>Low efficiency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cs typeface="Times New Roman" panose="02020603050405020304" pitchFamily="18" charset="0"/>
              </a:rPr>
              <a:t>AMP non-AP STA may not be able to process multiple excitation signal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cs typeface="Times New Roman" panose="02020603050405020304" pitchFamily="18" charset="0"/>
              </a:rPr>
              <a:t>Even with only one energizer activated, without good correspondence higher interference may happen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cs typeface="Times New Roman" panose="02020603050405020304" pitchFamily="18" charset="0"/>
              </a:rPr>
              <a:t>Energizer B is activated instead of energizer 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cs typeface="Times New Roman" panose="02020603050405020304" pitchFamily="18" charset="0"/>
              </a:rPr>
              <a:t>Direct link between AMP AP and energizer B cause heavy interference.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cs typeface="Times New Roman" panose="02020603050405020304" pitchFamily="18" charset="0"/>
              </a:rPr>
              <a:t>A far away energizer may be activated thus energy harvesting is with low efficiency or even not successful.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cs typeface="Times New Roman" panose="02020603050405020304" pitchFamily="18" charset="0"/>
              </a:rPr>
              <a:t>Energizer B is activated even it is far away from target AMP non-AP STA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4418C8B-7CDB-8C76-2690-480B84B24EE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981F9D6-A0EB-196B-961C-7D4E2AA0991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DFBDDFA-58B8-ABB8-0E37-8EAB83B974F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670F04D-0E20-6ED7-A8C9-A0C975BBC14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A06856-10EE-C4D3-F79A-370DC675F3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1590" y="1297800"/>
            <a:ext cx="5062409" cy="2359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2EFA65-BCD8-6ACC-2ABF-864D4ACFFD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199" y="3783546"/>
            <a:ext cx="4876800" cy="248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66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3449E9-9807-54B6-AA14-B367E04F5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A57890D1-57B2-C1F5-1D6D-E6741066F8D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to Establish the Correspondence Table?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1DF934B-C194-425A-73B3-725A2BE828FA}"/>
              </a:ext>
            </a:extLst>
          </p:cNvPr>
          <p:cNvSpPr txBox="1"/>
          <p:nvPr/>
        </p:nvSpPr>
        <p:spPr>
          <a:xfrm>
            <a:off x="696912" y="1282312"/>
            <a:ext cx="7761288" cy="52014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Position reporting based method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Limited by complexity and power consumption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High accuracy positioning method normally requires Tx/Rx positioning signals and high processing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AMP AP and energizer can be located with relatively good accuracy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AMP non-AP STA may not due to low complexity not supporting high accuracy positioning method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Highly depend on positioning accuracy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In [1], it shows that the range for bi-static backscattering AMP devices can be only a couple of meters without enhancement.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Considering 1m positioning accuracy, error can be up to 50% of total range.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Without good positioning accuracy, a wrong energizer might be activated and it may not be able to sufficiently charge the target AMP devices.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Channel measurement based method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Essentially distance/position based method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Limited by measurement capability of AMP devices.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1585FE7-00E9-0A46-7AB3-707400D034EB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F4C2363-56B6-7F1D-6BBE-A2C73C03859A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7E570D3-337B-76EB-0555-72CF10AF492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078619D-5BB8-BCCB-8772-E123334F191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70790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1566F-0BA2-B408-7350-1AECC5F8E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0110466-F156-B760-B1E0-D3466902E4C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ID based Method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C24C446-B0BD-79B4-87FC-47F68E67DDC5}"/>
              </a:ext>
            </a:extLst>
          </p:cNvPr>
          <p:cNvSpPr txBox="1"/>
          <p:nvPr/>
        </p:nvSpPr>
        <p:spPr>
          <a:xfrm>
            <a:off x="696912" y="1282312"/>
            <a:ext cx="7761288" cy="387798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Exchange of energizer ID is more feasible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Energize sends WPT/excitation signal together with the energizer ID when instructed by the AMP AP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AMP non-AP STA then reports such ID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Two issues: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How does the AP instruct the energizer?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How does the energizer transmit is own ID.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Solution to these issues can be different for WPT signal and excitation signal.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1929FC2-8C77-CFA7-5C5F-06F1349215BE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6999CD8-E80B-446E-35A5-DFE17A9257EA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EBD1E51-892A-BF76-EA11-D6667983F0E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201166E-EE0A-A53F-5B75-7D75E370C20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93023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C2B9D-A213-DD12-6633-56893CB13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510C6EF-3294-A59C-CA9C-796C6191EE96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to Signal the ID?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F15CE62-CF06-A5C1-F697-8FEFD985DB71}"/>
              </a:ext>
            </a:extLst>
          </p:cNvPr>
          <p:cNvSpPr txBox="1"/>
          <p:nvPr/>
        </p:nvSpPr>
        <p:spPr>
          <a:xfrm>
            <a:off x="696912" y="1282312"/>
            <a:ext cx="7761288" cy="490134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signal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AP includes an indication bit in the control information sent from AP to the energizer.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can send its ID in 2.4GHz separately from WPT signal in S1GHz.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should establish a link between its ID and particular WPT signal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can send its ID in S1GHz together with WPT signal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PPDU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AMP PPDU if S1GHz communication is specified.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Excitation signal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When energizer transmits excitation signals, it is always in 2.4GHz.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AMP AP can transmit energizer’s ID in the AMP DL PPDU to the target AMP non-AP STA, e.g., MAC header.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05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2B2C2B2-4859-EA93-1D28-B4861C7B9AAE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5AE434A-7160-0807-9181-D7C713B8BB30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218E2C5-2FF5-D20E-98A8-D23C2759EF2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69F7BB8-FF22-DF22-EF21-07EDC9B3008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1969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67DA7-1FA8-D9D1-7342-E26D79D24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B278052-F851-ED1E-D080-570711AE647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Without Correspondence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492D9F2-0FDB-7045-963F-A2D56B2ED853}"/>
              </a:ext>
            </a:extLst>
          </p:cNvPr>
          <p:cNvSpPr txBox="1"/>
          <p:nvPr/>
        </p:nvSpPr>
        <p:spPr>
          <a:xfrm>
            <a:off x="696912" y="1282312"/>
            <a:ext cx="7761288" cy="463203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Correspondence availability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Correspondence is not available at the very beginning before transmission of any WPT/excitation/communication signal.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Once correspondence is established gradually with WPT/excitation/communication signal transmission, such correspondence table can be used to optimize the following WPT/excitation signal.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Without correspondence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AP broadcasts to activate all energizer.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Interference for excitation signals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For WPT signal, it will block channel as long as there is energizer deployed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AMP non-AP STA cannot decode ID of energizers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23C81FF-BBBC-F6E7-ACB9-F6F299575A8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8907B94-00C6-C986-64A4-1DB2FD7B8C94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545B9A5-CBE9-7243-D068-BBD97851DDE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91742F-AE53-9E07-1F5E-3D625E4E014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82920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5E4245-E094-A6E1-3DD0-38FA8684D1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D3EDAEE-3C3D-3DE5-B0C7-31A14EE9AAF1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Without Correspondence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D0E4FA0-7EE9-33FD-BC33-82F708A6A0F6}"/>
              </a:ext>
            </a:extLst>
          </p:cNvPr>
          <p:cNvSpPr txBox="1"/>
          <p:nvPr/>
        </p:nvSpPr>
        <p:spPr>
          <a:xfrm>
            <a:off x="696912" y="1282312"/>
            <a:ext cx="7761288" cy="196977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AMP AP can activate the energizer group by group or one by one until the target AMP non-AP STA is activated or charged.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For example, AMP AP sets periodic time slot 1-4, within which energizer or energizer group can be activated to transmit WPT/excitation signals.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Each energizer or energizer group can then choose one of the slots to transmit its own signal based on AP configuration.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D61AC12-9819-AE53-D64A-EFF15B6487F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A66C64A-C990-FE46-5B13-E07195032E4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F8E8631-A79F-97A9-0E1E-14D1DAD7BC2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8395201-2303-6FAF-1F53-4A5488F13AE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grpSp>
        <p:nvGrpSpPr>
          <p:cNvPr id="2" name="Canvas 1">
            <a:extLst>
              <a:ext uri="{FF2B5EF4-FFF2-40B4-BE49-F238E27FC236}">
                <a16:creationId xmlns:a16="http://schemas.microsoft.com/office/drawing/2014/main" id="{07C3097D-F402-E2FE-BFD8-7DABA352B8D6}"/>
              </a:ext>
            </a:extLst>
          </p:cNvPr>
          <p:cNvGrpSpPr/>
          <p:nvPr/>
        </p:nvGrpSpPr>
        <p:grpSpPr>
          <a:xfrm>
            <a:off x="2057400" y="3196747"/>
            <a:ext cx="5153025" cy="3230410"/>
            <a:chOff x="0" y="0"/>
            <a:chExt cx="5686425" cy="375412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E94D8C7-9A30-D1E6-F80C-F0E69DC81C5C}"/>
                </a:ext>
              </a:extLst>
            </p:cNvPr>
            <p:cNvSpPr/>
            <p:nvPr/>
          </p:nvSpPr>
          <p:spPr>
            <a:xfrm>
              <a:off x="0" y="0"/>
              <a:ext cx="5686425" cy="3754120"/>
            </a:xfrm>
            <a:prstGeom prst="rect">
              <a:avLst/>
            </a:prstGeom>
            <a:solidFill>
              <a:prstClr val="white"/>
            </a:solidFill>
          </p:spPr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9C2012E9-4CC7-DB82-3B39-D08346882521}"/>
                </a:ext>
              </a:extLst>
            </p:cNvPr>
            <p:cNvCxnSpPr/>
            <p:nvPr/>
          </p:nvCxnSpPr>
          <p:spPr>
            <a:xfrm>
              <a:off x="589701" y="1054100"/>
              <a:ext cx="491913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F69FEC3-62A6-647E-480B-150D0049468F}"/>
                </a:ext>
              </a:extLst>
            </p:cNvPr>
            <p:cNvSpPr/>
            <p:nvPr/>
          </p:nvSpPr>
          <p:spPr>
            <a:xfrm>
              <a:off x="847934" y="774700"/>
              <a:ext cx="520700" cy="279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24CC2DD-46B4-7FE2-26BE-56E0D30C973D}"/>
                </a:ext>
              </a:extLst>
            </p:cNvPr>
            <p:cNvSpPr/>
            <p:nvPr/>
          </p:nvSpPr>
          <p:spPr>
            <a:xfrm>
              <a:off x="2012101" y="766233"/>
              <a:ext cx="520700" cy="279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24BAD19-7ED5-576C-2D73-968C00A85644}"/>
                </a:ext>
              </a:extLst>
            </p:cNvPr>
            <p:cNvSpPr/>
            <p:nvPr/>
          </p:nvSpPr>
          <p:spPr>
            <a:xfrm>
              <a:off x="3180501" y="774700"/>
              <a:ext cx="520700" cy="279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747ED3A-1A61-52C4-EE67-7D4E719F30B5}"/>
                </a:ext>
              </a:extLst>
            </p:cNvPr>
            <p:cNvSpPr/>
            <p:nvPr/>
          </p:nvSpPr>
          <p:spPr>
            <a:xfrm>
              <a:off x="4395468" y="766233"/>
              <a:ext cx="520700" cy="279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2" name="Text Box 920719722">
              <a:extLst>
                <a:ext uri="{FF2B5EF4-FFF2-40B4-BE49-F238E27FC236}">
                  <a16:creationId xmlns:a16="http://schemas.microsoft.com/office/drawing/2014/main" id="{2B2C066E-A6D0-6348-D425-EA75A9C8F3CF}"/>
                </a:ext>
              </a:extLst>
            </p:cNvPr>
            <p:cNvSpPr txBox="1"/>
            <p:nvPr/>
          </p:nvSpPr>
          <p:spPr>
            <a:xfrm>
              <a:off x="788667" y="342900"/>
              <a:ext cx="778933" cy="32173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Slot 1</a:t>
              </a:r>
            </a:p>
          </p:txBody>
        </p:sp>
        <p:sp>
          <p:nvSpPr>
            <p:cNvPr id="13" name="Text Box 1560530043">
              <a:extLst>
                <a:ext uri="{FF2B5EF4-FFF2-40B4-BE49-F238E27FC236}">
                  <a16:creationId xmlns:a16="http://schemas.microsoft.com/office/drawing/2014/main" id="{62A579F6-61AE-B0AF-0EA4-CDC7780EFF75}"/>
                </a:ext>
              </a:extLst>
            </p:cNvPr>
            <p:cNvSpPr txBox="1"/>
            <p:nvPr/>
          </p:nvSpPr>
          <p:spPr>
            <a:xfrm>
              <a:off x="1936209" y="349713"/>
              <a:ext cx="778933" cy="32173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Slot 2</a:t>
              </a:r>
            </a:p>
          </p:txBody>
        </p:sp>
        <p:sp>
          <p:nvSpPr>
            <p:cNvPr id="14" name="Text Box 1415000556">
              <a:extLst>
                <a:ext uri="{FF2B5EF4-FFF2-40B4-BE49-F238E27FC236}">
                  <a16:creationId xmlns:a16="http://schemas.microsoft.com/office/drawing/2014/main" id="{2896C02F-B05D-2B62-3DCC-A8E5FCA34024}"/>
                </a:ext>
              </a:extLst>
            </p:cNvPr>
            <p:cNvSpPr txBox="1"/>
            <p:nvPr/>
          </p:nvSpPr>
          <p:spPr>
            <a:xfrm>
              <a:off x="3132196" y="360310"/>
              <a:ext cx="778933" cy="32173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Slot 3</a:t>
              </a:r>
            </a:p>
          </p:txBody>
        </p:sp>
        <p:sp>
          <p:nvSpPr>
            <p:cNvPr id="15" name="Text Box 527170027">
              <a:extLst>
                <a:ext uri="{FF2B5EF4-FFF2-40B4-BE49-F238E27FC236}">
                  <a16:creationId xmlns:a16="http://schemas.microsoft.com/office/drawing/2014/main" id="{D75F0DC6-1CFB-DDF6-5FEF-386517C10D71}"/>
                </a:ext>
              </a:extLst>
            </p:cNvPr>
            <p:cNvSpPr txBox="1"/>
            <p:nvPr/>
          </p:nvSpPr>
          <p:spPr>
            <a:xfrm>
              <a:off x="4334239" y="369394"/>
              <a:ext cx="778933" cy="32173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Slot 4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451EC3B0-81BB-4F85-68A0-B9412B754B94}"/>
                </a:ext>
              </a:extLst>
            </p:cNvPr>
            <p:cNvCxnSpPr/>
            <p:nvPr/>
          </p:nvCxnSpPr>
          <p:spPr>
            <a:xfrm>
              <a:off x="589701" y="1564696"/>
              <a:ext cx="491913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ADA0010-C8FF-9501-41EA-0072522082E1}"/>
                </a:ext>
              </a:extLst>
            </p:cNvPr>
            <p:cNvSpPr/>
            <p:nvPr/>
          </p:nvSpPr>
          <p:spPr>
            <a:xfrm>
              <a:off x="847934" y="1285296"/>
              <a:ext cx="520700" cy="279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1" name="Text Box 207518782">
              <a:extLst>
                <a:ext uri="{FF2B5EF4-FFF2-40B4-BE49-F238E27FC236}">
                  <a16:creationId xmlns:a16="http://schemas.microsoft.com/office/drawing/2014/main" id="{94B779C7-49D7-CE28-DE6B-3E221A537BB1}"/>
                </a:ext>
              </a:extLst>
            </p:cNvPr>
            <p:cNvSpPr txBox="1"/>
            <p:nvPr/>
          </p:nvSpPr>
          <p:spPr>
            <a:xfrm>
              <a:off x="5256131" y="694928"/>
              <a:ext cx="403805" cy="32173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GB" sz="1200" i="1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t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2" name="Text Box 2122318954">
              <a:extLst>
                <a:ext uri="{FF2B5EF4-FFF2-40B4-BE49-F238E27FC236}">
                  <a16:creationId xmlns:a16="http://schemas.microsoft.com/office/drawing/2014/main" id="{9FA80097-9C45-17BB-663C-1FFD9064883E}"/>
                </a:ext>
              </a:extLst>
            </p:cNvPr>
            <p:cNvSpPr txBox="1"/>
            <p:nvPr/>
          </p:nvSpPr>
          <p:spPr>
            <a:xfrm>
              <a:off x="54474" y="1221425"/>
              <a:ext cx="632992" cy="3432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Energizer 1/group 1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380E245-4A53-DF44-B012-891E4520E752}"/>
                </a:ext>
              </a:extLst>
            </p:cNvPr>
            <p:cNvCxnSpPr/>
            <p:nvPr/>
          </p:nvCxnSpPr>
          <p:spPr>
            <a:xfrm>
              <a:off x="589701" y="2168733"/>
              <a:ext cx="491913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A6125B4-169E-4037-2FBC-972B381884F0}"/>
                </a:ext>
              </a:extLst>
            </p:cNvPr>
            <p:cNvSpPr/>
            <p:nvPr/>
          </p:nvSpPr>
          <p:spPr>
            <a:xfrm>
              <a:off x="2012101" y="1880866"/>
              <a:ext cx="520700" cy="279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1CB8AE71-6677-630D-E2D9-427C0AB7CEB8}"/>
                </a:ext>
              </a:extLst>
            </p:cNvPr>
            <p:cNvCxnSpPr/>
            <p:nvPr/>
          </p:nvCxnSpPr>
          <p:spPr>
            <a:xfrm>
              <a:off x="589701" y="2746074"/>
              <a:ext cx="491913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2CE1278-60DF-C09B-90DB-1EC2633FF078}"/>
                </a:ext>
              </a:extLst>
            </p:cNvPr>
            <p:cNvSpPr/>
            <p:nvPr/>
          </p:nvSpPr>
          <p:spPr>
            <a:xfrm>
              <a:off x="3180501" y="2466674"/>
              <a:ext cx="520700" cy="279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A649852F-77FE-2F23-6DA3-132A3DF40B28}"/>
                </a:ext>
              </a:extLst>
            </p:cNvPr>
            <p:cNvCxnSpPr/>
            <p:nvPr/>
          </p:nvCxnSpPr>
          <p:spPr>
            <a:xfrm>
              <a:off x="589701" y="3296716"/>
              <a:ext cx="491913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D0F541B-DCFF-B82B-6C20-BEA1DF6F2E31}"/>
                </a:ext>
              </a:extLst>
            </p:cNvPr>
            <p:cNvSpPr/>
            <p:nvPr/>
          </p:nvSpPr>
          <p:spPr>
            <a:xfrm>
              <a:off x="4395468" y="3008849"/>
              <a:ext cx="520700" cy="279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 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9" name="Text Box 1436779645">
              <a:extLst>
                <a:ext uri="{FF2B5EF4-FFF2-40B4-BE49-F238E27FC236}">
                  <a16:creationId xmlns:a16="http://schemas.microsoft.com/office/drawing/2014/main" id="{77F909FA-9CE8-6095-AB7C-DB412CDB110C}"/>
                </a:ext>
              </a:extLst>
            </p:cNvPr>
            <p:cNvSpPr txBox="1"/>
            <p:nvPr/>
          </p:nvSpPr>
          <p:spPr>
            <a:xfrm>
              <a:off x="54474" y="1785416"/>
              <a:ext cx="632992" cy="3432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Energizer 1/group 2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0" name="Text Box 2060364087">
              <a:extLst>
                <a:ext uri="{FF2B5EF4-FFF2-40B4-BE49-F238E27FC236}">
                  <a16:creationId xmlns:a16="http://schemas.microsoft.com/office/drawing/2014/main" id="{9D202A99-E4D8-FDBA-8D75-1EEB1EB0BF3B}"/>
                </a:ext>
              </a:extLst>
            </p:cNvPr>
            <p:cNvSpPr txBox="1"/>
            <p:nvPr/>
          </p:nvSpPr>
          <p:spPr>
            <a:xfrm>
              <a:off x="24439" y="2402761"/>
              <a:ext cx="632992" cy="3432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Energizer 1/group 3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1" name="Text Box 1220524646">
              <a:extLst>
                <a:ext uri="{FF2B5EF4-FFF2-40B4-BE49-F238E27FC236}">
                  <a16:creationId xmlns:a16="http://schemas.microsoft.com/office/drawing/2014/main" id="{ED991122-0B1D-4C6F-5A44-F28D5F97E747}"/>
                </a:ext>
              </a:extLst>
            </p:cNvPr>
            <p:cNvSpPr txBox="1"/>
            <p:nvPr/>
          </p:nvSpPr>
          <p:spPr>
            <a:xfrm>
              <a:off x="24439" y="2893333"/>
              <a:ext cx="632992" cy="3432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Energizer 1/group 4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509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1015</Words>
  <Application>Microsoft Office PowerPoint</Application>
  <PresentationFormat>On-screen Show (4:3)</PresentationFormat>
  <Paragraphs>179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Wingdings</vt:lpstr>
      <vt:lpstr>ACcord Submission Template</vt:lpstr>
      <vt:lpstr>Follow up on Correspondence between Energizers and AMP non-AP STAs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2065</cp:revision>
  <cp:lastPrinted>1998-02-10T13:28:00Z</cp:lastPrinted>
  <dcterms:created xsi:type="dcterms:W3CDTF">2009-12-02T19:05:00Z</dcterms:created>
  <dcterms:modified xsi:type="dcterms:W3CDTF">2025-05-07T11:38:10Z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