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20"/>
  </p:notesMasterIdLst>
  <p:handoutMasterIdLst>
    <p:handoutMasterId r:id="rId21"/>
  </p:handoutMasterIdLst>
  <p:sldIdLst>
    <p:sldId id="269" r:id="rId2"/>
    <p:sldId id="640" r:id="rId3"/>
    <p:sldId id="646" r:id="rId4"/>
    <p:sldId id="585" r:id="rId5"/>
    <p:sldId id="654" r:id="rId6"/>
    <p:sldId id="653" r:id="rId7"/>
    <p:sldId id="655" r:id="rId8"/>
    <p:sldId id="642" r:id="rId9"/>
    <p:sldId id="656" r:id="rId10"/>
    <p:sldId id="658" r:id="rId11"/>
    <p:sldId id="651" r:id="rId12"/>
    <p:sldId id="500" r:id="rId13"/>
    <p:sldId id="659" r:id="rId14"/>
    <p:sldId id="660" r:id="rId15"/>
    <p:sldId id="661" r:id="rId16"/>
    <p:sldId id="662" r:id="rId17"/>
    <p:sldId id="663" r:id="rId18"/>
    <p:sldId id="652"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8" clrIdx="3">
    <p:extLst>
      <p:ext uri="{19B8F6BF-5375-455C-9EA6-DF929625EA0E}">
        <p15:presenceInfo xmlns:p15="http://schemas.microsoft.com/office/powerpoint/2012/main" userId="28a9accb1e342249" providerId="Windows Live"/>
      </p:ext>
    </p:extLst>
  </p:cmAuthor>
  <p:cmAuthor id="5" name="徐伟杰" initials="徐伟杰" lastIdx="1" clrIdx="4">
    <p:extLst>
      <p:ext uri="{19B8F6BF-5375-455C-9EA6-DF929625EA0E}">
        <p15:presenceInfo xmlns:p15="http://schemas.microsoft.com/office/powerpoint/2012/main" userId="S::xuweijie@oppo.com::ce5401eb-1e1c-4103-a2cb-630c8c5122b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94" autoAdjust="0"/>
    <p:restoredTop sz="86797" autoAdjust="0"/>
  </p:normalViewPr>
  <p:slideViewPr>
    <p:cSldViewPr>
      <p:cViewPr varScale="1">
        <p:scale>
          <a:sx n="115" d="100"/>
          <a:sy n="115" d="100"/>
        </p:scale>
        <p:origin x="1100"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CEF444-7C2E-997C-F1CD-CE9CE167143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A7B91CE-D604-239B-9C16-CF5252EE1048}"/>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43B94CB5-7EAC-81B4-8AEE-2EEC6286F6C6}"/>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F73FDB8D-D9AD-42B8-59EB-59AC96EF944E}"/>
              </a:ext>
            </a:extLst>
          </p:cNvPr>
          <p:cNvSpPr>
            <a:spLocks noGrp="1"/>
          </p:cNvSpPr>
          <p:nvPr>
            <p:ph type="sldNum" sz="quarter" idx="10"/>
          </p:nvPr>
        </p:nvSpPr>
        <p:spPr/>
        <p:txBody>
          <a:bodyPr/>
          <a:lstStyle/>
          <a:p>
            <a:fld id="{C7B46C3B-569A-42B4-9985-4ED4A729088E}" type="slidenum">
              <a:rPr lang="zh-CN" altLang="en-US" smtClean="0"/>
              <a:t>10</a:t>
            </a:fld>
            <a:endParaRPr lang="zh-CN" altLang="en-US"/>
          </a:p>
        </p:txBody>
      </p:sp>
    </p:spTree>
    <p:extLst>
      <p:ext uri="{BB962C8B-B14F-4D97-AF65-F5344CB8AC3E}">
        <p14:creationId xmlns:p14="http://schemas.microsoft.com/office/powerpoint/2010/main" val="1306861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E82B6-84FA-DEB0-5B77-C9D4AE8BCCD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E5478BB-7614-B04E-E477-2BAFB2588046}"/>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56D76529-BFF0-81EA-965A-9257688952DE}"/>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CFC0F6D2-7470-076A-8535-36F09A9BA44B}"/>
              </a:ext>
            </a:extLst>
          </p:cNvPr>
          <p:cNvSpPr>
            <a:spLocks noGrp="1"/>
          </p:cNvSpPr>
          <p:nvPr>
            <p:ph type="sldNum" sz="quarter" idx="10"/>
          </p:nvPr>
        </p:nvSpPr>
        <p:spPr/>
        <p:txBody>
          <a:bodyPr/>
          <a:lstStyle/>
          <a:p>
            <a:fld id="{C7B46C3B-569A-42B4-9985-4ED4A729088E}" type="slidenum">
              <a:rPr lang="zh-CN" altLang="en-US" smtClean="0"/>
              <a:t>11</a:t>
            </a:fld>
            <a:endParaRPr lang="zh-CN" altLang="en-US"/>
          </a:p>
        </p:txBody>
      </p:sp>
    </p:spTree>
    <p:extLst>
      <p:ext uri="{BB962C8B-B14F-4D97-AF65-F5344CB8AC3E}">
        <p14:creationId xmlns:p14="http://schemas.microsoft.com/office/powerpoint/2010/main" val="3578948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90B35F-B471-4E65-B1F8-A21D265F1F83}"/>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76C301D9-9D03-6A86-4858-676FBFC8675B}"/>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C763AE89-FE84-F973-4D78-B9A891A8F779}"/>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D724D9A6-435E-4A33-A236-D304C662D213}"/>
              </a:ext>
            </a:extLst>
          </p:cNvPr>
          <p:cNvSpPr>
            <a:spLocks noGrp="1"/>
          </p:cNvSpPr>
          <p:nvPr>
            <p:ph type="sldNum" sz="quarter" idx="10"/>
          </p:nvPr>
        </p:nvSpPr>
        <p:spPr/>
        <p:txBody>
          <a:bodyPr/>
          <a:lstStyle/>
          <a:p>
            <a:fld id="{C7B46C3B-569A-42B4-9985-4ED4A729088E}" type="slidenum">
              <a:rPr lang="zh-CN" altLang="en-US" smtClean="0"/>
              <a:t>13</a:t>
            </a:fld>
            <a:endParaRPr lang="zh-CN" altLang="en-US"/>
          </a:p>
        </p:txBody>
      </p:sp>
    </p:spTree>
    <p:extLst>
      <p:ext uri="{BB962C8B-B14F-4D97-AF65-F5344CB8AC3E}">
        <p14:creationId xmlns:p14="http://schemas.microsoft.com/office/powerpoint/2010/main" val="14266131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ED13BD-60A7-C9D0-B46A-0F1FA8C575D0}"/>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55C218FA-4D4D-7943-01AB-74E54F6A5DDB}"/>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E39F6A10-B18F-E37F-4360-0F8F2FE1E556}"/>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94B07B89-3BC7-1C48-D17D-3ACBF72E0D17}"/>
              </a:ext>
            </a:extLst>
          </p:cNvPr>
          <p:cNvSpPr>
            <a:spLocks noGrp="1"/>
          </p:cNvSpPr>
          <p:nvPr>
            <p:ph type="sldNum" sz="quarter" idx="10"/>
          </p:nvPr>
        </p:nvSpPr>
        <p:spPr/>
        <p:txBody>
          <a:bodyPr/>
          <a:lstStyle/>
          <a:p>
            <a:fld id="{C7B46C3B-569A-42B4-9985-4ED4A729088E}" type="slidenum">
              <a:rPr lang="zh-CN" altLang="en-US" smtClean="0"/>
              <a:t>14</a:t>
            </a:fld>
            <a:endParaRPr lang="zh-CN" altLang="en-US"/>
          </a:p>
        </p:txBody>
      </p:sp>
    </p:spTree>
    <p:extLst>
      <p:ext uri="{BB962C8B-B14F-4D97-AF65-F5344CB8AC3E}">
        <p14:creationId xmlns:p14="http://schemas.microsoft.com/office/powerpoint/2010/main" val="267081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F0CDD8-AEAE-DAA8-FADE-E75C74A6F618}"/>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FB2A4BFF-6428-66D6-A961-EBC2704CE473}"/>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F0113F45-6FEA-2BDE-0EB3-998A76E7FD22}"/>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6737950D-598C-5A5A-47D3-D14A3C621F71}"/>
              </a:ext>
            </a:extLst>
          </p:cNvPr>
          <p:cNvSpPr>
            <a:spLocks noGrp="1"/>
          </p:cNvSpPr>
          <p:nvPr>
            <p:ph type="sldNum" sz="quarter" idx="10"/>
          </p:nvPr>
        </p:nvSpPr>
        <p:spPr/>
        <p:txBody>
          <a:bodyPr/>
          <a:lstStyle/>
          <a:p>
            <a:fld id="{C7B46C3B-569A-42B4-9985-4ED4A729088E}" type="slidenum">
              <a:rPr lang="zh-CN" altLang="en-US" smtClean="0"/>
              <a:t>15</a:t>
            </a:fld>
            <a:endParaRPr lang="zh-CN" altLang="en-US"/>
          </a:p>
        </p:txBody>
      </p:sp>
    </p:spTree>
    <p:extLst>
      <p:ext uri="{BB962C8B-B14F-4D97-AF65-F5344CB8AC3E}">
        <p14:creationId xmlns:p14="http://schemas.microsoft.com/office/powerpoint/2010/main" val="34526575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DEE4F3-30A0-4170-4FA1-97270247A62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CA7D294-E53A-3AB0-CE7A-B6553DE2A378}"/>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DEDB1CF5-2BB2-E087-DB56-2568BA60E082}"/>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FAC06C6D-AABC-7D27-EF23-436A6948F4DF}"/>
              </a:ext>
            </a:extLst>
          </p:cNvPr>
          <p:cNvSpPr>
            <a:spLocks noGrp="1"/>
          </p:cNvSpPr>
          <p:nvPr>
            <p:ph type="sldNum" sz="quarter" idx="10"/>
          </p:nvPr>
        </p:nvSpPr>
        <p:spPr/>
        <p:txBody>
          <a:bodyPr/>
          <a:lstStyle/>
          <a:p>
            <a:fld id="{C7B46C3B-569A-42B4-9985-4ED4A729088E}" type="slidenum">
              <a:rPr lang="zh-CN" altLang="en-US" smtClean="0"/>
              <a:t>16</a:t>
            </a:fld>
            <a:endParaRPr lang="zh-CN" altLang="en-US"/>
          </a:p>
        </p:txBody>
      </p:sp>
    </p:spTree>
    <p:extLst>
      <p:ext uri="{BB962C8B-B14F-4D97-AF65-F5344CB8AC3E}">
        <p14:creationId xmlns:p14="http://schemas.microsoft.com/office/powerpoint/2010/main" val="26837854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3BB6CB-0058-A16F-FA7E-20C425F647D6}"/>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43FB1A6-2BB7-4154-CEA6-7D2F5E5E8DAE}"/>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3480C54E-8120-DDE8-490B-DBEEED1F9771}"/>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BD5737B7-CBD8-9B64-7339-70675D57716B}"/>
              </a:ext>
            </a:extLst>
          </p:cNvPr>
          <p:cNvSpPr>
            <a:spLocks noGrp="1"/>
          </p:cNvSpPr>
          <p:nvPr>
            <p:ph type="sldNum" sz="quarter" idx="10"/>
          </p:nvPr>
        </p:nvSpPr>
        <p:spPr/>
        <p:txBody>
          <a:bodyPr/>
          <a:lstStyle/>
          <a:p>
            <a:fld id="{C7B46C3B-569A-42B4-9985-4ED4A729088E}" type="slidenum">
              <a:rPr lang="zh-CN" altLang="en-US" smtClean="0"/>
              <a:t>17</a:t>
            </a:fld>
            <a:endParaRPr lang="zh-CN" altLang="en-US"/>
          </a:p>
        </p:txBody>
      </p:sp>
    </p:spTree>
    <p:extLst>
      <p:ext uri="{BB962C8B-B14F-4D97-AF65-F5344CB8AC3E}">
        <p14:creationId xmlns:p14="http://schemas.microsoft.com/office/powerpoint/2010/main" val="9240970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1BE027-9E21-3C5E-455E-EA42DEA855E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D69729E-D935-E9CB-A330-A8490E08D3DD}"/>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26921CEF-A66B-4E5D-F1E6-87EF3394530C}"/>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48F6666E-CFF7-B677-423D-C2ECCF084532}"/>
              </a:ext>
            </a:extLst>
          </p:cNvPr>
          <p:cNvSpPr>
            <a:spLocks noGrp="1"/>
          </p:cNvSpPr>
          <p:nvPr>
            <p:ph type="sldNum" sz="quarter" idx="10"/>
          </p:nvPr>
        </p:nvSpPr>
        <p:spPr/>
        <p:txBody>
          <a:bodyPr/>
          <a:lstStyle/>
          <a:p>
            <a:fld id="{C7B46C3B-569A-42B4-9985-4ED4A729088E}" type="slidenum">
              <a:rPr lang="zh-CN" altLang="en-US" smtClean="0"/>
              <a:t>18</a:t>
            </a:fld>
            <a:endParaRPr lang="zh-CN" altLang="en-US"/>
          </a:p>
        </p:txBody>
      </p:sp>
    </p:spTree>
    <p:extLst>
      <p:ext uri="{BB962C8B-B14F-4D97-AF65-F5344CB8AC3E}">
        <p14:creationId xmlns:p14="http://schemas.microsoft.com/office/powerpoint/2010/main" val="3806404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1" y="95706"/>
            <a:ext cx="2365777" cy="215444"/>
          </a:xfrm>
          <a:ln/>
        </p:spPr>
        <p:txBody>
          <a:bodyPr/>
          <a:lstStyle/>
          <a:p>
            <a:r>
              <a:rPr lang="en-US" dirty="0"/>
              <a:t>doc.: IEEE 802.11-yy/0791r0r0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2295958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513977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7971EF-50FE-F8B8-504A-BB41D3FAD5B5}"/>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38B58E5-2D46-019F-F86D-0DBD03EC1639}"/>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C465225D-B4F7-FA78-9191-73CCEE1A3E20}"/>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05F53C44-FB4B-C26F-CA03-F512ECE770BB}"/>
              </a:ext>
            </a:extLst>
          </p:cNvPr>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1401124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FC6046-417E-BCCD-EB23-39334FA2B8B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F92462A1-5D7F-2A1E-8678-27F2D0A62694}"/>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21C508AE-AC20-7F72-944E-019B5505E754}"/>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70BD9E9C-7313-6C8A-FF1C-1BEF9002C675}"/>
              </a:ext>
            </a:extLst>
          </p:cNvPr>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3645028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BF8720-F8FE-87EF-75D9-C2B45A3BEE2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1D32EE8-778A-8092-5D4F-6D364972C691}"/>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B826CC66-E878-C4CF-DE8E-5EE87B946856}"/>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B54297BA-8723-6FD7-950C-4F752DC527DA}"/>
              </a:ext>
            </a:extLst>
          </p:cNvPr>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3633513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687C8E-7A36-B0E8-2072-58D555FE342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051BB8E-1B4F-E41F-B7EB-01701F6C44BA}"/>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B5DCF686-BB19-B95F-1DAB-E9089322DAAA}"/>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67460204-11E0-8B95-6E25-8DA4510F258F}"/>
              </a:ext>
            </a:extLst>
          </p:cNvPr>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638324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F0FC34-71D0-6017-2C00-1862CE51BB5E}"/>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6BFAFCBA-07C9-AE37-25E9-B8EF855FE996}"/>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4523E370-D7F6-7FDF-3A5D-C3A53BACD100}"/>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89D576A4-0931-32B5-A012-B41D51369486}"/>
              </a:ext>
            </a:extLst>
          </p:cNvPr>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1233183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dirty="0">
                <a:solidFill>
                  <a:schemeClr val="tx1"/>
                </a:solidFill>
              </a:rPr>
              <a:t>Remaining Issues of WPT</a:t>
            </a: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2025-05-12</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4141305069"/>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dirty="0" err="1">
                          <a:effectLst/>
                          <a:latin typeface="Times New Roman" panose="02020603050405020304" pitchFamily="18" charset="0"/>
                          <a:ea typeface="+mn-ea"/>
                          <a:cs typeface="Times New Roman" panose="02020603050405020304" pitchFamily="18" charset="0"/>
                        </a:rPr>
                        <a:t>Weijie</a:t>
                      </a:r>
                      <a:r>
                        <a:rPr lang="en-GB" sz="1200" b="0" dirty="0">
                          <a:effectLst/>
                          <a:latin typeface="Times New Roman" panose="02020603050405020304" pitchFamily="18" charset="0"/>
                          <a:ea typeface="+mn-ea"/>
                          <a:cs typeface="Times New Roman" panose="02020603050405020304" pitchFamily="18" charset="0"/>
                        </a:rPr>
                        <a:t> Xu</a:t>
                      </a: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802.11-25/0791r0</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F30E3-79AF-34AE-CED8-5BF91EC9154A}"/>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1A044393-AD0F-F897-3837-227A8C0F2ED9}"/>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Energizer Capability Signalling: Parameters</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3730B0AC-4BA2-C00B-D4A6-A5CFDA36D798}"/>
              </a:ext>
            </a:extLst>
          </p:cNvPr>
          <p:cNvSpPr txBox="1"/>
          <p:nvPr/>
        </p:nvSpPr>
        <p:spPr>
          <a:xfrm>
            <a:off x="696912" y="1282312"/>
            <a:ext cx="7761288" cy="4401205"/>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b="1" dirty="0">
                <a:cs typeface="Times New Roman" panose="02020603050405020304" pitchFamily="18" charset="0"/>
              </a:rPr>
              <a:t>Agreement</a:t>
            </a:r>
            <a:r>
              <a:rPr lang="en-GB" sz="2000" dirty="0">
                <a:cs typeface="Times New Roman" panose="02020603050405020304" pitchFamily="18" charset="0"/>
              </a:rPr>
              <a:t>: Energizer should report its WPT and excitation related capability to the AMP AP. The parameters to be reported are TBD</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Parameters to be reported:</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Whether or not support S1G WPT</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Which frequencies are supported, bandwidth for each frequency, maximum Tx power for each frequency for WPT.</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Whether or not support 2.4G excitation transmission</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Maximum Tx power  and whether or not the Tx power is adjustable</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ID(s) of associated AMP devices that can be wirelessly charged</a:t>
            </a:r>
          </a:p>
          <a:p>
            <a:pPr marL="800100" lvl="2" indent="-342900" algn="just">
              <a:spcBef>
                <a:spcPts val="0"/>
              </a:spcBef>
              <a:spcAft>
                <a:spcPts val="600"/>
              </a:spcAft>
              <a:buFont typeface="Courier New" panose="02070309020205020404" pitchFamily="49" charset="0"/>
              <a:buChar char="o"/>
            </a:pPr>
            <a:endParaRPr lang="en-GB" sz="2000" dirty="0">
              <a:cs typeface="Times New Roman" panose="02020603050405020304" pitchFamily="18" charset="0"/>
            </a:endParaRPr>
          </a:p>
          <a:p>
            <a:pPr marL="0" lvl="1" algn="just">
              <a:spcBef>
                <a:spcPts val="0"/>
              </a:spcBef>
              <a:spcAft>
                <a:spcPts val="600"/>
              </a:spcAft>
            </a:pPr>
            <a:endParaRPr lang="en-GB"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CA16AA44-28A9-218F-2269-9635611D5FFE}"/>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B924C0AF-A575-C122-A1E0-6716CBDA7BEA}"/>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10</a:t>
            </a:fld>
            <a:endParaRPr lang="en-US" dirty="0"/>
          </a:p>
        </p:txBody>
      </p:sp>
      <p:sp>
        <p:nvSpPr>
          <p:cNvPr id="8" name="Rectangle 1">
            <a:extLst>
              <a:ext uri="{FF2B5EF4-FFF2-40B4-BE49-F238E27FC236}">
                <a16:creationId xmlns:a16="http://schemas.microsoft.com/office/drawing/2014/main" id="{904AE3B0-C422-F2F2-23E7-8DA95B4091CA}"/>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802.11-25/0791r0</a:t>
            </a:r>
            <a:endParaRPr lang="en-SG" sz="1800" dirty="0">
              <a:latin typeface="+mn-lt"/>
            </a:endParaRPr>
          </a:p>
        </p:txBody>
      </p:sp>
      <p:sp>
        <p:nvSpPr>
          <p:cNvPr id="9" name="Date Placeholder 3">
            <a:extLst>
              <a:ext uri="{FF2B5EF4-FFF2-40B4-BE49-F238E27FC236}">
                <a16:creationId xmlns:a16="http://schemas.microsoft.com/office/drawing/2014/main" id="{50629FD7-3980-9BE0-D78D-B8F6BBD43334}"/>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extLst>
      <p:ext uri="{BB962C8B-B14F-4D97-AF65-F5344CB8AC3E}">
        <p14:creationId xmlns:p14="http://schemas.microsoft.com/office/powerpoint/2010/main" val="177288379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AC1024-0627-DCBB-13EA-49690535942C}"/>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94358FA1-84D1-CB3B-4D9D-9B4EB3EF5D35}"/>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Summary</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63E073F5-04D1-12C5-AC83-80464F39F895}"/>
              </a:ext>
            </a:extLst>
          </p:cNvPr>
          <p:cNvSpPr txBox="1"/>
          <p:nvPr/>
        </p:nvSpPr>
        <p:spPr>
          <a:xfrm>
            <a:off x="696912" y="1282312"/>
            <a:ext cx="7761288" cy="1184940"/>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400" b="1" dirty="0">
                <a:cs typeface="Times New Roman" panose="02020603050405020304" pitchFamily="18" charset="0"/>
              </a:rPr>
              <a:t>In this contribution, we discussed the remaining issues on WPT.</a:t>
            </a:r>
          </a:p>
          <a:p>
            <a:pPr marL="285750" lvl="1" indent="-285750" algn="just">
              <a:spcBef>
                <a:spcPts val="0"/>
              </a:spcBef>
              <a:spcAft>
                <a:spcPts val="600"/>
              </a:spcAft>
              <a:buFont typeface="Courier New" panose="02070309020205020404" pitchFamily="49" charset="0"/>
              <a:buChar char="o"/>
            </a:pPr>
            <a:endParaRPr lang="en-GB"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2D87ABBD-E595-9D82-4E81-62E34E637D9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0495975E-60AB-25E4-A7CB-063BE0178CE6}"/>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11</a:t>
            </a:fld>
            <a:endParaRPr lang="en-US" dirty="0"/>
          </a:p>
        </p:txBody>
      </p:sp>
      <p:sp>
        <p:nvSpPr>
          <p:cNvPr id="8" name="Rectangle 1">
            <a:extLst>
              <a:ext uri="{FF2B5EF4-FFF2-40B4-BE49-F238E27FC236}">
                <a16:creationId xmlns:a16="http://schemas.microsoft.com/office/drawing/2014/main" id="{40BBD313-869A-D857-3F8D-42584CFB429A}"/>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802.11-25/0791r0</a:t>
            </a:r>
            <a:endParaRPr lang="en-SG" sz="1800" dirty="0">
              <a:latin typeface="+mn-lt"/>
            </a:endParaRPr>
          </a:p>
        </p:txBody>
      </p:sp>
      <p:sp>
        <p:nvSpPr>
          <p:cNvPr id="9" name="Date Placeholder 3">
            <a:extLst>
              <a:ext uri="{FF2B5EF4-FFF2-40B4-BE49-F238E27FC236}">
                <a16:creationId xmlns:a16="http://schemas.microsoft.com/office/drawing/2014/main" id="{375AEAD4-1D91-1731-1127-4F651EF2D64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extLst>
      <p:ext uri="{BB962C8B-B14F-4D97-AF65-F5344CB8AC3E}">
        <p14:creationId xmlns:p14="http://schemas.microsoft.com/office/powerpoint/2010/main" val="144869345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lgn="just"/>
            <a:r>
              <a:rPr lang="en-US" altLang="zh-CN" sz="1800" dirty="0">
                <a:latin typeface="+mn-lt"/>
              </a:rPr>
              <a:t>[1]</a:t>
            </a:r>
            <a:r>
              <a:rPr lang="en-GB" altLang="zh-CN" sz="1800" dirty="0">
                <a:latin typeface="+mn-lt"/>
              </a:rPr>
              <a:t> “</a:t>
            </a:r>
            <a:r>
              <a:rPr lang="sv-SE" altLang="zh-CN" sz="1800" dirty="0">
                <a:latin typeface="+mn-lt"/>
              </a:rPr>
              <a:t>IEEE 802.11 TGbp Motion Dock</a:t>
            </a:r>
            <a:r>
              <a:rPr lang="en-GB" altLang="zh-CN" sz="1800" dirty="0">
                <a:latin typeface="+mn-lt"/>
              </a:rPr>
              <a:t>,” IEEE 802.11-24/1322r7, Mar. 2025</a:t>
            </a:r>
          </a:p>
          <a:p>
            <a:pPr marL="0" indent="0" algn="just"/>
            <a:endParaRPr lang="en-GB" altLang="zh-CN" sz="1800" dirty="0">
              <a:latin typeface="+mn-lt"/>
            </a:endParaRPr>
          </a:p>
          <a:p>
            <a:pPr marL="0" indent="0" algn="just"/>
            <a:endParaRPr lang="en-GB" altLang="zh-CN" sz="1800" dirty="0">
              <a:latin typeface="+mn-lt"/>
            </a:endParaRPr>
          </a:p>
          <a:p>
            <a:pPr marL="0" indent="0" algn="just">
              <a:buNone/>
            </a:pPr>
            <a:r>
              <a:rPr lang="en-US" altLang="zh-CN" sz="1800" dirty="0">
                <a:latin typeface="+mn-lt"/>
              </a:rPr>
              <a:t>  </a:t>
            </a:r>
            <a:endParaRPr lang="en-GB" altLang="zh-CN" sz="1800" dirty="0">
              <a:latin typeface="+mn-lt"/>
            </a:endParaRPr>
          </a:p>
          <a:p>
            <a:pPr marL="0" indent="0" algn="just">
              <a:buNone/>
            </a:pPr>
            <a:endParaRPr lang="en-US" altLang="zh-CN" sz="1800" dirty="0">
              <a:latin typeface="+mn-lt"/>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802.11-25/0791r0</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0CD18D-A797-D87C-B4F2-376D6935F529}"/>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B72204B0-D3AB-77EC-DD29-FFE2434AB180}"/>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SP1</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90259717-F82C-0C20-0C9F-EA74CB11D626}"/>
              </a:ext>
            </a:extLst>
          </p:cNvPr>
          <p:cNvSpPr txBox="1"/>
          <p:nvPr/>
        </p:nvSpPr>
        <p:spPr>
          <a:xfrm>
            <a:off x="266700" y="1338393"/>
            <a:ext cx="8610600" cy="1133965"/>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2400" b="1" dirty="0">
                <a:cs typeface="Times New Roman" panose="02020603050405020304" pitchFamily="18" charset="0"/>
              </a:rPr>
              <a:t>IEEE 802.11bp will recommend OFDM as the baseline waveform for WPT in S1G.</a:t>
            </a:r>
            <a:endParaRPr lang="en-US" altLang="zh-CN" sz="2400" b="1"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0ACF569B-EAD6-8807-C4F6-8CBF1E2E2C47}"/>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4CC80C51-2216-3649-EE58-58406A87C01F}"/>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13</a:t>
            </a:fld>
            <a:endParaRPr lang="en-US" dirty="0"/>
          </a:p>
        </p:txBody>
      </p:sp>
      <p:sp>
        <p:nvSpPr>
          <p:cNvPr id="8" name="Rectangle 1">
            <a:extLst>
              <a:ext uri="{FF2B5EF4-FFF2-40B4-BE49-F238E27FC236}">
                <a16:creationId xmlns:a16="http://schemas.microsoft.com/office/drawing/2014/main" id="{FB4FE90B-3BE1-6EA0-59CF-869C9F5FF52A}"/>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802.11-25/0791r0</a:t>
            </a:r>
            <a:endParaRPr lang="en-SG" sz="1800" dirty="0">
              <a:latin typeface="+mn-lt"/>
            </a:endParaRPr>
          </a:p>
        </p:txBody>
      </p:sp>
      <p:sp>
        <p:nvSpPr>
          <p:cNvPr id="9" name="Date Placeholder 3">
            <a:extLst>
              <a:ext uri="{FF2B5EF4-FFF2-40B4-BE49-F238E27FC236}">
                <a16:creationId xmlns:a16="http://schemas.microsoft.com/office/drawing/2014/main" id="{FE3F3120-317D-ADB6-4C92-FECF5850AE60}"/>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extLst>
      <p:ext uri="{BB962C8B-B14F-4D97-AF65-F5344CB8AC3E}">
        <p14:creationId xmlns:p14="http://schemas.microsoft.com/office/powerpoint/2010/main" val="155932876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D85DAA-C659-E09E-E6C9-12CC386906E1}"/>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33EC84C1-4CA4-3807-C4DB-619E81E9741B}"/>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SP2</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0B1916AF-5CE7-6EE5-093D-DB60EF928436}"/>
              </a:ext>
            </a:extLst>
          </p:cNvPr>
          <p:cNvSpPr txBox="1"/>
          <p:nvPr/>
        </p:nvSpPr>
        <p:spPr>
          <a:xfrm>
            <a:off x="266700" y="1338393"/>
            <a:ext cx="8610600" cy="1133965"/>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2400" b="1" dirty="0">
                <a:cs typeface="Times New Roman" panose="02020603050405020304" pitchFamily="18" charset="0"/>
              </a:rPr>
              <a:t>Energizer should perform LBT before transmitting WPT signals in S1G. The details of LBT are TBD.</a:t>
            </a:r>
            <a:endParaRPr lang="en-US" altLang="zh-CN" sz="2400" b="1"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F7F25719-B32F-754A-A062-E960E41590FD}"/>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637DE45-1871-AAE6-B5DE-61E0846D5221}"/>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14</a:t>
            </a:fld>
            <a:endParaRPr lang="en-US" dirty="0"/>
          </a:p>
        </p:txBody>
      </p:sp>
      <p:sp>
        <p:nvSpPr>
          <p:cNvPr id="8" name="Rectangle 1">
            <a:extLst>
              <a:ext uri="{FF2B5EF4-FFF2-40B4-BE49-F238E27FC236}">
                <a16:creationId xmlns:a16="http://schemas.microsoft.com/office/drawing/2014/main" id="{AD1E2143-61EC-7EBF-F799-EBB21F6C9661}"/>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802.11-25/0791r0</a:t>
            </a:r>
            <a:endParaRPr lang="en-SG" sz="1800" dirty="0">
              <a:latin typeface="+mn-lt"/>
            </a:endParaRPr>
          </a:p>
        </p:txBody>
      </p:sp>
      <p:sp>
        <p:nvSpPr>
          <p:cNvPr id="9" name="Date Placeholder 3">
            <a:extLst>
              <a:ext uri="{FF2B5EF4-FFF2-40B4-BE49-F238E27FC236}">
                <a16:creationId xmlns:a16="http://schemas.microsoft.com/office/drawing/2014/main" id="{DF892EFE-2329-842D-CBF7-AA5AE7A24936}"/>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extLst>
      <p:ext uri="{BB962C8B-B14F-4D97-AF65-F5344CB8AC3E}">
        <p14:creationId xmlns:p14="http://schemas.microsoft.com/office/powerpoint/2010/main" val="2315516172"/>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613498-5320-A122-DD07-4A7AD7F22F41}"/>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AD0D1A3E-8799-4343-AC7B-1EE84AFDDA84}"/>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SP3</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5FF17E23-C1A6-750D-34FF-1D004156119F}"/>
              </a:ext>
            </a:extLst>
          </p:cNvPr>
          <p:cNvSpPr txBox="1"/>
          <p:nvPr/>
        </p:nvSpPr>
        <p:spPr>
          <a:xfrm>
            <a:off x="266700" y="1338393"/>
            <a:ext cx="8610600" cy="1687963"/>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2400" b="1" dirty="0">
                <a:cs typeface="Times New Roman" panose="02020603050405020304" pitchFamily="18" charset="0"/>
              </a:rPr>
              <a:t>IEEE 802.11bp will specify, in S1GHz, PPDU format for WPT signal including at least preamble field and power transfer field.</a:t>
            </a:r>
            <a:endParaRPr lang="en-US" altLang="zh-CN" sz="2400" b="1"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3EFBBAD3-42FD-B76D-C6FD-F1A26E773C24}"/>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553AC153-4D88-01A2-49CA-4A146B4EF158}"/>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15</a:t>
            </a:fld>
            <a:endParaRPr lang="en-US" dirty="0"/>
          </a:p>
        </p:txBody>
      </p:sp>
      <p:sp>
        <p:nvSpPr>
          <p:cNvPr id="8" name="Rectangle 1">
            <a:extLst>
              <a:ext uri="{FF2B5EF4-FFF2-40B4-BE49-F238E27FC236}">
                <a16:creationId xmlns:a16="http://schemas.microsoft.com/office/drawing/2014/main" id="{A23D4A65-E2F8-CDDA-7DFC-6D8ED925378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802.11-25/0791r0</a:t>
            </a:r>
            <a:endParaRPr lang="en-SG" sz="1800" dirty="0">
              <a:latin typeface="+mn-lt"/>
            </a:endParaRPr>
          </a:p>
        </p:txBody>
      </p:sp>
      <p:sp>
        <p:nvSpPr>
          <p:cNvPr id="9" name="Date Placeholder 3">
            <a:extLst>
              <a:ext uri="{FF2B5EF4-FFF2-40B4-BE49-F238E27FC236}">
                <a16:creationId xmlns:a16="http://schemas.microsoft.com/office/drawing/2014/main" id="{C49406E1-1D91-DDCD-DF2A-7B9168AEA3DA}"/>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extLst>
      <p:ext uri="{BB962C8B-B14F-4D97-AF65-F5344CB8AC3E}">
        <p14:creationId xmlns:p14="http://schemas.microsoft.com/office/powerpoint/2010/main" val="143645841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1AB02-8731-5A00-1154-73B048407406}"/>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6011AE5E-31F0-0D04-C867-9668BF24A003}"/>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SP4</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3F6AA122-7AAD-2086-F5CB-C4AD2A8BCA1E}"/>
              </a:ext>
            </a:extLst>
          </p:cNvPr>
          <p:cNvSpPr txBox="1"/>
          <p:nvPr/>
        </p:nvSpPr>
        <p:spPr>
          <a:xfrm>
            <a:off x="266700" y="1338393"/>
            <a:ext cx="8610600" cy="1156086"/>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1600" b="1" dirty="0">
                <a:cs typeface="Times New Roman" panose="02020603050405020304" pitchFamily="18" charset="0"/>
              </a:rPr>
              <a:t>The LBT related parameters, detection threshold, contention window, for energizer can be considered additionally as control information that is sent from the AMP AP to the AMP Energizer relating to the WPT waveform </a:t>
            </a:r>
            <a:endParaRPr lang="en-US" altLang="zh-CN" sz="1400" b="1"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F97A5A1D-93E2-0F93-F8D1-405E4DCC5C37}"/>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126B2630-D6CE-62AF-7469-1B6979AB875F}"/>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16</a:t>
            </a:fld>
            <a:endParaRPr lang="en-US" dirty="0"/>
          </a:p>
        </p:txBody>
      </p:sp>
      <p:sp>
        <p:nvSpPr>
          <p:cNvPr id="8" name="Rectangle 1">
            <a:extLst>
              <a:ext uri="{FF2B5EF4-FFF2-40B4-BE49-F238E27FC236}">
                <a16:creationId xmlns:a16="http://schemas.microsoft.com/office/drawing/2014/main" id="{D1DAD7D1-6578-493B-AAC7-B22BEDF54FF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802.11-25/0791r0</a:t>
            </a:r>
            <a:endParaRPr lang="en-SG" sz="1800" dirty="0">
              <a:latin typeface="+mn-lt"/>
            </a:endParaRPr>
          </a:p>
        </p:txBody>
      </p:sp>
      <p:sp>
        <p:nvSpPr>
          <p:cNvPr id="9" name="Date Placeholder 3">
            <a:extLst>
              <a:ext uri="{FF2B5EF4-FFF2-40B4-BE49-F238E27FC236}">
                <a16:creationId xmlns:a16="http://schemas.microsoft.com/office/drawing/2014/main" id="{BDCE1E41-95DA-B26E-20F4-440FD11FC6EA}"/>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extLst>
      <p:ext uri="{BB962C8B-B14F-4D97-AF65-F5344CB8AC3E}">
        <p14:creationId xmlns:p14="http://schemas.microsoft.com/office/powerpoint/2010/main" val="391267976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EF1A5A-3E89-1A34-B98E-90EB7DEBD001}"/>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1A70B7D0-ED70-431D-C200-FA6FF45F841A}"/>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SP5</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7272DE0F-CB5F-F73D-6777-AC79E96A27AA}"/>
              </a:ext>
            </a:extLst>
          </p:cNvPr>
          <p:cNvSpPr txBox="1"/>
          <p:nvPr/>
        </p:nvSpPr>
        <p:spPr>
          <a:xfrm>
            <a:off x="266700" y="1338393"/>
            <a:ext cx="8610600" cy="2125582"/>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1600" b="1" dirty="0">
                <a:cs typeface="Times New Roman" panose="02020603050405020304" pitchFamily="18" charset="0"/>
              </a:rPr>
              <a:t>The parameters that are included in the energy harvesting and power related information report should include at least.</a:t>
            </a:r>
          </a:p>
          <a:p>
            <a:pPr marL="800100" lvl="2" indent="-342900" algn="just">
              <a:lnSpc>
                <a:spcPct val="150000"/>
              </a:lnSpc>
              <a:spcBef>
                <a:spcPts val="0"/>
              </a:spcBef>
              <a:spcAft>
                <a:spcPts val="600"/>
              </a:spcAft>
              <a:buFont typeface="Arial" panose="020B0604020202020204" pitchFamily="34" charset="0"/>
              <a:buChar char="•"/>
            </a:pPr>
            <a:r>
              <a:rPr lang="en-GB" altLang="zh-CN" sz="1600" b="1" dirty="0">
                <a:cs typeface="Times New Roman" panose="02020603050405020304" pitchFamily="18" charset="0"/>
              </a:rPr>
              <a:t>Power source(s)	</a:t>
            </a:r>
          </a:p>
          <a:p>
            <a:pPr marL="800100" lvl="2" indent="-342900" algn="just">
              <a:lnSpc>
                <a:spcPct val="150000"/>
              </a:lnSpc>
              <a:spcBef>
                <a:spcPts val="0"/>
              </a:spcBef>
              <a:spcAft>
                <a:spcPts val="600"/>
              </a:spcAft>
              <a:buFont typeface="Arial" panose="020B0604020202020204" pitchFamily="34" charset="0"/>
              <a:buChar char="•"/>
            </a:pPr>
            <a:r>
              <a:rPr lang="en-GB" altLang="zh-CN" sz="1600" b="1" dirty="0">
                <a:cs typeface="Times New Roman" panose="02020603050405020304" pitchFamily="18" charset="0"/>
              </a:rPr>
              <a:t>Supported	RF energy harvesting operation frequency</a:t>
            </a:r>
          </a:p>
          <a:p>
            <a:pPr marL="800100" lvl="2" indent="-342900" algn="just">
              <a:lnSpc>
                <a:spcPct val="150000"/>
              </a:lnSpc>
              <a:spcBef>
                <a:spcPts val="0"/>
              </a:spcBef>
              <a:spcAft>
                <a:spcPts val="600"/>
              </a:spcAft>
              <a:buFont typeface="Arial" panose="020B0604020202020204" pitchFamily="34" charset="0"/>
              <a:buChar char="•"/>
            </a:pPr>
            <a:endParaRPr lang="en-GB" altLang="zh-CN" sz="1600" b="1"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599447A9-75ED-6999-A4D4-74B50D846978}"/>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A1BCCB59-A0FC-DF20-01EE-45FAA1231BC8}"/>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17</a:t>
            </a:fld>
            <a:endParaRPr lang="en-US" dirty="0"/>
          </a:p>
        </p:txBody>
      </p:sp>
      <p:sp>
        <p:nvSpPr>
          <p:cNvPr id="8" name="Rectangle 1">
            <a:extLst>
              <a:ext uri="{FF2B5EF4-FFF2-40B4-BE49-F238E27FC236}">
                <a16:creationId xmlns:a16="http://schemas.microsoft.com/office/drawing/2014/main" id="{BA756F59-F2A6-BDFE-7930-8DF7213B1A3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802.11-25/0791r0</a:t>
            </a:r>
            <a:endParaRPr lang="en-SG" sz="1800" dirty="0">
              <a:latin typeface="+mn-lt"/>
            </a:endParaRPr>
          </a:p>
        </p:txBody>
      </p:sp>
      <p:sp>
        <p:nvSpPr>
          <p:cNvPr id="9" name="Date Placeholder 3">
            <a:extLst>
              <a:ext uri="{FF2B5EF4-FFF2-40B4-BE49-F238E27FC236}">
                <a16:creationId xmlns:a16="http://schemas.microsoft.com/office/drawing/2014/main" id="{517040FA-BD51-4CA1-457D-DB9D777AFBCB}"/>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extLst>
      <p:ext uri="{BB962C8B-B14F-4D97-AF65-F5344CB8AC3E}">
        <p14:creationId xmlns:p14="http://schemas.microsoft.com/office/powerpoint/2010/main" val="241863705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E5F5E4-D73D-10EE-2820-9D0581F13F9C}"/>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FDBCC05A-2915-AA11-446F-88C249538260}"/>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SP6</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E8CE1817-8181-F799-65E3-DEEB1226A50E}"/>
              </a:ext>
            </a:extLst>
          </p:cNvPr>
          <p:cNvSpPr txBox="1"/>
          <p:nvPr/>
        </p:nvSpPr>
        <p:spPr>
          <a:xfrm>
            <a:off x="266700" y="1338393"/>
            <a:ext cx="8610600" cy="4838312"/>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2400" b="1" dirty="0">
                <a:cs typeface="Times New Roman" panose="02020603050405020304" pitchFamily="18" charset="0"/>
              </a:rPr>
              <a:t>The capability parameters to be reported by the energizer to the AMP AP at least include the following parameters.</a:t>
            </a:r>
          </a:p>
          <a:p>
            <a:pPr marL="800100" lvl="2" indent="-342900" algn="just">
              <a:lnSpc>
                <a:spcPct val="150000"/>
              </a:lnSpc>
              <a:spcBef>
                <a:spcPts val="0"/>
              </a:spcBef>
              <a:spcAft>
                <a:spcPts val="600"/>
              </a:spcAft>
              <a:buFont typeface="Arial" panose="020B0604020202020204" pitchFamily="34" charset="0"/>
              <a:buChar char="•"/>
            </a:pPr>
            <a:r>
              <a:rPr lang="en-GB" altLang="zh-CN" sz="2000" b="1" dirty="0">
                <a:cs typeface="Times New Roman" panose="02020603050405020304" pitchFamily="18" charset="0"/>
              </a:rPr>
              <a:t>Whether or not support S1G WPT</a:t>
            </a:r>
          </a:p>
          <a:p>
            <a:pPr marL="800100" lvl="2" indent="-342900" algn="just">
              <a:lnSpc>
                <a:spcPct val="150000"/>
              </a:lnSpc>
              <a:spcBef>
                <a:spcPts val="0"/>
              </a:spcBef>
              <a:spcAft>
                <a:spcPts val="600"/>
              </a:spcAft>
              <a:buFont typeface="Arial" panose="020B0604020202020204" pitchFamily="34" charset="0"/>
              <a:buChar char="•"/>
            </a:pPr>
            <a:r>
              <a:rPr lang="en-GB" altLang="zh-CN" sz="2000" b="1" dirty="0">
                <a:cs typeface="Times New Roman" panose="02020603050405020304" pitchFamily="18" charset="0"/>
              </a:rPr>
              <a:t>Which frequencies are supported, bandwidth for each frequency, maximum Tx power for each frequency for WPT.</a:t>
            </a:r>
          </a:p>
          <a:p>
            <a:pPr marL="800100" lvl="2" indent="-342900" algn="just">
              <a:lnSpc>
                <a:spcPct val="150000"/>
              </a:lnSpc>
              <a:spcBef>
                <a:spcPts val="0"/>
              </a:spcBef>
              <a:spcAft>
                <a:spcPts val="600"/>
              </a:spcAft>
              <a:buFont typeface="Arial" panose="020B0604020202020204" pitchFamily="34" charset="0"/>
              <a:buChar char="•"/>
            </a:pPr>
            <a:r>
              <a:rPr lang="en-GB" altLang="zh-CN" sz="2000" b="1" dirty="0">
                <a:cs typeface="Times New Roman" panose="02020603050405020304" pitchFamily="18" charset="0"/>
              </a:rPr>
              <a:t>Whether or not support 2.4G excitation transmission</a:t>
            </a:r>
          </a:p>
          <a:p>
            <a:pPr marL="800100" lvl="2" indent="-342900" algn="just">
              <a:lnSpc>
                <a:spcPct val="150000"/>
              </a:lnSpc>
              <a:spcBef>
                <a:spcPts val="0"/>
              </a:spcBef>
              <a:spcAft>
                <a:spcPts val="600"/>
              </a:spcAft>
              <a:buFont typeface="Arial" panose="020B0604020202020204" pitchFamily="34" charset="0"/>
              <a:buChar char="•"/>
            </a:pPr>
            <a:r>
              <a:rPr lang="en-GB" altLang="zh-CN" sz="2000" b="1" dirty="0">
                <a:cs typeface="Times New Roman" panose="02020603050405020304" pitchFamily="18" charset="0"/>
              </a:rPr>
              <a:t>Maximum Tx power  and whether or not the Tx power is adjustable</a:t>
            </a:r>
          </a:p>
          <a:p>
            <a:pPr marL="800100" lvl="2" indent="-342900" algn="just">
              <a:lnSpc>
                <a:spcPct val="150000"/>
              </a:lnSpc>
              <a:spcBef>
                <a:spcPts val="0"/>
              </a:spcBef>
              <a:spcAft>
                <a:spcPts val="600"/>
              </a:spcAft>
              <a:buFont typeface="Arial" panose="020B0604020202020204" pitchFamily="34" charset="0"/>
              <a:buChar char="•"/>
            </a:pPr>
            <a:r>
              <a:rPr lang="en-GB" altLang="zh-CN" sz="2000" b="1" dirty="0">
                <a:cs typeface="Times New Roman" panose="02020603050405020304" pitchFamily="18" charset="0"/>
              </a:rPr>
              <a:t>ID(s) of associated AMP devices that can be wirelessly charged</a:t>
            </a:r>
          </a:p>
          <a:p>
            <a:pPr marL="342900" lvl="1" indent="-342900" algn="just">
              <a:lnSpc>
                <a:spcPct val="150000"/>
              </a:lnSpc>
              <a:spcBef>
                <a:spcPts val="0"/>
              </a:spcBef>
              <a:spcAft>
                <a:spcPts val="600"/>
              </a:spcAft>
              <a:buFont typeface="Arial" panose="020B0604020202020204" pitchFamily="34" charset="0"/>
              <a:buChar char="•"/>
            </a:pPr>
            <a:endParaRPr lang="en-US" altLang="zh-CN" sz="2000" b="1"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90CCED1-B8B4-4559-9C12-105A61A03142}"/>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74BD97C8-B079-B01C-97C3-84660D99111B}"/>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18</a:t>
            </a:fld>
            <a:endParaRPr lang="en-US" dirty="0"/>
          </a:p>
        </p:txBody>
      </p:sp>
      <p:sp>
        <p:nvSpPr>
          <p:cNvPr id="8" name="Rectangle 1">
            <a:extLst>
              <a:ext uri="{FF2B5EF4-FFF2-40B4-BE49-F238E27FC236}">
                <a16:creationId xmlns:a16="http://schemas.microsoft.com/office/drawing/2014/main" id="{0CAFF419-1C18-2553-0CF6-5328F1855038}"/>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802.11-25/0791r0</a:t>
            </a:r>
            <a:endParaRPr lang="en-SG" sz="1800" dirty="0">
              <a:latin typeface="+mn-lt"/>
            </a:endParaRPr>
          </a:p>
        </p:txBody>
      </p:sp>
      <p:sp>
        <p:nvSpPr>
          <p:cNvPr id="9" name="Date Placeholder 3">
            <a:extLst>
              <a:ext uri="{FF2B5EF4-FFF2-40B4-BE49-F238E27FC236}">
                <a16:creationId xmlns:a16="http://schemas.microsoft.com/office/drawing/2014/main" id="{7C897ADC-94CB-BA29-8ECA-40647B884B10}"/>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extLst>
      <p:ext uri="{BB962C8B-B14F-4D97-AF65-F5344CB8AC3E}">
        <p14:creationId xmlns:p14="http://schemas.microsoft.com/office/powerpoint/2010/main" val="426428535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2025</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In this contribution, we discuss the following remaining issues of WPT:</a:t>
            </a:r>
          </a:p>
          <a:p>
            <a:pPr lvl="1"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dirty="0"/>
              <a:t>Waveform of WPT signal</a:t>
            </a:r>
          </a:p>
          <a:p>
            <a:pPr lvl="1"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dirty="0"/>
              <a:t>Co-existence of WPT</a:t>
            </a:r>
            <a:endParaRPr lang="en-GB" altLang="zh-CN" sz="2200" b="1" dirty="0"/>
          </a:p>
          <a:p>
            <a:pPr lvl="1"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dirty="0"/>
              <a:t>WPT protocols</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802.11-25/0791r0</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WPT Waveform</a:t>
            </a:r>
            <a:endParaRPr lang="zh-CN" altLang="en-US" sz="2700" b="1" dirty="0">
              <a:solidFill>
                <a:schemeClr val="tx2"/>
              </a:solidFill>
              <a:latin typeface="+mj-lt"/>
              <a:ea typeface="+mj-ea"/>
              <a:cs typeface="+mj-cs"/>
            </a:endParaRPr>
          </a:p>
        </p:txBody>
      </p:sp>
      <p:sp>
        <p:nvSpPr>
          <p:cNvPr id="18" name="文本框 17"/>
          <p:cNvSpPr txBox="1"/>
          <p:nvPr/>
        </p:nvSpPr>
        <p:spPr>
          <a:xfrm>
            <a:off x="696912" y="1282312"/>
            <a:ext cx="7761288" cy="5186035"/>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200" dirty="0">
                <a:cs typeface="Times New Roman" panose="02020603050405020304" pitchFamily="18" charset="0"/>
              </a:rPr>
              <a:t>WPT waveform can be up to implementation but recommendation can be included in the specification</a:t>
            </a:r>
          </a:p>
          <a:p>
            <a:pPr marL="800100" lvl="2" indent="-342900" algn="just">
              <a:spcBef>
                <a:spcPts val="0"/>
              </a:spcBef>
              <a:spcAft>
                <a:spcPts val="600"/>
              </a:spcAft>
              <a:buFont typeface="Arial" panose="020B0604020202020204" pitchFamily="34" charset="0"/>
              <a:buChar char="•"/>
            </a:pPr>
            <a:r>
              <a:rPr lang="en-GB" sz="2200" dirty="0">
                <a:cs typeface="Times New Roman" panose="02020603050405020304" pitchFamily="18" charset="0"/>
              </a:rPr>
              <a:t>Possibility of reuse legacy design or devices, e.g., 802.11ah</a:t>
            </a:r>
          </a:p>
          <a:p>
            <a:pPr marL="800100" lvl="2" indent="-342900" algn="just">
              <a:spcBef>
                <a:spcPts val="0"/>
              </a:spcBef>
              <a:spcAft>
                <a:spcPts val="600"/>
              </a:spcAft>
              <a:buFont typeface="Arial" panose="020B0604020202020204" pitchFamily="34" charset="0"/>
              <a:buChar char="•"/>
            </a:pPr>
            <a:r>
              <a:rPr lang="en-GB" sz="2200" dirty="0">
                <a:cs typeface="Times New Roman" panose="02020603050405020304" pitchFamily="18" charset="0"/>
              </a:rPr>
              <a:t>Better co-existence performance</a:t>
            </a:r>
          </a:p>
          <a:p>
            <a:pPr marL="342900" lvl="1" indent="-342900" algn="just">
              <a:spcBef>
                <a:spcPts val="0"/>
              </a:spcBef>
              <a:spcAft>
                <a:spcPts val="600"/>
              </a:spcAft>
              <a:buFont typeface="Arial" panose="020B0604020202020204" pitchFamily="34" charset="0"/>
              <a:buChar char="•"/>
            </a:pPr>
            <a:r>
              <a:rPr lang="en-GB" sz="2200" dirty="0">
                <a:cs typeface="Times New Roman" panose="02020603050405020304" pitchFamily="18" charset="0"/>
              </a:rPr>
              <a:t>Legacy waveforms are preferred because they are easy to implement thus with minimal specification/implementation efforts</a:t>
            </a:r>
          </a:p>
          <a:p>
            <a:pPr marL="342900" lvl="1" indent="-342900" algn="just">
              <a:spcBef>
                <a:spcPts val="0"/>
              </a:spcBef>
              <a:spcAft>
                <a:spcPts val="600"/>
              </a:spcAft>
              <a:buFont typeface="Arial" panose="020B0604020202020204" pitchFamily="34" charset="0"/>
              <a:buChar char="•"/>
            </a:pPr>
            <a:r>
              <a:rPr lang="en-GB" sz="2200" dirty="0">
                <a:cs typeface="Times New Roman" panose="02020603050405020304" pitchFamily="18" charset="0"/>
              </a:rPr>
              <a:t>Candidate waveforms</a:t>
            </a:r>
          </a:p>
          <a:p>
            <a:pPr marL="800100" lvl="2" indent="-342900" algn="just">
              <a:spcBef>
                <a:spcPts val="0"/>
              </a:spcBef>
              <a:spcAft>
                <a:spcPts val="600"/>
              </a:spcAft>
              <a:buFont typeface="Arial" panose="020B0604020202020204" pitchFamily="34" charset="0"/>
              <a:buChar char="•"/>
            </a:pPr>
            <a:r>
              <a:rPr lang="en-GB" sz="2200" dirty="0">
                <a:cs typeface="Times New Roman" panose="02020603050405020304" pitchFamily="18" charset="0"/>
              </a:rPr>
              <a:t>OFDM: high PAPR, reuse legacy design/device </a:t>
            </a:r>
          </a:p>
          <a:p>
            <a:pPr marL="800100" lvl="2" indent="-342900" algn="just">
              <a:spcBef>
                <a:spcPts val="0"/>
              </a:spcBef>
              <a:spcAft>
                <a:spcPts val="600"/>
              </a:spcAft>
              <a:buFont typeface="Arial" panose="020B0604020202020204" pitchFamily="34" charset="0"/>
              <a:buChar char="•"/>
            </a:pPr>
            <a:r>
              <a:rPr lang="en-GB" sz="2200" dirty="0">
                <a:cs typeface="Times New Roman" panose="02020603050405020304" pitchFamily="18" charset="0"/>
              </a:rPr>
              <a:t>DSSS: scaled design for 2.4GHz</a:t>
            </a:r>
          </a:p>
          <a:p>
            <a:pPr marL="800100" lvl="2" indent="-342900" algn="just">
              <a:spcBef>
                <a:spcPts val="0"/>
              </a:spcBef>
              <a:spcAft>
                <a:spcPts val="600"/>
              </a:spcAft>
              <a:buFont typeface="Arial" panose="020B0604020202020204" pitchFamily="34" charset="0"/>
              <a:buChar char="•"/>
            </a:pPr>
            <a:r>
              <a:rPr lang="en-GB" sz="2200" dirty="0">
                <a:cs typeface="Times New Roman" panose="02020603050405020304" pitchFamily="18" charset="0"/>
              </a:rPr>
              <a:t>Single tone/carrier: simplicity</a:t>
            </a:r>
          </a:p>
          <a:p>
            <a:pPr marL="342900" lvl="1" indent="-342900" algn="just">
              <a:spcBef>
                <a:spcPts val="0"/>
              </a:spcBef>
              <a:spcAft>
                <a:spcPts val="600"/>
              </a:spcAft>
              <a:buFont typeface="Arial" panose="020B0604020202020204" pitchFamily="34" charset="0"/>
              <a:buChar char="•"/>
            </a:pPr>
            <a:r>
              <a:rPr lang="en-GB" sz="2200" dirty="0">
                <a:cs typeface="Times New Roman" panose="02020603050405020304" pitchFamily="18" charset="0"/>
              </a:rPr>
              <a:t>OFDM can be baseline WPT waveform</a:t>
            </a:r>
          </a:p>
          <a:p>
            <a:pPr marL="800100" lvl="2" indent="-342900" algn="just">
              <a:spcBef>
                <a:spcPts val="0"/>
              </a:spcBef>
              <a:spcAft>
                <a:spcPts val="600"/>
              </a:spcAft>
              <a:buFont typeface="Courier New" panose="02070309020205020404" pitchFamily="49" charset="0"/>
              <a:buChar char="o"/>
            </a:pPr>
            <a:endParaRPr lang="en-GB" sz="22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802.11-25/0029r0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extLst>
      <p:ext uri="{BB962C8B-B14F-4D97-AF65-F5344CB8AC3E}">
        <p14:creationId xmlns:p14="http://schemas.microsoft.com/office/powerpoint/2010/main" val="120098678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WPT PPDU: Co-existence Issue</a:t>
            </a:r>
            <a:endParaRPr lang="zh-CN" altLang="en-US" sz="2700" b="1" dirty="0">
              <a:solidFill>
                <a:schemeClr val="tx2"/>
              </a:solidFill>
              <a:latin typeface="+mj-lt"/>
              <a:ea typeface="+mj-ea"/>
              <a:cs typeface="+mj-cs"/>
            </a:endParaRPr>
          </a:p>
        </p:txBody>
      </p:sp>
      <p:sp>
        <p:nvSpPr>
          <p:cNvPr id="18" name="文本框 17"/>
          <p:cNvSpPr txBox="1"/>
          <p:nvPr/>
        </p:nvSpPr>
        <p:spPr>
          <a:xfrm>
            <a:off x="696911" y="1282312"/>
            <a:ext cx="4178301" cy="2631490"/>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b="1" dirty="0">
                <a:cs typeface="Times New Roman" panose="02020603050405020304" pitchFamily="18" charset="0"/>
              </a:rPr>
              <a:t>Agreement</a:t>
            </a:r>
            <a:r>
              <a:rPr lang="en-GB" sz="2000" dirty="0">
                <a:cs typeface="Times New Roman" panose="02020603050405020304" pitchFamily="18" charset="0"/>
              </a:rPr>
              <a:t>: WPT signals from two or more transmitters in S1GHz are allowed to occupy the same channel simultaneously [1].</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Co-existence between WPT signals and other 802.11 systems on S1G, e.g., 802.11ah, or even non-</a:t>
            </a:r>
            <a:r>
              <a:rPr lang="en-GB" sz="2000" dirty="0" err="1">
                <a:cs typeface="Times New Roman" panose="02020603050405020304" pitchFamily="18" charset="0"/>
              </a:rPr>
              <a:t>WiFi</a:t>
            </a:r>
            <a:r>
              <a:rPr lang="en-GB" sz="2000" dirty="0">
                <a:cs typeface="Times New Roman" panose="02020603050405020304" pitchFamily="18" charset="0"/>
              </a:rPr>
              <a:t> S1G systems.</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802.11-25/0320r0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pic>
        <p:nvPicPr>
          <p:cNvPr id="2" name="Picture 1">
            <a:extLst>
              <a:ext uri="{FF2B5EF4-FFF2-40B4-BE49-F238E27FC236}">
                <a16:creationId xmlns:a16="http://schemas.microsoft.com/office/drawing/2014/main" id="{184AC11A-D1D8-5DA1-991A-18EB2B13C31A}"/>
              </a:ext>
            </a:extLst>
          </p:cNvPr>
          <p:cNvPicPr>
            <a:picLocks noChangeAspect="1"/>
          </p:cNvPicPr>
          <p:nvPr/>
        </p:nvPicPr>
        <p:blipFill>
          <a:blip r:embed="rId3"/>
          <a:stretch>
            <a:fillRect/>
          </a:stretch>
        </p:blipFill>
        <p:spPr>
          <a:xfrm>
            <a:off x="4974524" y="1369386"/>
            <a:ext cx="4147952" cy="2341342"/>
          </a:xfrm>
          <a:prstGeom prst="rect">
            <a:avLst/>
          </a:prstGeom>
        </p:spPr>
      </p:pic>
      <p:sp>
        <p:nvSpPr>
          <p:cNvPr id="3" name="文本框 17">
            <a:extLst>
              <a:ext uri="{FF2B5EF4-FFF2-40B4-BE49-F238E27FC236}">
                <a16:creationId xmlns:a16="http://schemas.microsoft.com/office/drawing/2014/main" id="{24370DC3-F9A5-E16F-3EAA-78287E96A5BB}"/>
              </a:ext>
            </a:extLst>
          </p:cNvPr>
          <p:cNvSpPr txBox="1"/>
          <p:nvPr/>
        </p:nvSpPr>
        <p:spPr>
          <a:xfrm>
            <a:off x="681671" y="3908260"/>
            <a:ext cx="8261350" cy="2246769"/>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Two options</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Option 1: only consider co-existence with 802.11ah in S1G</a:t>
            </a:r>
          </a:p>
          <a:p>
            <a:pPr marL="1257300" lvl="3"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Energizer needs to be able to detect legacy 802.11ah preamble </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Option 2: consider co-existence with 802.11ah and non-</a:t>
            </a:r>
            <a:r>
              <a:rPr lang="en-GB" sz="2000" dirty="0" err="1">
                <a:cs typeface="Times New Roman" panose="02020603050405020304" pitchFamily="18" charset="0"/>
              </a:rPr>
              <a:t>WiFi</a:t>
            </a:r>
            <a:r>
              <a:rPr lang="en-GB" sz="2000" dirty="0">
                <a:cs typeface="Times New Roman" panose="02020603050405020304" pitchFamily="18" charset="0"/>
              </a:rPr>
              <a:t> systems in S1G</a:t>
            </a:r>
          </a:p>
          <a:p>
            <a:pPr marL="1257300" lvl="3"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WPT signal has a field that can be recognized by </a:t>
            </a:r>
            <a:r>
              <a:rPr lang="en-GB" sz="2000" dirty="0" err="1">
                <a:cs typeface="Times New Roman" panose="02020603050405020304" pitchFamily="18" charset="0"/>
              </a:rPr>
              <a:t>TGbp</a:t>
            </a:r>
            <a:r>
              <a:rPr lang="en-GB" sz="2000" dirty="0">
                <a:cs typeface="Times New Roman" panose="02020603050405020304" pitchFamily="18" charset="0"/>
              </a:rPr>
              <a:t> energizers</a:t>
            </a:r>
          </a:p>
        </p:txBody>
      </p:sp>
    </p:spTree>
    <p:extLst>
      <p:ext uri="{BB962C8B-B14F-4D97-AF65-F5344CB8AC3E}">
        <p14:creationId xmlns:p14="http://schemas.microsoft.com/office/powerpoint/2010/main" val="15705236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DA7EBD-7515-FC24-1C04-E893A75E3BB3}"/>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1E917845-49F1-8C4D-2CA1-28BA135A1D95}"/>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WPT LBT Option 1</a:t>
            </a:r>
          </a:p>
        </p:txBody>
      </p:sp>
      <p:sp>
        <p:nvSpPr>
          <p:cNvPr id="16" name="Footer Placeholder 2">
            <a:extLst>
              <a:ext uri="{FF2B5EF4-FFF2-40B4-BE49-F238E27FC236}">
                <a16:creationId xmlns:a16="http://schemas.microsoft.com/office/drawing/2014/main" id="{B303D347-BC00-91E4-9D42-613D1F1E9B38}"/>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7E5CC49B-9930-6479-A38A-749BE38B27DC}"/>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6E230D27-F8E3-5881-4EBE-50F0A294B75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802.11-25/0320r0</a:t>
            </a:r>
            <a:endParaRPr lang="en-SG" sz="1800" dirty="0">
              <a:latin typeface="+mn-lt"/>
            </a:endParaRPr>
          </a:p>
        </p:txBody>
      </p:sp>
      <p:sp>
        <p:nvSpPr>
          <p:cNvPr id="9" name="Date Placeholder 3">
            <a:extLst>
              <a:ext uri="{FF2B5EF4-FFF2-40B4-BE49-F238E27FC236}">
                <a16:creationId xmlns:a16="http://schemas.microsoft.com/office/drawing/2014/main" id="{D7B0EABD-40AB-33F7-DB1E-E5B2B4C45A88}"/>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30" name="文本框 17">
            <a:extLst>
              <a:ext uri="{FF2B5EF4-FFF2-40B4-BE49-F238E27FC236}">
                <a16:creationId xmlns:a16="http://schemas.microsoft.com/office/drawing/2014/main" id="{1B9A34BE-A096-CFB4-FA68-6D24BB74DFB9}"/>
              </a:ext>
            </a:extLst>
          </p:cNvPr>
          <p:cNvSpPr txBox="1"/>
          <p:nvPr/>
        </p:nvSpPr>
        <p:spPr>
          <a:xfrm>
            <a:off x="419100" y="1490793"/>
            <a:ext cx="4000500" cy="4278094"/>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altLang="zh-CN" sz="1800" dirty="0">
                <a:cs typeface="Times New Roman" panose="02020603050405020304" pitchFamily="18" charset="0"/>
              </a:rPr>
              <a:t>The energizer does ED first.</a:t>
            </a:r>
          </a:p>
          <a:p>
            <a:pPr marL="342900" lvl="1" indent="-342900" algn="just">
              <a:spcBef>
                <a:spcPts val="0"/>
              </a:spcBef>
              <a:spcAft>
                <a:spcPts val="600"/>
              </a:spcAft>
              <a:buFont typeface="Arial" panose="020B0604020202020204" pitchFamily="34" charset="0"/>
              <a:buChar char="•"/>
            </a:pPr>
            <a:r>
              <a:rPr lang="en-GB" altLang="zh-CN" sz="1800" dirty="0">
                <a:cs typeface="Times New Roman" panose="02020603050405020304" pitchFamily="18" charset="0"/>
              </a:rPr>
              <a:t>In the case of collision, the energizer needs to keep listening to the channel. If 802.11ah PPDU is detected, the energizer does backoff. </a:t>
            </a:r>
          </a:p>
          <a:p>
            <a:pPr marL="342900" lvl="1" indent="-342900" algn="just">
              <a:spcBef>
                <a:spcPts val="0"/>
              </a:spcBef>
              <a:spcAft>
                <a:spcPts val="600"/>
              </a:spcAft>
              <a:buFont typeface="Arial" panose="020B0604020202020204" pitchFamily="34" charset="0"/>
              <a:buChar char="•"/>
            </a:pPr>
            <a:r>
              <a:rPr lang="en-GB" altLang="zh-CN" sz="1800" dirty="0">
                <a:cs typeface="Times New Roman" panose="02020603050405020304" pitchFamily="18" charset="0"/>
              </a:rPr>
              <a:t>Otherwise, if no 802.11ah PPDU is detected, the energizer assumes the signal in the air is WPT signals and transmit its own WPT signal.</a:t>
            </a:r>
          </a:p>
          <a:p>
            <a:pPr marL="342900" lvl="1" indent="-342900" algn="just">
              <a:spcBef>
                <a:spcPts val="0"/>
              </a:spcBef>
              <a:spcAft>
                <a:spcPts val="600"/>
              </a:spcAft>
              <a:buFont typeface="Arial" panose="020B0604020202020204" pitchFamily="34" charset="0"/>
              <a:buChar char="•"/>
            </a:pPr>
            <a:r>
              <a:rPr lang="en-GB" altLang="zh-CN" sz="1800" dirty="0">
                <a:cs typeface="Times New Roman" panose="02020603050405020304" pitchFamily="18" charset="0"/>
              </a:rPr>
              <a:t>Pros: No interference to 802.11ah, more systems can be included if the energizer can detect their PPDUs </a:t>
            </a:r>
          </a:p>
          <a:p>
            <a:pPr marL="342900" lvl="1" indent="-342900" algn="just">
              <a:spcBef>
                <a:spcPts val="0"/>
              </a:spcBef>
              <a:spcAft>
                <a:spcPts val="600"/>
              </a:spcAft>
              <a:buFont typeface="Arial" panose="020B0604020202020204" pitchFamily="34" charset="0"/>
              <a:buChar char="•"/>
            </a:pPr>
            <a:r>
              <a:rPr lang="en-GB" altLang="zh-CN" sz="1800" dirty="0">
                <a:cs typeface="Times New Roman" panose="02020603050405020304" pitchFamily="18" charset="0"/>
              </a:rPr>
              <a:t>Cons: interference to other S1G systems. </a:t>
            </a:r>
          </a:p>
        </p:txBody>
      </p:sp>
      <p:pic>
        <p:nvPicPr>
          <p:cNvPr id="3" name="Picture 2">
            <a:extLst>
              <a:ext uri="{FF2B5EF4-FFF2-40B4-BE49-F238E27FC236}">
                <a16:creationId xmlns:a16="http://schemas.microsoft.com/office/drawing/2014/main" id="{A20B483D-5C24-72C4-747F-123DED785708}"/>
              </a:ext>
            </a:extLst>
          </p:cNvPr>
          <p:cNvPicPr>
            <a:picLocks noChangeAspect="1"/>
          </p:cNvPicPr>
          <p:nvPr/>
        </p:nvPicPr>
        <p:blipFill>
          <a:blip r:embed="rId3"/>
          <a:stretch>
            <a:fillRect/>
          </a:stretch>
        </p:blipFill>
        <p:spPr>
          <a:xfrm>
            <a:off x="4351915" y="1251229"/>
            <a:ext cx="4571669" cy="5143686"/>
          </a:xfrm>
          <a:prstGeom prst="rect">
            <a:avLst/>
          </a:prstGeom>
        </p:spPr>
      </p:pic>
    </p:spTree>
    <p:extLst>
      <p:ext uri="{BB962C8B-B14F-4D97-AF65-F5344CB8AC3E}">
        <p14:creationId xmlns:p14="http://schemas.microsoft.com/office/powerpoint/2010/main" val="89992581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5CD85-C199-F5D0-6DAE-343455DB6D92}"/>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3666E34B-9D8A-D5A1-4C9A-C1AE60F9605A}"/>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WPT Option 2</a:t>
            </a:r>
          </a:p>
        </p:txBody>
      </p:sp>
      <p:sp>
        <p:nvSpPr>
          <p:cNvPr id="16" name="Footer Placeholder 2">
            <a:extLst>
              <a:ext uri="{FF2B5EF4-FFF2-40B4-BE49-F238E27FC236}">
                <a16:creationId xmlns:a16="http://schemas.microsoft.com/office/drawing/2014/main" id="{3260B8F1-C796-DF2E-3496-49D326036A47}"/>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1327CEF5-B119-81D3-5217-1B58FA8CF74A}"/>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F6BB555A-5460-41DE-03FB-F01D177855F7}"/>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802.11-25/0320r0</a:t>
            </a:r>
            <a:endParaRPr lang="en-SG" sz="1800" dirty="0">
              <a:latin typeface="+mn-lt"/>
            </a:endParaRPr>
          </a:p>
        </p:txBody>
      </p:sp>
      <p:sp>
        <p:nvSpPr>
          <p:cNvPr id="9" name="Date Placeholder 3">
            <a:extLst>
              <a:ext uri="{FF2B5EF4-FFF2-40B4-BE49-F238E27FC236}">
                <a16:creationId xmlns:a16="http://schemas.microsoft.com/office/drawing/2014/main" id="{7D7B117D-479D-FE9A-F996-C1D64F484B9F}"/>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3" name="文本框 17">
            <a:extLst>
              <a:ext uri="{FF2B5EF4-FFF2-40B4-BE49-F238E27FC236}">
                <a16:creationId xmlns:a16="http://schemas.microsoft.com/office/drawing/2014/main" id="{4894332C-9EB4-0410-D3C2-43D192EE47CD}"/>
              </a:ext>
            </a:extLst>
          </p:cNvPr>
          <p:cNvSpPr txBox="1"/>
          <p:nvPr/>
        </p:nvSpPr>
        <p:spPr>
          <a:xfrm>
            <a:off x="532802" y="1288636"/>
            <a:ext cx="3742893" cy="5155257"/>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altLang="zh-CN" sz="2000" dirty="0">
                <a:cs typeface="Times New Roman" panose="02020603050405020304" pitchFamily="18" charset="0"/>
              </a:rPr>
              <a:t>The energizer can do ED first.</a:t>
            </a:r>
          </a:p>
          <a:p>
            <a:pPr marL="342900" lvl="1" indent="-342900" algn="just">
              <a:spcBef>
                <a:spcPts val="0"/>
              </a:spcBef>
              <a:spcAft>
                <a:spcPts val="600"/>
              </a:spcAft>
              <a:buFont typeface="Arial" panose="020B0604020202020204" pitchFamily="34" charset="0"/>
              <a:buChar char="•"/>
            </a:pPr>
            <a:r>
              <a:rPr lang="en-GB" altLang="zh-CN" sz="2000" dirty="0">
                <a:cs typeface="Times New Roman" panose="02020603050405020304" pitchFamily="18" charset="0"/>
              </a:rPr>
              <a:t>In the case of collision, the energizer needs to keep listening to the channel. If a preamble is detected, the energizer knows the signal is WPT signal and it can transmit its own WPT signal. </a:t>
            </a:r>
          </a:p>
          <a:p>
            <a:pPr marL="342900" lvl="1" indent="-342900" algn="just">
              <a:spcBef>
                <a:spcPts val="0"/>
              </a:spcBef>
              <a:spcAft>
                <a:spcPts val="600"/>
              </a:spcAft>
              <a:buFont typeface="Arial" panose="020B0604020202020204" pitchFamily="34" charset="0"/>
              <a:buChar char="•"/>
            </a:pPr>
            <a:r>
              <a:rPr lang="en-GB" altLang="zh-CN" sz="2000" dirty="0">
                <a:cs typeface="Times New Roman" panose="02020603050405020304" pitchFamily="18" charset="0"/>
              </a:rPr>
              <a:t>Otherwise, it no preamble is detected, the energizer assumes the signal in the air is communication signal and does backoff. </a:t>
            </a:r>
            <a:endParaRPr lang="en-US" altLang="zh-CN" sz="1800" dirty="0">
              <a:cs typeface="Times New Roman" panose="02020603050405020304" pitchFamily="18" charset="0"/>
            </a:endParaRPr>
          </a:p>
          <a:p>
            <a:pPr marL="342900" lvl="1" indent="-342900" algn="just">
              <a:spcBef>
                <a:spcPts val="0"/>
              </a:spcBef>
              <a:spcAft>
                <a:spcPts val="600"/>
              </a:spcAft>
              <a:buFont typeface="Arial" panose="020B0604020202020204" pitchFamily="34" charset="0"/>
              <a:buChar char="•"/>
            </a:pPr>
            <a:r>
              <a:rPr lang="en-GB" altLang="zh-CN" sz="1800" dirty="0">
                <a:cs typeface="Times New Roman" panose="02020603050405020304" pitchFamily="18" charset="0"/>
              </a:rPr>
              <a:t>Pros: No interference to not only to 802.11ah but also other S1G systems. </a:t>
            </a:r>
          </a:p>
        </p:txBody>
      </p:sp>
      <p:pic>
        <p:nvPicPr>
          <p:cNvPr id="29" name="Picture 28">
            <a:extLst>
              <a:ext uri="{FF2B5EF4-FFF2-40B4-BE49-F238E27FC236}">
                <a16:creationId xmlns:a16="http://schemas.microsoft.com/office/drawing/2014/main" id="{AE47410F-9860-4FAB-B465-4EC64208A03D}"/>
              </a:ext>
            </a:extLst>
          </p:cNvPr>
          <p:cNvPicPr>
            <a:picLocks noChangeAspect="1"/>
          </p:cNvPicPr>
          <p:nvPr/>
        </p:nvPicPr>
        <p:blipFill>
          <a:blip r:embed="rId3"/>
          <a:stretch>
            <a:fillRect/>
          </a:stretch>
        </p:blipFill>
        <p:spPr>
          <a:xfrm>
            <a:off x="4840598" y="1342163"/>
            <a:ext cx="4102114" cy="4787658"/>
          </a:xfrm>
          <a:prstGeom prst="rect">
            <a:avLst/>
          </a:prstGeom>
        </p:spPr>
      </p:pic>
    </p:spTree>
    <p:extLst>
      <p:ext uri="{BB962C8B-B14F-4D97-AF65-F5344CB8AC3E}">
        <p14:creationId xmlns:p14="http://schemas.microsoft.com/office/powerpoint/2010/main" val="362049454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D7C1D2-8A98-52CD-9181-925ED51A626F}"/>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AAE9FA9B-4557-C017-29C9-8EFF5283C87B}"/>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WPT PPDU</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03D0214D-63F6-F0C3-BC56-456167DA41BB}"/>
              </a:ext>
            </a:extLst>
          </p:cNvPr>
          <p:cNvSpPr txBox="1"/>
          <p:nvPr/>
        </p:nvSpPr>
        <p:spPr>
          <a:xfrm>
            <a:off x="696912" y="1282312"/>
            <a:ext cx="7761288" cy="4062651"/>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b="1" dirty="0">
                <a:cs typeface="Times New Roman" panose="02020603050405020304" pitchFamily="18" charset="0"/>
              </a:rPr>
              <a:t>Design WPT signal that can be fully or partially understood by the energizer.</a:t>
            </a:r>
          </a:p>
          <a:p>
            <a:pPr marL="342900" lvl="1" indent="-342900" algn="just">
              <a:spcBef>
                <a:spcPts val="0"/>
              </a:spcBef>
              <a:spcAft>
                <a:spcPts val="600"/>
              </a:spcAft>
              <a:buFont typeface="Arial" panose="020B0604020202020204" pitchFamily="34" charset="0"/>
              <a:buChar char="•"/>
            </a:pPr>
            <a:r>
              <a:rPr lang="en-GB" sz="2200" dirty="0">
                <a:cs typeface="Times New Roman" panose="02020603050405020304" pitchFamily="18" charset="0"/>
              </a:rPr>
              <a:t>New design: the WPT preamble can be very simple and contain only essential information such as ID of the energizer, a sync sequence for capturing the WPT PPDU, etc.</a:t>
            </a:r>
          </a:p>
          <a:p>
            <a:pPr marL="800100" lvl="2" indent="-342900" algn="just">
              <a:spcBef>
                <a:spcPts val="0"/>
              </a:spcBef>
              <a:spcAft>
                <a:spcPts val="600"/>
              </a:spcAft>
              <a:buFont typeface="Arial" panose="020B0604020202020204" pitchFamily="34" charset="0"/>
              <a:buChar char="•"/>
            </a:pPr>
            <a:r>
              <a:rPr lang="en-GB" sz="2200" dirty="0">
                <a:cs typeface="Times New Roman" panose="02020603050405020304" pitchFamily="18" charset="0"/>
              </a:rPr>
              <a:t>Other legacy systems do not need to understand WPT preamble</a:t>
            </a:r>
          </a:p>
          <a:p>
            <a:pPr marL="342900" lvl="1" indent="-342900" algn="just">
              <a:spcBef>
                <a:spcPts val="0"/>
              </a:spcBef>
              <a:spcAft>
                <a:spcPts val="600"/>
              </a:spcAft>
              <a:buFont typeface="Arial" panose="020B0604020202020204" pitchFamily="34" charset="0"/>
              <a:buChar char="•"/>
            </a:pPr>
            <a:r>
              <a:rPr lang="en-GB" sz="2200" dirty="0">
                <a:cs typeface="Times New Roman" panose="02020603050405020304" pitchFamily="18" charset="0"/>
              </a:rPr>
              <a:t>Legacy design, e.g., 802.11ah: use 802.11ah preamble as a starting point but modify the SIG field to indicate WPT PPDU</a:t>
            </a:r>
          </a:p>
          <a:p>
            <a:pPr marL="800100" lvl="2" indent="-342900" algn="just">
              <a:spcBef>
                <a:spcPts val="0"/>
              </a:spcBef>
              <a:spcAft>
                <a:spcPts val="600"/>
              </a:spcAft>
              <a:buFont typeface="Arial" panose="020B0604020202020204" pitchFamily="34" charset="0"/>
              <a:buChar char="•"/>
            </a:pPr>
            <a:r>
              <a:rPr lang="en-GB" sz="2200" dirty="0">
                <a:cs typeface="Times New Roman" panose="02020603050405020304" pitchFamily="18" charset="0"/>
              </a:rPr>
              <a:t>Unsupported MCS level </a:t>
            </a:r>
            <a:r>
              <a:rPr lang="en-GB" sz="2200" dirty="0">
                <a:cs typeface="Times New Roman" panose="02020603050405020304" pitchFamily="18" charset="0"/>
                <a:sym typeface="Wingdings" panose="05000000000000000000" pitchFamily="2" charset="2"/>
              </a:rPr>
              <a:t> legacy 802.11ah nodes will give up processing the WPT PPDU</a:t>
            </a:r>
            <a:endParaRPr lang="en-GB" sz="22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E508C38D-318B-8F1B-28EC-CDAD0E9700AC}"/>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460BDEED-E2F6-7FAB-60D1-6D950522E81F}"/>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009401FE-B2B5-A7C0-67EE-383D7C75F94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802.11-25/0029r0</a:t>
            </a:r>
            <a:endParaRPr lang="en-SG" sz="1800" dirty="0">
              <a:latin typeface="+mn-lt"/>
            </a:endParaRPr>
          </a:p>
        </p:txBody>
      </p:sp>
      <p:sp>
        <p:nvSpPr>
          <p:cNvPr id="9" name="Date Placeholder 3">
            <a:extLst>
              <a:ext uri="{FF2B5EF4-FFF2-40B4-BE49-F238E27FC236}">
                <a16:creationId xmlns:a16="http://schemas.microsoft.com/office/drawing/2014/main" id="{DC631497-2254-6A63-78B9-330077A8FB6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pic>
        <p:nvPicPr>
          <p:cNvPr id="3" name="Picture 2">
            <a:extLst>
              <a:ext uri="{FF2B5EF4-FFF2-40B4-BE49-F238E27FC236}">
                <a16:creationId xmlns:a16="http://schemas.microsoft.com/office/drawing/2014/main" id="{B1A7C9E4-E306-9629-BECF-08EEF9A12E56}"/>
              </a:ext>
            </a:extLst>
          </p:cNvPr>
          <p:cNvPicPr>
            <a:picLocks noChangeAspect="1"/>
          </p:cNvPicPr>
          <p:nvPr/>
        </p:nvPicPr>
        <p:blipFill>
          <a:blip r:embed="rId3"/>
          <a:stretch>
            <a:fillRect/>
          </a:stretch>
        </p:blipFill>
        <p:spPr>
          <a:xfrm>
            <a:off x="990600" y="4953000"/>
            <a:ext cx="7389813" cy="1075118"/>
          </a:xfrm>
          <a:prstGeom prst="rect">
            <a:avLst/>
          </a:prstGeom>
        </p:spPr>
      </p:pic>
    </p:spTree>
    <p:extLst>
      <p:ext uri="{BB962C8B-B14F-4D97-AF65-F5344CB8AC3E}">
        <p14:creationId xmlns:p14="http://schemas.microsoft.com/office/powerpoint/2010/main" val="3161020562"/>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FD086E-43FC-6BF3-702B-0BDCF020C3AA}"/>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BB41C993-EB0D-1266-7A6C-88DA537CA5C7}"/>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Additional Energizer Control Signalling Parameters</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E9C4C2B4-5291-2DEC-ED0E-283BEF2F1AC8}"/>
              </a:ext>
            </a:extLst>
          </p:cNvPr>
          <p:cNvSpPr txBox="1"/>
          <p:nvPr/>
        </p:nvSpPr>
        <p:spPr>
          <a:xfrm>
            <a:off x="696912" y="1282312"/>
            <a:ext cx="7761288" cy="3323987"/>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800" b="1" dirty="0">
                <a:cs typeface="Times New Roman" panose="02020603050405020304" pitchFamily="18" charset="0"/>
              </a:rPr>
              <a:t>Agreed parameters</a:t>
            </a:r>
            <a:r>
              <a:rPr lang="en-GB" sz="1800" dirty="0">
                <a:cs typeface="Times New Roman" panose="02020603050405020304" pitchFamily="18" charset="0"/>
              </a:rPr>
              <a:t>: Start Time, Duration, Interval, Transmit Power, and frequency related parameters</a:t>
            </a:r>
          </a:p>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However, energizer may not be able to transmit WPT from start time due to co-existence issue, e.g., channel already occupied</a:t>
            </a:r>
          </a:p>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Timing parameters for WPT transmission only define a window and energizer should do LBT within that window. </a:t>
            </a:r>
          </a:p>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Additional parameters:</a:t>
            </a:r>
          </a:p>
          <a:p>
            <a:pPr marL="800100" lvl="2"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LBT parameters, e.g., detection Threshold, Contention Window, etc.	</a:t>
            </a:r>
          </a:p>
          <a:p>
            <a:pPr marL="800100" lvl="2" indent="-342900" algn="just">
              <a:spcBef>
                <a:spcPts val="0"/>
              </a:spcBef>
              <a:spcAft>
                <a:spcPts val="600"/>
              </a:spcAft>
              <a:buFont typeface="Arial" panose="020B0604020202020204" pitchFamily="34" charset="0"/>
              <a:buChar char="•"/>
            </a:pPr>
            <a:endParaRPr lang="en-GB" sz="1800" dirty="0">
              <a:cs typeface="Times New Roman" panose="02020603050405020304" pitchFamily="18" charset="0"/>
            </a:endParaRPr>
          </a:p>
          <a:p>
            <a:pPr marL="0" lvl="1" algn="just">
              <a:spcBef>
                <a:spcPts val="0"/>
              </a:spcBef>
              <a:spcAft>
                <a:spcPts val="600"/>
              </a:spcAft>
            </a:pPr>
            <a:endParaRPr lang="en-GB"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72705726-97B3-0BDA-412F-984D535281C0}"/>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29D75B6C-FF05-D6E6-261E-97807F803EE6}"/>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8E32798E-40A0-E847-D0D3-31371FB53A8A}"/>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802.11-25/0791r0</a:t>
            </a:r>
            <a:endParaRPr lang="en-SG" sz="1800" dirty="0">
              <a:latin typeface="+mn-lt"/>
            </a:endParaRPr>
          </a:p>
        </p:txBody>
      </p:sp>
      <p:sp>
        <p:nvSpPr>
          <p:cNvPr id="9" name="Date Placeholder 3">
            <a:extLst>
              <a:ext uri="{FF2B5EF4-FFF2-40B4-BE49-F238E27FC236}">
                <a16:creationId xmlns:a16="http://schemas.microsoft.com/office/drawing/2014/main" id="{1BFD6232-54AE-427B-9834-2EDD36428756}"/>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pic>
        <p:nvPicPr>
          <p:cNvPr id="3" name="Picture 2">
            <a:extLst>
              <a:ext uri="{FF2B5EF4-FFF2-40B4-BE49-F238E27FC236}">
                <a16:creationId xmlns:a16="http://schemas.microsoft.com/office/drawing/2014/main" id="{BAB8F898-9148-3A58-D768-5E6D97577B09}"/>
              </a:ext>
            </a:extLst>
          </p:cNvPr>
          <p:cNvPicPr>
            <a:picLocks noChangeAspect="1"/>
          </p:cNvPicPr>
          <p:nvPr/>
        </p:nvPicPr>
        <p:blipFill>
          <a:blip r:embed="rId3"/>
          <a:stretch>
            <a:fillRect/>
          </a:stretch>
        </p:blipFill>
        <p:spPr>
          <a:xfrm>
            <a:off x="2269074" y="4267200"/>
            <a:ext cx="4605852" cy="1776968"/>
          </a:xfrm>
          <a:prstGeom prst="rect">
            <a:avLst/>
          </a:prstGeom>
        </p:spPr>
      </p:pic>
    </p:spTree>
    <p:extLst>
      <p:ext uri="{BB962C8B-B14F-4D97-AF65-F5344CB8AC3E}">
        <p14:creationId xmlns:p14="http://schemas.microsoft.com/office/powerpoint/2010/main" val="344382103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26F765-CCC2-4DA5-C21D-C2D1DD4D7AC8}"/>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024B8B25-1465-56A4-1CFC-DD05AAA5E003}"/>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WPT Protocol: AMP non-AP STA Reporting</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F00377A9-6D05-480F-CD92-26DC9E419DE2}"/>
              </a:ext>
            </a:extLst>
          </p:cNvPr>
          <p:cNvSpPr txBox="1"/>
          <p:nvPr/>
        </p:nvSpPr>
        <p:spPr>
          <a:xfrm>
            <a:off x="696912" y="1282312"/>
            <a:ext cx="7761288" cy="3262432"/>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AMP non-AP STA reporting may consume additional energy</a:t>
            </a:r>
          </a:p>
          <a:p>
            <a:pPr marL="342900" lvl="1"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One time reporting of long-term energy related condition does not consume energy consistently but can provide essential information.</a:t>
            </a:r>
          </a:p>
          <a:p>
            <a:pPr marL="342900" lvl="1"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For example, power sources for AMP are not limited to RF and different sources can lead to different energy usage pattern.</a:t>
            </a:r>
          </a:p>
          <a:p>
            <a:pPr marL="800100" lvl="2"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Solar or vibration power source can be intermittent but with high energy harvesting efficiency.</a:t>
            </a:r>
          </a:p>
          <a:p>
            <a:pPr marL="800100" lvl="2"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RF energy source can be continuous but with low energy harvesting efficiency.</a:t>
            </a:r>
          </a:p>
          <a:p>
            <a:pPr marL="342900" lvl="1"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Additionally, different AMP non-AP STAs may support different WPT frequencies and such information should be known to the AMP AP and energizer</a:t>
            </a:r>
          </a:p>
          <a:p>
            <a:pPr marL="457200" lvl="2" algn="just">
              <a:spcBef>
                <a:spcPts val="0"/>
              </a:spcBef>
              <a:spcAft>
                <a:spcPts val="600"/>
              </a:spcAft>
            </a:pPr>
            <a:r>
              <a:rPr lang="en-GB" sz="1600" dirty="0">
                <a:cs typeface="Times New Roman" panose="02020603050405020304" pitchFamily="18" charset="0"/>
              </a:rPr>
              <a:t> </a:t>
            </a:r>
          </a:p>
        </p:txBody>
      </p:sp>
      <p:sp>
        <p:nvSpPr>
          <p:cNvPr id="16" name="Footer Placeholder 2">
            <a:extLst>
              <a:ext uri="{FF2B5EF4-FFF2-40B4-BE49-F238E27FC236}">
                <a16:creationId xmlns:a16="http://schemas.microsoft.com/office/drawing/2014/main" id="{DDE0EE61-13FA-FF1D-8A4E-5D56EFA025EC}"/>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A30527B6-FBA0-F2BD-C0DE-03E67A57A185}"/>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3A7A82A2-6F3A-01D7-230E-C63C8162A8D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802.11-25/0320r1</a:t>
            </a:r>
            <a:endParaRPr lang="en-SG" sz="1800" dirty="0">
              <a:latin typeface="+mn-lt"/>
            </a:endParaRPr>
          </a:p>
        </p:txBody>
      </p:sp>
      <p:sp>
        <p:nvSpPr>
          <p:cNvPr id="9" name="Date Placeholder 3">
            <a:extLst>
              <a:ext uri="{FF2B5EF4-FFF2-40B4-BE49-F238E27FC236}">
                <a16:creationId xmlns:a16="http://schemas.microsoft.com/office/drawing/2014/main" id="{A222C730-5644-984D-96B3-98B1374AF3BC}"/>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pic>
        <p:nvPicPr>
          <p:cNvPr id="2" name="Picture 1">
            <a:extLst>
              <a:ext uri="{FF2B5EF4-FFF2-40B4-BE49-F238E27FC236}">
                <a16:creationId xmlns:a16="http://schemas.microsoft.com/office/drawing/2014/main" id="{430E5A44-F723-5ED1-4BFE-122A2B70296F}"/>
              </a:ext>
            </a:extLst>
          </p:cNvPr>
          <p:cNvPicPr>
            <a:picLocks noChangeAspect="1"/>
          </p:cNvPicPr>
          <p:nvPr/>
        </p:nvPicPr>
        <p:blipFill>
          <a:blip r:embed="rId3"/>
          <a:stretch>
            <a:fillRect/>
          </a:stretch>
        </p:blipFill>
        <p:spPr>
          <a:xfrm>
            <a:off x="1863840" y="4217835"/>
            <a:ext cx="5582686" cy="2228718"/>
          </a:xfrm>
          <a:prstGeom prst="rect">
            <a:avLst/>
          </a:prstGeom>
        </p:spPr>
      </p:pic>
    </p:spTree>
    <p:extLst>
      <p:ext uri="{BB962C8B-B14F-4D97-AF65-F5344CB8AC3E}">
        <p14:creationId xmlns:p14="http://schemas.microsoft.com/office/powerpoint/2010/main" val="43276660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0</TotalTime>
  <Words>1305</Words>
  <Application>Microsoft Office PowerPoint</Application>
  <PresentationFormat>On-screen Show (4:3)</PresentationFormat>
  <Paragraphs>199</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Courier New</vt:lpstr>
      <vt:lpstr>Times New Roman</vt:lpstr>
      <vt:lpstr>ACcord Submission Template</vt:lpstr>
      <vt:lpstr>Remaining Issues of WPT</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vt:lpstr>
      <vt:lpstr>PowerPoint Presentation</vt:lpstr>
      <vt:lpstr>PowerPoint Presentation</vt:lpstr>
      <vt:lpstr>PowerPoint Presentation</vt:lpstr>
      <vt:lpstr>PowerPoint Presentation</vt:lpstr>
      <vt:lpstr>PowerPoint Presentation</vt:lpstr>
      <vt:lpstr>PowerPoint Presentation</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Yinan Qi</cp:lastModifiedBy>
  <cp:revision>2074</cp:revision>
  <cp:lastPrinted>1998-02-10T13:28:00Z</cp:lastPrinted>
  <dcterms:created xsi:type="dcterms:W3CDTF">2009-12-02T19:05:00Z</dcterms:created>
  <dcterms:modified xsi:type="dcterms:W3CDTF">2025-05-13T11:40:37Z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