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57" r:id="rId3"/>
    <p:sldId id="649" r:id="rId4"/>
    <p:sldId id="644" r:id="rId5"/>
    <p:sldId id="650" r:id="rId6"/>
    <p:sldId id="634" r:id="rId7"/>
    <p:sldId id="636" r:id="rId8"/>
    <p:sldId id="648" r:id="rId9"/>
    <p:sldId id="629" r:id="rId10"/>
    <p:sldId id="618" r:id="rId11"/>
    <p:sldId id="652" r:id="rId12"/>
    <p:sldId id="651" r:id="rId13"/>
    <p:sldId id="621" r:id="rId14"/>
    <p:sldId id="500" r:id="rId15"/>
    <p:sldId id="630" r:id="rId16"/>
    <p:sldId id="646" r:id="rId17"/>
    <p:sldId id="653" r:id="rId18"/>
    <p:sldId id="627" r:id="rId19"/>
    <p:sldId id="654" r:id="rId20"/>
    <p:sldId id="655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719" autoAdjust="0"/>
  </p:normalViewPr>
  <p:slideViewPr>
    <p:cSldViewPr>
      <p:cViewPr varScale="1">
        <p:scale>
          <a:sx n="71" d="100"/>
          <a:sy n="71" d="100"/>
        </p:scale>
        <p:origin x="122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2844" y="11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r>
              <a:rPr lang="en-GB" altLang="zh-CN" dirty="0"/>
              <a:t>Preamble + Sync + excitation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161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6E2368-EF00-4E7B-2DF3-B489AA31E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E358899-1B8E-58FA-D8CE-7FC0D5E323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AB8BA6E-2766-4D37-2951-1E9B3229EA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827748E-FF88-4391-D5E3-1A9DB0FF56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207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3BEED-CD75-6447-1A51-D5F5C82C3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1B22688-E742-F75E-30EF-5273E4D52E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D64B965-124B-CA7B-EA34-08D7CAF62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5C136F-1B1B-5538-A2CA-69F911196E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446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D51AA-2674-8F13-24C0-6052601F2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108539-B2F5-E592-2C65-B34705E3F1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E77D39-39F1-B1D0-611F-7E3D66285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76EC02A-87FD-CCC4-5DD3-7A53DF5854C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7511F-7C1C-B7A9-28FF-F668B25B725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27576-6146-A65F-6427-34B5EA0162D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AA23B-BCDA-B931-C6A7-4F7F871941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875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B7C54C-190D-0B7E-CE22-652C96296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C15941-C323-BCAA-1651-0CCCBABAFA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4511B2-C8A9-8E47-22C9-CA27F236B1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EDAB3F3-B578-074B-A278-F7EBF04BCDF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B92D3-9F65-160C-F2C0-DB01630FF59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17828-428B-87B7-70F3-A1148D2C46F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B41B0-1CB5-D4C6-0E50-983763CD93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1894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053AD-5946-681E-93A1-A01652B68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5E761C-A755-188A-ABE0-D4307D785E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D28A04-3B85-E5F4-0F67-D79FC9AB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A1633AC-4D43-326E-D0F8-A0700ED8AAD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6C6AC-31DB-5363-F6DB-072A08F0B84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2FB58-56F7-34B0-0979-5C364D0C5F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3B85F-D5A2-B913-E140-0B64B9A2E7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1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E3E60-E407-8A2D-E8CD-BFF8862C35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2A8AD1-780E-2A22-53F2-DE551AEB30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388611-2211-BBCF-B84D-AF76CFA86D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CB2CC59-664B-314C-13FB-90B660A37C0D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CB98F-3D04-754A-4831-C4CA0C48AF6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7A850-9AF5-D6F0-C1A1-A962E85A3EF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058588-3AE6-3350-0330-1A896052B8B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739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802.11-yy/0790r0r0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471E2B-873A-112C-52C9-68A861B5B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52EF49-9EE4-4960-E643-75F1B4A8B9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8D010F-9621-7720-2EBF-268AAFC083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5C4BF04-4E98-9237-7355-739AF299E223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78B99-5C79-EC27-001D-6D13CCC4B605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43903-6F9C-A220-93B6-7C51DE22E0A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16C24-BF37-4A68-9A99-CBE19517C56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85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972CB-1C73-57C0-5819-7D49B7EB2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81E872F-51E2-D1F3-8D59-357E88927A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72DD4D7-C4E2-9DF9-2663-753D5EDDA4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52BBDB-09D8-4527-62BE-C1C89B2F0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452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AA8B6-673D-A6A5-CAFD-A6B6F16F3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605E29C-C60B-8FA4-7320-67C9BCEAA0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E75100A-C225-D535-5619-BBD879C4F5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1E860A4-B948-6515-C9B1-8E9D4D9801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8536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E5770-F8EB-71AB-680D-FF398EE9C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D5FD73E-8609-6BEB-180A-9E3AE8EF01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ED7D1D1-43AD-6329-0749-19E405D4BD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1828D29-B9ED-4E72-6B30-2C317DA152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430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D6334-ACE3-D9C9-E5E0-E50F6920E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8328B23-886B-072E-EA4C-986D690277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28843F0-03D6-E027-57AC-EFA21FF41E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554C44-F348-5C00-9D37-5D7074D808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39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21DBE-EA92-0FA7-B034-13CB50520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7696A6E-A09A-7A4F-CCC1-6616E9D1FF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A7AA8A6-3D65-FE10-7BDC-DA62B92656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5BDCEE-A66E-B7E4-E444-E3F3CEFE96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971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A541AC-E431-F841-C8FC-E3F2A6F08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910AE8F-4DB5-A2C4-ACC0-999BAC06C9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2936E43-A6F0-FCE3-A267-1A26CE90D1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00BA39-9C3B-F90A-489F-CB90E277E3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8342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8217A-5193-A224-67B8-3C9BDC9A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9C3BDB-3B1D-C589-D88C-B6FD12AD9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17D4061-FD7C-1E44-0F61-9DCCCC821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9EF159-A664-46F8-4AD5-DB3EF6383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28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Remaining Issues of AMP PPDU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2025-05-12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054068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Zuo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44737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New DL PPDU format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Legacy nodes, e.g., existing legacy APs, mobile phones, as energizers could be without AMP protocol support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AMP AP configures energizer and AMP non-AP STA with DL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Energizer then transmits excitation to be used for AMP non-AP STA backscattering. Due to co-existence requirement, a legacy non-AMP preamble needs to be transmitted before the excitation field. Thus, a new PPDU format is needed.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Decouple DL and UL for backscattering AMP non-AP STAs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4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4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4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0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5FA446-8546-C00D-CB09-436FD464C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20" y="3902526"/>
            <a:ext cx="7989888" cy="228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94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64B329-93FD-94EA-F037-FE540A217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FA1B4F1-2484-ABE0-B2AF-2EE141572E5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Configuration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BB6BC26-B4DD-DE52-8138-80FD1BA834C6}"/>
              </a:ext>
            </a:extLst>
          </p:cNvPr>
          <p:cNvSpPr txBox="1"/>
          <p:nvPr/>
        </p:nvSpPr>
        <p:spPr>
          <a:xfrm>
            <a:off x="620712" y="1284966"/>
            <a:ext cx="7989888" cy="315471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Chip duration can scale with data rate and FEC coding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For example, 2us for 250kbps without FEC coding and 1us with FEC coding.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UL BW, e.g., BW of the main lobe, can also scale with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Narrower BW for lower data rates.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UL BW can also scale with data rate.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FDM may be applied at least for low data rate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C92249E-3DD9-75AB-0869-B1EF6C77D5F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3BF2F83-32E0-257F-70DC-13165CE34A7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6AA462B-EC6A-D7BE-64B4-9B190B04E0B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B9141E0-A6A0-8817-7955-8439E99BF30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pic>
        <p:nvPicPr>
          <p:cNvPr id="2" name="图片 7">
            <a:extLst>
              <a:ext uri="{FF2B5EF4-FFF2-40B4-BE49-F238E27FC236}">
                <a16:creationId xmlns:a16="http://schemas.microsoft.com/office/drawing/2014/main" id="{EA80EF15-9155-3EA4-6087-688AC3234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3064" y="4493889"/>
            <a:ext cx="6417872" cy="193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93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C7326-6612-78FD-2D77-B5BB24B82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067BCCB-A9EC-2A7C-469E-5E0CD3CC4A8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Configuration: MCS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9B922E7-DC60-B8A6-9279-CED2113ABFD1}"/>
              </a:ext>
            </a:extLst>
          </p:cNvPr>
          <p:cNvSpPr txBox="1"/>
          <p:nvPr/>
        </p:nvSpPr>
        <p:spPr>
          <a:xfrm>
            <a:off x="696912" y="1282312"/>
            <a:ext cx="7989888" cy="20005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FEC coding, e.g., convolutional coding with coding rate 1/2, can be supported for UL with 2.5dB coding gain [3]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 baseline MCS table can be as follows.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Rate has been decided with or without FEC coding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Chip duration will change with FEC coding rate.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0625B2B-55F6-DB1C-7ADE-A117CD99A84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6E1AF1C-0FBA-EF83-7B96-9E21429A02B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F616CE-ECF5-0423-75AB-57D9F69B52E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FFBF7B1-AF01-A93D-957B-16F88713EC1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8947EDDB-4CCF-8C21-9DB3-0E6D9213452C}"/>
              </a:ext>
            </a:extLst>
          </p:cNvPr>
          <p:cNvGraphicFramePr>
            <a:graphicFrameLocks/>
          </p:cNvGraphicFramePr>
          <p:nvPr/>
        </p:nvGraphicFramePr>
        <p:xfrm>
          <a:off x="696913" y="3048000"/>
          <a:ext cx="7989887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80">
                  <a:extLst>
                    <a:ext uri="{9D8B030D-6E8A-4147-A177-3AD203B41FA5}">
                      <a16:colId xmlns:a16="http://schemas.microsoft.com/office/drawing/2014/main" val="4196351630"/>
                    </a:ext>
                  </a:extLst>
                </a:gridCol>
                <a:gridCol w="2735263">
                  <a:extLst>
                    <a:ext uri="{9D8B030D-6E8A-4147-A177-3AD203B41FA5}">
                      <a16:colId xmlns:a16="http://schemas.microsoft.com/office/drawing/2014/main" val="4088761729"/>
                    </a:ext>
                  </a:extLst>
                </a:gridCol>
                <a:gridCol w="1997472">
                  <a:extLst>
                    <a:ext uri="{9D8B030D-6E8A-4147-A177-3AD203B41FA5}">
                      <a16:colId xmlns:a16="http://schemas.microsoft.com/office/drawing/2014/main" val="3050405441"/>
                    </a:ext>
                  </a:extLst>
                </a:gridCol>
                <a:gridCol w="1997472">
                  <a:extLst>
                    <a:ext uri="{9D8B030D-6E8A-4147-A177-3AD203B41FA5}">
                      <a16:colId xmlns:a16="http://schemas.microsoft.com/office/drawing/2014/main" val="225900543"/>
                    </a:ext>
                  </a:extLst>
                </a:gridCol>
              </a:tblGrid>
              <a:tr h="242848">
                <a:tc>
                  <a:txBody>
                    <a:bodyPr/>
                    <a:lstStyle/>
                    <a:p>
                      <a:r>
                        <a:rPr lang="en-GB" altLang="zh-CN" sz="1600" dirty="0"/>
                        <a:t>MCS Index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Device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FEC Coding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Data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463619"/>
                  </a:ext>
                </a:extLst>
              </a:tr>
              <a:tr h="511313">
                <a:tc>
                  <a:txBody>
                    <a:bodyPr/>
                    <a:lstStyle/>
                    <a:p>
                      <a:r>
                        <a:rPr lang="en-GB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196712"/>
                  </a:ext>
                </a:extLst>
              </a:tr>
              <a:tr h="511313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250 kbps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025941"/>
                  </a:ext>
                </a:extLst>
              </a:tr>
              <a:tr h="440968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997991"/>
                  </a:ext>
                </a:extLst>
              </a:tr>
              <a:tr h="440968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Backscattering AMP device and 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951218"/>
                  </a:ext>
                </a:extLst>
              </a:tr>
              <a:tr h="296237">
                <a:tc>
                  <a:txBody>
                    <a:bodyPr/>
                    <a:lstStyle/>
                    <a:p>
                      <a:r>
                        <a:rPr lang="en-GB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666833"/>
                  </a:ext>
                </a:extLst>
              </a:tr>
              <a:tr h="296237">
                <a:tc>
                  <a:txBody>
                    <a:bodyPr/>
                    <a:lstStyle/>
                    <a:p>
                      <a:r>
                        <a:rPr lang="en-GB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Active AMP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815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101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6628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Preamble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Synchronization design for both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DL/UL SIG and payload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DL/UL waveform generation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 PPDU format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UL configuration, e.g., MCS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400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“Sync field for AMP PPDU,” IEEE 802.11-25/0801r0, May 2025</a:t>
            </a:r>
          </a:p>
          <a:p>
            <a:pPr marL="0" indent="0" algn="just">
              <a:buNone/>
            </a:pPr>
            <a:r>
              <a:rPr lang="en-GB" altLang="zh-CN" sz="1800" dirty="0">
                <a:latin typeface="+mn-lt"/>
              </a:rPr>
              <a:t>[2] “OOK generation for AMP,” IEEE 802.11-25/0802r0, May 2025</a:t>
            </a:r>
          </a:p>
          <a:p>
            <a:pPr marL="0" indent="0" algn="just"/>
            <a:r>
              <a:rPr lang="en-GB" altLang="zh-CN" sz="1800" dirty="0">
                <a:latin typeface="+mn-lt"/>
              </a:rPr>
              <a:t>[3] “AMP UL Transmission,” IEEE 802.11-25/0317r0, Mar. 2025</a:t>
            </a:r>
          </a:p>
          <a:p>
            <a:pPr marL="0" indent="0" algn="just">
              <a:buNone/>
            </a:pPr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532453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The preamble of an AMP DL PPDU for AMP enabled non-AP STA and active TX non-AP AMP STA should be configured as follow,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L-SIG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Rate - configured as an unsupported MCS level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U-SIG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Version field - configured different from 802.11be and 802.11bn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UL/DL - configured as DL if there is no excitation field and UL otherwise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Other fields are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2BF7F-13C4-6D96-2222-0DE5782B0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81F875F-5D91-06EA-2AC1-25099DB5D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1C740FC-CFAC-24EA-25A2-318D6B4294A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890D0B5-A73A-BDC2-E882-02BE74F33BA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B688DD7-3072-0C1B-C345-686946F08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AF260EE-3268-33E0-F0E4-5155DD5E4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418C0694-05AF-C63E-0A24-81EC8EDD0BB1}"/>
              </a:ext>
            </a:extLst>
          </p:cNvPr>
          <p:cNvSpPr txBox="1"/>
          <p:nvPr/>
        </p:nvSpPr>
        <p:spPr>
          <a:xfrm>
            <a:off x="642938" y="1500855"/>
            <a:ext cx="7989888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2.4 GHz, DL synchronization sequence with the same chip duration for all data rates for non-backscatter case. </a:t>
            </a:r>
            <a:endParaRPr lang="en-GB" sz="2400" b="1" dirty="0">
              <a:highlight>
                <a:srgbClr val="FFFF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7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B2002-5F02-DE17-3ED6-2C628135C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4B20BAB-2C6F-65BF-3EA9-B0A820E8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25FC9A8-AE5B-F57E-69AA-CB38ADB52F6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4F8B0B-828A-DF89-33F1-04CBF288BCA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6754145-6D16-30DC-03B6-839D46CAC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EAD75B37-F949-C816-FE10-B66EDFE77A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A91207C0-2799-3CCA-89C1-8527D97903C0}"/>
              </a:ext>
            </a:extLst>
          </p:cNvPr>
          <p:cNvSpPr txBox="1"/>
          <p:nvPr/>
        </p:nvSpPr>
        <p:spPr>
          <a:xfrm>
            <a:off x="642938" y="1500855"/>
            <a:ext cx="7989888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2.4 GHz, a single UL synchronization sequence for all data rates for non-backscatter case. </a:t>
            </a:r>
            <a:endParaRPr lang="en-GB" sz="2400" b="1" dirty="0">
              <a:highlight>
                <a:srgbClr val="FFFF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78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95FEB-62D7-776A-706E-0E89BEA20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19E03E4-EF44-5EDD-5D0D-C5AC7869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BE6B303-9313-CC44-976C-D61DEEB4062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FB3673A-AE07-5FF9-4721-355A602C161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41354AB-301C-DE44-532C-82BED53A3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47FCA8E-D4A2-03E5-8FC0-E48253F27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2E57A2B4-8381-F8B6-40B2-E5E240B296EC}"/>
              </a:ext>
            </a:extLst>
          </p:cNvPr>
          <p:cNvSpPr txBox="1"/>
          <p:nvPr/>
        </p:nvSpPr>
        <p:spPr>
          <a:xfrm>
            <a:off x="696912" y="1447800"/>
            <a:ext cx="7989888" cy="26468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 additionally, in 2.4 GHz, an AMP PPDU format containing an 802.11 preamble field and an excitation field for bi-static use case. This PPDU is transmitted by the energizer to the backscatter non-AP AMP STA.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71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EC370B-AC75-3304-2B1F-3FE3F4910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956C188A-D945-3A37-65D7-5D390DFFF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5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CBC583D3-9B36-D814-C48F-3B1079B4349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7CB3E0E-DE06-8B87-6788-0058E28B21E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742F01D-7348-7DDB-3C4B-F89ADF763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84D427D-4259-EBD9-6EAD-D93281C8A6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E481CF9-F5D1-58FB-2708-6100234B2E2D}"/>
              </a:ext>
            </a:extLst>
          </p:cNvPr>
          <p:cNvSpPr txBox="1"/>
          <p:nvPr/>
        </p:nvSpPr>
        <p:spPr>
          <a:xfrm>
            <a:off x="696912" y="1447800"/>
            <a:ext cx="7989888" cy="443198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For DL PPDU and UL PPDU for non backscattering case: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For AMP Manchester encoded OOK of rate 250kbps, each data bit is encoded based on the chip duration of 2us.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For AMP Manchester encoded OOK of rate 1Mbps, each data bit is encoded based on the chip duration of 0.5us.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For AMP Manchester encoded OOK of rate 4Mbps, each data bit is encoded based on the chip duration of 0.125us.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24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38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remaining open issues in AMP PPDU design covering issues such as non-AMP preamble configuration, synchronization, SIG and data fields, DL/UL waveform generation, PPDU format and UL transmission configuration.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984C95-BE63-6386-A078-6B44B2160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FE82A43-B007-9FE1-78C1-9E0080097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6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C04289CE-EA7D-DC63-08CB-C677017A231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CE719A8-EEDD-5570-4910-F610DA6A9C1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6FA5D2D2-DA8C-85F7-F40C-FBA76EBFF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365016C-47C5-B5A5-53D6-EE3173E996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20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369739DC-D1DD-AF17-0285-F7A26B9768D0}"/>
              </a:ext>
            </a:extLst>
          </p:cNvPr>
          <p:cNvSpPr txBox="1"/>
          <p:nvPr/>
        </p:nvSpPr>
        <p:spPr>
          <a:xfrm>
            <a:off x="642938" y="1500855"/>
            <a:ext cx="7989888" cy="12003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2.4 GHz, convolutional coding with coding rate ½ for UL transmission. The details of encoder is TBD.</a:t>
            </a:r>
            <a:endParaRPr lang="en-GB" sz="2400" b="1" dirty="0">
              <a:highlight>
                <a:srgbClr val="FFFF00"/>
              </a:highligh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99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3A7EA-4166-8998-DF07-9EC6D1795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90D2CFD-CC57-920D-CB90-86F1CB1136C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Non-AMP DL Preamble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C8BEE61-D228-3447-2507-4F68C484CB5A}"/>
              </a:ext>
            </a:extLst>
          </p:cNvPr>
          <p:cNvSpPr txBox="1"/>
          <p:nvPr/>
        </p:nvSpPr>
        <p:spPr>
          <a:xfrm>
            <a:off x="696912" y="1282312"/>
            <a:ext cx="7989888" cy="266226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Non-AMP legacy preamble </a:t>
            </a:r>
            <a:r>
              <a:rPr lang="en-GB" sz="1800" dirty="0">
                <a:cs typeface="Times New Roman" panose="02020603050405020304" pitchFamily="18" charset="0"/>
              </a:rPr>
              <a:t>includes L-STF, L-LTF, L-SIG, RL-SIG, and U-SIGs </a:t>
            </a:r>
            <a:r>
              <a:rPr lang="en-GB" altLang="zh-CN" sz="1800" dirty="0">
                <a:cs typeface="Times New Roman" panose="02020603050405020304" pitchFamily="18" charset="0"/>
              </a:rPr>
              <a:t>for Active Tx and AMP enabled devices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For backscattering AMP device, additional preamble format, e.g., 802.11b like preamble can be used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Single carrier DSSS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Depending on the waveform of the following AMP portion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Convergence is possible when AMP portion waveform is decided.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E2B70DB-EAF7-E718-9204-5F0DB008381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95AE560-499F-7D69-23BA-FC9465B31F3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E13E255-EB3A-AE6A-49EF-B6F588498F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01B3702-95C9-7B16-035C-47AAF17C5BD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27F214-E3B3-2966-8800-6FBF14D5C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656" y="3753788"/>
            <a:ext cx="7010400" cy="98132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ADDCB6C-199E-2A92-7ACE-1D7C5E0D1B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428" y="5029200"/>
            <a:ext cx="7358856" cy="65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744237-5132-1F86-D59A-AFA506E86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AF311414-8221-1410-C860-5FD00BA56F0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Non-AMP DL Preamble Configuration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055F7B9-E296-33F8-3060-86ACEFC0FD1E}"/>
              </a:ext>
            </a:extLst>
          </p:cNvPr>
          <p:cNvSpPr txBox="1"/>
          <p:nvPr/>
        </p:nvSpPr>
        <p:spPr>
          <a:xfrm>
            <a:off x="696912" y="1282312"/>
            <a:ext cx="7989888" cy="315471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Configuration of L-SIG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Rate: configured as an unsupported rate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Differentiate from WUR where rate is always configured as MCS0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Other legacy devices can stop reception once detecting unsupported rate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Length: configured as entire DL PPDU including excitation field(s)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UL transmission parameters, e.g., payload size, rate, MCS, etc., are all configured by the AMP AP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Configuration of RL-SIG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Instead of repetition of L-SIG, may consider other options, e.g., complement of L-SIG, to differentiate 802.11bp PPDU from legacy PPDU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4D66685-7EF4-12E0-DF2A-FFC24F2F828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45DDAE3-D9D6-9ED7-D4AF-EE4F75A1DF6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F6CA0E5-A865-C3B0-A063-DC3E13EEADB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DA34222-EDC9-E318-5FFB-2AB8B7A1817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2E8493-2DB6-2512-EABE-3E003A96DC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535" y="4724400"/>
            <a:ext cx="7468642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3CEAC-627F-187E-0FCE-209FD0117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9D78932-116F-3730-A5DC-C110A902895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Non-AMP DL Preamble Configuration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DBCBDA7-EC70-F49C-9FFD-30AC6D3B75D7}"/>
              </a:ext>
            </a:extLst>
          </p:cNvPr>
          <p:cNvSpPr txBox="1"/>
          <p:nvPr/>
        </p:nvSpPr>
        <p:spPr>
          <a:xfrm>
            <a:off x="696912" y="1282312"/>
            <a:ext cx="7989888" cy="26776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Configuration of individual fields in U-SIG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Two U-SIG formats available but need to choose only one for 802.11bp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EHT MU PPDU can be chosen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How to differentiate 802.11bp PPDU from 802.11be and 802.11bn PPDU?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Validation fields, e.g., version</a:t>
            </a:r>
          </a:p>
          <a:p>
            <a:pPr marL="1200150" lvl="3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For example, version field can be configured different from 802.11be and 802.11bn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UL/DL: configured as DL if there is no excitation field and UL otherwise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 err="1">
                <a:cs typeface="Times New Roman" panose="02020603050405020304" pitchFamily="18" charset="0"/>
              </a:rPr>
              <a:t>Txop</a:t>
            </a:r>
            <a:r>
              <a:rPr lang="en-GB" sz="1400" dirty="0">
                <a:cs typeface="Times New Roman" panose="02020603050405020304" pitchFamily="18" charset="0"/>
              </a:rPr>
              <a:t> can be configured as maximum value, so it actually does not indicate </a:t>
            </a:r>
            <a:r>
              <a:rPr lang="en-GB" sz="1400" dirty="0" err="1">
                <a:cs typeface="Times New Roman" panose="02020603050405020304" pitchFamily="18" charset="0"/>
              </a:rPr>
              <a:t>Txop</a:t>
            </a:r>
            <a:r>
              <a:rPr lang="en-GB" sz="1400" dirty="0">
                <a:cs typeface="Times New Roman" panose="02020603050405020304" pitchFamily="18" charset="0"/>
              </a:rPr>
              <a:t> duration.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A5C37A8-5649-5B72-5529-1D81EF15686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1EBED9C-3F1A-2C2E-BCBF-74C1E633333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B584EB4-118E-9F97-5140-9BDBE313553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68761D9-9AB8-F977-7AB0-87ADC364DDF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103FA0-5AD1-DDF7-3B53-908C7C41EB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810000"/>
            <a:ext cx="6245817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28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CC381-819A-2F36-8C12-744347F11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9374B77-3F13-6CC2-92F4-3129EA5B8EE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 Synchronization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9888DA9-5C53-1B36-B4DA-EAEC952FB11E}"/>
              </a:ext>
            </a:extLst>
          </p:cNvPr>
          <p:cNvSpPr txBox="1"/>
          <p:nvPr/>
        </p:nvSpPr>
        <p:spPr>
          <a:xfrm>
            <a:off x="696912" y="1282312"/>
            <a:ext cx="7989888" cy="541686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Asymmetric synchronization design for UL and DL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Different sync sequences in terms of pattern and/or length for DL/UL to differentiate UL and DL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DL synchronization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In our companion contribution [1], it is shown that DL synchronization performance depends on sequence length, chip duration, sampling rate, etc.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Sequence length: 16 and/or 32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Sampling rate: 2MHz or 8MHz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Chip duration: same chip duration for 1Mbps and 250kbps for reduced complexity at AMP non-AP STA side: 0.5, 1 and 2 microsecond can be considered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Main findings: cross-correlation with data portion may cause severe sync inaccuracy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synchronization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 single synchronization sequence can be used for multiple data rates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Chip rate can scale with data rate and short chip duration is used for higher rate with higher SNR to reduce signalling overhead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AP does not need to do blind detection trying various chip duration with knowledge of UL transmission configuration.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E2D87C7-8F31-5AAA-FCC9-3CBBFF449BA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F561C8C-D4B6-FAF7-6BB5-878EB5845E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284927-FB5D-FA50-698E-97AADB8123F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A1BA2A-3246-9DE4-67FC-07EA4894AF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8683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11C38-03EB-0503-2E50-F6EFAD926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E41C07C-5029-C430-3419-351D89A2B08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SIG Field and Payload Size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2569AE3-E2E9-5854-B9C6-ACF745C5DC3A}"/>
              </a:ext>
            </a:extLst>
          </p:cNvPr>
          <p:cNvSpPr txBox="1"/>
          <p:nvPr/>
        </p:nvSpPr>
        <p:spPr>
          <a:xfrm>
            <a:off x="696912" y="1282312"/>
            <a:ext cx="7989888" cy="50475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DL SIG </a:t>
            </a:r>
            <a:r>
              <a:rPr lang="en-GB" altLang="zh-CN" sz="1800" dirty="0">
                <a:cs typeface="Times New Roman" panose="02020603050405020304" pitchFamily="18" charset="0"/>
              </a:rPr>
              <a:t>fields: </a:t>
            </a:r>
            <a:r>
              <a:rPr lang="en-GB" sz="1800" dirty="0">
                <a:cs typeface="Times New Roman" panose="02020603050405020304" pitchFamily="18" charset="0"/>
              </a:rPr>
              <a:t>length and/or payload size, backscatter indication, UL configuration to configure the following UL transmission in followed excitation field, CRC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Alternatively, these information can also be conveyed in MAC header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If in SIG, these basic information can always be transmitted with low rate for better link budget.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Flexible payload size configuration for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Multiple frame formats need to be supported in DL including data, management and control frames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For data frame, 802.11ba can still be a starting point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Frame body is m*n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cs typeface="Times New Roman" panose="02020603050405020304" pitchFamily="18" charset="0"/>
              </a:rPr>
              <a:t>m is the size of AMP non-AP STA ID, e.g., AID or compressed AID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cs typeface="Times New Roman" panose="02020603050405020304" pitchFamily="18" charset="0"/>
              </a:rPr>
              <a:t>n is the number of AMP non-AP STAs to be addressed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For UL, some fixed payload size can be defined to reduce signalling overhead and padding can be applied if needed.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901AD14-E2E5-3E14-B365-BCCCB223F9B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312644D-D819-EFE8-C246-60EC6B77DF9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CFBA650-8493-97CA-AA4F-B147E7C6252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74ECE7D-BFA7-3DC8-603E-B91A222EE1C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19871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E393C-9183-4387-D5D5-965DD0A88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0ADEAA7-D092-17F6-D243-29056981CEC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DL/UL waveform generation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E750B6-8DC7-0534-6194-0A1B4356F4A7}"/>
              </a:ext>
            </a:extLst>
          </p:cNvPr>
          <p:cNvSpPr txBox="1"/>
          <p:nvPr/>
        </p:nvSpPr>
        <p:spPr>
          <a:xfrm>
            <a:off x="696912" y="1282312"/>
            <a:ext cx="7989888" cy="389337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Agreement</a:t>
            </a:r>
            <a:r>
              <a:rPr lang="en-GB" sz="1800" dirty="0">
                <a:cs typeface="Times New Roman" panose="02020603050405020304" pitchFamily="18" charset="0"/>
              </a:rPr>
              <a:t>: The carrier waveform for AMP Downlink PPDU is constructed by repeating one predefined base waveform of TBD micro-second, we suggest having a bandwidth of 10M.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DSSS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Replace Barker code with another spreading code, which can generate a narrow bandwidth DSSS signal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BW flexibly depends on the spreading code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OFDM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OFDM BPSK sequence to generate a narrow bandwidth OFDM signal as the predefined base waveform for around 10MHz.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BW 10MHz leave sufficient guard band for various implementations [2].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280C27D-2A95-561C-5698-482E3C9E2D0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EDD6D92-BA72-DC2D-F2E8-346715AAF37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AD5FCD9-104B-5D72-FB8E-8DF543FF63F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25CB245-0CBC-54B7-E8FD-E159805BF01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94747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7D1A7-85E6-1B0C-082F-4FD0E75F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CF4FC8D-BEAA-FE61-1A99-92B67DBE337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PPDU: Flexible BW and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847B18-8067-933A-71C3-7174673064B1}"/>
              </a:ext>
            </a:extLst>
          </p:cNvPr>
          <p:cNvSpPr txBox="1"/>
          <p:nvPr/>
        </p:nvSpPr>
        <p:spPr>
          <a:xfrm>
            <a:off x="696912" y="1282312"/>
            <a:ext cx="7989888" cy="383181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DL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Different BW and waveforms can be considered for different fields including preamble, excitation, data, etc., to achieve optimized performance.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Active Tx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Preamble: 20MHz with OFDM 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AMP part: no less than 10 MHz but can be DSSS waveform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Backscattering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600" dirty="0">
                <a:cs typeface="Times New Roman" panose="02020603050405020304" pitchFamily="18" charset="0"/>
              </a:rPr>
              <a:t>Preamble: OFDM or DSSS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AMP part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All transmitted by the same node for mono-static case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unified design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Different fields can be transmitted by separated nodes for bi-static case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 different design for data portion and excitation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6FE0ED2-7A1F-3463-CE57-294D611E342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2BD734A-D001-7124-CE9E-A2312838D9B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F6AEE2A-DEF7-E722-1D75-819A340E014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802.11-25/0790r0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851822F-E48F-3FFE-7DDC-F6B9BB5E0AE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2025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469267-E204-4F52-4217-B1CEC8314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2" y="5562600"/>
            <a:ext cx="7658100" cy="88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98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1848</Words>
  <Application>Microsoft Office PowerPoint</Application>
  <PresentationFormat>On-screen Show (4:3)</PresentationFormat>
  <Paragraphs>299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Wingdings</vt:lpstr>
      <vt:lpstr>ACcord Submission Template</vt:lpstr>
      <vt:lpstr>Remaining Issues of AMP PPDU Design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  <vt:lpstr>SP 5</vt:lpstr>
      <vt:lpstr>SP 6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2104</cp:revision>
  <cp:lastPrinted>1998-02-10T13:28:00Z</cp:lastPrinted>
  <dcterms:created xsi:type="dcterms:W3CDTF">2009-12-02T19:05:00Z</dcterms:created>
  <dcterms:modified xsi:type="dcterms:W3CDTF">2025-05-11T19:05:46Z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