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2"/>
  </p:notesMasterIdLst>
  <p:sldIdLst>
    <p:sldId id="363" r:id="rId2"/>
    <p:sldId id="2523" r:id="rId3"/>
    <p:sldId id="2557" r:id="rId4"/>
    <p:sldId id="2561" r:id="rId5"/>
    <p:sldId id="2558" r:id="rId6"/>
    <p:sldId id="2563" r:id="rId7"/>
    <p:sldId id="2562" r:id="rId8"/>
    <p:sldId id="2513" r:id="rId9"/>
    <p:sldId id="2527" r:id="rId10"/>
    <p:sldId id="2469" r:id="rId11"/>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4" clrIdx="1">
    <p:extLst>
      <p:ext uri="{19B8F6BF-5375-455C-9EA6-DF929625EA0E}">
        <p15:presenceInfo xmlns:p15="http://schemas.microsoft.com/office/powerpoint/2012/main" userId="S-1-5-21-147214757-305610072-1517763936-9659282" providerId="AD"/>
      </p:ext>
    </p:extLst>
  </p:cmAuthor>
  <p:cmAuthor id="3" name="Ian Bajaj" initials="IB" lastIdx="10" clrIdx="2">
    <p:extLst>
      <p:ext uri="{19B8F6BF-5375-455C-9EA6-DF929625EA0E}">
        <p15:presenceInfo xmlns:p15="http://schemas.microsoft.com/office/powerpoint/2012/main" userId="S-1-5-21-147214757-305610072-1517763936-106135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8FAEC"/>
    <a:srgbClr val="0000FF"/>
    <a:srgbClr val="A7E6FF"/>
    <a:srgbClr val="FF8B8B"/>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651" autoAdjust="0"/>
  </p:normalViewPr>
  <p:slideViewPr>
    <p:cSldViewPr>
      <p:cViewPr varScale="1">
        <p:scale>
          <a:sx n="70" d="100"/>
          <a:sy n="70" d="100"/>
        </p:scale>
        <p:origin x="468"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Date Placeholder 3"/>
          <p:cNvSpPr>
            <a:spLocks noGrp="1"/>
          </p:cNvSpPr>
          <p:nvPr>
            <p:ph type="dt"/>
          </p:nvPr>
        </p:nvSpPr>
        <p:spPr/>
        <p:txBody>
          <a:bodyPr/>
          <a:lstStyle/>
          <a:p>
            <a:pPr>
              <a:defRPr/>
            </a:pPr>
            <a:r>
              <a:rPr lang="en-US"/>
              <a:t>07/12/10</a:t>
            </a:r>
            <a:endParaRPr lang="en-US" dirty="0"/>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7</a:t>
            </a:fld>
            <a:endParaRPr lang="en-US" altLang="en-US" dirty="0"/>
          </a:p>
        </p:txBody>
      </p:sp>
    </p:spTree>
    <p:extLst>
      <p:ext uri="{BB962C8B-B14F-4D97-AF65-F5344CB8AC3E}">
        <p14:creationId xmlns:p14="http://schemas.microsoft.com/office/powerpoint/2010/main" val="3018511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9">
            <a:extLst>
              <a:ext uri="{FF2B5EF4-FFF2-40B4-BE49-F238E27FC236}">
                <a16:creationId xmlns:a16="http://schemas.microsoft.com/office/drawing/2014/main" id="{A41F80D5-87FE-483F-B143-B248F0A4A38A}"/>
              </a:ext>
            </a:extLst>
          </p:cNvPr>
          <p:cNvSpPr>
            <a:spLocks noGrp="1" noChangeArrowheads="1"/>
          </p:cNvSpPr>
          <p:nvPr>
            <p:ph type="sldNum" idx="10"/>
          </p:nvPr>
        </p:nvSpPr>
        <p:spPr>
          <a:xfrm>
            <a:off x="5615518" y="6554788"/>
            <a:ext cx="874183" cy="239712"/>
          </a:xfrm>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350679"/>
            <a:ext cx="5283200" cy="246221"/>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600" b="1" dirty="0">
                <a:solidFill>
                  <a:schemeClr val="tx1"/>
                </a:solidFill>
              </a:rPr>
              <a:t>doc.: IEEE 802.11-25/0788r0</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340735"/>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600" dirty="0"/>
              <a:t>May 2025</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309958"/>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400" dirty="0"/>
              <a:t>Ian Bajaj </a:t>
            </a:r>
            <a:r>
              <a:rPr lang="en-SG" sz="1400" dirty="0"/>
              <a:t>(Huawei)</a:t>
            </a:r>
            <a:endParaRPr lang="en-GB" sz="14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914400" indent="-457200" algn="l" defTabSz="449263" rtl="0" eaLnBrk="0" fontAlgn="base" hangingPunct="0">
        <a:spcBef>
          <a:spcPts val="700"/>
        </a:spcBef>
        <a:spcAft>
          <a:spcPct val="0"/>
        </a:spcAft>
        <a:buClr>
          <a:srgbClr val="000000"/>
        </a:buClr>
        <a:buSzPct val="100000"/>
        <a:buFont typeface="Wingdings" panose="05000000000000000000" pitchFamily="2" charset="2"/>
        <a:buChar char="q"/>
        <a:defRPr sz="2800">
          <a:solidFill>
            <a:srgbClr val="000000"/>
          </a:solidFill>
          <a:latin typeface="+mn-lt"/>
          <a:ea typeface="MS PGothic" panose="020B0600070205080204" pitchFamily="34" charset="-128"/>
          <a:cs typeface="+mn-cs"/>
        </a:defRPr>
      </a:lvl2pPr>
      <a:lvl3pPr marL="1257300" indent="-342900" algn="l" defTabSz="449263" rtl="0" eaLnBrk="0" fontAlgn="base" hangingPunct="0">
        <a:spcBef>
          <a:spcPts val="600"/>
        </a:spcBef>
        <a:spcAft>
          <a:spcPct val="0"/>
        </a:spcAft>
        <a:buClr>
          <a:srgbClr val="000000"/>
        </a:buClr>
        <a:buSzPct val="100000"/>
        <a:buFont typeface="Wingdings" panose="05000000000000000000" pitchFamily="2" charset="2"/>
        <a:buChar char="§"/>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0.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4AAF1A-2CBC-4960-9362-D10130ACC9C7}"/>
              </a:ext>
            </a:extLst>
          </p:cNvPr>
          <p:cNvGraphicFramePr>
            <a:graphicFrameLocks noGrp="1"/>
          </p:cNvGraphicFramePr>
          <p:nvPr>
            <p:extLst>
              <p:ext uri="{D42A27DB-BD31-4B8C-83A1-F6EECF244321}">
                <p14:modId xmlns:p14="http://schemas.microsoft.com/office/powerpoint/2010/main" val="2104756647"/>
              </p:ext>
            </p:extLst>
          </p:nvPr>
        </p:nvGraphicFramePr>
        <p:xfrm>
          <a:off x="875420" y="2708920"/>
          <a:ext cx="10441160" cy="1676400"/>
        </p:xfrm>
        <a:graphic>
          <a:graphicData uri="http://schemas.openxmlformats.org/drawingml/2006/table">
            <a:tbl>
              <a:tblPr firstRow="1" bandRow="1"/>
              <a:tblGrid>
                <a:gridCol w="2734353">
                  <a:extLst>
                    <a:ext uri="{9D8B030D-6E8A-4147-A177-3AD203B41FA5}">
                      <a16:colId xmlns:a16="http://schemas.microsoft.com/office/drawing/2014/main" val="20000"/>
                    </a:ext>
                  </a:extLst>
                </a:gridCol>
                <a:gridCol w="1436633">
                  <a:extLst>
                    <a:ext uri="{9D8B030D-6E8A-4147-A177-3AD203B41FA5}">
                      <a16:colId xmlns:a16="http://schemas.microsoft.com/office/drawing/2014/main" val="20001"/>
                    </a:ext>
                  </a:extLst>
                </a:gridCol>
                <a:gridCol w="1599518">
                  <a:extLst>
                    <a:ext uri="{9D8B030D-6E8A-4147-A177-3AD203B41FA5}">
                      <a16:colId xmlns:a16="http://schemas.microsoft.com/office/drawing/2014/main" val="20002"/>
                    </a:ext>
                  </a:extLst>
                </a:gridCol>
                <a:gridCol w="1459409">
                  <a:extLst>
                    <a:ext uri="{9D8B030D-6E8A-4147-A177-3AD203B41FA5}">
                      <a16:colId xmlns:a16="http://schemas.microsoft.com/office/drawing/2014/main" val="20003"/>
                    </a:ext>
                  </a:extLst>
                </a:gridCol>
                <a:gridCol w="3211247">
                  <a:extLst>
                    <a:ext uri="{9D8B030D-6E8A-4147-A177-3AD203B41FA5}">
                      <a16:colId xmlns:a16="http://schemas.microsoft.com/office/drawing/2014/main" val="20004"/>
                    </a:ext>
                  </a:extLst>
                </a:gridCol>
              </a:tblGrid>
              <a:tr h="264132">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Ian Bajaj</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algn="ctr" defTabSz="457200" rtl="0" eaLnBrk="1" latinLnBrk="0" hangingPunct="1"/>
                      <a:r>
                        <a:rPr lang="en-US" sz="1600" kern="1200" dirty="0">
                          <a:solidFill>
                            <a:schemeClr val="tx1"/>
                          </a:solidFill>
                          <a:latin typeface="Times New Roman"/>
                          <a:ea typeface="+mn-ea"/>
                          <a:cs typeface="+mn-cs"/>
                        </a:rPr>
                        <a:t>Huawei</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3">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altLang="zh-CN" sz="1600" dirty="0">
                          <a:solidFill>
                            <a:schemeClr val="tx1"/>
                          </a:solidFill>
                        </a:rPr>
                        <a:t>Singapore</a:t>
                      </a: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ian.bajaj@huawei.com</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3283848554"/>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Lei Huang</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3635697882"/>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Rojan Chitrakar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2360516509"/>
                  </a:ext>
                </a:extLst>
              </a:tr>
              <a:tr h="26413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kern="1200" dirty="0">
                          <a:solidFill>
                            <a:schemeClr val="tx1"/>
                          </a:solidFill>
                          <a:latin typeface="Times New Roman"/>
                          <a:ea typeface="+mn-ea"/>
                          <a:cs typeface="+mn-cs"/>
                        </a:rPr>
                        <a:t>Yaron Ben-Arie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p>
                      <a:pPr marL="0" algn="ctr" defTabSz="457200" rtl="0" eaLnBrk="1" latinLnBrk="0" hangingPunct="1"/>
                      <a:r>
                        <a:rPr lang="en-US" sz="1600" kern="1200" dirty="0">
                          <a:solidFill>
                            <a:schemeClr val="tx1"/>
                          </a:solidFill>
                          <a:latin typeface="Times New Roman"/>
                          <a:ea typeface="+mn-ea"/>
                          <a:cs typeface="+mn-cs"/>
                        </a:rPr>
                        <a:t>Israel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p>
                      <a:pPr marL="0" algn="ctr" defTabSz="457200" rtl="0" eaLnBrk="1" latinLnBrk="0" hangingPunct="1"/>
                      <a:endParaRPr lang="en-US" sz="1600" kern="1200" dirty="0">
                        <a:solidFill>
                          <a:schemeClr val="tx1"/>
                        </a:solidFill>
                        <a:latin typeface="Times New Roman"/>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p>
                      <a:pPr marL="0" algn="ctr" defTabSz="457200" rtl="0" eaLnBrk="1" latinLnBrk="0" hangingPunct="1"/>
                      <a:endParaRPr lang="en-US" sz="1600" kern="1200" dirty="0">
                        <a:solidFill>
                          <a:schemeClr val="tx1"/>
                        </a:solidFill>
                        <a:latin typeface="Times New Roman"/>
                        <a:ea typeface="+mn-ea"/>
                        <a:cs typeface="+mn-cs"/>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340847118"/>
                  </a:ext>
                </a:extLst>
              </a:tr>
            </a:tbl>
          </a:graphicData>
        </a:graphic>
      </p:graphicFrame>
      <p:sp>
        <p:nvSpPr>
          <p:cNvPr id="4" name="Title 1">
            <a:extLst>
              <a:ext uri="{FF2B5EF4-FFF2-40B4-BE49-F238E27FC236}">
                <a16:creationId xmlns:a16="http://schemas.microsoft.com/office/drawing/2014/main" id="{1F84DA3A-0E09-4ACE-B694-6777AFD069BA}"/>
              </a:ext>
            </a:extLst>
          </p:cNvPr>
          <p:cNvSpPr txBox="1">
            <a:spLocks/>
          </p:cNvSpPr>
          <p:nvPr/>
        </p:nvSpPr>
        <p:spPr bwMode="auto">
          <a:xfrm>
            <a:off x="1848644" y="615636"/>
            <a:ext cx="8494712" cy="129421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a:ln>
                  <a:noFill/>
                </a:ln>
                <a:solidFill>
                  <a:srgbClr val="000000"/>
                </a:solidFill>
                <a:effectLst/>
                <a:uLnTx/>
                <a:uFillTx/>
                <a:latin typeface="Times New Roman"/>
                <a:ea typeface="+mj-ea"/>
                <a:cs typeface="+mj-cs"/>
              </a:rPr>
              <a:t>AMP Operation </a:t>
            </a:r>
            <a:r>
              <a:rPr kumimoji="0" lang="en-US" sz="3200" b="1" i="0" u="none" strike="noStrike" kern="0" cap="none" spc="0" normalizeH="0" baseline="0" noProof="0" dirty="0">
                <a:ln>
                  <a:noFill/>
                </a:ln>
                <a:solidFill>
                  <a:srgbClr val="000000"/>
                </a:solidFill>
                <a:effectLst/>
                <a:uLnTx/>
                <a:uFillTx/>
                <a:latin typeface="Times New Roman"/>
                <a:ea typeface="+mj-ea"/>
                <a:cs typeface="+mj-cs"/>
              </a:rPr>
              <a:t>Status Reporting</a:t>
            </a:r>
          </a:p>
        </p:txBody>
      </p:sp>
      <p:sp>
        <p:nvSpPr>
          <p:cNvPr id="5" name="Rectangle 6">
            <a:extLst>
              <a:ext uri="{FF2B5EF4-FFF2-40B4-BE49-F238E27FC236}">
                <a16:creationId xmlns:a16="http://schemas.microsoft.com/office/drawing/2014/main" id="{CCEB2F4D-5A9A-4FB8-877B-EDFC80EDE7FF}"/>
              </a:ext>
            </a:extLst>
          </p:cNvPr>
          <p:cNvSpPr txBox="1">
            <a:spLocks noChangeArrowheads="1"/>
          </p:cNvSpPr>
          <p:nvPr/>
        </p:nvSpPr>
        <p:spPr bwMode="auto">
          <a:xfrm>
            <a:off x="2063552"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defTabSz="457200">
              <a:buFontTx/>
              <a:buNone/>
            </a:pPr>
            <a:r>
              <a:rPr lang="en-US" sz="2000" dirty="0">
                <a:solidFill>
                  <a:srgbClr val="000000"/>
                </a:solidFill>
                <a:latin typeface="Times New Roman"/>
              </a:rPr>
              <a:t>Date: 12 May 2025</a:t>
            </a:r>
            <a:endParaRPr lang="en-US" sz="2000" b="0" dirty="0">
              <a:solidFill>
                <a:srgbClr val="000000"/>
              </a:solidFill>
              <a:latin typeface="Times New Roman"/>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983432" y="692696"/>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References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10</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839416" y="1556792"/>
            <a:ext cx="10424625" cy="1772793"/>
          </a:xfrm>
          <a:prstGeom prst="rect">
            <a:avLst/>
          </a:prstGeom>
          <a:noFill/>
        </p:spPr>
        <p:txBody>
          <a:bodyPr vert="horz" wrap="square" rtlCol="0">
            <a:spAutoFit/>
          </a:bodyPr>
          <a:lstStyle/>
          <a:p>
            <a:pPr marL="447675"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[1] 11-24/1613r7, Specification Framework for </a:t>
            </a:r>
            <a:r>
              <a:rPr lang="en-US" sz="2200" dirty="0" err="1">
                <a:solidFill>
                  <a:schemeClr val="tx1"/>
                </a:solidFill>
                <a:latin typeface="+mj-lt"/>
                <a:ea typeface="ＭＳ Ｐゴシック"/>
                <a:cs typeface="Arial" panose="020B0604020202020204" pitchFamily="34" charset="0"/>
              </a:rPr>
              <a:t>TGbp</a:t>
            </a:r>
            <a:endParaRPr lang="en-US" sz="2200" dirty="0">
              <a:solidFill>
                <a:schemeClr val="tx1"/>
              </a:solidFill>
              <a:latin typeface="+mj-lt"/>
              <a:ea typeface="ＭＳ Ｐゴシック"/>
              <a:cs typeface="Arial" panose="020B0604020202020204" pitchFamily="34" charset="0"/>
            </a:endParaRPr>
          </a:p>
          <a:p>
            <a:pPr marL="447675"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[2] 11-24/1769r0, Further Discussion on the AMP WPT Protocol</a:t>
            </a:r>
          </a:p>
          <a:p>
            <a:pPr marL="447675"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[3] 11-25/0038r0, Use Case for AMP STA Reporting</a:t>
            </a:r>
          </a:p>
          <a:p>
            <a:pPr marL="447675" indent="-447675" defTabSz="1187323" eaLnBrk="1" fontAlgn="auto" hangingPunct="1">
              <a:lnSpc>
                <a:spcPct val="90000"/>
              </a:lnSpc>
              <a:spcBef>
                <a:spcPts val="1200"/>
              </a:spcBef>
              <a:spcAft>
                <a:spcPts val="0"/>
              </a:spcAft>
              <a:tabLst>
                <a:tab pos="1207937" algn="ctr"/>
              </a:tabLst>
            </a:pPr>
            <a:r>
              <a:rPr lang="en-US" sz="2200" dirty="0">
                <a:solidFill>
                  <a:schemeClr val="tx1"/>
                </a:solidFill>
                <a:latin typeface="+mj-lt"/>
                <a:ea typeface="ＭＳ Ｐゴシック"/>
                <a:cs typeface="Arial" panose="020B0604020202020204" pitchFamily="34" charset="0"/>
              </a:rPr>
              <a:t>[4] 11-24/1539r0, Energy-Level Status Reporting for AMP Devices</a:t>
            </a:r>
          </a:p>
        </p:txBody>
      </p:sp>
    </p:spTree>
    <p:extLst>
      <p:ext uri="{BB962C8B-B14F-4D97-AF65-F5344CB8AC3E}">
        <p14:creationId xmlns:p14="http://schemas.microsoft.com/office/powerpoint/2010/main" val="1885570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2</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Introduction</a:t>
            </a:r>
            <a:endParaRPr lang="en-US" altLang="zh-CN" sz="2800" b="1" kern="1200" dirty="0">
              <a:solidFill>
                <a:srgbClr val="1D1D1A"/>
              </a:solidFill>
              <a:latin typeface="Arial" panose="020B0604020202020204" pitchFamily="34" charset="0"/>
              <a:ea typeface="Microsoft YaHei" panose="020B0503020204020204" pitchFamily="34" charset="-122"/>
            </a:endParaRPr>
          </a:p>
        </p:txBody>
      </p:sp>
      <p:sp>
        <p:nvSpPr>
          <p:cNvPr id="6" name="TextBox 5">
            <a:extLst>
              <a:ext uri="{FF2B5EF4-FFF2-40B4-BE49-F238E27FC236}">
                <a16:creationId xmlns:a16="http://schemas.microsoft.com/office/drawing/2014/main" id="{F5BBF0EC-9E98-457D-AAF2-13BD9991D0B3}"/>
              </a:ext>
            </a:extLst>
          </p:cNvPr>
          <p:cNvSpPr txBox="1"/>
          <p:nvPr/>
        </p:nvSpPr>
        <p:spPr>
          <a:xfrm>
            <a:off x="849540" y="1455695"/>
            <a:ext cx="10647059" cy="4462760"/>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Motion WM-2 [1] states </a:t>
            </a:r>
            <a:r>
              <a:rPr lang="en-US" sz="2000" i="1" dirty="0">
                <a:solidFill>
                  <a:schemeClr val="tx1"/>
                </a:solidFill>
                <a:latin typeface="+mj-lt"/>
                <a:ea typeface="+mn-ea"/>
              </a:rPr>
              <a:t>“IEEE 802.11bp defines a mechanism that allows an AMP non-AP STA to report its energy harvesting and power related information to AMP AP STA. The parameters that are included in the report and how to report such information is TBD.”</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Several contributions have discussed potential parameters that are included in the report and reporting methods [2-4].</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The use case for AMP STA reporting has been discussed [3] as beneficial in optimizing the energizing provided by WPT/excitation, and particularly beneficial for AMP AP resource scheduling [4]</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In this contribution, we wish to highlight:</a:t>
            </a:r>
          </a:p>
          <a:p>
            <a:pPr marL="1085850" lvl="1"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A new </a:t>
            </a:r>
            <a:r>
              <a:rPr lang="en-US" sz="2000" i="1" dirty="0">
                <a:solidFill>
                  <a:schemeClr val="tx1"/>
                </a:solidFill>
                <a:latin typeface="+mj-lt"/>
                <a:ea typeface="+mn-ea"/>
              </a:rPr>
              <a:t>Operation Status</a:t>
            </a:r>
            <a:r>
              <a:rPr lang="en-US" sz="2000" dirty="0">
                <a:solidFill>
                  <a:schemeClr val="tx1"/>
                </a:solidFill>
                <a:latin typeface="+mj-lt"/>
                <a:ea typeface="+mn-ea"/>
              </a:rPr>
              <a:t> report parameter that is effective in indicating to the AMP AP, the energy signature of the AMP STAs in its BSS.</a:t>
            </a:r>
          </a:p>
          <a:p>
            <a:pPr marL="1085850" lvl="1"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The possible encoding methods, and communication overhead for such an </a:t>
            </a:r>
            <a:r>
              <a:rPr lang="en-US" sz="2000" i="1" dirty="0">
                <a:solidFill>
                  <a:schemeClr val="tx1"/>
                </a:solidFill>
                <a:latin typeface="+mj-lt"/>
                <a:ea typeface="+mn-ea"/>
              </a:rPr>
              <a:t>Operation Status</a:t>
            </a:r>
            <a:r>
              <a:rPr lang="en-US" sz="2000" dirty="0">
                <a:solidFill>
                  <a:schemeClr val="tx1"/>
                </a:solidFill>
                <a:latin typeface="+mj-lt"/>
                <a:ea typeface="+mn-ea"/>
              </a:rPr>
              <a:t> report</a:t>
            </a:r>
          </a:p>
        </p:txBody>
      </p:sp>
    </p:spTree>
    <p:extLst>
      <p:ext uri="{BB962C8B-B14F-4D97-AF65-F5344CB8AC3E}">
        <p14:creationId xmlns:p14="http://schemas.microsoft.com/office/powerpoint/2010/main" val="1088074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3</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AMP Operation Status – Motivation</a:t>
            </a:r>
            <a:endParaRPr lang="en-US" altLang="zh-CN" sz="2800" b="1" kern="1200" dirty="0">
              <a:solidFill>
                <a:srgbClr val="1D1D1A"/>
              </a:solidFill>
              <a:latin typeface="Arial" panose="020B0604020202020204" pitchFamily="34" charset="0"/>
              <a:ea typeface="Microsoft YaHei" panose="020B0503020204020204" pitchFamily="34" charset="-122"/>
            </a:endParaRPr>
          </a:p>
        </p:txBody>
      </p:sp>
      <p:sp>
        <p:nvSpPr>
          <p:cNvPr id="6" name="TextBox 5">
            <a:extLst>
              <a:ext uri="{FF2B5EF4-FFF2-40B4-BE49-F238E27FC236}">
                <a16:creationId xmlns:a16="http://schemas.microsoft.com/office/drawing/2014/main" id="{F5BBF0EC-9E98-457D-AAF2-13BD9991D0B3}"/>
              </a:ext>
            </a:extLst>
          </p:cNvPr>
          <p:cNvSpPr txBox="1"/>
          <p:nvPr/>
        </p:nvSpPr>
        <p:spPr>
          <a:xfrm>
            <a:off x="879253" y="1484784"/>
            <a:ext cx="10480800" cy="4493538"/>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2000" u="sng" dirty="0">
                <a:solidFill>
                  <a:schemeClr val="tx1"/>
                </a:solidFill>
                <a:latin typeface="+mj-lt"/>
                <a:ea typeface="+mn-ea"/>
              </a:rPr>
              <a:t>Motivation</a:t>
            </a:r>
            <a:r>
              <a:rPr lang="en-US" sz="2000" dirty="0">
                <a:solidFill>
                  <a:schemeClr val="tx1"/>
                </a:solidFill>
                <a:latin typeface="+mj-lt"/>
                <a:ea typeface="+mn-ea"/>
              </a:rPr>
              <a:t>:</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A lot of the reported parameters maybe tag specific (minimum operational voltage, power consumption for various modes of operation, capacitor size, charging/discharging rate, etc.)</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All the AMP AP cares about is how much time is remaining for a specific mode of operation on the tag, namely, </a:t>
            </a:r>
          </a:p>
          <a:p>
            <a:pPr marL="1085850" lvl="1"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Does the AMP STA have enough stored energy to receive a DL PPDU?</a:t>
            </a:r>
          </a:p>
          <a:p>
            <a:pPr marL="1085850" lvl="1"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Does the AMP STA have enough stored energy to respond with an UL PPDU?</a:t>
            </a:r>
          </a:p>
          <a:p>
            <a:pPr marL="1085850" lvl="1"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Can the AMP STA remain charged (not die) till the next WPT/excitation signal transmission?</a:t>
            </a:r>
          </a:p>
          <a:p>
            <a:pPr defTabSz="1187323" eaLnBrk="1" fontAlgn="auto" hangingPunct="1">
              <a:lnSpc>
                <a:spcPct val="90000"/>
              </a:lnSpc>
              <a:spcBef>
                <a:spcPts val="1200"/>
              </a:spcBef>
              <a:spcAft>
                <a:spcPts val="0"/>
              </a:spcAft>
              <a:tabLst>
                <a:tab pos="1207937" algn="ctr"/>
              </a:tabLst>
            </a:pPr>
            <a:r>
              <a:rPr lang="en-US" sz="2000" u="sng" dirty="0">
                <a:solidFill>
                  <a:schemeClr val="tx1"/>
                </a:solidFill>
                <a:latin typeface="+mj-lt"/>
                <a:ea typeface="+mn-ea"/>
              </a:rPr>
              <a:t>Proposal</a:t>
            </a:r>
            <a:r>
              <a:rPr lang="en-US" sz="2000" dirty="0">
                <a:solidFill>
                  <a:schemeClr val="tx1"/>
                </a:solidFill>
                <a:latin typeface="+mj-lt"/>
                <a:ea typeface="+mn-ea"/>
              </a:rPr>
              <a:t>:</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The time the AMP STA can remain in a mode of operation is reported to the AP</a:t>
            </a:r>
          </a:p>
        </p:txBody>
      </p:sp>
    </p:spTree>
    <p:extLst>
      <p:ext uri="{BB962C8B-B14F-4D97-AF65-F5344CB8AC3E}">
        <p14:creationId xmlns:p14="http://schemas.microsoft.com/office/powerpoint/2010/main" val="212992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4</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AMP STA Modes of Operation</a:t>
            </a:r>
            <a:endParaRPr lang="en-US" altLang="zh-CN" sz="2800" b="1" kern="1200" dirty="0">
              <a:solidFill>
                <a:srgbClr val="1D1D1A"/>
              </a:solidFill>
              <a:latin typeface="Arial" panose="020B0604020202020204" pitchFamily="34" charset="0"/>
              <a:ea typeface="Microsoft YaHei" panose="020B0503020204020204" pitchFamily="34" charset="-122"/>
            </a:endParaRPr>
          </a:p>
        </p:txBody>
      </p:sp>
      <p:sp>
        <p:nvSpPr>
          <p:cNvPr id="6" name="TextBox 5">
            <a:extLst>
              <a:ext uri="{FF2B5EF4-FFF2-40B4-BE49-F238E27FC236}">
                <a16:creationId xmlns:a16="http://schemas.microsoft.com/office/drawing/2014/main" id="{F5BBF0EC-9E98-457D-AAF2-13BD9991D0B3}"/>
              </a:ext>
            </a:extLst>
          </p:cNvPr>
          <p:cNvSpPr txBox="1"/>
          <p:nvPr/>
        </p:nvSpPr>
        <p:spPr>
          <a:xfrm>
            <a:off x="879253" y="1484784"/>
            <a:ext cx="10513168" cy="4862870"/>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There may be three modes of operation of an AMP STA, that may be of relevance to the AP: Transmission, Reception, Idle.</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The Idle mode of operation refers to any operation that does not involve RF-related activity, i.e. modulation, encoding, transmission, demodulation, decoding, reception. It may include a host of other low-power operations such as memory (state, buffer) and clock operations.</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The essence of idle mode is to determine the duty cycle nature of charging required for the AMP STA when no transmission or reception is occurring, and therefore representative of its discharging rate with no RF activity.</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Each of these modes of operation will consume significantly different power, and require different minimum operating voltage.</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Reporting a time in a mode of operation, therefore provides the AP an </a:t>
            </a:r>
            <a:r>
              <a:rPr lang="en-US" sz="2000" b="1" dirty="0">
                <a:solidFill>
                  <a:schemeClr val="tx1"/>
                </a:solidFill>
                <a:latin typeface="+mj-lt"/>
                <a:ea typeface="+mn-ea"/>
              </a:rPr>
              <a:t>AMP STA-specific energy signature</a:t>
            </a:r>
            <a:r>
              <a:rPr lang="en-US" sz="2000" dirty="0">
                <a:solidFill>
                  <a:schemeClr val="tx1"/>
                </a:solidFill>
                <a:latin typeface="+mj-lt"/>
                <a:ea typeface="+mn-ea"/>
              </a:rPr>
              <a:t> that is useful in determining the </a:t>
            </a:r>
            <a:r>
              <a:rPr lang="en-US" sz="2000" u="sng" dirty="0">
                <a:solidFill>
                  <a:schemeClr val="tx1"/>
                </a:solidFill>
                <a:latin typeface="+mj-lt"/>
                <a:ea typeface="+mn-ea"/>
              </a:rPr>
              <a:t>duration and time for WPT/excitation signal transmission or its control</a:t>
            </a:r>
            <a:r>
              <a:rPr lang="en-US" sz="2000" dirty="0">
                <a:solidFill>
                  <a:schemeClr val="tx1"/>
                </a:solidFill>
                <a:latin typeface="+mj-lt"/>
                <a:ea typeface="+mn-ea"/>
              </a:rPr>
              <a:t> thereof, as well as </a:t>
            </a:r>
            <a:r>
              <a:rPr lang="en-US" sz="2000" u="sng" dirty="0">
                <a:solidFill>
                  <a:schemeClr val="tx1"/>
                </a:solidFill>
                <a:latin typeface="+mj-lt"/>
                <a:ea typeface="+mn-ea"/>
              </a:rPr>
              <a:t>scheduling or prioritizing AMP STAs for channel access</a:t>
            </a:r>
            <a:r>
              <a:rPr lang="en-US" sz="2000" dirty="0">
                <a:solidFill>
                  <a:schemeClr val="tx1"/>
                </a:solidFill>
                <a:latin typeface="+mj-lt"/>
                <a:ea typeface="+mn-ea"/>
              </a:rPr>
              <a:t>.</a:t>
            </a:r>
          </a:p>
        </p:txBody>
      </p:sp>
    </p:spTree>
    <p:extLst>
      <p:ext uri="{BB962C8B-B14F-4D97-AF65-F5344CB8AC3E}">
        <p14:creationId xmlns:p14="http://schemas.microsoft.com/office/powerpoint/2010/main" val="3541617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5</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AMP Operation Status – Computation</a:t>
            </a:r>
            <a:endParaRPr lang="en-US" altLang="zh-CN" sz="2800" b="1" kern="1200" dirty="0">
              <a:solidFill>
                <a:srgbClr val="1D1D1A"/>
              </a:solidFill>
              <a:latin typeface="Arial" panose="020B0604020202020204" pitchFamily="34" charset="0"/>
              <a:ea typeface="Microsoft YaHei" panose="020B0503020204020204" pitchFamily="34" charset="-122"/>
            </a:endParaRP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F5BBF0EC-9E98-457D-AAF2-13BD9991D0B3}"/>
                  </a:ext>
                </a:extLst>
              </p:cNvPr>
              <p:cNvSpPr txBox="1"/>
              <p:nvPr/>
            </p:nvSpPr>
            <p:spPr>
              <a:xfrm>
                <a:off x="839416" y="1412776"/>
                <a:ext cx="10617348" cy="4833824"/>
              </a:xfrm>
              <a:prstGeom prst="rect">
                <a:avLst/>
              </a:prstGeom>
              <a:noFill/>
            </p:spPr>
            <p:txBody>
              <a:bodyPr vert="horz" wrap="square" rtlCol="0">
                <a:spAutoFit/>
              </a:bodyPr>
              <a:lstStyle/>
              <a:p>
                <a:pPr marL="342900" indent="-342900" defTabSz="1187323" eaLnBrk="1" fontAlgn="auto" hangingPunct="1">
                  <a:spcBef>
                    <a:spcPts val="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The AMP STA can determine its energy as, </a:t>
                </a:r>
                <a14:m>
                  <m:oMath xmlns:m="http://schemas.openxmlformats.org/officeDocument/2006/math">
                    <m:r>
                      <a:rPr lang="en-SG" sz="1800" b="0" i="1" smtClean="0">
                        <a:solidFill>
                          <a:schemeClr val="tx1"/>
                        </a:solidFill>
                        <a:latin typeface="Cambria Math" panose="02040503050406030204" pitchFamily="18" charset="0"/>
                        <a:ea typeface="+mn-ea"/>
                      </a:rPr>
                      <m:t>𝐸</m:t>
                    </m:r>
                    <m:r>
                      <a:rPr lang="en-SG" sz="1800" i="1">
                        <a:solidFill>
                          <a:schemeClr val="tx1"/>
                        </a:solidFill>
                        <a:latin typeface="Cambria Math" panose="02040503050406030204" pitchFamily="18" charset="0"/>
                        <a:ea typeface="+mn-ea"/>
                      </a:rPr>
                      <m:t>=</m:t>
                    </m:r>
                    <m:f>
                      <m:fPr>
                        <m:ctrlPr>
                          <a:rPr lang="en-SG" sz="1800" i="1">
                            <a:solidFill>
                              <a:schemeClr val="tx1"/>
                            </a:solidFill>
                            <a:latin typeface="Cambria Math" panose="02040503050406030204" pitchFamily="18" charset="0"/>
                            <a:ea typeface="+mn-ea"/>
                          </a:rPr>
                        </m:ctrlPr>
                      </m:fPr>
                      <m:num>
                        <m:r>
                          <a:rPr lang="en-SG" sz="1800" i="1">
                            <a:solidFill>
                              <a:schemeClr val="tx1"/>
                            </a:solidFill>
                            <a:latin typeface="Cambria Math" panose="02040503050406030204" pitchFamily="18" charset="0"/>
                            <a:ea typeface="+mn-ea"/>
                          </a:rPr>
                          <m:t>1</m:t>
                        </m:r>
                      </m:num>
                      <m:den>
                        <m:r>
                          <a:rPr lang="en-SG" sz="1800" i="1">
                            <a:solidFill>
                              <a:schemeClr val="tx1"/>
                            </a:solidFill>
                            <a:latin typeface="Cambria Math" panose="02040503050406030204" pitchFamily="18" charset="0"/>
                            <a:ea typeface="+mn-ea"/>
                          </a:rPr>
                          <m:t>2</m:t>
                        </m:r>
                      </m:den>
                    </m:f>
                    <m:r>
                      <a:rPr lang="en-SG" sz="1800" i="1">
                        <a:solidFill>
                          <a:schemeClr val="tx1"/>
                        </a:solidFill>
                        <a:latin typeface="Cambria Math" panose="02040503050406030204" pitchFamily="18" charset="0"/>
                        <a:ea typeface="+mn-ea"/>
                      </a:rPr>
                      <m:t>𝐶</m:t>
                    </m:r>
                    <m:d>
                      <m:dPr>
                        <m:ctrlPr>
                          <a:rPr lang="en-SG" sz="1800" i="1">
                            <a:solidFill>
                              <a:schemeClr val="tx1"/>
                            </a:solidFill>
                            <a:latin typeface="Cambria Math" panose="02040503050406030204" pitchFamily="18" charset="0"/>
                            <a:ea typeface="+mn-ea"/>
                          </a:rPr>
                        </m:ctrlPr>
                      </m:dPr>
                      <m:e>
                        <m:sSubSup>
                          <m:sSubSupPr>
                            <m:ctrlPr>
                              <a:rPr lang="en-SG" sz="1800" i="1">
                                <a:solidFill>
                                  <a:schemeClr val="tx1"/>
                                </a:solidFill>
                                <a:latin typeface="Cambria Math" panose="02040503050406030204" pitchFamily="18" charset="0"/>
                                <a:ea typeface="+mn-ea"/>
                              </a:rPr>
                            </m:ctrlPr>
                          </m:sSubSupPr>
                          <m:e>
                            <m:r>
                              <a:rPr lang="en-SG" sz="1800" i="1">
                                <a:solidFill>
                                  <a:schemeClr val="tx1"/>
                                </a:solidFill>
                                <a:latin typeface="Cambria Math" panose="02040503050406030204" pitchFamily="18" charset="0"/>
                                <a:ea typeface="+mn-ea"/>
                              </a:rPr>
                              <m:t>𝑉</m:t>
                            </m:r>
                          </m:e>
                          <m:sub>
                            <m:r>
                              <a:rPr lang="en-SG" sz="1800" i="1">
                                <a:solidFill>
                                  <a:schemeClr val="tx1"/>
                                </a:solidFill>
                                <a:latin typeface="Cambria Math" panose="02040503050406030204" pitchFamily="18" charset="0"/>
                                <a:ea typeface="+mn-ea"/>
                              </a:rPr>
                              <m:t>𝑐𝑢𝑟𝑟𝑒𝑛𝑡</m:t>
                            </m:r>
                          </m:sub>
                          <m:sup>
                            <m:r>
                              <a:rPr lang="en-SG" sz="1800" i="1">
                                <a:solidFill>
                                  <a:schemeClr val="tx1"/>
                                </a:solidFill>
                                <a:latin typeface="Cambria Math" panose="02040503050406030204" pitchFamily="18" charset="0"/>
                                <a:ea typeface="+mn-ea"/>
                              </a:rPr>
                              <m:t>2</m:t>
                            </m:r>
                          </m:sup>
                        </m:sSubSup>
                        <m:r>
                          <a:rPr lang="en-SG" sz="1800" i="1">
                            <a:solidFill>
                              <a:schemeClr val="tx1"/>
                            </a:solidFill>
                            <a:latin typeface="Cambria Math" panose="02040503050406030204" pitchFamily="18" charset="0"/>
                            <a:ea typeface="+mn-ea"/>
                          </a:rPr>
                          <m:t>−</m:t>
                        </m:r>
                        <m:sSubSup>
                          <m:sSubSupPr>
                            <m:ctrlPr>
                              <a:rPr lang="en-SG" sz="1800" i="1">
                                <a:solidFill>
                                  <a:schemeClr val="tx1"/>
                                </a:solidFill>
                                <a:latin typeface="Cambria Math" panose="02040503050406030204" pitchFamily="18" charset="0"/>
                                <a:ea typeface="+mn-ea"/>
                              </a:rPr>
                            </m:ctrlPr>
                          </m:sSubSupPr>
                          <m:e>
                            <m:r>
                              <a:rPr lang="en-SG" sz="1800" i="1">
                                <a:solidFill>
                                  <a:schemeClr val="tx1"/>
                                </a:solidFill>
                                <a:latin typeface="Cambria Math" panose="02040503050406030204" pitchFamily="18" charset="0"/>
                                <a:ea typeface="+mn-ea"/>
                              </a:rPr>
                              <m:t>𝑉</m:t>
                            </m:r>
                          </m:e>
                          <m:sub>
                            <m:r>
                              <a:rPr lang="en-SG" sz="1800" i="1">
                                <a:solidFill>
                                  <a:schemeClr val="tx1"/>
                                </a:solidFill>
                                <a:latin typeface="Cambria Math" panose="02040503050406030204" pitchFamily="18" charset="0"/>
                                <a:ea typeface="+mn-ea"/>
                              </a:rPr>
                              <m:t>𝑚𝑖𝑛</m:t>
                            </m:r>
                          </m:sub>
                          <m:sup>
                            <m:r>
                              <a:rPr lang="en-SG" sz="1800" i="1">
                                <a:solidFill>
                                  <a:schemeClr val="tx1"/>
                                </a:solidFill>
                                <a:latin typeface="Cambria Math" panose="02040503050406030204" pitchFamily="18" charset="0"/>
                                <a:ea typeface="+mn-ea"/>
                              </a:rPr>
                              <m:t>2</m:t>
                            </m:r>
                          </m:sup>
                        </m:sSubSup>
                      </m:e>
                    </m:d>
                    <m:r>
                      <a:rPr lang="en-SG" sz="1800" b="0" i="1" smtClean="0">
                        <a:solidFill>
                          <a:schemeClr val="tx1"/>
                        </a:solidFill>
                        <a:latin typeface="Cambria Math" panose="02040503050406030204" pitchFamily="18" charset="0"/>
                        <a:ea typeface="+mn-ea"/>
                      </a:rPr>
                      <m:t>, </m:t>
                    </m:r>
                  </m:oMath>
                </a14:m>
                <a:r>
                  <a:rPr lang="en-US" sz="1800" dirty="0">
                    <a:solidFill>
                      <a:schemeClr val="tx1"/>
                    </a:solidFill>
                    <a:latin typeface="+mj-lt"/>
                    <a:ea typeface="+mn-ea"/>
                  </a:rPr>
                  <a:t>where </a:t>
                </a:r>
                <a14:m>
                  <m:oMath xmlns:m="http://schemas.openxmlformats.org/officeDocument/2006/math">
                    <m:r>
                      <a:rPr lang="en-US" sz="1800" b="0" i="1" smtClean="0">
                        <a:solidFill>
                          <a:schemeClr val="tx1"/>
                        </a:solidFill>
                        <a:latin typeface="Cambria Math" panose="02040503050406030204" pitchFamily="18" charset="0"/>
                        <a:ea typeface="+mn-ea"/>
                      </a:rPr>
                      <m:t>𝐶</m:t>
                    </m:r>
                  </m:oMath>
                </a14:m>
                <a:r>
                  <a:rPr lang="en-US" sz="1800" dirty="0">
                    <a:solidFill>
                      <a:schemeClr val="tx1"/>
                    </a:solidFill>
                    <a:latin typeface="+mj-lt"/>
                    <a:ea typeface="+mn-ea"/>
                  </a:rPr>
                  <a:t> is the capacitor value of the AMP STA, </a:t>
                </a:r>
                <a14:m>
                  <m:oMath xmlns:m="http://schemas.openxmlformats.org/officeDocument/2006/math">
                    <m:sSub>
                      <m:sSubPr>
                        <m:ctrlPr>
                          <a:rPr lang="en-US" sz="1800" i="1" dirty="0" smtClean="0">
                            <a:solidFill>
                              <a:schemeClr val="tx1"/>
                            </a:solidFill>
                            <a:latin typeface="Cambria Math" panose="02040503050406030204" pitchFamily="18" charset="0"/>
                            <a:ea typeface="+mn-ea"/>
                          </a:rPr>
                        </m:ctrlPr>
                      </m:sSubPr>
                      <m:e>
                        <m:r>
                          <a:rPr lang="en-US" sz="1800" i="1" dirty="0" smtClean="0">
                            <a:solidFill>
                              <a:schemeClr val="tx1"/>
                            </a:solidFill>
                            <a:latin typeface="Cambria Math" panose="02040503050406030204" pitchFamily="18" charset="0"/>
                            <a:ea typeface="+mn-ea"/>
                          </a:rPr>
                          <m:t>𝑉</m:t>
                        </m:r>
                      </m:e>
                      <m:sub>
                        <m:r>
                          <a:rPr lang="en-US" sz="1800" i="1" dirty="0" smtClean="0">
                            <a:solidFill>
                              <a:schemeClr val="tx1"/>
                            </a:solidFill>
                            <a:latin typeface="Cambria Math" panose="02040503050406030204" pitchFamily="18" charset="0"/>
                            <a:ea typeface="+mn-ea"/>
                          </a:rPr>
                          <m:t>𝑐𝑢𝑟𝑟𝑒𝑛𝑡</m:t>
                        </m:r>
                      </m:sub>
                    </m:sSub>
                  </m:oMath>
                </a14:m>
                <a:r>
                  <a:rPr lang="en-US" sz="1800" dirty="0">
                    <a:solidFill>
                      <a:schemeClr val="tx1"/>
                    </a:solidFill>
                    <a:latin typeface="+mj-lt"/>
                    <a:ea typeface="+mn-ea"/>
                  </a:rPr>
                  <a:t> is the current voltage level measured on chip, and </a:t>
                </a:r>
                <a14:m>
                  <m:oMath xmlns:m="http://schemas.openxmlformats.org/officeDocument/2006/math">
                    <m:sSub>
                      <m:sSubPr>
                        <m:ctrlPr>
                          <a:rPr lang="en-US" sz="1800" i="1" dirty="0" smtClean="0">
                            <a:solidFill>
                              <a:schemeClr val="tx1"/>
                            </a:solidFill>
                            <a:latin typeface="Cambria Math" panose="02040503050406030204" pitchFamily="18" charset="0"/>
                            <a:ea typeface="+mn-ea"/>
                          </a:rPr>
                        </m:ctrlPr>
                      </m:sSubPr>
                      <m:e>
                        <m:r>
                          <a:rPr lang="en-US" sz="1800" i="1" dirty="0" smtClean="0">
                            <a:solidFill>
                              <a:schemeClr val="tx1"/>
                            </a:solidFill>
                            <a:latin typeface="Cambria Math" panose="02040503050406030204" pitchFamily="18" charset="0"/>
                            <a:ea typeface="+mn-ea"/>
                          </a:rPr>
                          <m:t>𝑉</m:t>
                        </m:r>
                      </m:e>
                      <m:sub>
                        <m:r>
                          <a:rPr lang="en-US" sz="1800" b="0" i="1" dirty="0" smtClean="0">
                            <a:solidFill>
                              <a:schemeClr val="tx1"/>
                            </a:solidFill>
                            <a:latin typeface="Cambria Math" panose="02040503050406030204" pitchFamily="18" charset="0"/>
                            <a:ea typeface="+mn-ea"/>
                          </a:rPr>
                          <m:t>𝑚𝑖𝑛</m:t>
                        </m:r>
                      </m:sub>
                    </m:sSub>
                  </m:oMath>
                </a14:m>
                <a:r>
                  <a:rPr lang="en-US" sz="1800" dirty="0">
                    <a:solidFill>
                      <a:schemeClr val="tx1"/>
                    </a:solidFill>
                    <a:latin typeface="+mj-lt"/>
                    <a:ea typeface="+mn-ea"/>
                  </a:rPr>
                  <a:t> is the minimum voltage level that can support a mode of operation.</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The time that the AMP STA can remain in each mode of operation can then be given by, </a:t>
                </a:r>
              </a:p>
              <a:p>
                <a:pPr marL="357188" defTabSz="1187323" eaLnBrk="1" fontAlgn="auto" hangingPunct="1">
                  <a:spcBef>
                    <a:spcPts val="0"/>
                  </a:spcBef>
                  <a:spcAft>
                    <a:spcPts val="0"/>
                  </a:spcAft>
                  <a:tabLst>
                    <a:tab pos="1207937" algn="ctr"/>
                  </a:tabLst>
                </a:pPr>
                <a14:m>
                  <m:oMath xmlns:m="http://schemas.openxmlformats.org/officeDocument/2006/math">
                    <m:sSub>
                      <m:sSubPr>
                        <m:ctrlPr>
                          <a:rPr lang="en-US" sz="1800" i="1" dirty="0">
                            <a:solidFill>
                              <a:schemeClr val="tx1"/>
                            </a:solidFill>
                            <a:latin typeface="Cambria Math" panose="02040503050406030204" pitchFamily="18" charset="0"/>
                          </a:rPr>
                        </m:ctrlPr>
                      </m:sSubPr>
                      <m:e>
                        <m:r>
                          <a:rPr lang="en-US" sz="1800" i="1" dirty="0">
                            <a:solidFill>
                              <a:schemeClr val="tx1"/>
                            </a:solidFill>
                            <a:latin typeface="Cambria Math" panose="02040503050406030204" pitchFamily="18" charset="0"/>
                          </a:rPr>
                          <m:t>𝑡</m:t>
                        </m:r>
                      </m:e>
                      <m:sub>
                        <m:r>
                          <a:rPr lang="en-US" sz="1800" i="1" dirty="0">
                            <a:solidFill>
                              <a:schemeClr val="tx1"/>
                            </a:solidFill>
                            <a:latin typeface="Cambria Math" panose="02040503050406030204" pitchFamily="18" charset="0"/>
                          </a:rPr>
                          <m:t>𝑀𝑂𝐷𝐸</m:t>
                        </m:r>
                      </m:sub>
                    </m:sSub>
                    <m:r>
                      <a:rPr lang="en-US" sz="1800" i="1" dirty="0">
                        <a:solidFill>
                          <a:schemeClr val="tx1"/>
                        </a:solidFill>
                        <a:latin typeface="Cambria Math" panose="02040503050406030204" pitchFamily="18" charset="0"/>
                      </a:rPr>
                      <m:t>=</m:t>
                    </m:r>
                    <m:f>
                      <m:fPr>
                        <m:ctrlPr>
                          <a:rPr lang="en-US" sz="1800" i="1" dirty="0">
                            <a:solidFill>
                              <a:schemeClr val="tx1"/>
                            </a:solidFill>
                            <a:latin typeface="Cambria Math" panose="02040503050406030204" pitchFamily="18" charset="0"/>
                          </a:rPr>
                        </m:ctrlPr>
                      </m:fPr>
                      <m:num>
                        <m:r>
                          <a:rPr lang="en-SG" sz="1800" b="0" i="1" dirty="0" smtClean="0">
                            <a:solidFill>
                              <a:schemeClr val="tx1"/>
                            </a:solidFill>
                            <a:latin typeface="Cambria Math" panose="02040503050406030204" pitchFamily="18" charset="0"/>
                          </a:rPr>
                          <m:t>𝐸</m:t>
                        </m:r>
                      </m:num>
                      <m:den>
                        <m:sSub>
                          <m:sSubPr>
                            <m:ctrlPr>
                              <a:rPr lang="en-US" sz="1800" i="1" dirty="0">
                                <a:solidFill>
                                  <a:schemeClr val="tx1"/>
                                </a:solidFill>
                                <a:latin typeface="Cambria Math" panose="02040503050406030204" pitchFamily="18" charset="0"/>
                              </a:rPr>
                            </m:ctrlPr>
                          </m:sSubPr>
                          <m:e>
                            <m:r>
                              <a:rPr lang="en-US" sz="1800" i="1" dirty="0">
                                <a:solidFill>
                                  <a:schemeClr val="tx1"/>
                                </a:solidFill>
                                <a:latin typeface="Cambria Math" panose="02040503050406030204" pitchFamily="18" charset="0"/>
                              </a:rPr>
                              <m:t>𝑃</m:t>
                            </m:r>
                          </m:e>
                          <m:sub>
                            <m:r>
                              <a:rPr lang="en-US" sz="1800" i="1" dirty="0">
                                <a:solidFill>
                                  <a:schemeClr val="tx1"/>
                                </a:solidFill>
                                <a:latin typeface="Cambria Math" panose="02040503050406030204" pitchFamily="18" charset="0"/>
                              </a:rPr>
                              <m:t>𝑀𝑂𝐷𝐸</m:t>
                            </m:r>
                          </m:sub>
                        </m:sSub>
                      </m:den>
                    </m:f>
                  </m:oMath>
                </a14:m>
                <a:r>
                  <a:rPr lang="en-US" sz="1800" dirty="0">
                    <a:solidFill>
                      <a:schemeClr val="tx1"/>
                    </a:solidFill>
                    <a:latin typeface="+mj-lt"/>
                    <a:ea typeface="+mn-ea"/>
                  </a:rPr>
                  <a:t>, where </a:t>
                </a:r>
                <a14:m>
                  <m:oMath xmlns:m="http://schemas.openxmlformats.org/officeDocument/2006/math">
                    <m:sSub>
                      <m:sSubPr>
                        <m:ctrlPr>
                          <a:rPr lang="en-US" sz="1800" i="1" dirty="0" smtClean="0">
                            <a:solidFill>
                              <a:schemeClr val="tx1"/>
                            </a:solidFill>
                            <a:latin typeface="Cambria Math" panose="02040503050406030204" pitchFamily="18" charset="0"/>
                            <a:ea typeface="+mn-ea"/>
                          </a:rPr>
                        </m:ctrlPr>
                      </m:sSubPr>
                      <m:e>
                        <m:r>
                          <a:rPr lang="en-US" sz="1800" i="1" dirty="0" smtClean="0">
                            <a:solidFill>
                              <a:schemeClr val="tx1"/>
                            </a:solidFill>
                            <a:latin typeface="Cambria Math" panose="02040503050406030204" pitchFamily="18" charset="0"/>
                            <a:ea typeface="+mn-ea"/>
                          </a:rPr>
                          <m:t>𝑃</m:t>
                        </m:r>
                      </m:e>
                      <m:sub>
                        <m:r>
                          <a:rPr lang="en-US" sz="1800" i="1" dirty="0" smtClean="0">
                            <a:solidFill>
                              <a:schemeClr val="tx1"/>
                            </a:solidFill>
                            <a:latin typeface="Cambria Math" panose="02040503050406030204" pitchFamily="18" charset="0"/>
                            <a:ea typeface="+mn-ea"/>
                          </a:rPr>
                          <m:t>𝑀𝑂𝐷𝐸</m:t>
                        </m:r>
                      </m:sub>
                    </m:sSub>
                  </m:oMath>
                </a14:m>
                <a:r>
                  <a:rPr lang="en-US" sz="1800" dirty="0">
                    <a:solidFill>
                      <a:schemeClr val="tx1"/>
                    </a:solidFill>
                    <a:latin typeface="+mj-lt"/>
                    <a:ea typeface="+mn-ea"/>
                  </a:rPr>
                  <a:t> is the power consumption for the specific mode of operation, assuming a default date rate of 1 Mbps. </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14:m>
                  <m:oMath xmlns:m="http://schemas.openxmlformats.org/officeDocument/2006/math">
                    <m:sSub>
                      <m:sSubPr>
                        <m:ctrlPr>
                          <a:rPr lang="en-US" sz="1800" i="1" dirty="0" err="1" smtClean="0">
                            <a:solidFill>
                              <a:schemeClr val="tx1"/>
                            </a:solidFill>
                            <a:latin typeface="Cambria Math" panose="02040503050406030204" pitchFamily="18" charset="0"/>
                            <a:ea typeface="+mn-ea"/>
                          </a:rPr>
                        </m:ctrlPr>
                      </m:sSubPr>
                      <m:e>
                        <m:r>
                          <a:rPr lang="en-US" sz="1800" i="1" dirty="0" smtClean="0">
                            <a:solidFill>
                              <a:schemeClr val="tx1"/>
                            </a:solidFill>
                            <a:latin typeface="Cambria Math" panose="02040503050406030204" pitchFamily="18" charset="0"/>
                            <a:ea typeface="+mn-ea"/>
                          </a:rPr>
                          <m:t>𝑉</m:t>
                        </m:r>
                      </m:e>
                      <m:sub>
                        <m:r>
                          <a:rPr lang="en-US" sz="1800" b="0" i="1" dirty="0" smtClean="0">
                            <a:solidFill>
                              <a:schemeClr val="tx1"/>
                            </a:solidFill>
                            <a:latin typeface="Cambria Math" panose="02040503050406030204" pitchFamily="18" charset="0"/>
                            <a:ea typeface="+mn-ea"/>
                          </a:rPr>
                          <m:t>𝑚𝑖𝑛</m:t>
                        </m:r>
                      </m:sub>
                    </m:sSub>
                  </m:oMath>
                </a14:m>
                <a:r>
                  <a:rPr lang="en-US" sz="1800" dirty="0">
                    <a:solidFill>
                      <a:schemeClr val="tx1"/>
                    </a:solidFill>
                    <a:latin typeface="+mj-lt"/>
                    <a:ea typeface="+mn-ea"/>
                  </a:rPr>
                  <a:t> and </a:t>
                </a:r>
                <a14:m>
                  <m:oMath xmlns:m="http://schemas.openxmlformats.org/officeDocument/2006/math">
                    <m:sSub>
                      <m:sSubPr>
                        <m:ctrlPr>
                          <a:rPr lang="en-US" sz="1800" i="1" dirty="0" smtClean="0">
                            <a:solidFill>
                              <a:schemeClr val="tx1"/>
                            </a:solidFill>
                            <a:latin typeface="Cambria Math" panose="02040503050406030204" pitchFamily="18" charset="0"/>
                            <a:ea typeface="+mn-ea"/>
                          </a:rPr>
                        </m:ctrlPr>
                      </m:sSubPr>
                      <m:e>
                        <m:r>
                          <a:rPr lang="en-US" sz="1800" i="1" dirty="0" smtClean="0">
                            <a:solidFill>
                              <a:schemeClr val="tx1"/>
                            </a:solidFill>
                            <a:latin typeface="Cambria Math" panose="02040503050406030204" pitchFamily="18" charset="0"/>
                            <a:ea typeface="+mn-ea"/>
                          </a:rPr>
                          <m:t>𝑃</m:t>
                        </m:r>
                      </m:e>
                      <m:sub>
                        <m:r>
                          <a:rPr lang="en-US" sz="1800" i="1" dirty="0" smtClean="0">
                            <a:solidFill>
                              <a:schemeClr val="tx1"/>
                            </a:solidFill>
                            <a:latin typeface="Cambria Math" panose="02040503050406030204" pitchFamily="18" charset="0"/>
                            <a:ea typeface="+mn-ea"/>
                          </a:rPr>
                          <m:t>𝑀𝑂𝐷𝐸</m:t>
                        </m:r>
                      </m:sub>
                    </m:sSub>
                  </m:oMath>
                </a14:m>
                <a:r>
                  <a:rPr lang="en-US" sz="1800" dirty="0">
                    <a:solidFill>
                      <a:schemeClr val="tx1"/>
                    </a:solidFill>
                    <a:latin typeface="+mj-lt"/>
                    <a:ea typeface="+mn-ea"/>
                  </a:rPr>
                  <a:t> for each mode of operation, may be measured by the vendor during production testing or simulation for each AMP tag.</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rPr>
                  <a:t>Given the passed motion PM-2 [1], that a non-AP AMP STA UL will be triggered by the AP, transmission of an UL PPDU is dependent on reception of the AP’s DL Trigger frame. Consequently, the AMP AP may only care if the non-AP AMP STA has enough energy for 1 RX + 1 TX operation. </a:t>
                </a:r>
              </a:p>
              <a:p>
                <a:pPr marL="342900" indent="-342900" defTabSz="1187323" eaLnBrk="1" fontAlgn="auto" hangingPunct="1">
                  <a:spcBef>
                    <a:spcPts val="1200"/>
                  </a:spcBef>
                  <a:spcAft>
                    <a:spcPts val="200"/>
                  </a:spcAft>
                  <a:buFont typeface="Wingdings" panose="05000000000000000000" pitchFamily="2" charset="2"/>
                  <a:buChar char="q"/>
                  <a:tabLst>
                    <a:tab pos="1207937" algn="ctr"/>
                  </a:tabLst>
                </a:pPr>
                <a:r>
                  <a:rPr lang="en-US" sz="1800" dirty="0">
                    <a:solidFill>
                      <a:schemeClr val="tx1"/>
                    </a:solidFill>
                    <a:latin typeface="+mj-lt"/>
                  </a:rPr>
                  <a:t>The time in the non-AP AMP STA can remain in the TX mode of operation, may then be computed as, </a:t>
                </a:r>
                <a14:m>
                  <m:oMath xmlns:m="http://schemas.openxmlformats.org/officeDocument/2006/math">
                    <m:sSub>
                      <m:sSubPr>
                        <m:ctrlPr>
                          <a:rPr lang="en-SG" sz="1800" i="1">
                            <a:solidFill>
                              <a:schemeClr val="tx1"/>
                            </a:solidFill>
                            <a:latin typeface="Cambria Math" panose="02040503050406030204" pitchFamily="18" charset="0"/>
                          </a:rPr>
                        </m:ctrlPr>
                      </m:sSubPr>
                      <m:e>
                        <m:r>
                          <a:rPr lang="en-SG" sz="1800" i="1">
                            <a:solidFill>
                              <a:schemeClr val="tx1"/>
                            </a:solidFill>
                            <a:latin typeface="Cambria Math" panose="02040503050406030204" pitchFamily="18" charset="0"/>
                          </a:rPr>
                          <m:t>𝑡</m:t>
                        </m:r>
                      </m:e>
                      <m:sub>
                        <m:r>
                          <a:rPr lang="en-SG" sz="1800" i="1">
                            <a:solidFill>
                              <a:schemeClr val="tx1"/>
                            </a:solidFill>
                            <a:latin typeface="Cambria Math" panose="02040503050406030204" pitchFamily="18" charset="0"/>
                          </a:rPr>
                          <m:t>𝑇𝑋</m:t>
                        </m:r>
                      </m:sub>
                    </m:sSub>
                    <m:r>
                      <a:rPr lang="en-SG" sz="1800" i="1">
                        <a:solidFill>
                          <a:schemeClr val="tx1"/>
                        </a:solidFill>
                        <a:latin typeface="Cambria Math" panose="02040503050406030204" pitchFamily="18" charset="0"/>
                      </a:rPr>
                      <m:t>=</m:t>
                    </m:r>
                    <m:f>
                      <m:fPr>
                        <m:ctrlPr>
                          <a:rPr lang="en-SG" sz="1800" i="1">
                            <a:solidFill>
                              <a:schemeClr val="tx1"/>
                            </a:solidFill>
                            <a:latin typeface="Cambria Math" panose="02040503050406030204" pitchFamily="18" charset="0"/>
                          </a:rPr>
                        </m:ctrlPr>
                      </m:fPr>
                      <m:num>
                        <m:r>
                          <a:rPr lang="en-SG" sz="1800" b="0" i="1" smtClean="0">
                            <a:solidFill>
                              <a:schemeClr val="tx1"/>
                            </a:solidFill>
                            <a:latin typeface="Cambria Math" panose="02040503050406030204" pitchFamily="18" charset="0"/>
                          </a:rPr>
                          <m:t>𝐸</m:t>
                        </m:r>
                      </m:num>
                      <m:den>
                        <m:sSub>
                          <m:sSubPr>
                            <m:ctrlPr>
                              <a:rPr lang="en-SG" sz="1800" i="1">
                                <a:solidFill>
                                  <a:schemeClr val="tx1"/>
                                </a:solidFill>
                                <a:latin typeface="Cambria Math" panose="02040503050406030204" pitchFamily="18" charset="0"/>
                              </a:rPr>
                            </m:ctrlPr>
                          </m:sSubPr>
                          <m:e>
                            <m:r>
                              <a:rPr lang="en-SG" sz="1800" i="1">
                                <a:solidFill>
                                  <a:schemeClr val="tx1"/>
                                </a:solidFill>
                                <a:latin typeface="Cambria Math" panose="02040503050406030204" pitchFamily="18" charset="0"/>
                              </a:rPr>
                              <m:t>𝑃</m:t>
                            </m:r>
                          </m:e>
                          <m:sub>
                            <m:r>
                              <a:rPr lang="en-SG" sz="1800" i="1">
                                <a:solidFill>
                                  <a:schemeClr val="tx1"/>
                                </a:solidFill>
                                <a:latin typeface="Cambria Math" panose="02040503050406030204" pitchFamily="18" charset="0"/>
                              </a:rPr>
                              <m:t>𝑇𝑋</m:t>
                            </m:r>
                          </m:sub>
                        </m:sSub>
                        <m:r>
                          <a:rPr lang="en-SG" sz="1800" i="1">
                            <a:solidFill>
                              <a:schemeClr val="tx1"/>
                            </a:solidFill>
                            <a:latin typeface="Cambria Math" panose="02040503050406030204" pitchFamily="18" charset="0"/>
                          </a:rPr>
                          <m:t>+</m:t>
                        </m:r>
                        <m:sSub>
                          <m:sSubPr>
                            <m:ctrlPr>
                              <a:rPr lang="en-SG" sz="1800" i="1">
                                <a:solidFill>
                                  <a:schemeClr val="tx1"/>
                                </a:solidFill>
                                <a:latin typeface="Cambria Math" panose="02040503050406030204" pitchFamily="18" charset="0"/>
                              </a:rPr>
                            </m:ctrlPr>
                          </m:sSubPr>
                          <m:e>
                            <m:r>
                              <a:rPr lang="en-SG" sz="1800" i="1">
                                <a:solidFill>
                                  <a:schemeClr val="tx1"/>
                                </a:solidFill>
                                <a:latin typeface="Cambria Math" panose="02040503050406030204" pitchFamily="18" charset="0"/>
                              </a:rPr>
                              <m:t>𝑃</m:t>
                            </m:r>
                          </m:e>
                          <m:sub>
                            <m:r>
                              <a:rPr lang="en-SG" sz="1800" i="1">
                                <a:solidFill>
                                  <a:schemeClr val="tx1"/>
                                </a:solidFill>
                                <a:latin typeface="Cambria Math" panose="02040503050406030204" pitchFamily="18" charset="0"/>
                              </a:rPr>
                              <m:t>𝑅𝑋</m:t>
                            </m:r>
                          </m:sub>
                        </m:sSub>
                      </m:den>
                    </m:f>
                  </m:oMath>
                </a14:m>
                <a:r>
                  <a:rPr lang="en-US" sz="1800" dirty="0">
                    <a:solidFill>
                      <a:schemeClr val="tx1"/>
                    </a:solidFill>
                  </a:rPr>
                  <a:t>. </a:t>
                </a:r>
                <a:r>
                  <a:rPr lang="en-US" sz="1800" dirty="0">
                    <a:solidFill>
                      <a:schemeClr val="tx1"/>
                    </a:solidFill>
                    <a:latin typeface="+mj-lt"/>
                  </a:rPr>
                  <a:t>This may be determined as minimum information needed by the AMP AP to determine if charging is needed prior to transmitting the DL PPDU.</a:t>
                </a:r>
              </a:p>
            </p:txBody>
          </p:sp>
        </mc:Choice>
        <mc:Fallback xmlns="">
          <p:sp>
            <p:nvSpPr>
              <p:cNvPr id="6" name="TextBox 5">
                <a:extLst>
                  <a:ext uri="{FF2B5EF4-FFF2-40B4-BE49-F238E27FC236}">
                    <a16:creationId xmlns:a16="http://schemas.microsoft.com/office/drawing/2014/main" id="{F5BBF0EC-9E98-457D-AAF2-13BD9991D0B3}"/>
                  </a:ext>
                </a:extLst>
              </p:cNvPr>
              <p:cNvSpPr txBox="1">
                <a:spLocks noRot="1" noChangeAspect="1" noMove="1" noResize="1" noEditPoints="1" noAdjustHandles="1" noChangeArrowheads="1" noChangeShapeType="1" noTextEdit="1"/>
              </p:cNvSpPr>
              <p:nvPr/>
            </p:nvSpPr>
            <p:spPr>
              <a:xfrm>
                <a:off x="839416" y="1412776"/>
                <a:ext cx="10617348" cy="4833824"/>
              </a:xfrm>
              <a:prstGeom prst="rect">
                <a:avLst/>
              </a:prstGeom>
              <a:blipFill>
                <a:blip r:embed="rId2"/>
                <a:stretch>
                  <a:fillRect l="-402" r="-1034" b="-1135"/>
                </a:stretch>
              </a:blipFill>
            </p:spPr>
            <p:txBody>
              <a:bodyPr/>
              <a:lstStyle/>
              <a:p>
                <a:r>
                  <a:rPr lang="en-SG">
                    <a:noFill/>
                  </a:rPr>
                  <a:t> </a:t>
                </a:r>
              </a:p>
            </p:txBody>
          </p:sp>
        </mc:Fallback>
      </mc:AlternateContent>
      <p:sp>
        <p:nvSpPr>
          <p:cNvPr id="3" name="Rectangle: Rounded Corners 2">
            <a:extLst>
              <a:ext uri="{FF2B5EF4-FFF2-40B4-BE49-F238E27FC236}">
                <a16:creationId xmlns:a16="http://schemas.microsoft.com/office/drawing/2014/main" id="{0566916E-6984-4B22-80CF-E6DF327D2C17}"/>
              </a:ext>
            </a:extLst>
          </p:cNvPr>
          <p:cNvSpPr/>
          <p:nvPr/>
        </p:nvSpPr>
        <p:spPr bwMode="auto">
          <a:xfrm>
            <a:off x="5657748" y="1434867"/>
            <a:ext cx="2460826" cy="414866"/>
          </a:xfrm>
          <a:prstGeom prst="roundRect">
            <a:avLst/>
          </a:prstGeom>
          <a:noFill/>
          <a:ln w="9525" cap="flat" cmpd="sng" algn="ctr">
            <a:solidFill>
              <a:schemeClr val="bg2">
                <a:lumMod val="20000"/>
                <a:lumOff val="80000"/>
              </a:schemeClr>
            </a:solidFill>
            <a:prstDash val="solid"/>
            <a:round/>
            <a:headEnd type="none" w="med" len="med"/>
            <a:tailEnd type="none" w="med" len="med"/>
          </a:ln>
          <a:effectLst>
            <a:outerShdw blurRad="63500" sx="102000" sy="102000" algn="ctr"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7" name="Rectangle: Rounded Corners 6">
            <a:extLst>
              <a:ext uri="{FF2B5EF4-FFF2-40B4-BE49-F238E27FC236}">
                <a16:creationId xmlns:a16="http://schemas.microsoft.com/office/drawing/2014/main" id="{62CAF039-F019-4962-89C5-8A9239BE86EC}"/>
              </a:ext>
            </a:extLst>
          </p:cNvPr>
          <p:cNvSpPr/>
          <p:nvPr/>
        </p:nvSpPr>
        <p:spPr bwMode="auto">
          <a:xfrm>
            <a:off x="1199456" y="2805236"/>
            <a:ext cx="1584176" cy="449569"/>
          </a:xfrm>
          <a:prstGeom prst="roundRect">
            <a:avLst/>
          </a:prstGeom>
          <a:noFill/>
          <a:ln w="9525" cap="flat" cmpd="sng" algn="ctr">
            <a:solidFill>
              <a:schemeClr val="bg2">
                <a:lumMod val="20000"/>
                <a:lumOff val="80000"/>
              </a:schemeClr>
            </a:solidFill>
            <a:prstDash val="solid"/>
            <a:round/>
            <a:headEnd type="none" w="med" len="med"/>
            <a:tailEnd type="none" w="med" len="med"/>
          </a:ln>
          <a:effectLst>
            <a:outerShdw blurRad="63500" sx="102000" sy="102000" algn="ctr"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8" name="Rectangle: Rounded Corners 7">
            <a:extLst>
              <a:ext uri="{FF2B5EF4-FFF2-40B4-BE49-F238E27FC236}">
                <a16:creationId xmlns:a16="http://schemas.microsoft.com/office/drawing/2014/main" id="{2A2C3A34-BDC6-428D-9730-A47ACB9EDFEA}"/>
              </a:ext>
            </a:extLst>
          </p:cNvPr>
          <p:cNvSpPr/>
          <p:nvPr/>
        </p:nvSpPr>
        <p:spPr bwMode="auto">
          <a:xfrm>
            <a:off x="1631504" y="5469532"/>
            <a:ext cx="1465114" cy="449569"/>
          </a:xfrm>
          <a:prstGeom prst="roundRect">
            <a:avLst/>
          </a:prstGeom>
          <a:noFill/>
          <a:ln w="9525" cap="flat" cmpd="sng" algn="ctr">
            <a:solidFill>
              <a:schemeClr val="bg2">
                <a:lumMod val="20000"/>
                <a:lumOff val="80000"/>
              </a:schemeClr>
            </a:solidFill>
            <a:prstDash val="solid"/>
            <a:round/>
            <a:headEnd type="none" w="med" len="med"/>
            <a:tailEnd type="none" w="med" len="med"/>
          </a:ln>
          <a:effectLst>
            <a:outerShdw blurRad="63500" sx="102000" sy="102000" algn="ctr"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SG"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6274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0F92E31-2507-479A-93AE-930BF6D9B997}"/>
              </a:ext>
            </a:extLst>
          </p:cNvPr>
          <p:cNvPicPr>
            <a:picLocks noChangeAspect="1"/>
          </p:cNvPicPr>
          <p:nvPr/>
        </p:nvPicPr>
        <p:blipFill>
          <a:blip r:embed="rId2"/>
          <a:stretch>
            <a:fillRect/>
          </a:stretch>
        </p:blipFill>
        <p:spPr>
          <a:xfrm>
            <a:off x="4799852" y="3928598"/>
            <a:ext cx="7084712" cy="2474136"/>
          </a:xfrm>
          <a:prstGeom prst="rect">
            <a:avLst/>
          </a:prstGeom>
          <a:ln>
            <a:solidFill>
              <a:schemeClr val="tx1"/>
            </a:solidFill>
          </a:ln>
        </p:spPr>
      </p:pic>
      <p:pic>
        <p:nvPicPr>
          <p:cNvPr id="6" name="Picture 5">
            <a:extLst>
              <a:ext uri="{FF2B5EF4-FFF2-40B4-BE49-F238E27FC236}">
                <a16:creationId xmlns:a16="http://schemas.microsoft.com/office/drawing/2014/main" id="{6ADDB2CF-F1EC-4B27-8C9A-7685A29BE04B}"/>
              </a:ext>
            </a:extLst>
          </p:cNvPr>
          <p:cNvPicPr>
            <a:picLocks noChangeAspect="1"/>
          </p:cNvPicPr>
          <p:nvPr/>
        </p:nvPicPr>
        <p:blipFill>
          <a:blip r:embed="rId3"/>
          <a:stretch>
            <a:fillRect/>
          </a:stretch>
        </p:blipFill>
        <p:spPr>
          <a:xfrm>
            <a:off x="5403843" y="1221244"/>
            <a:ext cx="6480721" cy="2623313"/>
          </a:xfrm>
          <a:prstGeom prst="rect">
            <a:avLst/>
          </a:prstGeom>
          <a:ln>
            <a:solidFill>
              <a:schemeClr val="tx1"/>
            </a:solidFill>
          </a:ln>
        </p:spPr>
      </p:pic>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6</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Operation Status Reporting Example</a:t>
            </a:r>
            <a:endParaRPr lang="en-US" altLang="zh-CN" sz="2800" b="1" kern="1200" dirty="0">
              <a:solidFill>
                <a:srgbClr val="1D1D1A"/>
              </a:solidFill>
              <a:latin typeface="Arial" panose="020B0604020202020204" pitchFamily="34" charset="0"/>
              <a:ea typeface="Microsoft YaHei" panose="020B0503020204020204" pitchFamily="34" charset="-122"/>
            </a:endParaRPr>
          </a:p>
        </p:txBody>
      </p:sp>
      <p:sp>
        <p:nvSpPr>
          <p:cNvPr id="7" name="TextBox 6">
            <a:extLst>
              <a:ext uri="{FF2B5EF4-FFF2-40B4-BE49-F238E27FC236}">
                <a16:creationId xmlns:a16="http://schemas.microsoft.com/office/drawing/2014/main" id="{0C7D4677-8771-4F04-B25C-897E8ED57926}"/>
              </a:ext>
            </a:extLst>
          </p:cNvPr>
          <p:cNvSpPr txBox="1"/>
          <p:nvPr/>
        </p:nvSpPr>
        <p:spPr>
          <a:xfrm>
            <a:off x="872756" y="1736304"/>
            <a:ext cx="3927100" cy="1588127"/>
          </a:xfrm>
          <a:prstGeom prst="rect">
            <a:avLst/>
          </a:prstGeom>
          <a:noFill/>
        </p:spPr>
        <p:txBody>
          <a:bodyPr vert="horz" wrap="square" rtlCol="0">
            <a:spAutoFit/>
          </a:bodyPr>
          <a:lstStyle/>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SG" sz="1800" dirty="0">
                <a:solidFill>
                  <a:schemeClr val="tx1"/>
                </a:solidFill>
                <a:latin typeface="+mj-lt"/>
                <a:ea typeface="+mn-ea"/>
              </a:rPr>
              <a:t>We see an example here, of how future rounds of WPT may be optimized by determining a duration and start time based on an Operation Status report from an Active Tx non-AP AMP STA.</a:t>
            </a:r>
          </a:p>
        </p:txBody>
      </p:sp>
      <p:sp>
        <p:nvSpPr>
          <p:cNvPr id="15" name="TextBox 14">
            <a:extLst>
              <a:ext uri="{FF2B5EF4-FFF2-40B4-BE49-F238E27FC236}">
                <a16:creationId xmlns:a16="http://schemas.microsoft.com/office/drawing/2014/main" id="{123A4B12-C101-46B0-938F-F450E66C9A3F}"/>
              </a:ext>
            </a:extLst>
          </p:cNvPr>
          <p:cNvSpPr txBox="1"/>
          <p:nvPr/>
        </p:nvSpPr>
        <p:spPr>
          <a:xfrm>
            <a:off x="872756" y="4226840"/>
            <a:ext cx="3783084" cy="1837426"/>
          </a:xfrm>
          <a:prstGeom prst="rect">
            <a:avLst/>
          </a:prstGeom>
          <a:noFill/>
        </p:spPr>
        <p:txBody>
          <a:bodyPr vert="horz" wrap="square" rtlCol="0">
            <a:spAutoFit/>
          </a:bodyPr>
          <a:lstStyle/>
          <a:p>
            <a:pPr marL="342900" indent="-342900" defTabSz="1187323" eaLnBrk="1" fontAlgn="auto" hangingPunct="1">
              <a:lnSpc>
                <a:spcPct val="90000"/>
              </a:lnSpc>
              <a:spcBef>
                <a:spcPts val="600"/>
              </a:spcBef>
              <a:spcAft>
                <a:spcPts val="0"/>
              </a:spcAft>
              <a:buFont typeface="Wingdings" panose="05000000000000000000" pitchFamily="2" charset="2"/>
              <a:buChar char="q"/>
              <a:tabLst>
                <a:tab pos="1207937" algn="ctr"/>
              </a:tabLst>
            </a:pPr>
            <a:r>
              <a:rPr lang="en-SG" sz="1800" dirty="0">
                <a:solidFill>
                  <a:schemeClr val="tx1"/>
                </a:solidFill>
                <a:latin typeface="+mj-lt"/>
                <a:ea typeface="+mn-ea"/>
              </a:rPr>
              <a:t>Similarly, the AMP AP can trigger the Backscatter non-AP AMP STA to respond with the Operation Status to determine the duration of the excitation signal for future rounds of charging and backscattering.</a:t>
            </a:r>
            <a:endParaRPr lang="en-US" sz="1800" dirty="0">
              <a:solidFill>
                <a:schemeClr val="tx1"/>
              </a:solidFill>
              <a:latin typeface="+mj-lt"/>
              <a:ea typeface="+mn-ea"/>
            </a:endParaRPr>
          </a:p>
        </p:txBody>
      </p:sp>
    </p:spTree>
    <p:extLst>
      <p:ext uri="{BB962C8B-B14F-4D97-AF65-F5344CB8AC3E}">
        <p14:creationId xmlns:p14="http://schemas.microsoft.com/office/powerpoint/2010/main" val="406588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197D4D3-EBDF-4F5E-9DF6-D175EDAD66AC}"/>
              </a:ext>
            </a:extLst>
          </p:cNvPr>
          <p:cNvPicPr>
            <a:picLocks noChangeAspect="1"/>
          </p:cNvPicPr>
          <p:nvPr/>
        </p:nvPicPr>
        <p:blipFill>
          <a:blip r:embed="rId3"/>
          <a:stretch>
            <a:fillRect/>
          </a:stretch>
        </p:blipFill>
        <p:spPr>
          <a:xfrm>
            <a:off x="7978291" y="3964877"/>
            <a:ext cx="3381761" cy="2375554"/>
          </a:xfrm>
          <a:prstGeom prst="rect">
            <a:avLst/>
          </a:prstGeom>
          <a:ln>
            <a:solidFill>
              <a:schemeClr val="tx1"/>
            </a:solidFill>
          </a:ln>
        </p:spPr>
      </p:pic>
      <p:pic>
        <p:nvPicPr>
          <p:cNvPr id="3" name="Picture 2">
            <a:extLst>
              <a:ext uri="{FF2B5EF4-FFF2-40B4-BE49-F238E27FC236}">
                <a16:creationId xmlns:a16="http://schemas.microsoft.com/office/drawing/2014/main" id="{DB38A42A-0B1E-41F1-8736-5178A01073E0}"/>
              </a:ext>
            </a:extLst>
          </p:cNvPr>
          <p:cNvPicPr>
            <a:picLocks noChangeAspect="1"/>
          </p:cNvPicPr>
          <p:nvPr/>
        </p:nvPicPr>
        <p:blipFill>
          <a:blip r:embed="rId4"/>
          <a:stretch>
            <a:fillRect/>
          </a:stretch>
        </p:blipFill>
        <p:spPr>
          <a:xfrm>
            <a:off x="7968208" y="1310332"/>
            <a:ext cx="3381760" cy="2540740"/>
          </a:xfrm>
          <a:prstGeom prst="rect">
            <a:avLst/>
          </a:prstGeom>
          <a:ln>
            <a:solidFill>
              <a:schemeClr val="tx1"/>
            </a:solidFill>
          </a:ln>
        </p:spPr>
      </p:pic>
      <p:sp>
        <p:nvSpPr>
          <p:cNvPr id="2" name="Slide Number Placeholder 1">
            <a:extLst>
              <a:ext uri="{FF2B5EF4-FFF2-40B4-BE49-F238E27FC236}">
                <a16:creationId xmlns:a16="http://schemas.microsoft.com/office/drawing/2014/main" id="{4C6A225D-CC72-46D4-B04F-837434E9C6E8}"/>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7</a:t>
            </a:fld>
            <a:endParaRPr lang="en-US" altLang="en-US" dirty="0"/>
          </a:p>
        </p:txBody>
      </p:sp>
      <p:sp>
        <p:nvSpPr>
          <p:cNvPr id="5" name="Title 1">
            <a:extLst>
              <a:ext uri="{FF2B5EF4-FFF2-40B4-BE49-F238E27FC236}">
                <a16:creationId xmlns:a16="http://schemas.microsoft.com/office/drawing/2014/main" id="{594BFC05-F7BA-42D0-B699-4334EE8719B5}"/>
              </a:ext>
            </a:extLst>
          </p:cNvPr>
          <p:cNvSpPr txBox="1">
            <a:spLocks/>
          </p:cNvSpPr>
          <p:nvPr/>
        </p:nvSpPr>
        <p:spPr>
          <a:xfrm>
            <a:off x="1007436" y="702557"/>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Operation Status Signaling</a:t>
            </a:r>
            <a:endParaRPr lang="en-US" altLang="zh-CN" sz="2800" b="1" kern="1200" dirty="0">
              <a:solidFill>
                <a:srgbClr val="1D1D1A"/>
              </a:solidFill>
              <a:latin typeface="Arial" panose="020B0604020202020204" pitchFamily="34" charset="0"/>
              <a:ea typeface="Microsoft YaHei" panose="020B0503020204020204" pitchFamily="34" charset="-122"/>
            </a:endParaRP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F5BBF0EC-9E98-457D-AAF2-13BD9991D0B3}"/>
                  </a:ext>
                </a:extLst>
              </p:cNvPr>
              <p:cNvSpPr txBox="1"/>
              <p:nvPr/>
            </p:nvSpPr>
            <p:spPr>
              <a:xfrm>
                <a:off x="827552" y="1358787"/>
                <a:ext cx="6996640" cy="4984570"/>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A possible encoding method for the time in each mode of operation, may be determined based on standard development, and cover the range of capacitor and power consumptions values for non-AP AMP STAs.</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The Operation Status may be carried in an AMP Response frame (when solicited by the AMP AP Trigger Frame), corresponding to each mode of operation:</a:t>
                </a:r>
              </a:p>
              <a:p>
                <a:pPr marL="1085850" lvl="1"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Operation Status (5 bits) – Time unit (2 bits) expressed in us, Time Value (3 bits) expressed as a multiple of the Time unit.</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To reduce the communication overhead, the non-AP AMP STA may alternatively report a fixed multiplicative factor to account for the difference in RX and idle operation times relative to the transmission time, expressed as, </a:t>
                </a:r>
                <a14:m>
                  <m:oMath xmlns:m="http://schemas.openxmlformats.org/officeDocument/2006/math">
                    <m:r>
                      <a:rPr lang="en-SG" sz="1800" b="0" i="1" smtClean="0">
                        <a:solidFill>
                          <a:schemeClr val="tx1"/>
                        </a:solidFill>
                        <a:latin typeface="Cambria Math" panose="02040503050406030204" pitchFamily="18" charset="0"/>
                        <a:ea typeface="+mn-ea"/>
                      </a:rPr>
                      <m:t>𝑅</m:t>
                    </m:r>
                    <m:sSub>
                      <m:sSubPr>
                        <m:ctrlPr>
                          <a:rPr lang="en-SG" sz="1800" b="0" i="1" smtClean="0">
                            <a:solidFill>
                              <a:schemeClr val="tx1"/>
                            </a:solidFill>
                            <a:latin typeface="Cambria Math" panose="02040503050406030204" pitchFamily="18" charset="0"/>
                            <a:ea typeface="+mn-ea"/>
                          </a:rPr>
                        </m:ctrlPr>
                      </m:sSubPr>
                      <m:e>
                        <m:r>
                          <a:rPr lang="en-SG" sz="1800" b="0" i="1" smtClean="0">
                            <a:solidFill>
                              <a:schemeClr val="tx1"/>
                            </a:solidFill>
                            <a:latin typeface="Cambria Math" panose="02040503050406030204" pitchFamily="18" charset="0"/>
                            <a:ea typeface="+mn-ea"/>
                          </a:rPr>
                          <m:t>𝑋</m:t>
                        </m:r>
                      </m:e>
                      <m:sub>
                        <m:r>
                          <a:rPr lang="en-SG" sz="1800" b="0" i="1" smtClean="0">
                            <a:solidFill>
                              <a:schemeClr val="tx1"/>
                            </a:solidFill>
                            <a:latin typeface="Cambria Math" panose="02040503050406030204" pitchFamily="18" charset="0"/>
                            <a:ea typeface="+mn-ea"/>
                          </a:rPr>
                          <m:t>𝑚𝑢𝑙𝑡𝑖𝑝𝑙𝑒</m:t>
                        </m:r>
                      </m:sub>
                    </m:sSub>
                    <m:r>
                      <a:rPr lang="en-SG" sz="1800" b="0" i="1" smtClean="0">
                        <a:solidFill>
                          <a:schemeClr val="tx1"/>
                        </a:solidFill>
                        <a:latin typeface="Cambria Math" panose="02040503050406030204" pitchFamily="18" charset="0"/>
                        <a:ea typeface="+mn-ea"/>
                      </a:rPr>
                      <m:t>=</m:t>
                    </m:r>
                    <m:sSub>
                      <m:sSubPr>
                        <m:ctrlPr>
                          <a:rPr lang="en-SG" sz="1800" b="0" i="1" smtClean="0">
                            <a:solidFill>
                              <a:schemeClr val="tx1"/>
                            </a:solidFill>
                            <a:latin typeface="Cambria Math" panose="02040503050406030204" pitchFamily="18" charset="0"/>
                            <a:ea typeface="+mn-ea"/>
                          </a:rPr>
                        </m:ctrlPr>
                      </m:sSubPr>
                      <m:e>
                        <m:r>
                          <a:rPr lang="en-SG" sz="1800" b="0" i="1" smtClean="0">
                            <a:solidFill>
                              <a:schemeClr val="tx1"/>
                            </a:solidFill>
                            <a:latin typeface="Cambria Math" panose="02040503050406030204" pitchFamily="18" charset="0"/>
                            <a:ea typeface="+mn-ea"/>
                          </a:rPr>
                          <m:t>𝑡</m:t>
                        </m:r>
                      </m:e>
                      <m:sub>
                        <m:r>
                          <a:rPr lang="en-SG" sz="1800" b="0" i="1" smtClean="0">
                            <a:solidFill>
                              <a:schemeClr val="tx1"/>
                            </a:solidFill>
                            <a:latin typeface="Cambria Math" panose="02040503050406030204" pitchFamily="18" charset="0"/>
                            <a:ea typeface="+mn-ea"/>
                          </a:rPr>
                          <m:t>𝑇𝑋</m:t>
                        </m:r>
                      </m:sub>
                    </m:sSub>
                    <m:r>
                      <a:rPr lang="en-SG" sz="1800" b="0" i="1" smtClean="0">
                        <a:solidFill>
                          <a:schemeClr val="tx1"/>
                        </a:solidFill>
                        <a:latin typeface="Cambria Math" panose="02040503050406030204" pitchFamily="18" charset="0"/>
                        <a:ea typeface="+mn-ea"/>
                      </a:rPr>
                      <m:t>/</m:t>
                    </m:r>
                    <m:sSub>
                      <m:sSubPr>
                        <m:ctrlPr>
                          <a:rPr lang="en-SG" sz="1800" b="0" i="1" smtClean="0">
                            <a:solidFill>
                              <a:schemeClr val="tx1"/>
                            </a:solidFill>
                            <a:latin typeface="Cambria Math" panose="02040503050406030204" pitchFamily="18" charset="0"/>
                            <a:ea typeface="+mn-ea"/>
                          </a:rPr>
                        </m:ctrlPr>
                      </m:sSubPr>
                      <m:e>
                        <m:r>
                          <a:rPr lang="en-SG" sz="1800" b="0" i="1" smtClean="0">
                            <a:solidFill>
                              <a:schemeClr val="tx1"/>
                            </a:solidFill>
                            <a:latin typeface="Cambria Math" panose="02040503050406030204" pitchFamily="18" charset="0"/>
                            <a:ea typeface="+mn-ea"/>
                          </a:rPr>
                          <m:t>𝑡</m:t>
                        </m:r>
                      </m:e>
                      <m:sub>
                        <m:r>
                          <a:rPr lang="en-SG" sz="1800" b="0" i="1" smtClean="0">
                            <a:solidFill>
                              <a:schemeClr val="tx1"/>
                            </a:solidFill>
                            <a:latin typeface="Cambria Math" panose="02040503050406030204" pitchFamily="18" charset="0"/>
                            <a:ea typeface="+mn-ea"/>
                          </a:rPr>
                          <m:t>𝑅𝑋</m:t>
                        </m:r>
                      </m:sub>
                    </m:sSub>
                  </m:oMath>
                </a14:m>
                <a:r>
                  <a:rPr lang="en-US" sz="1800" dirty="0">
                    <a:solidFill>
                      <a:schemeClr val="tx1"/>
                    </a:solidFill>
                    <a:latin typeface="+mj-lt"/>
                    <a:ea typeface="+mn-ea"/>
                  </a:rPr>
                  <a:t>, and       </a:t>
                </a:r>
                <a14:m>
                  <m:oMath xmlns:m="http://schemas.openxmlformats.org/officeDocument/2006/math">
                    <m:r>
                      <a:rPr lang="en-SG" sz="1800" b="0" i="1" smtClean="0">
                        <a:solidFill>
                          <a:schemeClr val="tx1"/>
                        </a:solidFill>
                        <a:latin typeface="Cambria Math" panose="02040503050406030204" pitchFamily="18" charset="0"/>
                        <a:ea typeface="+mn-ea"/>
                      </a:rPr>
                      <m:t>𝐼𝐷𝐿</m:t>
                    </m:r>
                    <m:sSub>
                      <m:sSubPr>
                        <m:ctrlPr>
                          <a:rPr lang="en-SG" sz="1800" b="0" i="1" smtClean="0">
                            <a:solidFill>
                              <a:schemeClr val="tx1"/>
                            </a:solidFill>
                            <a:latin typeface="Cambria Math" panose="02040503050406030204" pitchFamily="18" charset="0"/>
                            <a:ea typeface="+mn-ea"/>
                          </a:rPr>
                        </m:ctrlPr>
                      </m:sSubPr>
                      <m:e>
                        <m:r>
                          <a:rPr lang="en-SG" sz="1800" b="0" i="1" smtClean="0">
                            <a:solidFill>
                              <a:schemeClr val="tx1"/>
                            </a:solidFill>
                            <a:latin typeface="Cambria Math" panose="02040503050406030204" pitchFamily="18" charset="0"/>
                            <a:ea typeface="+mn-ea"/>
                          </a:rPr>
                          <m:t>𝐸</m:t>
                        </m:r>
                      </m:e>
                      <m:sub>
                        <m:r>
                          <a:rPr lang="en-SG" sz="1800" b="0" i="1" smtClean="0">
                            <a:solidFill>
                              <a:schemeClr val="tx1"/>
                            </a:solidFill>
                            <a:latin typeface="Cambria Math" panose="02040503050406030204" pitchFamily="18" charset="0"/>
                            <a:ea typeface="+mn-ea"/>
                          </a:rPr>
                          <m:t>𝑚𝑢𝑙𝑡𝑖𝑝𝑙𝑒</m:t>
                        </m:r>
                      </m:sub>
                    </m:sSub>
                    <m:r>
                      <a:rPr lang="en-SG" sz="1800" b="0" i="1" smtClean="0">
                        <a:solidFill>
                          <a:schemeClr val="tx1"/>
                        </a:solidFill>
                        <a:latin typeface="Cambria Math" panose="02040503050406030204" pitchFamily="18" charset="0"/>
                        <a:ea typeface="+mn-ea"/>
                      </a:rPr>
                      <m:t>=</m:t>
                    </m:r>
                    <m:sSub>
                      <m:sSubPr>
                        <m:ctrlPr>
                          <a:rPr lang="en-SG" sz="1800" b="0" i="1" smtClean="0">
                            <a:solidFill>
                              <a:schemeClr val="tx1"/>
                            </a:solidFill>
                            <a:latin typeface="Cambria Math" panose="02040503050406030204" pitchFamily="18" charset="0"/>
                            <a:ea typeface="+mn-ea"/>
                          </a:rPr>
                        </m:ctrlPr>
                      </m:sSubPr>
                      <m:e>
                        <m:r>
                          <a:rPr lang="en-SG" sz="1800" b="0" i="1" smtClean="0">
                            <a:solidFill>
                              <a:schemeClr val="tx1"/>
                            </a:solidFill>
                            <a:latin typeface="Cambria Math" panose="02040503050406030204" pitchFamily="18" charset="0"/>
                            <a:ea typeface="+mn-ea"/>
                          </a:rPr>
                          <m:t>𝑡</m:t>
                        </m:r>
                      </m:e>
                      <m:sub>
                        <m:r>
                          <a:rPr lang="en-SG" sz="1800" b="0" i="1" smtClean="0">
                            <a:solidFill>
                              <a:schemeClr val="tx1"/>
                            </a:solidFill>
                            <a:latin typeface="Cambria Math" panose="02040503050406030204" pitchFamily="18" charset="0"/>
                            <a:ea typeface="+mn-ea"/>
                          </a:rPr>
                          <m:t>𝑇𝑋</m:t>
                        </m:r>
                      </m:sub>
                    </m:sSub>
                    <m:r>
                      <a:rPr lang="en-SG" sz="1800" b="0" i="1" smtClean="0">
                        <a:solidFill>
                          <a:schemeClr val="tx1"/>
                        </a:solidFill>
                        <a:latin typeface="Cambria Math" panose="02040503050406030204" pitchFamily="18" charset="0"/>
                        <a:ea typeface="+mn-ea"/>
                      </a:rPr>
                      <m:t>/</m:t>
                    </m:r>
                    <m:sSub>
                      <m:sSubPr>
                        <m:ctrlPr>
                          <a:rPr lang="en-SG" sz="1800" b="0" i="1" smtClean="0">
                            <a:solidFill>
                              <a:schemeClr val="tx1"/>
                            </a:solidFill>
                            <a:latin typeface="Cambria Math" panose="02040503050406030204" pitchFamily="18" charset="0"/>
                            <a:ea typeface="+mn-ea"/>
                          </a:rPr>
                        </m:ctrlPr>
                      </m:sSubPr>
                      <m:e>
                        <m:r>
                          <a:rPr lang="en-SG" sz="1800" b="0" i="1" smtClean="0">
                            <a:solidFill>
                              <a:schemeClr val="tx1"/>
                            </a:solidFill>
                            <a:latin typeface="Cambria Math" panose="02040503050406030204" pitchFamily="18" charset="0"/>
                            <a:ea typeface="+mn-ea"/>
                          </a:rPr>
                          <m:t>𝑡</m:t>
                        </m:r>
                      </m:e>
                      <m:sub>
                        <m:r>
                          <a:rPr lang="en-SG" sz="1800" b="0" i="1" smtClean="0">
                            <a:solidFill>
                              <a:schemeClr val="tx1"/>
                            </a:solidFill>
                            <a:latin typeface="Cambria Math" panose="02040503050406030204" pitchFamily="18" charset="0"/>
                            <a:ea typeface="+mn-ea"/>
                          </a:rPr>
                          <m:t>𝐼𝐷𝐿𝐸</m:t>
                        </m:r>
                      </m:sub>
                    </m:sSub>
                  </m:oMath>
                </a14:m>
                <a:r>
                  <a:rPr lang="en-US" sz="1800" dirty="0">
                    <a:solidFill>
                      <a:schemeClr val="tx1"/>
                    </a:solidFill>
                    <a:latin typeface="+mj-lt"/>
                    <a:ea typeface="+mn-ea"/>
                  </a:rPr>
                  <a:t>, respectively.</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1800" dirty="0">
                    <a:solidFill>
                      <a:schemeClr val="tx1"/>
                    </a:solidFill>
                    <a:latin typeface="+mj-lt"/>
                    <a:ea typeface="+mn-ea"/>
                  </a:rPr>
                  <a:t>The Operation Status may be piggybacked with Payload Data with/without explicitly being solicited by the AMP AP.</a:t>
                </a:r>
              </a:p>
            </p:txBody>
          </p:sp>
        </mc:Choice>
        <mc:Fallback xmlns="">
          <p:sp>
            <p:nvSpPr>
              <p:cNvPr id="6" name="TextBox 5">
                <a:extLst>
                  <a:ext uri="{FF2B5EF4-FFF2-40B4-BE49-F238E27FC236}">
                    <a16:creationId xmlns:a16="http://schemas.microsoft.com/office/drawing/2014/main" id="{F5BBF0EC-9E98-457D-AAF2-13BD9991D0B3}"/>
                  </a:ext>
                </a:extLst>
              </p:cNvPr>
              <p:cNvSpPr txBox="1">
                <a:spLocks noRot="1" noChangeAspect="1" noMove="1" noResize="1" noEditPoints="1" noAdjustHandles="1" noChangeArrowheads="1" noChangeShapeType="1" noTextEdit="1"/>
              </p:cNvSpPr>
              <p:nvPr/>
            </p:nvSpPr>
            <p:spPr>
              <a:xfrm>
                <a:off x="827552" y="1358787"/>
                <a:ext cx="6996640" cy="4984570"/>
              </a:xfrm>
              <a:prstGeom prst="rect">
                <a:avLst/>
              </a:prstGeom>
              <a:blipFill>
                <a:blip r:embed="rId5"/>
                <a:stretch>
                  <a:fillRect l="-610" t="-1222" r="-1046" b="-978"/>
                </a:stretch>
              </a:blipFill>
            </p:spPr>
            <p:txBody>
              <a:bodyPr/>
              <a:lstStyle/>
              <a:p>
                <a:r>
                  <a:rPr lang="en-SG">
                    <a:noFill/>
                  </a:rPr>
                  <a:t> </a:t>
                </a:r>
              </a:p>
            </p:txBody>
          </p:sp>
        </mc:Fallback>
      </mc:AlternateContent>
    </p:spTree>
    <p:extLst>
      <p:ext uri="{BB962C8B-B14F-4D97-AF65-F5344CB8AC3E}">
        <p14:creationId xmlns:p14="http://schemas.microsoft.com/office/powerpoint/2010/main" val="3431338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B107678-E453-4655-BF7F-5BF067C92E70}"/>
              </a:ext>
            </a:extLst>
          </p:cNvPr>
          <p:cNvSpPr>
            <a:spLocks noGrp="1"/>
          </p:cNvSpPr>
          <p:nvPr>
            <p:ph type="sldNum" idx="10"/>
          </p:nvPr>
        </p:nvSpPr>
        <p:spPr/>
        <p:txBody>
          <a:bodyPr/>
          <a:lstStyle/>
          <a:p>
            <a:pPr>
              <a:defRPr/>
            </a:pPr>
            <a:r>
              <a:rPr lang="en-US" altLang="en-US"/>
              <a:t>Slide </a:t>
            </a:r>
            <a:fld id="{49DFBF5E-CB2C-45B5-BBB9-429FD974229E}" type="slidenum">
              <a:rPr lang="en-US" altLang="en-US" smtClean="0"/>
              <a:pPr>
                <a:defRPr/>
              </a:pPr>
              <a:t>8</a:t>
            </a:fld>
            <a:endParaRPr lang="en-US" altLang="en-US" dirty="0"/>
          </a:p>
        </p:txBody>
      </p:sp>
      <p:sp>
        <p:nvSpPr>
          <p:cNvPr id="3" name="Title 1">
            <a:extLst>
              <a:ext uri="{FF2B5EF4-FFF2-40B4-BE49-F238E27FC236}">
                <a16:creationId xmlns:a16="http://schemas.microsoft.com/office/drawing/2014/main" id="{753528A8-FB91-47A9-838D-21CE0BD0B149}"/>
              </a:ext>
            </a:extLst>
          </p:cNvPr>
          <p:cNvSpPr txBox="1">
            <a:spLocks/>
          </p:cNvSpPr>
          <p:nvPr/>
        </p:nvSpPr>
        <p:spPr>
          <a:xfrm>
            <a:off x="1007436" y="692696"/>
            <a:ext cx="10352617" cy="509994"/>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US" altLang="zh-CN" sz="2800" b="1" dirty="0">
                <a:solidFill>
                  <a:srgbClr val="1D1D1A"/>
                </a:solidFill>
                <a:latin typeface="Arial" panose="020B0604020202020204" pitchFamily="34" charset="0"/>
                <a:ea typeface="Microsoft YaHei" panose="020B0503020204020204" pitchFamily="34" charset="-122"/>
              </a:rPr>
              <a:t>Summary</a:t>
            </a:r>
            <a:endParaRPr lang="en-US" altLang="zh-CN" sz="2800" b="1" kern="1200" dirty="0">
              <a:solidFill>
                <a:srgbClr val="1D1D1A"/>
              </a:solidFill>
              <a:latin typeface="Arial" panose="020B0604020202020204" pitchFamily="34" charset="0"/>
              <a:ea typeface="Microsoft YaHei" panose="020B0503020204020204" pitchFamily="34" charset="-122"/>
            </a:endParaRPr>
          </a:p>
        </p:txBody>
      </p:sp>
      <p:sp>
        <p:nvSpPr>
          <p:cNvPr id="4" name="TextBox 3">
            <a:extLst>
              <a:ext uri="{FF2B5EF4-FFF2-40B4-BE49-F238E27FC236}">
                <a16:creationId xmlns:a16="http://schemas.microsoft.com/office/drawing/2014/main" id="{3E346FE8-8FDF-48C7-804F-BBF5D9A888C8}"/>
              </a:ext>
            </a:extLst>
          </p:cNvPr>
          <p:cNvSpPr txBox="1"/>
          <p:nvPr/>
        </p:nvSpPr>
        <p:spPr>
          <a:xfrm>
            <a:off x="927160" y="1484784"/>
            <a:ext cx="10432893" cy="4339650"/>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SG" sz="2000" dirty="0">
                <a:solidFill>
                  <a:schemeClr val="tx1"/>
                </a:solidFill>
                <a:latin typeface="+mj-lt"/>
                <a:ea typeface="+mn-ea"/>
              </a:rPr>
              <a:t>A new </a:t>
            </a:r>
            <a:r>
              <a:rPr lang="en-US" sz="2000" dirty="0">
                <a:solidFill>
                  <a:schemeClr val="tx1"/>
                </a:solidFill>
                <a:latin typeface="+mj-lt"/>
                <a:ea typeface="+mn-ea"/>
              </a:rPr>
              <a:t>Operation Status report was introduced to provide the AP the time an non-AP AMP STA can remain in a mode of operation, namely, transmission, reception and idle.</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This gives the AP, an </a:t>
            </a:r>
            <a:r>
              <a:rPr lang="en-US" sz="2000" u="sng" dirty="0">
                <a:solidFill>
                  <a:schemeClr val="tx1"/>
                </a:solidFill>
                <a:latin typeface="+mj-lt"/>
                <a:ea typeface="+mn-ea"/>
              </a:rPr>
              <a:t>AMP STA-specific energy signature</a:t>
            </a:r>
            <a:r>
              <a:rPr lang="en-US" sz="2000" dirty="0">
                <a:solidFill>
                  <a:schemeClr val="tx1"/>
                </a:solidFill>
                <a:latin typeface="+mj-lt"/>
                <a:ea typeface="+mn-ea"/>
              </a:rPr>
              <a:t>, which can be useful in determining:</a:t>
            </a:r>
          </a:p>
          <a:p>
            <a:pPr marL="1085850" lvl="1"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The duration and time for WPT/excitation signal transmission (or its control)</a:t>
            </a:r>
          </a:p>
          <a:p>
            <a:pPr marL="1085850" lvl="1"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mj-lt"/>
                <a:ea typeface="+mn-ea"/>
              </a:rPr>
              <a:t>Scheduling or prioritizing of non-AP AMP STAs for channel access</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SG" sz="2000" dirty="0">
                <a:solidFill>
                  <a:schemeClr val="tx1"/>
                </a:solidFill>
                <a:latin typeface="+mj-lt"/>
                <a:ea typeface="+mn-ea"/>
              </a:rPr>
              <a:t>A means to determine the time in a mode of operation at the non-AP AMP STA was discussed.</a:t>
            </a: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SG" sz="2000" dirty="0">
                <a:solidFill>
                  <a:schemeClr val="tx1"/>
                </a:solidFill>
                <a:latin typeface="+mj-lt"/>
                <a:ea typeface="+mn-ea"/>
              </a:rPr>
              <a:t>Possible encoding of the Operation Status, with an option to reduce the communication overhead, by indicating the reception time and idle time as a fixed multiple of the transmission time was also proposed.</a:t>
            </a:r>
            <a:endParaRPr lang="en-US" sz="2000" dirty="0">
              <a:solidFill>
                <a:schemeClr val="tx1"/>
              </a:solidFill>
              <a:latin typeface="+mj-lt"/>
              <a:ea typeface="+mn-ea"/>
            </a:endParaRPr>
          </a:p>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endParaRPr lang="en-US" sz="2000" dirty="0">
              <a:solidFill>
                <a:schemeClr val="tx1"/>
              </a:solidFill>
              <a:latin typeface="+mj-lt"/>
              <a:ea typeface="+mn-ea"/>
            </a:endParaRPr>
          </a:p>
        </p:txBody>
      </p:sp>
    </p:spTree>
    <p:extLst>
      <p:ext uri="{BB962C8B-B14F-4D97-AF65-F5344CB8AC3E}">
        <p14:creationId xmlns:p14="http://schemas.microsoft.com/office/powerpoint/2010/main" val="1073128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983432" y="692696"/>
            <a:ext cx="10352617" cy="509994"/>
          </a:xfrm>
        </p:spPr>
        <p:txBody>
          <a:bodyPr/>
          <a:lstStyle/>
          <a:p>
            <a:r>
              <a:rPr lang="en-US" altLang="zh-CN" sz="2800" b="1" kern="1200">
                <a:solidFill>
                  <a:srgbClr val="1D1D1A"/>
                </a:solidFill>
                <a:latin typeface="Arial" panose="020B0604020202020204" pitchFamily="34" charset="0"/>
                <a:ea typeface="Microsoft YaHei" panose="020B0503020204020204" pitchFamily="34" charset="-122"/>
              </a:rPr>
              <a:t>SP</a:t>
            </a:r>
            <a:endParaRPr lang="en-US" altLang="zh-CN" sz="2800" b="1" kern="1200" dirty="0">
              <a:solidFill>
                <a:srgbClr val="1D1D1A"/>
              </a:solidFill>
              <a:latin typeface="Arial" panose="020B0604020202020204" pitchFamily="34" charset="0"/>
              <a:ea typeface="Microsoft YaHei" panose="020B0503020204020204" pitchFamily="34" charset="-122"/>
            </a:endParaRP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9</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451970CD-5160-40DC-946F-6212A7C744CD}"/>
              </a:ext>
            </a:extLst>
          </p:cNvPr>
          <p:cNvSpPr txBox="1"/>
          <p:nvPr/>
        </p:nvSpPr>
        <p:spPr>
          <a:xfrm>
            <a:off x="883687" y="1484784"/>
            <a:ext cx="10424625" cy="4365811"/>
          </a:xfrm>
          <a:prstGeom prst="rect">
            <a:avLst/>
          </a:prstGeom>
          <a:noFill/>
        </p:spPr>
        <p:txBody>
          <a:bodyPr vert="horz" wrap="square" rtlCol="0">
            <a:spAutoFit/>
          </a:bodyPr>
          <a:lstStyle/>
          <a:p>
            <a:pPr marL="34290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300" dirty="0">
                <a:solidFill>
                  <a:srgbClr val="000000"/>
                </a:solidFill>
                <a:latin typeface="+mj-lt"/>
                <a:ea typeface="ＭＳ Ｐゴシック"/>
              </a:rPr>
              <a:t>Do you agree to add the following text to </a:t>
            </a:r>
            <a:r>
              <a:rPr lang="en-US" sz="2300" dirty="0" err="1">
                <a:solidFill>
                  <a:srgbClr val="000000"/>
                </a:solidFill>
                <a:latin typeface="+mj-lt"/>
                <a:ea typeface="ＭＳ Ｐゴシック"/>
              </a:rPr>
              <a:t>TGbp</a:t>
            </a:r>
            <a:r>
              <a:rPr lang="en-US" sz="2300" dirty="0">
                <a:solidFill>
                  <a:srgbClr val="000000"/>
                </a:solidFill>
                <a:latin typeface="+mj-lt"/>
                <a:ea typeface="ＭＳ Ｐゴシック"/>
              </a:rPr>
              <a:t>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300" dirty="0">
                <a:solidFill>
                  <a:schemeClr val="tx1"/>
                </a:solidFill>
                <a:latin typeface="+mj-lt"/>
                <a:ea typeface="ＭＳ Ｐゴシック"/>
                <a:cs typeface="Arial" panose="020B0604020202020204" pitchFamily="34" charset="0"/>
              </a:rPr>
              <a:t>IEEE 802.11bp allows a non-AP AMP STA to optionally report the time it can remain in a mode of operation. The mode of operation may refer to at least transmission, reception or idle mode. How the non-AP AMP STA may determine the time is TBD.</a:t>
            </a:r>
          </a:p>
          <a:p>
            <a:pPr marL="342900" lvl="0"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300" dirty="0">
                <a:solidFill>
                  <a:schemeClr val="tx1"/>
                </a:solidFill>
                <a:latin typeface="+mj-lt"/>
                <a:ea typeface="ＭＳ Ｐゴシック"/>
                <a:cs typeface="Arial" panose="020B0604020202020204" pitchFamily="34" charset="0"/>
              </a:rPr>
              <a:t>Note:</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300" dirty="0">
                <a:solidFill>
                  <a:schemeClr val="tx1"/>
                </a:solidFill>
                <a:latin typeface="+mj-lt"/>
                <a:ea typeface="ＭＳ Ｐゴシック"/>
                <a:cs typeface="Arial" panose="020B0604020202020204" pitchFamily="34" charset="0"/>
              </a:rPr>
              <a:t>Time the AMP STA can remain in transmission mode, already considers the energy consumed from receiving an AMP Trigger frame.</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300" dirty="0">
                <a:solidFill>
                  <a:schemeClr val="tx1"/>
                </a:solidFill>
                <a:latin typeface="+mj-lt"/>
                <a:ea typeface="ＭＳ Ｐゴシック"/>
                <a:cs typeface="Arial" panose="020B0604020202020204" pitchFamily="34" charset="0"/>
              </a:rPr>
              <a:t>Idle mode refers to a mode of operation with no RF activity, i.e. the non-AP AMP STA cannot transmit or receive any frames in this mode.</a:t>
            </a:r>
          </a:p>
          <a:p>
            <a:pPr marL="355600" lvl="0" defTabSz="1187323" eaLnBrk="1" fontAlgn="auto" hangingPunct="1">
              <a:lnSpc>
                <a:spcPct val="90000"/>
              </a:lnSpc>
              <a:spcBef>
                <a:spcPts val="1200"/>
              </a:spcBef>
              <a:spcAft>
                <a:spcPts val="0"/>
              </a:spcAft>
              <a:tabLst>
                <a:tab pos="1207937" algn="ctr"/>
              </a:tabLst>
            </a:pPr>
            <a:r>
              <a:rPr lang="en-US" sz="2300" i="1" dirty="0">
                <a:solidFill>
                  <a:schemeClr val="tx1"/>
                </a:solidFill>
                <a:latin typeface="+mj-lt"/>
                <a:ea typeface="ＭＳ Ｐゴシック"/>
                <a:cs typeface="Arial" panose="020B0604020202020204" pitchFamily="34" charset="0"/>
              </a:rPr>
              <a:t>[Reference: 11-25/0788r0]</a:t>
            </a:r>
          </a:p>
        </p:txBody>
      </p:sp>
    </p:spTree>
    <p:extLst>
      <p:ext uri="{BB962C8B-B14F-4D97-AF65-F5344CB8AC3E}">
        <p14:creationId xmlns:p14="http://schemas.microsoft.com/office/powerpoint/2010/main" val="74802604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119525</TotalTime>
  <Words>1322</Words>
  <Application>Microsoft Office PowerPoint</Application>
  <PresentationFormat>Widescreen</PresentationFormat>
  <Paragraphs>87</Paragraphs>
  <Slides>10</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Microsoft YaHei</vt:lpstr>
      <vt:lpstr>MS PGothic</vt:lpstr>
      <vt:lpstr>MS PGothic</vt:lpstr>
      <vt:lpstr>Arial</vt:lpstr>
      <vt:lpstr>Arial Unicode MS</vt:lpstr>
      <vt:lpstr>Cambria Math</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ian.bajaj@huawei.com</dc:creator>
  <cp:keywords/>
  <dc:description/>
  <cp:lastModifiedBy>Ian Bajaj</cp:lastModifiedBy>
  <cp:revision>1707</cp:revision>
  <cp:lastPrinted>2000-03-07T00:55:37Z</cp:lastPrinted>
  <dcterms:created xsi:type="dcterms:W3CDTF">2016-01-17T22:48:36Z</dcterms:created>
  <dcterms:modified xsi:type="dcterms:W3CDTF">2025-05-09T10:12:25Z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(3)zXz6X/c6YLpQKUlQ3R2/7Is7bgKxQG4wm8FxbRVHukvjwrDH9sUmOS9Z5itkHtopWCC8kki7
wFEVGETe0NTbp7ZlvG245CE09fCHpKuUIsYL+v9QKqbiYR7b+0KHjkyp+Y3IC9sQ2MlneKX/
SSubAG3NpwRlGwg3j4ny2cNnI7+LIyp0ks4dV3qJ4iUuUm9EMy78x69B/Zm7CZQFddgkcl6s
2SWOJVWRDJZf825Vl/</vt:lpwstr>
  </property>
  <property fmtid="{D5CDD505-2E9C-101B-9397-08002B2CF9AE}" pid="3" name="_2015_ms_pID_7253431">
    <vt:lpwstr>BCwkirEHEYaF6qNxMCHUYFOFj88ebbK5zWv/ctX8NCK/Mj4H6fN7nI
lul7x7ZWfgjCT0t7+TB/l2vQfSp8lejJTxkUQyrpFD8pY3c2XBR4s39sM17Y8t3hmQj2J71+
cSUFIfo85TH5cMORxzP9KOgASC3XwWZhyUnnFcR2//wRB+3LNxtz0X0Mlq/cozHYzDXO6Upv
1xs9zGnbZ6qLBWwLDoS/XOMxvIn7ac7m9aQX</vt:lpwstr>
  </property>
  <property fmtid="{D5CDD505-2E9C-101B-9397-08002B2CF9AE}" pid="4" name="_2015_ms_pID_7253432">
    <vt:lpwstr>kg==</vt:lpwstr>
  </property>
</Properties>
</file>