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1"/>
  </p:notesMasterIdLst>
  <p:sldIdLst>
    <p:sldId id="363" r:id="rId2"/>
    <p:sldId id="2523" r:id="rId3"/>
    <p:sldId id="2538" r:id="rId4"/>
    <p:sldId id="2540" r:id="rId5"/>
    <p:sldId id="2541" r:id="rId6"/>
    <p:sldId id="2539" r:id="rId7"/>
    <p:sldId id="2513" r:id="rId8"/>
    <p:sldId id="2527" r:id="rId9"/>
    <p:sldId id="2469" r:id="rId10"/>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 id="3" name="Ian Bajaj" initials="IB" lastIdx="11" clrIdx="2">
    <p:extLst>
      <p:ext uri="{19B8F6BF-5375-455C-9EA6-DF929625EA0E}">
        <p15:presenceInfo xmlns:p15="http://schemas.microsoft.com/office/powerpoint/2012/main" userId="S-1-5-21-147214757-305610072-1517763936-10613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A7E6FF"/>
    <a:srgbClr val="FF8B8B"/>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51" autoAdjust="0"/>
  </p:normalViewPr>
  <p:slideViewPr>
    <p:cSldViewPr>
      <p:cViewPr varScale="1">
        <p:scale>
          <a:sx n="70" d="100"/>
          <a:sy n="70" d="100"/>
        </p:scale>
        <p:origin x="468"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id="{A41F80D5-87FE-483F-B143-B248F0A4A38A}"/>
              </a:ext>
            </a:extLst>
          </p:cNvPr>
          <p:cNvSpPr>
            <a:spLocks noGrp="1" noChangeArrowheads="1"/>
          </p:cNvSpPr>
          <p:nvPr>
            <p:ph type="sldNum" idx="10"/>
          </p:nvPr>
        </p:nvSpPr>
        <p:spPr>
          <a:xfrm>
            <a:off x="5615518" y="6554788"/>
            <a:ext cx="874183" cy="239712"/>
          </a:xfr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350679"/>
            <a:ext cx="5283200" cy="246221"/>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600" b="1" dirty="0">
                <a:solidFill>
                  <a:schemeClr val="tx1"/>
                </a:solidFill>
              </a:rPr>
              <a:t>doc.: IEEE 802.11-25/0786r0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340735"/>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600" dirty="0"/>
              <a:t>May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309958"/>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400" dirty="0"/>
              <a:t>Ian Bajaj </a:t>
            </a:r>
            <a:r>
              <a:rPr lang="en-SG" sz="1400" dirty="0"/>
              <a:t>(Huawei)</a:t>
            </a:r>
            <a:endParaRPr lang="en-GB" sz="14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914400" indent="-457200" algn="l" defTabSz="449263" rtl="0" eaLnBrk="0" fontAlgn="base" hangingPunct="0">
        <a:spcBef>
          <a:spcPts val="700"/>
        </a:spcBef>
        <a:spcAft>
          <a:spcPct val="0"/>
        </a:spcAft>
        <a:buClr>
          <a:srgbClr val="000000"/>
        </a:buClr>
        <a:buSzPct val="100000"/>
        <a:buFont typeface="Wingdings" panose="05000000000000000000" pitchFamily="2" charset="2"/>
        <a:buChar char="q"/>
        <a:defRPr sz="2800">
          <a:solidFill>
            <a:srgbClr val="000000"/>
          </a:solidFill>
          <a:latin typeface="+mn-lt"/>
          <a:ea typeface="MS PGothic" panose="020B0600070205080204" pitchFamily="34" charset="-128"/>
          <a:cs typeface="+mn-cs"/>
        </a:defRPr>
      </a:lvl2pPr>
      <a:lvl3pPr marL="1257300" indent="-342900" algn="l" defTabSz="449263" rtl="0" eaLnBrk="0" fontAlgn="base" hangingPunct="0">
        <a:spcBef>
          <a:spcPts val="600"/>
        </a:spcBef>
        <a:spcAft>
          <a:spcPct val="0"/>
        </a:spcAft>
        <a:buClr>
          <a:srgbClr val="000000"/>
        </a:buClr>
        <a:buSzPct val="100000"/>
        <a:buFont typeface="Wingdings" panose="05000000000000000000" pitchFamily="2" charset="2"/>
        <a:buChar char="§"/>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1483900651"/>
              </p:ext>
            </p:extLst>
          </p:nvPr>
        </p:nvGraphicFramePr>
        <p:xfrm>
          <a:off x="875420" y="2708920"/>
          <a:ext cx="10441160" cy="134112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latin typeface="Times New Roman" panose="02020603050405020304" pitchFamily="18" charset="0"/>
                          <a:cs typeface="Times New Roman" panose="02020603050405020304" pitchFamily="18" charset="0"/>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ian.bajaj@huawei.com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2209800" y="615636"/>
            <a:ext cx="77724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a:ln>
                  <a:noFill/>
                </a:ln>
                <a:solidFill>
                  <a:srgbClr val="000000"/>
                </a:solidFill>
                <a:effectLst/>
                <a:uLnTx/>
                <a:uFillTx/>
                <a:latin typeface="Times New Roman"/>
                <a:ea typeface="+mj-ea"/>
                <a:cs typeface="+mj-cs"/>
              </a:rPr>
              <a:t>AMP Bi-Static </a:t>
            </a:r>
            <a:r>
              <a:rPr kumimoji="0" lang="en-US" sz="3200" b="1" i="0" u="none" strike="noStrike" kern="0" cap="none" spc="0" normalizeH="0" baseline="0" noProof="0" dirty="0">
                <a:ln>
                  <a:noFill/>
                </a:ln>
                <a:solidFill>
                  <a:srgbClr val="000000"/>
                </a:solidFill>
                <a:effectLst/>
                <a:uLnTx/>
                <a:uFillTx/>
                <a:latin typeface="Times New Roman"/>
                <a:ea typeface="+mj-ea"/>
                <a:cs typeface="+mj-cs"/>
              </a:rPr>
              <a:t>Backscatter Control</a:t>
            </a: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12 May 2025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2</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Introduction</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879253" y="1484784"/>
            <a:ext cx="10513168" cy="4739759"/>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following agreed motions in 11bp [1] give us an idea on the current notion of bi-static backscatter control for AMP:</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Motion PM-4 defines MAC/PHY support for bi-static backscattering</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Motion PM-5 discusses the AMP Downlink PPDU containing at least an 802.11 preamble field, an AMP-Sync field and an AMP-Data field... Additionally, for transmission to backscatter STAs there will be </a:t>
            </a:r>
            <a:r>
              <a:rPr lang="en-US" sz="1800" u="sng" dirty="0">
                <a:solidFill>
                  <a:schemeClr val="tx1"/>
                </a:solidFill>
                <a:latin typeface="+mj-lt"/>
                <a:ea typeface="+mn-ea"/>
              </a:rPr>
              <a:t>one or more Excitation fields</a:t>
            </a:r>
            <a:r>
              <a:rPr lang="en-US" sz="1800" dirty="0">
                <a:solidFill>
                  <a:schemeClr val="tx1"/>
                </a:solidFill>
                <a:latin typeface="+mj-lt"/>
                <a:ea typeface="+mn-ea"/>
              </a:rPr>
              <a:t>.</a:t>
            </a:r>
          </a:p>
          <a:p>
            <a:pPr marL="1485900" lvl="2"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Related contributions clarify how the excitation field may be used for </a:t>
            </a:r>
            <a:r>
              <a:rPr lang="en-US" sz="1800" u="sng" dirty="0">
                <a:solidFill>
                  <a:schemeClr val="tx1"/>
                </a:solidFill>
                <a:latin typeface="+mj-lt"/>
                <a:ea typeface="+mn-ea"/>
              </a:rPr>
              <a:t>charging the non-AP AMP STA</a:t>
            </a:r>
            <a:r>
              <a:rPr lang="en-US" sz="1800" dirty="0">
                <a:solidFill>
                  <a:schemeClr val="tx1"/>
                </a:solidFill>
                <a:latin typeface="+mj-lt"/>
                <a:ea typeface="+mn-ea"/>
              </a:rPr>
              <a:t> to receive the AMP DL PPDU from the AMP AP, and for </a:t>
            </a:r>
            <a:r>
              <a:rPr lang="en-US" sz="1800" u="sng" dirty="0">
                <a:solidFill>
                  <a:schemeClr val="tx1"/>
                </a:solidFill>
                <a:latin typeface="+mj-lt"/>
                <a:ea typeface="+mn-ea"/>
              </a:rPr>
              <a:t>subsequent backscattering</a:t>
            </a:r>
            <a:r>
              <a:rPr lang="en-US" sz="1800" dirty="0">
                <a:solidFill>
                  <a:schemeClr val="tx1"/>
                </a:solidFill>
                <a:latin typeface="+mj-lt"/>
                <a:ea typeface="+mn-ea"/>
              </a:rPr>
              <a:t> of the UL data.</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Motion AM-3 defines the AMP Energizer as capable of transmitting the excitation waveform for backscattering operation in sub1-GHz or 2.4GHz, while WM-1 allows the AMP AP to send control information to the AMP Energizer.</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In this contribution, we wish to put the pieces together to present the entire picture of bi-static backscattering thus far, and </a:t>
            </a:r>
            <a:r>
              <a:rPr lang="en-US" sz="2000" u="sng" dirty="0">
                <a:solidFill>
                  <a:schemeClr val="tx1"/>
                </a:solidFill>
                <a:latin typeface="+mj-lt"/>
                <a:ea typeface="+mn-ea"/>
              </a:rPr>
              <a:t>highlight the timing critical aspects of bi-static backscatter control, and discuss the parameters required for the control signaling. </a:t>
            </a:r>
            <a:endParaRPr lang="en-US" sz="2000" dirty="0">
              <a:solidFill>
                <a:schemeClr val="tx1"/>
              </a:solidFill>
              <a:latin typeface="+mj-lt"/>
              <a:ea typeface="+mn-ea"/>
            </a:endParaRPr>
          </a:p>
        </p:txBody>
      </p:sp>
    </p:spTree>
    <p:extLst>
      <p:ext uri="{BB962C8B-B14F-4D97-AF65-F5344CB8AC3E}">
        <p14:creationId xmlns:p14="http://schemas.microsoft.com/office/powerpoint/2010/main" val="108807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59D4C45-9970-44F6-B967-42E01B084073}"/>
              </a:ext>
            </a:extLst>
          </p:cNvPr>
          <p:cNvPicPr>
            <a:picLocks noChangeAspect="1"/>
          </p:cNvPicPr>
          <p:nvPr/>
        </p:nvPicPr>
        <p:blipFill>
          <a:blip r:embed="rId2"/>
          <a:stretch>
            <a:fillRect/>
          </a:stretch>
        </p:blipFill>
        <p:spPr>
          <a:xfrm>
            <a:off x="4973186" y="1556792"/>
            <a:ext cx="6845408" cy="3384376"/>
          </a:xfrm>
          <a:prstGeom prst="rect">
            <a:avLst/>
          </a:prstGeom>
          <a:ln>
            <a:solidFill>
              <a:schemeClr val="tx1"/>
            </a:solidFill>
          </a:ln>
        </p:spPr>
      </p:pic>
      <p:sp>
        <p:nvSpPr>
          <p:cNvPr id="2" name="Slide Number Placeholder 1">
            <a:extLst>
              <a:ext uri="{FF2B5EF4-FFF2-40B4-BE49-F238E27FC236}">
                <a16:creationId xmlns:a16="http://schemas.microsoft.com/office/drawing/2014/main" id="{554FF66D-09C6-42EC-9530-F0D2A643FFA2}"/>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3</a:t>
            </a:fld>
            <a:endParaRPr lang="en-US" altLang="en-US" dirty="0"/>
          </a:p>
        </p:txBody>
      </p:sp>
      <p:sp>
        <p:nvSpPr>
          <p:cNvPr id="5" name="Title 1">
            <a:extLst>
              <a:ext uri="{FF2B5EF4-FFF2-40B4-BE49-F238E27FC236}">
                <a16:creationId xmlns:a16="http://schemas.microsoft.com/office/drawing/2014/main" id="{78AAFFAE-BDFF-44C9-977F-430F2112DF04}"/>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rPr>
              <a:t>AMP bi-static backscattering flow</a:t>
            </a:r>
            <a:endParaRPr lang="en-US" altLang="zh-CN" sz="2800" b="1"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0D5CBE90-B083-4B55-9A02-C9B5C6EA5B54}"/>
              </a:ext>
            </a:extLst>
          </p:cNvPr>
          <p:cNvSpPr txBox="1"/>
          <p:nvPr/>
        </p:nvSpPr>
        <p:spPr>
          <a:xfrm>
            <a:off x="839416" y="1412776"/>
            <a:ext cx="4032448" cy="5001369"/>
          </a:xfrm>
          <a:prstGeom prst="rect">
            <a:avLst/>
          </a:prstGeom>
          <a:noFill/>
        </p:spPr>
        <p:txBody>
          <a:bodyPr vert="horz" wrap="square" rtlCol="0">
            <a:spAutoFit/>
          </a:bodyPr>
          <a:lstStyle/>
          <a:p>
            <a:r>
              <a:rPr lang="en-US" sz="2000" dirty="0">
                <a:solidFill>
                  <a:schemeClr val="tx1"/>
                </a:solidFill>
                <a:latin typeface="+mj-lt"/>
              </a:rPr>
              <a:t>A bi-static backscattering setup would typically involve the following steps (“instructions”):</a:t>
            </a:r>
            <a:endParaRPr lang="en-SG" sz="2000" dirty="0">
              <a:solidFill>
                <a:schemeClr val="tx1"/>
              </a:solidFill>
              <a:latin typeface="+mj-lt"/>
            </a:endParaRPr>
          </a:p>
          <a:p>
            <a:pPr marL="342900" indent="-342900">
              <a:spcBef>
                <a:spcPts val="600"/>
              </a:spcBef>
              <a:buFont typeface="+mj-lt"/>
              <a:buAutoNum type="arabicPeriod"/>
            </a:pPr>
            <a:r>
              <a:rPr lang="en-SG" sz="1800" dirty="0">
                <a:solidFill>
                  <a:schemeClr val="tx1"/>
                </a:solidFill>
                <a:latin typeface="+mj-lt"/>
              </a:rPr>
              <a:t>AMP AP to AMP Energizer control (“Send excitation signal for charging”)</a:t>
            </a:r>
          </a:p>
          <a:p>
            <a:pPr marL="342900" indent="-342900">
              <a:spcBef>
                <a:spcPts val="600"/>
              </a:spcBef>
              <a:buFont typeface="+mj-lt"/>
              <a:buAutoNum type="arabicPeriod"/>
            </a:pPr>
            <a:r>
              <a:rPr lang="en-SG" sz="1800" dirty="0">
                <a:solidFill>
                  <a:schemeClr val="tx1"/>
                </a:solidFill>
                <a:latin typeface="+mj-lt"/>
              </a:rPr>
              <a:t>AMP Energizer to AMP STA/tag excitation signal (“charging”)</a:t>
            </a:r>
          </a:p>
          <a:p>
            <a:pPr marL="342900" indent="-342900">
              <a:spcBef>
                <a:spcPts val="600"/>
              </a:spcBef>
              <a:buFont typeface="+mj-lt"/>
              <a:buAutoNum type="arabicPeriod"/>
            </a:pPr>
            <a:r>
              <a:rPr lang="en-SG" sz="1800" dirty="0">
                <a:solidFill>
                  <a:schemeClr val="tx1"/>
                </a:solidFill>
                <a:latin typeface="+mj-lt"/>
              </a:rPr>
              <a:t>AMP AP to AMP STA/tag AMP DL control (“Send response based on AMP DL control”)</a:t>
            </a:r>
          </a:p>
          <a:p>
            <a:pPr marL="342900" indent="-342900">
              <a:spcBef>
                <a:spcPts val="600"/>
              </a:spcBef>
              <a:buFont typeface="+mj-lt"/>
              <a:buAutoNum type="arabicPeriod"/>
            </a:pPr>
            <a:r>
              <a:rPr lang="en-SG" sz="1800" dirty="0">
                <a:solidFill>
                  <a:schemeClr val="tx1"/>
                </a:solidFill>
                <a:latin typeface="+mj-lt"/>
              </a:rPr>
              <a:t>AMP AP to AMP Energizer control (“Send excitation signal for backscattering”)</a:t>
            </a:r>
          </a:p>
          <a:p>
            <a:pPr marL="342900" indent="-342900">
              <a:spcBef>
                <a:spcPts val="600"/>
              </a:spcBef>
              <a:buFont typeface="+mj-lt"/>
              <a:buAutoNum type="arabicPeriod"/>
            </a:pPr>
            <a:r>
              <a:rPr lang="en-SG" sz="1800" dirty="0">
                <a:solidFill>
                  <a:schemeClr val="tx1"/>
                </a:solidFill>
                <a:latin typeface="+mj-lt"/>
              </a:rPr>
              <a:t>AMP Energizer to AMP STA/tag excitation signal (“backscattering”)</a:t>
            </a:r>
          </a:p>
        </p:txBody>
      </p:sp>
    </p:spTree>
    <p:extLst>
      <p:ext uri="{BB962C8B-B14F-4D97-AF65-F5344CB8AC3E}">
        <p14:creationId xmlns:p14="http://schemas.microsoft.com/office/powerpoint/2010/main" val="411974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5301798-6B8F-49DE-97E5-7B17081F5E7A}"/>
              </a:ext>
            </a:extLst>
          </p:cNvPr>
          <p:cNvPicPr>
            <a:picLocks noChangeAspect="1"/>
          </p:cNvPicPr>
          <p:nvPr/>
        </p:nvPicPr>
        <p:blipFill>
          <a:blip r:embed="rId2"/>
          <a:stretch>
            <a:fillRect/>
          </a:stretch>
        </p:blipFill>
        <p:spPr>
          <a:xfrm>
            <a:off x="4796940" y="1736813"/>
            <a:ext cx="6876805" cy="3384376"/>
          </a:xfrm>
          <a:prstGeom prst="rect">
            <a:avLst/>
          </a:prstGeom>
          <a:ln>
            <a:solidFill>
              <a:schemeClr val="tx1"/>
            </a:solidFill>
          </a:ln>
        </p:spPr>
      </p:pic>
      <p:sp>
        <p:nvSpPr>
          <p:cNvPr id="2" name="Slide Number Placeholder 1">
            <a:extLst>
              <a:ext uri="{FF2B5EF4-FFF2-40B4-BE49-F238E27FC236}">
                <a16:creationId xmlns:a16="http://schemas.microsoft.com/office/drawing/2014/main" id="{554FF66D-09C6-42EC-9530-F0D2A643FFA2}"/>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4</a:t>
            </a:fld>
            <a:endParaRPr lang="en-US" altLang="en-US" dirty="0"/>
          </a:p>
        </p:txBody>
      </p:sp>
      <p:sp>
        <p:nvSpPr>
          <p:cNvPr id="5" name="Title 1">
            <a:extLst>
              <a:ext uri="{FF2B5EF4-FFF2-40B4-BE49-F238E27FC236}">
                <a16:creationId xmlns:a16="http://schemas.microsoft.com/office/drawing/2014/main" id="{78AAFFAE-BDFF-44C9-977F-430F2112DF04}"/>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kern="1200" dirty="0">
                <a:solidFill>
                  <a:srgbClr val="1D1D1A"/>
                </a:solidFill>
                <a:latin typeface="Arial" panose="020B0604020202020204" pitchFamily="34" charset="0"/>
                <a:ea typeface="Microsoft YaHei" panose="020B0503020204020204" pitchFamily="34" charset="-122"/>
              </a:rPr>
              <a:t>Timing </a:t>
            </a:r>
            <a:r>
              <a:rPr lang="en-US" altLang="zh-CN" sz="2800" b="1" dirty="0">
                <a:solidFill>
                  <a:srgbClr val="1D1D1A"/>
                </a:solidFill>
                <a:latin typeface="Arial" panose="020B0604020202020204" pitchFamily="34" charset="0"/>
                <a:ea typeface="Microsoft YaHei" panose="020B0503020204020204" pitchFamily="34" charset="-122"/>
              </a:rPr>
              <a:t>Critical Implication for a Bi-static setup (1/2)</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0D5CBE90-B083-4B55-9A02-C9B5C6EA5B54}"/>
                  </a:ext>
                </a:extLst>
              </p:cNvPr>
              <p:cNvSpPr txBox="1"/>
              <p:nvPr/>
            </p:nvSpPr>
            <p:spPr>
              <a:xfrm>
                <a:off x="911424" y="1539058"/>
                <a:ext cx="3744416" cy="4084067"/>
              </a:xfrm>
              <a:prstGeom prst="rect">
                <a:avLst/>
              </a:prstGeom>
              <a:noFill/>
            </p:spPr>
            <p:txBody>
              <a:bodyPr vert="horz" wrap="square" rtlCol="0">
                <a:spAutoFit/>
              </a:bodyPr>
              <a:lstStyle/>
              <a:p>
                <a:r>
                  <a:rPr lang="en-SG" sz="2000" dirty="0">
                    <a:solidFill>
                      <a:schemeClr val="tx1"/>
                    </a:solidFill>
                    <a:latin typeface="+mj-lt"/>
                  </a:rPr>
                  <a:t>There are two timing critical aspects that arise with a bi-static backscatter setup:</a:t>
                </a:r>
              </a:p>
              <a:p>
                <a:pPr marL="285750" indent="-285750">
                  <a:buFont typeface="Arial" panose="020B0604020202020204" pitchFamily="34" charset="0"/>
                  <a:buChar char="•"/>
                </a:pPr>
                <a14:m>
                  <m:oMath xmlns:m="http://schemas.openxmlformats.org/officeDocument/2006/math">
                    <m:sSub>
                      <m:sSubPr>
                        <m:ctrlPr>
                          <a:rPr lang="en-SG" sz="1800" b="0" i="1" smtClean="0">
                            <a:solidFill>
                              <a:schemeClr val="tx1"/>
                            </a:solidFill>
                            <a:latin typeface="Cambria Math" panose="02040503050406030204" pitchFamily="18" charset="0"/>
                          </a:rPr>
                        </m:ctrlPr>
                      </m:sSubPr>
                      <m:e>
                        <m:r>
                          <a:rPr lang="en-SG" sz="1800" b="0" i="1" smtClean="0">
                            <a:solidFill>
                              <a:schemeClr val="tx1"/>
                            </a:solidFill>
                            <a:latin typeface="Cambria Math" panose="02040503050406030204" pitchFamily="18" charset="0"/>
                          </a:rPr>
                          <m:t>𝑡</m:t>
                        </m:r>
                      </m:e>
                      <m:sub>
                        <m:r>
                          <a:rPr lang="en-SG" sz="1800" b="0" i="1" smtClean="0">
                            <a:solidFill>
                              <a:schemeClr val="tx1"/>
                            </a:solidFill>
                            <a:latin typeface="Cambria Math" panose="02040503050406030204" pitchFamily="18" charset="0"/>
                          </a:rPr>
                          <m:t>h𝑜𝑙𝑑</m:t>
                        </m:r>
                      </m:sub>
                    </m:sSub>
                  </m:oMath>
                </a14:m>
                <a:r>
                  <a:rPr lang="en-SG" sz="1800" dirty="0">
                    <a:solidFill>
                      <a:schemeClr val="tx1"/>
                    </a:solidFill>
                    <a:latin typeface="+mj-lt"/>
                  </a:rPr>
                  <a:t> - the charge hold time, corresponds to the time gap between subsequent excitation signals intended for charging the AMP non-AP STA and backscattering its UL data.</a:t>
                </a:r>
              </a:p>
              <a:p>
                <a:pPr marL="285750" indent="-285750">
                  <a:buFont typeface="Arial" panose="020B0604020202020204" pitchFamily="34" charset="0"/>
                  <a:buChar char="•"/>
                </a:pPr>
                <a14:m>
                  <m:oMath xmlns:m="http://schemas.openxmlformats.org/officeDocument/2006/math">
                    <m:sSub>
                      <m:sSubPr>
                        <m:ctrlPr>
                          <a:rPr lang="en-SG" sz="1800" b="0" i="1" smtClean="0">
                            <a:solidFill>
                              <a:schemeClr val="tx1"/>
                            </a:solidFill>
                            <a:latin typeface="Cambria Math" panose="02040503050406030204" pitchFamily="18" charset="0"/>
                          </a:rPr>
                        </m:ctrlPr>
                      </m:sSubPr>
                      <m:e>
                        <m:r>
                          <a:rPr lang="en-SG" sz="1800" b="0" i="1" smtClean="0">
                            <a:solidFill>
                              <a:schemeClr val="tx1"/>
                            </a:solidFill>
                            <a:latin typeface="Cambria Math" panose="02040503050406030204" pitchFamily="18" charset="0"/>
                          </a:rPr>
                          <m:t>𝑡</m:t>
                        </m:r>
                      </m:e>
                      <m:sub>
                        <m:r>
                          <a:rPr lang="en-SG" sz="1800" b="0" i="1" smtClean="0">
                            <a:solidFill>
                              <a:schemeClr val="tx1"/>
                            </a:solidFill>
                            <a:latin typeface="Cambria Math" panose="02040503050406030204" pitchFamily="18" charset="0"/>
                          </a:rPr>
                          <m:t>𝑟𝑒𝑠𝑝𝑜𝑛𝑠𝑒</m:t>
                        </m:r>
                      </m:sub>
                    </m:sSub>
                  </m:oMath>
                </a14:m>
                <a:r>
                  <a:rPr lang="en-SG" sz="1800" dirty="0">
                    <a:solidFill>
                      <a:schemeClr val="tx1"/>
                    </a:solidFill>
                    <a:latin typeface="+mj-lt"/>
                  </a:rPr>
                  <a:t> - the response time, corresponds to the time gap between the AMP DL PPDU and the backscattered AMP UL response.</a:t>
                </a:r>
              </a:p>
            </p:txBody>
          </p:sp>
        </mc:Choice>
        <mc:Fallback xmlns="">
          <p:sp>
            <p:nvSpPr>
              <p:cNvPr id="6" name="TextBox 5">
                <a:extLst>
                  <a:ext uri="{FF2B5EF4-FFF2-40B4-BE49-F238E27FC236}">
                    <a16:creationId xmlns:a16="http://schemas.microsoft.com/office/drawing/2014/main" id="{0D5CBE90-B083-4B55-9A02-C9B5C6EA5B54}"/>
                  </a:ext>
                </a:extLst>
              </p:cNvPr>
              <p:cNvSpPr txBox="1">
                <a:spLocks noRot="1" noChangeAspect="1" noMove="1" noResize="1" noEditPoints="1" noAdjustHandles="1" noChangeArrowheads="1" noChangeShapeType="1" noTextEdit="1"/>
              </p:cNvSpPr>
              <p:nvPr/>
            </p:nvSpPr>
            <p:spPr>
              <a:xfrm>
                <a:off x="911424" y="1539058"/>
                <a:ext cx="3744416" cy="4084067"/>
              </a:xfrm>
              <a:prstGeom prst="rect">
                <a:avLst/>
              </a:prstGeom>
              <a:blipFill>
                <a:blip r:embed="rId3"/>
                <a:stretch>
                  <a:fillRect l="-1792" t="-597" b="-1493"/>
                </a:stretch>
              </a:blipFill>
            </p:spPr>
            <p:txBody>
              <a:bodyPr/>
              <a:lstStyle/>
              <a:p>
                <a:r>
                  <a:rPr lang="en-SG">
                    <a:noFill/>
                  </a:rPr>
                  <a:t> </a:t>
                </a:r>
              </a:p>
            </p:txBody>
          </p:sp>
        </mc:Fallback>
      </mc:AlternateContent>
    </p:spTree>
    <p:extLst>
      <p:ext uri="{BB962C8B-B14F-4D97-AF65-F5344CB8AC3E}">
        <p14:creationId xmlns:p14="http://schemas.microsoft.com/office/powerpoint/2010/main" val="25423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A8E4762-A94C-4853-B4A7-09D40F648D14}"/>
              </a:ext>
            </a:extLst>
          </p:cNvPr>
          <p:cNvPicPr>
            <a:picLocks noChangeAspect="1"/>
          </p:cNvPicPr>
          <p:nvPr/>
        </p:nvPicPr>
        <p:blipFill>
          <a:blip r:embed="rId2"/>
          <a:stretch>
            <a:fillRect/>
          </a:stretch>
        </p:blipFill>
        <p:spPr>
          <a:xfrm>
            <a:off x="4932397" y="1556791"/>
            <a:ext cx="6876805" cy="3384376"/>
          </a:xfrm>
          <a:prstGeom prst="rect">
            <a:avLst/>
          </a:prstGeom>
          <a:ln>
            <a:solidFill>
              <a:schemeClr val="tx1"/>
            </a:solidFill>
          </a:ln>
        </p:spPr>
      </p:pic>
      <p:sp>
        <p:nvSpPr>
          <p:cNvPr id="2" name="Slide Number Placeholder 1">
            <a:extLst>
              <a:ext uri="{FF2B5EF4-FFF2-40B4-BE49-F238E27FC236}">
                <a16:creationId xmlns:a16="http://schemas.microsoft.com/office/drawing/2014/main" id="{554FF66D-09C6-42EC-9530-F0D2A643FFA2}"/>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5</a:t>
            </a:fld>
            <a:endParaRPr lang="en-US" altLang="en-US" dirty="0"/>
          </a:p>
        </p:txBody>
      </p:sp>
      <p:sp>
        <p:nvSpPr>
          <p:cNvPr id="5" name="Title 1">
            <a:extLst>
              <a:ext uri="{FF2B5EF4-FFF2-40B4-BE49-F238E27FC236}">
                <a16:creationId xmlns:a16="http://schemas.microsoft.com/office/drawing/2014/main" id="{78AAFFAE-BDFF-44C9-977F-430F2112DF04}"/>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kern="1200" dirty="0">
                <a:solidFill>
                  <a:srgbClr val="1D1D1A"/>
                </a:solidFill>
                <a:latin typeface="Arial" panose="020B0604020202020204" pitchFamily="34" charset="0"/>
                <a:ea typeface="Microsoft YaHei" panose="020B0503020204020204" pitchFamily="34" charset="-122"/>
              </a:rPr>
              <a:t>Timing </a:t>
            </a:r>
            <a:r>
              <a:rPr lang="en-US" altLang="zh-CN" sz="2800" b="1" dirty="0">
                <a:solidFill>
                  <a:srgbClr val="1D1D1A"/>
                </a:solidFill>
                <a:latin typeface="Arial" panose="020B0604020202020204" pitchFamily="34" charset="0"/>
                <a:ea typeface="Microsoft YaHei" panose="020B0503020204020204" pitchFamily="34" charset="-122"/>
              </a:rPr>
              <a:t>Critical Implication for a Bi-static setup (2/2)</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0D5CBE90-B083-4B55-9A02-C9B5C6EA5B54}"/>
                  </a:ext>
                </a:extLst>
              </p:cNvPr>
              <p:cNvSpPr txBox="1"/>
              <p:nvPr/>
            </p:nvSpPr>
            <p:spPr>
              <a:xfrm>
                <a:off x="831946" y="1397674"/>
                <a:ext cx="3967909" cy="3785652"/>
              </a:xfrm>
              <a:prstGeom prst="rect">
                <a:avLst/>
              </a:prstGeom>
              <a:noFill/>
            </p:spPr>
            <p:txBody>
              <a:bodyPr vert="horz" wrap="square" rtlCol="0">
                <a:spAutoFit/>
              </a:bodyPr>
              <a:lstStyle/>
              <a:p>
                <a:r>
                  <a:rPr lang="en-SG" sz="1800" u="sng" dirty="0">
                    <a:solidFill>
                      <a:schemeClr val="tx1"/>
                    </a:solidFill>
                    <a:latin typeface="+mj-lt"/>
                  </a:rPr>
                  <a:t>Implications of large time gaps</a:t>
                </a:r>
              </a:p>
              <a:p>
                <a:endParaRPr lang="en-US" sz="600" dirty="0">
                  <a:solidFill>
                    <a:schemeClr val="tx1"/>
                  </a:solidFill>
                  <a:latin typeface="+mj-lt"/>
                </a:endParaRPr>
              </a:p>
              <a:p>
                <a:r>
                  <a:rPr lang="en-US" sz="1800" dirty="0">
                    <a:solidFill>
                      <a:schemeClr val="tx1"/>
                    </a:solidFill>
                    <a:latin typeface="+mj-lt"/>
                  </a:rPr>
                  <a:t>A large 𝑡_ℎ𝑜𝑙𝑑 can result in:</a:t>
                </a:r>
              </a:p>
              <a:p>
                <a:pPr marL="285750" indent="-285750">
                  <a:buFont typeface="Arial" panose="020B0604020202020204" pitchFamily="34" charset="0"/>
                  <a:buChar char="•"/>
                </a:pPr>
                <a:r>
                  <a:rPr lang="en-US" sz="1800" dirty="0">
                    <a:solidFill>
                      <a:schemeClr val="tx1"/>
                    </a:solidFill>
                    <a:latin typeface="+mj-lt"/>
                  </a:rPr>
                  <a:t>An AMP non-AP STA that dies and does not receive the AMP DL control signal</a:t>
                </a:r>
              </a:p>
              <a:p>
                <a:pPr marL="285750" indent="-285750">
                  <a:buFont typeface="Arial" panose="020B0604020202020204" pitchFamily="34" charset="0"/>
                  <a:buChar char="•"/>
                </a:pPr>
                <a:r>
                  <a:rPr lang="en-US" sz="1800" dirty="0">
                    <a:solidFill>
                      <a:schemeClr val="tx1"/>
                    </a:solidFill>
                    <a:latin typeface="+mj-lt"/>
                  </a:rPr>
                  <a:t>An AMP non-AP STA that receives the AMP DL control signal but dies before receiving the excitation signal to backscatter its UL data</a:t>
                </a:r>
              </a:p>
              <a:p>
                <a:pPr marL="285750" indent="-285750">
                  <a:buFont typeface="Arial" panose="020B0604020202020204" pitchFamily="34" charset="0"/>
                  <a:buChar char="•"/>
                </a:pPr>
                <a:r>
                  <a:rPr lang="en-US" sz="1800" dirty="0">
                    <a:solidFill>
                      <a:schemeClr val="tx1"/>
                    </a:solidFill>
                    <a:latin typeface="+mj-lt"/>
                  </a:rPr>
                  <a:t>A minimum required capacitor size to support the worst case </a:t>
                </a:r>
                <a14:m>
                  <m:oMath xmlns:m="http://schemas.openxmlformats.org/officeDocument/2006/math">
                    <m:sSub>
                      <m:sSubPr>
                        <m:ctrlPr>
                          <a:rPr lang="en-SG" sz="1800" b="0" i="1" smtClean="0">
                            <a:solidFill>
                              <a:schemeClr val="tx1"/>
                            </a:solidFill>
                            <a:latin typeface="Cambria Math" panose="02040503050406030204" pitchFamily="18" charset="0"/>
                          </a:rPr>
                        </m:ctrlPr>
                      </m:sSubPr>
                      <m:e>
                        <m:r>
                          <a:rPr lang="en-SG" sz="1800" b="0" i="1" smtClean="0">
                            <a:solidFill>
                              <a:schemeClr val="tx1"/>
                            </a:solidFill>
                            <a:latin typeface="Cambria Math" panose="02040503050406030204" pitchFamily="18" charset="0"/>
                          </a:rPr>
                          <m:t>𝑡</m:t>
                        </m:r>
                      </m:e>
                      <m:sub>
                        <m:r>
                          <a:rPr lang="en-SG" sz="1800" b="0" i="1" smtClean="0">
                            <a:solidFill>
                              <a:schemeClr val="tx1"/>
                            </a:solidFill>
                            <a:latin typeface="Cambria Math" panose="02040503050406030204" pitchFamily="18" charset="0"/>
                          </a:rPr>
                          <m:t>h𝑜𝑙𝑑</m:t>
                        </m:r>
                      </m:sub>
                    </m:sSub>
                  </m:oMath>
                </a14:m>
                <a:r>
                  <a:rPr lang="en-US" sz="1800" dirty="0">
                    <a:solidFill>
                      <a:schemeClr val="tx1"/>
                    </a:solidFill>
                    <a:latin typeface="+mj-lt"/>
                  </a:rPr>
                  <a:t> for various Energizer control frame and AMP frame signaling.</a:t>
                </a:r>
              </a:p>
            </p:txBody>
          </p:sp>
        </mc:Choice>
        <mc:Fallback xmlns="">
          <p:sp>
            <p:nvSpPr>
              <p:cNvPr id="6" name="TextBox 5">
                <a:extLst>
                  <a:ext uri="{FF2B5EF4-FFF2-40B4-BE49-F238E27FC236}">
                    <a16:creationId xmlns:a16="http://schemas.microsoft.com/office/drawing/2014/main" id="{0D5CBE90-B083-4B55-9A02-C9B5C6EA5B54}"/>
                  </a:ext>
                </a:extLst>
              </p:cNvPr>
              <p:cNvSpPr txBox="1">
                <a:spLocks noRot="1" noChangeAspect="1" noMove="1" noResize="1" noEditPoints="1" noAdjustHandles="1" noChangeArrowheads="1" noChangeShapeType="1" noTextEdit="1"/>
              </p:cNvSpPr>
              <p:nvPr/>
            </p:nvSpPr>
            <p:spPr>
              <a:xfrm>
                <a:off x="831946" y="1397674"/>
                <a:ext cx="3967909" cy="3785652"/>
              </a:xfrm>
              <a:prstGeom prst="rect">
                <a:avLst/>
              </a:prstGeom>
              <a:blipFill>
                <a:blip r:embed="rId3"/>
                <a:stretch>
                  <a:fillRect l="-1229" t="-805" r="-2765" b="-1610"/>
                </a:stretch>
              </a:blipFill>
            </p:spPr>
            <p:txBody>
              <a:bodyPr/>
              <a:lstStyle/>
              <a:p>
                <a:r>
                  <a:rPr lang="en-SG">
                    <a:noFill/>
                  </a:rPr>
                  <a:t> </a:t>
                </a:r>
              </a:p>
            </p:txBody>
          </p:sp>
        </mc:Fallback>
      </mc:AlternateContent>
      <p:sp>
        <p:nvSpPr>
          <p:cNvPr id="9" name="TextBox 8">
            <a:extLst>
              <a:ext uri="{FF2B5EF4-FFF2-40B4-BE49-F238E27FC236}">
                <a16:creationId xmlns:a16="http://schemas.microsoft.com/office/drawing/2014/main" id="{A1257C73-FC0D-4AC9-BB1E-D3A7BE056269}"/>
              </a:ext>
            </a:extLst>
          </p:cNvPr>
          <p:cNvSpPr txBox="1"/>
          <p:nvPr/>
        </p:nvSpPr>
        <p:spPr>
          <a:xfrm>
            <a:off x="851417" y="5147813"/>
            <a:ext cx="10645183" cy="1200329"/>
          </a:xfrm>
          <a:prstGeom prst="rect">
            <a:avLst/>
          </a:prstGeom>
          <a:noFill/>
        </p:spPr>
        <p:txBody>
          <a:bodyPr vert="horz" wrap="square" rtlCol="0">
            <a:spAutoFit/>
          </a:bodyPr>
          <a:lstStyle/>
          <a:p>
            <a:r>
              <a:rPr lang="en-US" sz="1800" dirty="0">
                <a:solidFill>
                  <a:schemeClr val="tx1"/>
                </a:solidFill>
                <a:latin typeface="+mj-lt"/>
              </a:rPr>
              <a:t>A large 𝑡_𝑟𝑒𝑠𝑝𝑜𝑛𝑠𝑒 can result in:</a:t>
            </a:r>
          </a:p>
          <a:p>
            <a:pPr marL="285750" indent="-285750">
              <a:buFont typeface="Arial" panose="020B0604020202020204" pitchFamily="34" charset="0"/>
              <a:buChar char="•"/>
            </a:pPr>
            <a:r>
              <a:rPr lang="en-US" sz="1800" dirty="0">
                <a:solidFill>
                  <a:schemeClr val="tx1"/>
                </a:solidFill>
                <a:latin typeface="+mj-lt"/>
              </a:rPr>
              <a:t>A larger expected tag response timeout, that needs to be accounted for when considering dual-mode tags (AMP + RFID)</a:t>
            </a:r>
          </a:p>
          <a:p>
            <a:pPr marL="285750" indent="-285750">
              <a:buFont typeface="Arial" panose="020B0604020202020204" pitchFamily="34" charset="0"/>
              <a:buChar char="•"/>
            </a:pPr>
            <a:r>
              <a:rPr lang="en-US" sz="1800" dirty="0">
                <a:solidFill>
                  <a:schemeClr val="tx1"/>
                </a:solidFill>
                <a:latin typeface="+mj-lt"/>
              </a:rPr>
              <a:t>Larger slot times for slotted response or worse channel resource utilization</a:t>
            </a:r>
          </a:p>
        </p:txBody>
      </p:sp>
    </p:spTree>
    <p:extLst>
      <p:ext uri="{BB962C8B-B14F-4D97-AF65-F5344CB8AC3E}">
        <p14:creationId xmlns:p14="http://schemas.microsoft.com/office/powerpoint/2010/main" val="37426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54FF66D-09C6-42EC-9530-F0D2A643FFA2}"/>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6</a:t>
            </a:fld>
            <a:endParaRPr lang="en-US" altLang="en-US" dirty="0"/>
          </a:p>
        </p:txBody>
      </p:sp>
      <p:sp>
        <p:nvSpPr>
          <p:cNvPr id="5" name="Title 1">
            <a:extLst>
              <a:ext uri="{FF2B5EF4-FFF2-40B4-BE49-F238E27FC236}">
                <a16:creationId xmlns:a16="http://schemas.microsoft.com/office/drawing/2014/main" id="{78AAFFAE-BDFF-44C9-977F-430F2112DF04}"/>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rPr>
              <a:t>Energizer Control Signaling</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0D5CBE90-B083-4B55-9A02-C9B5C6EA5B54}"/>
              </a:ext>
            </a:extLst>
          </p:cNvPr>
          <p:cNvSpPr txBox="1"/>
          <p:nvPr/>
        </p:nvSpPr>
        <p:spPr>
          <a:xfrm>
            <a:off x="911424" y="1484784"/>
            <a:ext cx="10448629" cy="3170099"/>
          </a:xfrm>
          <a:prstGeom prst="rect">
            <a:avLst/>
          </a:prstGeom>
          <a:noFill/>
        </p:spPr>
        <p:txBody>
          <a:bodyPr vert="horz" wrap="square" rtlCol="0">
            <a:spAutoFit/>
          </a:bodyPr>
          <a:lstStyle/>
          <a:p>
            <a:r>
              <a:rPr lang="en-US" sz="2000" dirty="0">
                <a:solidFill>
                  <a:schemeClr val="tx1"/>
                </a:solidFill>
                <a:latin typeface="+mj-lt"/>
              </a:rPr>
              <a:t>The Energizer Control frame can carry the following fields:</a:t>
            </a:r>
          </a:p>
          <a:p>
            <a:pPr marL="342900" indent="-342900">
              <a:spcBef>
                <a:spcPts val="600"/>
              </a:spcBef>
              <a:buFont typeface="Arial" panose="020B0604020202020204" pitchFamily="34" charset="0"/>
              <a:buChar char="•"/>
            </a:pPr>
            <a:r>
              <a:rPr lang="en-US" sz="2000" dirty="0">
                <a:solidFill>
                  <a:schemeClr val="tx1"/>
                </a:solidFill>
                <a:latin typeface="+mj-lt"/>
              </a:rPr>
              <a:t>Start Time (12 bits) – indicates the time to transmit the excitation signal in us. Start Time field can be expressed as the LSB of the AP’s TSF. Depending on the type of MAC frame, this field could be optional for immediate excitation signal transmission, but may still be used for future scheduling of channel resources for backscattering.</a:t>
            </a:r>
          </a:p>
          <a:p>
            <a:pPr marL="342900" indent="-342900">
              <a:spcBef>
                <a:spcPts val="600"/>
              </a:spcBef>
              <a:buFont typeface="Arial" panose="020B0604020202020204" pitchFamily="34" charset="0"/>
              <a:buChar char="•"/>
            </a:pPr>
            <a:r>
              <a:rPr lang="en-US" sz="2000" dirty="0">
                <a:solidFill>
                  <a:schemeClr val="tx1"/>
                </a:solidFill>
                <a:latin typeface="+mj-lt"/>
              </a:rPr>
              <a:t>Duration (4 bits) – indicates the transmission duration of the excitation signal in us.</a:t>
            </a:r>
          </a:p>
          <a:p>
            <a:pPr marL="342900" indent="-342900">
              <a:spcBef>
                <a:spcPts val="600"/>
              </a:spcBef>
              <a:buFont typeface="Arial" panose="020B0604020202020204" pitchFamily="34" charset="0"/>
              <a:buChar char="•"/>
            </a:pPr>
            <a:r>
              <a:rPr lang="en-US" sz="2000" dirty="0">
                <a:solidFill>
                  <a:schemeClr val="tx1"/>
                </a:solidFill>
                <a:latin typeface="+mj-lt"/>
              </a:rPr>
              <a:t>Transmit power (6 bits) – indicates the transmit power of the excitation signal, expressed in dBm.</a:t>
            </a:r>
          </a:p>
          <a:p>
            <a:pPr marL="342900" indent="-342900">
              <a:spcBef>
                <a:spcPts val="600"/>
              </a:spcBef>
              <a:buFont typeface="Arial" panose="020B0604020202020204" pitchFamily="34" charset="0"/>
              <a:buChar char="•"/>
            </a:pPr>
            <a:r>
              <a:rPr lang="en-US" sz="2000" dirty="0">
                <a:solidFill>
                  <a:schemeClr val="tx1"/>
                </a:solidFill>
                <a:latin typeface="+mj-lt"/>
              </a:rPr>
              <a:t>Other frequency related parameters – central frequency (1 bit), bandwidth (2 bits), etc.</a:t>
            </a:r>
          </a:p>
        </p:txBody>
      </p:sp>
    </p:spTree>
    <p:extLst>
      <p:ext uri="{BB962C8B-B14F-4D97-AF65-F5344CB8AC3E}">
        <p14:creationId xmlns:p14="http://schemas.microsoft.com/office/powerpoint/2010/main" val="406135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107678-E453-4655-BF7F-5BF067C92E70}"/>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7</a:t>
            </a:fld>
            <a:endParaRPr lang="en-US" altLang="en-US" dirty="0"/>
          </a:p>
        </p:txBody>
      </p:sp>
      <p:sp>
        <p:nvSpPr>
          <p:cNvPr id="3" name="Title 1">
            <a:extLst>
              <a:ext uri="{FF2B5EF4-FFF2-40B4-BE49-F238E27FC236}">
                <a16:creationId xmlns:a16="http://schemas.microsoft.com/office/drawing/2014/main" id="{753528A8-FB91-47A9-838D-21CE0BD0B149}"/>
              </a:ext>
            </a:extLst>
          </p:cNvPr>
          <p:cNvSpPr txBox="1">
            <a:spLocks/>
          </p:cNvSpPr>
          <p:nvPr/>
        </p:nvSpPr>
        <p:spPr>
          <a:xfrm>
            <a:off x="1007436" y="692696"/>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Summary</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4" name="Rectangle 3">
            <a:extLst>
              <a:ext uri="{FF2B5EF4-FFF2-40B4-BE49-F238E27FC236}">
                <a16:creationId xmlns:a16="http://schemas.microsoft.com/office/drawing/2014/main" id="{BBBE6F0D-4D33-428B-9CC2-2363ADADE070}"/>
              </a:ext>
            </a:extLst>
          </p:cNvPr>
          <p:cNvSpPr/>
          <p:nvPr/>
        </p:nvSpPr>
        <p:spPr>
          <a:xfrm>
            <a:off x="911365" y="1440927"/>
            <a:ext cx="10448688" cy="2533001"/>
          </a:xfrm>
          <a:prstGeom prst="rect">
            <a:avLst/>
          </a:prstGeom>
        </p:spPr>
        <p:txBody>
          <a:bodyPr wrap="square">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signaling flow for bi-static backscattering was presented.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Two timing critical aspects for bi-static backscattering control were highlighted, specifically, the charge hold time, and the UL response time of the non-AP AMP STA. The corresponding implications that they may have on the tag’s capacitor size and channel resource utilization were also discussed.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Finally, some of the parameters that are relevant for bi-static backscatter control from the AMP AP to AMP Energizer were discussed.</a:t>
            </a:r>
          </a:p>
        </p:txBody>
      </p:sp>
    </p:spTree>
    <p:extLst>
      <p:ext uri="{BB962C8B-B14F-4D97-AF65-F5344CB8AC3E}">
        <p14:creationId xmlns:p14="http://schemas.microsoft.com/office/powerpoint/2010/main" val="1073128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03EE96EA-6698-4C04-97FA-FAF91980E3B9}"/>
              </a:ext>
            </a:extLst>
          </p:cNvPr>
          <p:cNvSpPr txBox="1"/>
          <p:nvPr/>
        </p:nvSpPr>
        <p:spPr>
          <a:xfrm>
            <a:off x="883687" y="1520785"/>
            <a:ext cx="10424625" cy="2880789"/>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mj-lt"/>
                <a:ea typeface="ＭＳ Ｐゴシック"/>
              </a:rPr>
              <a:t>Do you agree to add the following text to </a:t>
            </a:r>
            <a:r>
              <a:rPr lang="en-US" sz="2400" dirty="0" err="1">
                <a:solidFill>
                  <a:srgbClr val="000000"/>
                </a:solidFill>
                <a:latin typeface="+mj-lt"/>
                <a:ea typeface="ＭＳ Ｐゴシック"/>
              </a:rPr>
              <a:t>TGbp</a:t>
            </a:r>
            <a:r>
              <a:rPr lang="en-US" sz="24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Control information that is sent from the AMP AP to the AMP Energizer relating to the excitation signal includes one or more of the following: Start Time, Duration, Transmit Power and frequency related parameters.</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The frequency related parameters may include central frequency information, bandwidth information, etc.</a:t>
            </a:r>
          </a:p>
          <a:p>
            <a:pPr marL="357188" lvl="0" defTabSz="1187323" eaLnBrk="1" fontAlgn="auto" hangingPunct="1">
              <a:lnSpc>
                <a:spcPct val="90000"/>
              </a:lnSpc>
              <a:spcBef>
                <a:spcPts val="1200"/>
              </a:spcBef>
              <a:spcAft>
                <a:spcPts val="0"/>
              </a:spcAft>
              <a:tabLst>
                <a:tab pos="1207937" algn="ctr"/>
              </a:tabLst>
            </a:pPr>
            <a:r>
              <a:rPr lang="en-US" sz="2400" i="1" dirty="0">
                <a:solidFill>
                  <a:schemeClr val="tx1"/>
                </a:solidFill>
                <a:latin typeface="+mj-lt"/>
                <a:ea typeface="ＭＳ Ｐゴシック"/>
                <a:cs typeface="Arial" panose="020B0604020202020204" pitchFamily="34" charset="0"/>
              </a:rPr>
              <a:t>[Reference: </a:t>
            </a:r>
            <a:r>
              <a:rPr lang="pt-BR" sz="2400" i="1" dirty="0">
                <a:solidFill>
                  <a:schemeClr val="tx1"/>
                </a:solidFill>
                <a:latin typeface="+mj-lt"/>
                <a:ea typeface="ＭＳ Ｐゴシック"/>
                <a:cs typeface="Arial" panose="020B0604020202020204" pitchFamily="34" charset="0"/>
              </a:rPr>
              <a:t>11-25/0037r0, 11-25/0786r0</a:t>
            </a:r>
            <a:r>
              <a:rPr lang="en-US" sz="2400" i="1" dirty="0">
                <a:solidFill>
                  <a:schemeClr val="tx1"/>
                </a:solidFill>
                <a:latin typeface="+mj-lt"/>
                <a:ea typeface="ＭＳ Ｐゴシック"/>
                <a:cs typeface="Arial" panose="020B0604020202020204" pitchFamily="34" charset="0"/>
              </a:rPr>
              <a:t>]</a:t>
            </a:r>
          </a:p>
        </p:txBody>
      </p:sp>
    </p:spTree>
    <p:extLst>
      <p:ext uri="{BB962C8B-B14F-4D97-AF65-F5344CB8AC3E}">
        <p14:creationId xmlns:p14="http://schemas.microsoft.com/office/powerpoint/2010/main" val="748026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839416" y="1556792"/>
            <a:ext cx="10424625" cy="397032"/>
          </a:xfrm>
          <a:prstGeom prst="rect">
            <a:avLst/>
          </a:prstGeom>
          <a:noFill/>
        </p:spPr>
        <p:txBody>
          <a:bodyPr vert="horz" wrap="square" rtlCol="0">
            <a:spAutoFit/>
          </a:bodyPr>
          <a:lstStyle/>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[1] </a:t>
            </a:r>
            <a:r>
              <a:rPr lang="en-US" sz="2200" dirty="0">
                <a:solidFill>
                  <a:schemeClr val="tx1"/>
                </a:solidFill>
                <a:latin typeface="Arial" panose="020B0604020202020204" pitchFamily="34" charset="0"/>
                <a:ea typeface="ＭＳ Ｐゴシック"/>
                <a:cs typeface="Arial" panose="020B0604020202020204" pitchFamily="34" charset="0"/>
              </a:rPr>
              <a:t>11-24/1613r7, Specification Framework for </a:t>
            </a:r>
            <a:r>
              <a:rPr lang="en-US" sz="2200" dirty="0" err="1">
                <a:solidFill>
                  <a:schemeClr val="tx1"/>
                </a:solidFill>
                <a:latin typeface="Arial" panose="020B0604020202020204" pitchFamily="34" charset="0"/>
                <a:ea typeface="ＭＳ Ｐゴシック"/>
                <a:cs typeface="Arial" panose="020B0604020202020204" pitchFamily="34" charset="0"/>
              </a:rPr>
              <a:t>TGbp</a:t>
            </a:r>
            <a:endParaRPr lang="sv-SE" sz="2200" dirty="0">
              <a:solidFill>
                <a:schemeClr val="tx1"/>
              </a:solidFill>
              <a:latin typeface="+mj-lt"/>
              <a:ea typeface="ＭＳ Ｐゴシック"/>
              <a:cs typeface="Arial" panose="020B0604020202020204" pitchFamily="34" charset="0"/>
            </a:endParaRPr>
          </a:p>
        </p:txBody>
      </p:sp>
    </p:spTree>
    <p:extLst>
      <p:ext uri="{BB962C8B-B14F-4D97-AF65-F5344CB8AC3E}">
        <p14:creationId xmlns:p14="http://schemas.microsoft.com/office/powerpoint/2010/main" val="188557026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119038</TotalTime>
  <Words>829</Words>
  <Application>Microsoft Office PowerPoint</Application>
  <PresentationFormat>Widescreen</PresentationFormat>
  <Paragraphs>70</Paragraphs>
  <Slides>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Microsoft YaHei</vt:lpstr>
      <vt:lpstr>MS PGothic</vt:lpstr>
      <vt:lpstr>MS PGothic</vt:lpstr>
      <vt:lpstr>Arial</vt:lpstr>
      <vt:lpstr>Arial Unicode MS</vt:lpstr>
      <vt:lpstr>Cambria Math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ian.bajaj@huawei.com</dc:creator>
  <cp:keywords/>
  <dc:description/>
  <cp:lastModifiedBy>Ian Bajaj</cp:lastModifiedBy>
  <cp:revision>1675</cp:revision>
  <cp:lastPrinted>2000-03-07T00:55:37Z</cp:lastPrinted>
  <dcterms:created xsi:type="dcterms:W3CDTF">2016-01-17T22:48:36Z</dcterms:created>
  <dcterms:modified xsi:type="dcterms:W3CDTF">2025-05-09T09:55:49Z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(3)zXz6X/c6YLpQKUlQ3R2/7Is7bgKxQG4wm8FxbRVHukvjwrDH9sUmOS9Z5itkHtopWCC8kki7
wFEVGETe0NTbp7ZlvG245CE09fCHpKuUIsYL+v9QKqbiYR7b+0KHjkyp+Y3IC9sQ2MlneKX/
SSubAG3NpwRlGwg3j4ny2cNnI7+LIyp0ks4dV3qJ4iUuUm9EMy78x69B/Zm7CZQFddgkcl6s
2SWOJVWRDJZf825Vl/</vt:lpwstr>
  </property>
  <property fmtid="{D5CDD505-2E9C-101B-9397-08002B2CF9AE}" pid="3" name="_2015_ms_pID_7253431">
    <vt:lpwstr>BCwkirEHEYaF6qNxMCHUYFOFj88ebbK5zWv/ctX8NCK/Mj4H6fN7nI
lul7x7ZWfgjCT0t7+TB/l2vQfSp8lejJTxkUQyrpFD8pY3c2XBR4s39sM17Y8t3hmQj2J71+
cSUFIfo85TH5cMORxzP9KOgASC3XwWZhyUnnFcR2//wRB+3LNxtz0X0Mlq/cozHYzDXO6Upv
1xs9zGnbZ6qLBWwLDoS/XOMxvIn7ac7m9aQX</vt:lpwstr>
  </property>
  <property fmtid="{D5CDD505-2E9C-101B-9397-08002B2CF9AE}" pid="4" name="_2015_ms_pID_7253432">
    <vt:lpwstr>kg==</vt:lpwstr>
  </property>
</Properties>
</file>