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951" r:id="rId4"/>
    <p:sldId id="957" r:id="rId5"/>
    <p:sldId id="962" r:id="rId6"/>
    <p:sldId id="963" r:id="rId7"/>
    <p:sldId id="958" r:id="rId8"/>
    <p:sldId id="956" r:id="rId9"/>
    <p:sldId id="964" r:id="rId10"/>
    <p:sldId id="950" r:id="rId11"/>
    <p:sldId id="936" r:id="rId12"/>
    <p:sldId id="945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210" autoAdjust="0"/>
  </p:normalViewPr>
  <p:slideViewPr>
    <p:cSldViewPr>
      <p:cViewPr varScale="1">
        <p:scale>
          <a:sx n="102" d="100"/>
          <a:sy n="102" d="100"/>
        </p:scale>
        <p:origin x="126" y="2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4112"/>
    </p:cViewPr>
  </p:sorterViewPr>
  <p:notesViewPr>
    <p:cSldViewPr>
      <p:cViewPr varScale="1">
        <p:scale>
          <a:sx n="82" d="100"/>
          <a:sy n="82" d="100"/>
        </p:scale>
        <p:origin x="303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5EC2126F-A51F-4EC0-A3BF-944660BA46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802.11-25/0307r0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802.11-25/0307r0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802.11-25/0307r0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233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802.11-25/0307r0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67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802.11-25/0307r0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1375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65236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2004C7E2-84ED-4B61-AEED-187A5C09B5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116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95955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802.11-25/0307r0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8331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802.11-25/0307r0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30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C235C-F8F5-4BF8-8657-C0AA6B6F0AC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D7345-8315-4012-BBB5-A3D16F2F7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Dror Regev, Huawei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B94AA-4C04-487A-9BFA-D9E0E393BA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F405D15-058F-4C39-93B4-AC35B50F1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6867E-94CD-4020-9950-BCF27516A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3DC1A7-8839-4ADA-8981-9D552B53838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BC4FDC-6ED3-4402-AEB8-E9374B6AA8F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Dror Regev,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A64922-0B47-4B04-9300-4157CABCF7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589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2FF1F71-9395-4491-89DD-3EA5C50AE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26F1E5ED-5A4D-4ED9-87DF-ACAAD971275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06992FE-92DA-4F63-9609-77A23969A8F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Dror Regev, Huawei</a:t>
            </a:r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5ACE796-A34B-4B36-8111-5806C6320A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143757" y="333375"/>
            <a:ext cx="41090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802.11-25/784r0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878E8B-14E6-4E7C-A2C6-D90C15D3F4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Dror Regev, Huawei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11" Type="http://schemas.openxmlformats.org/officeDocument/2006/relationships/image" Target="../media/image17.png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67409" y="764704"/>
            <a:ext cx="10756254" cy="69897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sz="2800" dirty="0"/>
              <a:t>AMP Spatial “Hidden Tag” Deployment Scenario</a:t>
            </a:r>
            <a:endParaRPr lang="en-GB" sz="30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2025-05-xx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613079"/>
              </p:ext>
            </p:extLst>
          </p:nvPr>
        </p:nvGraphicFramePr>
        <p:xfrm>
          <a:off x="996950" y="2411413"/>
          <a:ext cx="10447338" cy="2576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Document" r:id="rId4" imgW="10473902" imgH="2580964" progId="Word.Document.8">
                  <p:embed/>
                </p:oleObj>
              </mc:Choice>
              <mc:Fallback>
                <p:oleObj name="Document" r:id="rId4" imgW="10473902" imgH="25809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447338" cy="2576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39416" y="481860"/>
            <a:ext cx="10151025" cy="1065213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Hidden Tags </a:t>
            </a:r>
            <a:r>
              <a:rPr lang="en-US" dirty="0"/>
              <a:t>Discussion: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96" name="Footer Placeholder 4">
            <a:extLst>
              <a:ext uri="{FF2B5EF4-FFF2-40B4-BE49-F238E27FC236}">
                <a16:creationId xmlns:a16="http://schemas.microsoft.com/office/drawing/2014/main" id="{B22D0CAB-2981-4E78-B000-3E4DD4850A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8565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060A891-62FD-4784-80D0-0AA10D410073}"/>
              </a:ext>
            </a:extLst>
          </p:cNvPr>
          <p:cNvSpPr/>
          <p:nvPr/>
        </p:nvSpPr>
        <p:spPr>
          <a:xfrm>
            <a:off x="839416" y="1547073"/>
            <a:ext cx="1058517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Most earlier discussions overlooked AP, energizer/exciter and especially tag antenna directivity effects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Assuming a single AP, in a non-monostatic deployment, it is likely that some AMP tags will not be functional, especially when considering extended range scenarios.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likelihood to have hidden tags can be reduced by deployments of multiple energizer/exciter devices, yet it can not be eliminated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defTabSz="914400" eaLnBrk="1" hangingPunct="1">
              <a:buClrTx/>
              <a:buSzTx/>
            </a:pPr>
            <a:endParaRPr lang="en-US" sz="1800" i="1" baseline="-25000" dirty="0">
              <a:solidFill>
                <a:srgbClr val="000000"/>
              </a:solidFill>
              <a:latin typeface="Cambria Math" panose="02040503050406030204" pitchFamily="18" charset="0"/>
              <a:ea typeface="宋体" charset="-122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678CD79-B274-4C2E-8402-41EBD0CC02EC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BB02EA-A84B-4509-BD0B-3EDB903C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9987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39416" y="481860"/>
            <a:ext cx="10151025" cy="1065213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Summary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96" name="Footer Placeholder 4">
            <a:extLst>
              <a:ext uri="{FF2B5EF4-FFF2-40B4-BE49-F238E27FC236}">
                <a16:creationId xmlns:a16="http://schemas.microsoft.com/office/drawing/2014/main" id="{B22D0CAB-2981-4E78-B000-3E4DD4850A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8565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060A891-62FD-4784-80D0-0AA10D410073}"/>
              </a:ext>
            </a:extLst>
          </p:cNvPr>
          <p:cNvSpPr/>
          <p:nvPr/>
        </p:nvSpPr>
        <p:spPr>
          <a:xfrm>
            <a:off x="839416" y="1564448"/>
            <a:ext cx="10513168" cy="445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AMP tags, except monostatic BS, can be hidden from the AP, the energizer/exciter or even both.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The likelihood to result in such dormant tags depends on the space scenario, EH and communication operation ranges considered and the directivity and orientation of the respective antennas.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Such “AMP hidden tags” should be considered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Future work will focus on approaches for reducing the likelihood of AMP hidden tags</a:t>
            </a:r>
          </a:p>
          <a:p>
            <a:pPr defTabSz="914400" eaLnBrk="1" hangingPunct="1">
              <a:buClrTx/>
              <a:buSzTx/>
            </a:pPr>
            <a:endParaRPr lang="en-US" i="1" baseline="-25000" dirty="0">
              <a:solidFill>
                <a:srgbClr val="000000"/>
              </a:solidFill>
              <a:latin typeface="Cambria Math" panose="02040503050406030204" pitchFamily="18" charset="0"/>
              <a:ea typeface="宋体" charset="-122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678CD79-B274-4C2E-8402-41EBD0CC02EC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BB02EA-A84B-4509-BD0B-3EDB903C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2513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96" name="Footer Placeholder 4">
            <a:extLst>
              <a:ext uri="{FF2B5EF4-FFF2-40B4-BE49-F238E27FC236}">
                <a16:creationId xmlns:a16="http://schemas.microsoft.com/office/drawing/2014/main" id="{B22D0CAB-2981-4E78-B000-3E4DD4850A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8565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C3F0907-610E-4530-8E55-A1924BFC38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B9C87C7E-E893-43ED-9B02-CD86DC23A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1916832"/>
            <a:ext cx="10361084" cy="4113213"/>
          </a:xfrm>
        </p:spPr>
        <p:txBody>
          <a:bodyPr/>
          <a:lstStyle/>
          <a:p>
            <a:pPr marL="457200" indent="-457200">
              <a:buFont typeface="Times New Roman" pitchFamily="16" charset="0"/>
              <a:buAutoNum type="arabicPeriod"/>
            </a:pPr>
            <a:r>
              <a:rPr lang="en-US" dirty="0"/>
              <a:t>11-25-0307r0 “UL Monostatic and Bistatic Range Extension Considerations”; </a:t>
            </a:r>
            <a:r>
              <a:rPr lang="en-GB" dirty="0"/>
              <a:t>Dror Regev </a:t>
            </a:r>
            <a:r>
              <a:rPr lang="en-US" dirty="0"/>
              <a:t>(Huawei)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GB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FB307BEE-5680-4EEE-ABB4-FAFB29CE8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8544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9CD61FE-FFD1-4609-BED5-EBE9AD971EA9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8F4D038-7127-44CF-972A-FBC0E12054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8923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628800"/>
            <a:ext cx="10361084" cy="4543399"/>
          </a:xfrm>
          <a:ln/>
        </p:spPr>
        <p:txBody>
          <a:bodyPr/>
          <a:lstStyle/>
          <a:p>
            <a:r>
              <a:rPr lang="en-US" dirty="0"/>
              <a:t>This discussion reviews potential spatial scenarios for active and bistatic BS AMP tags that may not be functional under potential AP-Energizer/Exciter deployment locations/orientations.</a:t>
            </a:r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80106" y="685728"/>
            <a:ext cx="10361084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sz="2800" dirty="0"/>
              <a:t>Background: AMP Tag Range Recap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1FE745F-5666-4A18-A758-79FC375412A4}"/>
              </a:ext>
            </a:extLst>
          </p:cNvPr>
          <p:cNvSpPr txBox="1">
            <a:spLocks/>
          </p:cNvSpPr>
          <p:nvPr/>
        </p:nvSpPr>
        <p:spPr bwMode="auto">
          <a:xfrm>
            <a:off x="1127448" y="1525162"/>
            <a:ext cx="2314472" cy="391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kern="0" dirty="0"/>
          </a:p>
        </p:txBody>
      </p:sp>
      <p:sp>
        <p:nvSpPr>
          <p:cNvPr id="49" name="Rectangle 2">
            <a:extLst>
              <a:ext uri="{FF2B5EF4-FFF2-40B4-BE49-F238E27FC236}">
                <a16:creationId xmlns:a16="http://schemas.microsoft.com/office/drawing/2014/main" id="{98BDC2FA-A43B-43DA-BBCD-A19327B4C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9416" y="1340768"/>
            <a:ext cx="10361084" cy="4543399"/>
          </a:xfrm>
          <a:ln/>
        </p:spPr>
        <p:txBody>
          <a:bodyPr/>
          <a:lstStyle/>
          <a:p>
            <a:pPr lvl="0"/>
            <a:r>
              <a:rPr lang="en-US" dirty="0"/>
              <a:t>AMP tag harvesting &amp; communicating are limited in terms of range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Active tags support longer ranges, enabled by S1G wireless power transfer (WPT) and integrated high power transmitters.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AMP energizer may transmit from a different location/direction than the AP/receiver. The energizer signal and the AP signal arrive from different directions</a:t>
            </a:r>
          </a:p>
          <a:p>
            <a:r>
              <a:rPr lang="en-US" dirty="0"/>
              <a:t>In [1], we proposed that AMP BS range can be extended utilizing tag gain, whereas WPT tag charging at S1G can support an adequate extended harvesting range as with active tags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 bi-static BS the tag is excited from one direction and backscatters towards a different direction</a:t>
            </a:r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0208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80106" y="685728"/>
            <a:ext cx="10361084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sz="2800" dirty="0"/>
              <a:t>Background: Antenna Gains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1FE745F-5666-4A18-A758-79FC375412A4}"/>
              </a:ext>
            </a:extLst>
          </p:cNvPr>
          <p:cNvSpPr txBox="1">
            <a:spLocks/>
          </p:cNvSpPr>
          <p:nvPr/>
        </p:nvSpPr>
        <p:spPr bwMode="auto">
          <a:xfrm>
            <a:off x="1127448" y="1525162"/>
            <a:ext cx="2314472" cy="391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kern="0" dirty="0"/>
          </a:p>
        </p:txBody>
      </p:sp>
      <p:sp>
        <p:nvSpPr>
          <p:cNvPr id="49" name="Rectangle 2">
            <a:extLst>
              <a:ext uri="{FF2B5EF4-FFF2-40B4-BE49-F238E27FC236}">
                <a16:creationId xmlns:a16="http://schemas.microsoft.com/office/drawing/2014/main" id="{98BDC2FA-A43B-43DA-BBCD-A19327B4C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9416" y="1340768"/>
            <a:ext cx="6408712" cy="4543399"/>
          </a:xfrm>
          <a:ln/>
        </p:spPr>
        <p:txBody>
          <a:bodyPr/>
          <a:lstStyle/>
          <a:p>
            <a:pPr lvl="0"/>
            <a:r>
              <a:rPr lang="en-US" dirty="0"/>
              <a:t>Gain of antennas should be considered in AMP</a:t>
            </a:r>
          </a:p>
          <a:p>
            <a:pPr marL="182563" lvl="0" indent="-182563" eaLnBrk="0" hangingPunct="0"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Font typeface="Arial" pitchFamily="34" charset="0"/>
              <a:buChar char="•"/>
              <a:defRPr/>
            </a:pPr>
            <a:r>
              <a:rPr lang="en-US" b="0" kern="1200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itchFamily="16" charset="0"/>
                <a:ea typeface="Arial Unicode MS" pitchFamily="34" charset="-128"/>
              </a:rPr>
              <a:t>Antennas can be designed with directional gain that indicates how well they focus the signal in a specific direction, effectively achieving gain, as compared to an isotropic antenna that radiate/receive equally in all directions.</a:t>
            </a:r>
          </a:p>
          <a:p>
            <a:pPr marL="182563" lvl="0" indent="-182563" eaLnBrk="0" hangingPunct="0"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Font typeface="Arial" pitchFamily="34" charset="0"/>
              <a:buChar char="•"/>
              <a:defRPr/>
            </a:pPr>
            <a:r>
              <a:rPr lang="en-US" b="0" kern="1200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itchFamily="16" charset="0"/>
                <a:ea typeface="Arial Unicode MS" pitchFamily="34" charset="-128"/>
              </a:rPr>
              <a:t>Antenna gain is measured in decibels as compared with an  isotropic antenna (</a:t>
            </a:r>
            <a:r>
              <a:rPr lang="en-US" b="0" kern="1200" dirty="0" err="1">
                <a:solidFill>
                  <a:srgbClr val="000000">
                    <a:lumMod val="75000"/>
                    <a:lumOff val="25000"/>
                  </a:srgbClr>
                </a:solidFill>
                <a:latin typeface="Times New Roman" pitchFamily="16" charset="0"/>
                <a:ea typeface="Arial Unicode MS" pitchFamily="34" charset="-128"/>
              </a:rPr>
              <a:t>dBi</a:t>
            </a:r>
            <a:r>
              <a:rPr lang="en-US" b="0" kern="1200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itchFamily="16" charset="0"/>
                <a:ea typeface="Arial Unicode MS" pitchFamily="34" charset="-128"/>
              </a:rPr>
              <a:t>) </a:t>
            </a:r>
          </a:p>
          <a:p>
            <a:pPr marL="182563" lvl="0" indent="-182563" eaLnBrk="0" hangingPunct="0"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Font typeface="Arial" pitchFamily="34" charset="0"/>
              <a:buChar char="•"/>
              <a:defRPr/>
            </a:pPr>
            <a:r>
              <a:rPr lang="en-US" b="0" kern="1200" dirty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itchFamily="16" charset="0"/>
                <a:ea typeface="Arial Unicode MS" pitchFamily="34" charset="-128"/>
              </a:rPr>
              <a:t>Antenna gain is typically maximized in a direction perpendicular to the antenna surface. It is dependent on the spatial deviation angle, from this perpendicular line. </a:t>
            </a:r>
          </a:p>
          <a:p>
            <a:pPr lvl="0"/>
            <a:endParaRPr lang="en-US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CDA42BA-162B-429A-B9D6-DC5E11F6FA3A}"/>
                  </a:ext>
                </a:extLst>
              </p:cNvPr>
              <p:cNvSpPr txBox="1"/>
              <p:nvPr/>
            </p:nvSpPr>
            <p:spPr>
              <a:xfrm>
                <a:off x="5303912" y="5798449"/>
                <a:ext cx="205979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 Unicode MS" pitchFamily="34" charset="-128"/>
                        </a:rPr>
                        <m:t>𝑮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 Unicode MS" pitchFamily="34" charset="-128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 Unicode MS" pitchFamily="34" charset="-128"/>
                        </a:rPr>
                        <m:t>𝒇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 Unicode MS" pitchFamily="34" charset="-128"/>
                        </a:rPr>
                        <m:t>(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rial Unicode MS" pitchFamily="34" charset="-128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l-GR" sz="2800" b="1" dirty="0">
                              <a:solidFill>
                                <a:schemeClr val="tx1"/>
                              </a:solidFill>
                            </a:rPr>
                            <m:t>φ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rial Unicode MS" pitchFamily="34" charset="-128"/>
                            </a:rPr>
                            <m:t>𝑿𝒀</m:t>
                          </m:r>
                        </m:sub>
                      </m:sSub>
                      <m:r>
                        <a:rPr lang="en-US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 Unicode MS" pitchFamily="34" charset="-128"/>
                        </a:rPr>
                        <m:t>)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CDA42BA-162B-429A-B9D6-DC5E11F6FA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912" y="5798449"/>
                <a:ext cx="205979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076D39F-E321-4A87-89A7-CC2C2B0854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546138"/>
              </p:ext>
            </p:extLst>
          </p:nvPr>
        </p:nvGraphicFramePr>
        <p:xfrm>
          <a:off x="7794866" y="1630026"/>
          <a:ext cx="2564016" cy="2464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004">
                  <a:extLst>
                    <a:ext uri="{9D8B030D-6E8A-4147-A177-3AD203B41FA5}">
                      <a16:colId xmlns:a16="http://schemas.microsoft.com/office/drawing/2014/main" val="1121005807"/>
                    </a:ext>
                  </a:extLst>
                </a:gridCol>
                <a:gridCol w="641004">
                  <a:extLst>
                    <a:ext uri="{9D8B030D-6E8A-4147-A177-3AD203B41FA5}">
                      <a16:colId xmlns:a16="http://schemas.microsoft.com/office/drawing/2014/main" val="1755140564"/>
                    </a:ext>
                  </a:extLst>
                </a:gridCol>
                <a:gridCol w="641004">
                  <a:extLst>
                    <a:ext uri="{9D8B030D-6E8A-4147-A177-3AD203B41FA5}">
                      <a16:colId xmlns:a16="http://schemas.microsoft.com/office/drawing/2014/main" val="1251490342"/>
                    </a:ext>
                  </a:extLst>
                </a:gridCol>
                <a:gridCol w="641004">
                  <a:extLst>
                    <a:ext uri="{9D8B030D-6E8A-4147-A177-3AD203B41FA5}">
                      <a16:colId xmlns:a16="http://schemas.microsoft.com/office/drawing/2014/main" val="1658541123"/>
                    </a:ext>
                  </a:extLst>
                </a:gridCol>
              </a:tblGrid>
              <a:tr h="65289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kern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717474"/>
                  </a:ext>
                </a:extLst>
              </a:tr>
              <a:tr h="60394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21394"/>
                  </a:ext>
                </a:extLst>
              </a:tr>
              <a:tr h="60394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576622"/>
                  </a:ext>
                </a:extLst>
              </a:tr>
              <a:tr h="60394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604220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AF152C6B-7828-49C9-94D8-B5773EEE5C88}"/>
              </a:ext>
            </a:extLst>
          </p:cNvPr>
          <p:cNvGrpSpPr/>
          <p:nvPr/>
        </p:nvGrpSpPr>
        <p:grpSpPr>
          <a:xfrm rot="2764324">
            <a:off x="9020374" y="2425627"/>
            <a:ext cx="995472" cy="948831"/>
            <a:chOff x="4788240" y="3277126"/>
            <a:chExt cx="729265" cy="678973"/>
          </a:xfrm>
        </p:grpSpPr>
        <p:sp>
          <p:nvSpPr>
            <p:cNvPr id="12" name="Teardrop 11">
              <a:extLst>
                <a:ext uri="{FF2B5EF4-FFF2-40B4-BE49-F238E27FC236}">
                  <a16:creationId xmlns:a16="http://schemas.microsoft.com/office/drawing/2014/main" id="{98EF30B5-0FE5-4FCE-811B-1D7C1AD8626F}"/>
                </a:ext>
              </a:extLst>
            </p:cNvPr>
            <p:cNvSpPr/>
            <p:nvPr/>
          </p:nvSpPr>
          <p:spPr bwMode="auto">
            <a:xfrm rot="10975086">
              <a:off x="4889333" y="3277126"/>
              <a:ext cx="628172" cy="623424"/>
            </a:xfrm>
            <a:prstGeom prst="teardrop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2CE1A85A-71C8-4AF4-B05D-9B061C17740D}"/>
                </a:ext>
              </a:extLst>
            </p:cNvPr>
            <p:cNvGrpSpPr/>
            <p:nvPr/>
          </p:nvGrpSpPr>
          <p:grpSpPr>
            <a:xfrm rot="2731228">
              <a:off x="4805132" y="3812912"/>
              <a:ext cx="126295" cy="160080"/>
              <a:chOff x="7666059" y="4220007"/>
              <a:chExt cx="126295" cy="160080"/>
            </a:xfrm>
          </p:grpSpPr>
          <p:sp>
            <p:nvSpPr>
              <p:cNvPr id="14" name="Isosceles Triangle 13">
                <a:extLst>
                  <a:ext uri="{FF2B5EF4-FFF2-40B4-BE49-F238E27FC236}">
                    <a16:creationId xmlns:a16="http://schemas.microsoft.com/office/drawing/2014/main" id="{07B390CF-F8A6-4BBF-8A65-FC5756A10F6E}"/>
                  </a:ext>
                </a:extLst>
              </p:cNvPr>
              <p:cNvSpPr/>
              <p:nvPr/>
            </p:nvSpPr>
            <p:spPr bwMode="auto">
              <a:xfrm flipV="1">
                <a:off x="7666059" y="4220007"/>
                <a:ext cx="126295" cy="88933"/>
              </a:xfrm>
              <a:prstGeom prst="triangl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594FC21A-7F85-4012-9571-013457B3D6D3}"/>
                  </a:ext>
                </a:extLst>
              </p:cNvPr>
              <p:cNvCxnSpPr/>
              <p:nvPr/>
            </p:nvCxnSpPr>
            <p:spPr bwMode="auto">
              <a:xfrm>
                <a:off x="7729207" y="4309806"/>
                <a:ext cx="0" cy="70281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9F3B82D0-7963-4614-A430-8D4C8DF6A760}"/>
              </a:ext>
            </a:extLst>
          </p:cNvPr>
          <p:cNvSpPr txBox="1"/>
          <p:nvPr/>
        </p:nvSpPr>
        <p:spPr>
          <a:xfrm>
            <a:off x="8605426" y="2463272"/>
            <a:ext cx="770232" cy="372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</a:rPr>
              <a:t>- 3 dB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411439-2245-4A9A-B7C1-F0A714B6F83A}"/>
              </a:ext>
            </a:extLst>
          </p:cNvPr>
          <p:cNvSpPr txBox="1"/>
          <p:nvPr/>
        </p:nvSpPr>
        <p:spPr>
          <a:xfrm>
            <a:off x="8593571" y="3232955"/>
            <a:ext cx="1030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Antenna with Gain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7AD2235-6599-42C0-A606-4971D2C1C4B6}"/>
              </a:ext>
            </a:extLst>
          </p:cNvPr>
          <p:cNvGrpSpPr/>
          <p:nvPr/>
        </p:nvGrpSpPr>
        <p:grpSpPr>
          <a:xfrm>
            <a:off x="8374653" y="2214565"/>
            <a:ext cx="1440185" cy="1368152"/>
            <a:chOff x="7128774" y="3571858"/>
            <a:chExt cx="1280643" cy="1368152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55D4DEB9-A71B-4E2D-94E5-9CFF4AB3B40D}"/>
                </a:ext>
              </a:extLst>
            </p:cNvPr>
            <p:cNvSpPr/>
            <p:nvPr/>
          </p:nvSpPr>
          <p:spPr bwMode="auto">
            <a:xfrm rot="16200000">
              <a:off x="7527333" y="4054388"/>
              <a:ext cx="463644" cy="416209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77F32A7-EA9A-4C61-8C91-C98361A9463A}"/>
                </a:ext>
              </a:extLst>
            </p:cNvPr>
            <p:cNvSpPr/>
            <p:nvPr/>
          </p:nvSpPr>
          <p:spPr bwMode="auto">
            <a:xfrm rot="16200000">
              <a:off x="7313588" y="3855777"/>
              <a:ext cx="900682" cy="822084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B85B846F-B963-4828-A404-C6C5262A56E0}"/>
                </a:ext>
              </a:extLst>
            </p:cNvPr>
            <p:cNvSpPr/>
            <p:nvPr/>
          </p:nvSpPr>
          <p:spPr bwMode="auto">
            <a:xfrm rot="16200000">
              <a:off x="7085020" y="3615612"/>
              <a:ext cx="1368152" cy="1280643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22" name="Oval 21">
            <a:extLst>
              <a:ext uri="{FF2B5EF4-FFF2-40B4-BE49-F238E27FC236}">
                <a16:creationId xmlns:a16="http://schemas.microsoft.com/office/drawing/2014/main" id="{E9397BB6-0594-4574-BB1E-F1AF2170086D}"/>
              </a:ext>
            </a:extLst>
          </p:cNvPr>
          <p:cNvSpPr/>
          <p:nvPr/>
        </p:nvSpPr>
        <p:spPr bwMode="auto">
          <a:xfrm rot="16200000">
            <a:off x="8171333" y="1972189"/>
            <a:ext cx="1846801" cy="1872205"/>
          </a:xfrm>
          <a:prstGeom prst="ellips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119D4EF-1616-41B1-A4C3-DEEDFCCD96BD}"/>
              </a:ext>
            </a:extLst>
          </p:cNvPr>
          <p:cNvSpPr txBox="1"/>
          <p:nvPr/>
        </p:nvSpPr>
        <p:spPr>
          <a:xfrm>
            <a:off x="8636545" y="2224567"/>
            <a:ext cx="770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0 dB</a:t>
            </a:r>
            <a:endParaRPr lang="en-US" sz="1400" b="1" baseline="-25000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2DF6861-1C0E-4CFA-8141-F859FFD5B6A8}"/>
              </a:ext>
            </a:extLst>
          </p:cNvPr>
          <p:cNvSpPr txBox="1"/>
          <p:nvPr/>
        </p:nvSpPr>
        <p:spPr>
          <a:xfrm>
            <a:off x="8633500" y="1989594"/>
            <a:ext cx="7007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92D050"/>
                </a:solidFill>
              </a:rPr>
              <a:t>+ 3 dB</a:t>
            </a:r>
            <a:endParaRPr lang="en-US" sz="1400" b="1" baseline="-25000" dirty="0">
              <a:solidFill>
                <a:srgbClr val="92D05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7E1B329-673F-4B84-8F1A-06EEE5D59FFA}"/>
              </a:ext>
            </a:extLst>
          </p:cNvPr>
          <p:cNvSpPr txBox="1"/>
          <p:nvPr/>
        </p:nvSpPr>
        <p:spPr>
          <a:xfrm>
            <a:off x="8567998" y="1738850"/>
            <a:ext cx="8004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B050"/>
                </a:solidFill>
              </a:rPr>
              <a:t>+ 6 dB</a:t>
            </a:r>
            <a:endParaRPr lang="en-US" sz="1400" b="1" baseline="-25000" dirty="0">
              <a:solidFill>
                <a:srgbClr val="00B050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70EBC63-D55A-42A5-8A50-4503666E4156}"/>
              </a:ext>
            </a:extLst>
          </p:cNvPr>
          <p:cNvCxnSpPr>
            <a:cxnSpLocks/>
          </p:cNvCxnSpPr>
          <p:nvPr/>
        </p:nvCxnSpPr>
        <p:spPr bwMode="auto">
          <a:xfrm>
            <a:off x="9098390" y="2891784"/>
            <a:ext cx="1292486" cy="6321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Arc 50">
            <a:extLst>
              <a:ext uri="{FF2B5EF4-FFF2-40B4-BE49-F238E27FC236}">
                <a16:creationId xmlns:a16="http://schemas.microsoft.com/office/drawing/2014/main" id="{21B335E3-40EA-465A-A411-AA851FD1E34E}"/>
              </a:ext>
            </a:extLst>
          </p:cNvPr>
          <p:cNvSpPr/>
          <p:nvPr/>
        </p:nvSpPr>
        <p:spPr bwMode="auto">
          <a:xfrm>
            <a:off x="9225152" y="2573799"/>
            <a:ext cx="468060" cy="644108"/>
          </a:xfrm>
          <a:prstGeom prst="arc">
            <a:avLst>
              <a:gd name="adj1" fmla="val 17091137"/>
              <a:gd name="adj2" fmla="val 11717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98C64158-48BF-45A2-A1D1-3E30D4CA1F48}"/>
              </a:ext>
            </a:extLst>
          </p:cNvPr>
          <p:cNvCxnSpPr>
            <a:cxnSpLocks/>
          </p:cNvCxnSpPr>
          <p:nvPr/>
        </p:nvCxnSpPr>
        <p:spPr bwMode="auto">
          <a:xfrm flipV="1">
            <a:off x="9087830" y="2513181"/>
            <a:ext cx="586976" cy="36464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188C8261-D7B9-4133-988C-9F496A09AD8D}"/>
              </a:ext>
            </a:extLst>
          </p:cNvPr>
          <p:cNvSpPr txBox="1"/>
          <p:nvPr/>
        </p:nvSpPr>
        <p:spPr>
          <a:xfrm>
            <a:off x="9135844" y="2570064"/>
            <a:ext cx="770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/>
              <a:t>φ</a:t>
            </a:r>
            <a:endParaRPr lang="en-US" sz="1600" b="1" baseline="-25000" dirty="0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A166A1A-9584-4081-8A57-1A21838C6E09}"/>
              </a:ext>
            </a:extLst>
          </p:cNvPr>
          <p:cNvGrpSpPr/>
          <p:nvPr/>
        </p:nvGrpSpPr>
        <p:grpSpPr>
          <a:xfrm>
            <a:off x="7903653" y="4423304"/>
            <a:ext cx="3295063" cy="1856913"/>
            <a:chOff x="5245676" y="3125349"/>
            <a:chExt cx="3295063" cy="1856913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F34E2B8D-39B5-4A22-8030-406E37B13AC1}"/>
                </a:ext>
              </a:extLst>
            </p:cNvPr>
            <p:cNvGrpSpPr/>
            <p:nvPr/>
          </p:nvGrpSpPr>
          <p:grpSpPr>
            <a:xfrm>
              <a:off x="5983234" y="3546117"/>
              <a:ext cx="2305013" cy="717729"/>
              <a:chOff x="5364090" y="3848669"/>
              <a:chExt cx="3182025" cy="819750"/>
            </a:xfrm>
          </p:grpSpPr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id="{7039EE94-0A79-4394-977D-4D37C757CA97}"/>
                  </a:ext>
                </a:extLst>
              </p:cNvPr>
              <p:cNvGrpSpPr/>
              <p:nvPr/>
            </p:nvGrpSpPr>
            <p:grpSpPr>
              <a:xfrm>
                <a:off x="5364090" y="3848669"/>
                <a:ext cx="3182025" cy="819750"/>
                <a:chOff x="5364090" y="3848669"/>
                <a:chExt cx="3182025" cy="819750"/>
              </a:xfrm>
              <a:solidFill>
                <a:srgbClr val="FFFFFF">
                  <a:lumMod val="65000"/>
                </a:srgbClr>
              </a:solidFill>
            </p:grpSpPr>
            <p:sp>
              <p:nvSpPr>
                <p:cNvPr id="75" name="Flowchart: Connector 74">
                  <a:extLst>
                    <a:ext uri="{FF2B5EF4-FFF2-40B4-BE49-F238E27FC236}">
                      <a16:creationId xmlns:a16="http://schemas.microsoft.com/office/drawing/2014/main" id="{F32EED37-C3B8-47AA-ADCE-37527DAF048E}"/>
                    </a:ext>
                  </a:extLst>
                </p:cNvPr>
                <p:cNvSpPr/>
                <p:nvPr/>
              </p:nvSpPr>
              <p:spPr bwMode="auto">
                <a:xfrm>
                  <a:off x="5881819" y="3848669"/>
                  <a:ext cx="2664296" cy="819750"/>
                </a:xfrm>
                <a:prstGeom prst="flowChartConnector">
                  <a:avLst/>
                </a:prstGeom>
                <a:solidFill>
                  <a:srgbClr val="0070C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35921" dir="2700000" algn="ctr" rotWithShape="0">
                    <a:srgbClr val="B2B2B2"/>
                  </a:outerShdw>
                </a:effectLst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SzTx/>
                    <a:buFont typeface="Wingdings" pitchFamily="2" charset="2"/>
                    <a:buChar char="n"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宋体" charset="-122"/>
                  </a:endParaRPr>
                </a:p>
              </p:txBody>
            </p:sp>
            <p:sp>
              <p:nvSpPr>
                <p:cNvPr id="76" name="Flowchart: Extract 75">
                  <a:extLst>
                    <a:ext uri="{FF2B5EF4-FFF2-40B4-BE49-F238E27FC236}">
                      <a16:creationId xmlns:a16="http://schemas.microsoft.com/office/drawing/2014/main" id="{20D7B2F4-1E2C-4877-B77C-B61835F281A5}"/>
                    </a:ext>
                  </a:extLst>
                </p:cNvPr>
                <p:cNvSpPr/>
                <p:nvPr/>
              </p:nvSpPr>
              <p:spPr bwMode="auto">
                <a:xfrm rot="16200000">
                  <a:off x="5526905" y="3811496"/>
                  <a:ext cx="576064" cy="901694"/>
                </a:xfrm>
                <a:prstGeom prst="flowChartExtract">
                  <a:avLst/>
                </a:prstGeom>
                <a:solidFill>
                  <a:srgbClr val="0070C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SzTx/>
                    <a:buFont typeface="Wingdings" pitchFamily="2" charset="2"/>
                    <a:buChar char="n"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宋体" charset="-122"/>
                  </a:endParaRPr>
                </a:p>
              </p:txBody>
            </p:sp>
          </p:grpSp>
          <p:sp>
            <p:nvSpPr>
              <p:cNvPr id="72" name="Flowchart: Connector 71">
                <a:extLst>
                  <a:ext uri="{FF2B5EF4-FFF2-40B4-BE49-F238E27FC236}">
                    <a16:creationId xmlns:a16="http://schemas.microsoft.com/office/drawing/2014/main" id="{E42F1445-3E1D-4B39-97F2-77FDECC472AA}"/>
                  </a:ext>
                </a:extLst>
              </p:cNvPr>
              <p:cNvSpPr/>
              <p:nvPr/>
            </p:nvSpPr>
            <p:spPr bwMode="auto">
              <a:xfrm>
                <a:off x="6084168" y="3953550"/>
                <a:ext cx="2184645" cy="603369"/>
              </a:xfrm>
              <a:prstGeom prst="flowChartConnector">
                <a:avLst/>
              </a:prstGeom>
              <a:solidFill>
                <a:srgbClr val="0EC8DC">
                  <a:alpha val="5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73" name="Flowchart: Connector 72">
                <a:extLst>
                  <a:ext uri="{FF2B5EF4-FFF2-40B4-BE49-F238E27FC236}">
                    <a16:creationId xmlns:a16="http://schemas.microsoft.com/office/drawing/2014/main" id="{ECD984CA-05E9-4CA1-9C05-160715197E52}"/>
                  </a:ext>
                </a:extLst>
              </p:cNvPr>
              <p:cNvSpPr/>
              <p:nvPr/>
            </p:nvSpPr>
            <p:spPr bwMode="auto">
              <a:xfrm>
                <a:off x="6549304" y="4077094"/>
                <a:ext cx="1335064" cy="360040"/>
              </a:xfrm>
              <a:prstGeom prst="flowChartConnector">
                <a:avLst/>
              </a:prstGeom>
              <a:solidFill>
                <a:srgbClr val="C3E3E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74" name="Flowchart: Connector 73">
                <a:extLst>
                  <a:ext uri="{FF2B5EF4-FFF2-40B4-BE49-F238E27FC236}">
                    <a16:creationId xmlns:a16="http://schemas.microsoft.com/office/drawing/2014/main" id="{ED60DD9A-52F8-427A-9B65-BBBBDA6B8D9A}"/>
                  </a:ext>
                </a:extLst>
              </p:cNvPr>
              <p:cNvSpPr/>
              <p:nvPr/>
            </p:nvSpPr>
            <p:spPr bwMode="auto">
              <a:xfrm flipV="1">
                <a:off x="6770788" y="4166188"/>
                <a:ext cx="865461" cy="180625"/>
              </a:xfrm>
              <a:prstGeom prst="flowChartConnector">
                <a:avLst/>
              </a:prstGeom>
              <a:solidFill>
                <a:srgbClr val="B2B2B2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endParaRPr>
              </a:p>
            </p:txBody>
          </p:sp>
        </p:grp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D4C3777D-94A4-472C-96EB-58670A505F42}"/>
                </a:ext>
              </a:extLst>
            </p:cNvPr>
            <p:cNvSpPr/>
            <p:nvPr/>
          </p:nvSpPr>
          <p:spPr bwMode="auto">
            <a:xfrm rot="16200000">
              <a:off x="5420953" y="3316824"/>
              <a:ext cx="1134834" cy="1168457"/>
            </a:xfrm>
            <a:prstGeom prst="ellipse">
              <a:avLst/>
            </a:prstGeom>
            <a:solidFill>
              <a:srgbClr val="FFFFFF">
                <a:lumMod val="65000"/>
              </a:srgbClr>
            </a:solidFill>
            <a:ln w="6350" cap="flat" cmpd="sng" algn="ctr">
              <a:solidFill>
                <a:srgbClr val="FFFFFF">
                  <a:lumMod val="75000"/>
                </a:srgbClr>
              </a:solidFill>
              <a:prstDash val="dash"/>
              <a:round/>
              <a:headEnd type="none" w="med" len="med"/>
              <a:tailEnd type="none" w="med" len="med"/>
            </a:ln>
            <a:effectLst>
              <a:glow rad="101600">
                <a:srgbClr val="000000">
                  <a:satMod val="175000"/>
                  <a:alpha val="40000"/>
                </a:srgbClr>
              </a:glo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9ABFCCEF-A9DD-4B2D-BB70-8E3EF71969C9}"/>
                </a:ext>
              </a:extLst>
            </p:cNvPr>
            <p:cNvSpPr/>
            <p:nvPr/>
          </p:nvSpPr>
          <p:spPr bwMode="auto">
            <a:xfrm rot="16200000">
              <a:off x="5559141" y="3483438"/>
              <a:ext cx="849193" cy="840742"/>
            </a:xfrm>
            <a:prstGeom prst="ellipse">
              <a:avLst/>
            </a:prstGeom>
            <a:solidFill>
              <a:srgbClr val="FFFFFF">
                <a:lumMod val="75000"/>
              </a:srgbClr>
            </a:solidFill>
            <a:ln w="6350" cap="flat" cmpd="sng" algn="ctr">
              <a:solidFill>
                <a:srgbClr val="FFFFFF">
                  <a:lumMod val="75000"/>
                </a:srgbClr>
              </a:solidFill>
              <a:prstDash val="dash"/>
              <a:round/>
              <a:headEnd type="none" w="med" len="med"/>
              <a:tailEnd type="none" w="med" len="med"/>
            </a:ln>
            <a:effectLst>
              <a:glow rad="101600">
                <a:srgbClr val="000000">
                  <a:satMod val="175000"/>
                  <a:alpha val="40000"/>
                </a:srgbClr>
              </a:glo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A1BCFAAA-4118-4189-82A6-84B5F65FE59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83234" y="3898661"/>
              <a:ext cx="2518691" cy="6321"/>
            </a:xfrm>
            <a:prstGeom prst="straightConnector1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0800405B-8EDB-4EFF-9E04-739FCF190BE1}"/>
                </a:ext>
              </a:extLst>
            </p:cNvPr>
            <p:cNvSpPr txBox="1"/>
            <p:nvPr/>
          </p:nvSpPr>
          <p:spPr>
            <a:xfrm>
              <a:off x="6148308" y="3421946"/>
              <a:ext cx="6754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0 dBi</a:t>
              </a:r>
              <a:endParaRPr kumimoji="0" lang="en-US" sz="1400" b="1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0A65C98F-1284-429C-A39A-18151A89A28B}"/>
                </a:ext>
              </a:extLst>
            </p:cNvPr>
            <p:cNvSpPr txBox="1"/>
            <p:nvPr/>
          </p:nvSpPr>
          <p:spPr>
            <a:xfrm>
              <a:off x="8202992" y="3654225"/>
              <a:ext cx="3377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Z</a:t>
              </a:r>
              <a:endParaRPr kumimoji="0" lang="en-US" sz="1400" b="1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60D1DA96-A49D-4A38-8540-CB97B37F824C}"/>
                </a:ext>
              </a:extLst>
            </p:cNvPr>
            <p:cNvSpPr txBox="1"/>
            <p:nvPr/>
          </p:nvSpPr>
          <p:spPr>
            <a:xfrm>
              <a:off x="5245676" y="4119033"/>
              <a:ext cx="337747" cy="269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Y</a:t>
              </a:r>
              <a:endParaRPr kumimoji="0" lang="en-US" sz="1400" b="1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E11E51D0-1A59-4C75-BB46-1C5D9FFE66B2}"/>
                </a:ext>
              </a:extLst>
            </p:cNvPr>
            <p:cNvSpPr txBox="1"/>
            <p:nvPr/>
          </p:nvSpPr>
          <p:spPr>
            <a:xfrm>
              <a:off x="5510208" y="4459042"/>
              <a:ext cx="96215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Isotropic Antenna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C54D2178-F007-45E2-B9F8-DF586307C91E}"/>
                </a:ext>
              </a:extLst>
            </p:cNvPr>
            <p:cNvSpPr txBox="1"/>
            <p:nvPr/>
          </p:nvSpPr>
          <p:spPr>
            <a:xfrm>
              <a:off x="5714582" y="3125349"/>
              <a:ext cx="3377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X</a:t>
              </a:r>
              <a:endParaRPr kumimoji="0" lang="en-US" sz="1400" b="1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6C04BA5E-C510-4C44-9840-A14049F5981A}"/>
                </a:ext>
              </a:extLst>
            </p:cNvPr>
            <p:cNvSpPr txBox="1"/>
            <p:nvPr/>
          </p:nvSpPr>
          <p:spPr>
            <a:xfrm>
              <a:off x="6800601" y="4188094"/>
              <a:ext cx="10301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Antenna with Gain</a:t>
              </a: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74F6399A-E0D3-448A-A18F-15E7E6D409B1}"/>
                </a:ext>
              </a:extLst>
            </p:cNvPr>
            <p:cNvSpPr/>
            <p:nvPr/>
          </p:nvSpPr>
          <p:spPr bwMode="auto">
            <a:xfrm rot="16200000">
              <a:off x="5714465" y="3612949"/>
              <a:ext cx="547280" cy="572366"/>
            </a:xfrm>
            <a:prstGeom prst="ellipse">
              <a:avLst/>
            </a:prstGeom>
            <a:solidFill>
              <a:srgbClr val="FFFFFF">
                <a:lumMod val="85000"/>
              </a:srgbClr>
            </a:solidFill>
            <a:ln w="6350" cap="flat" cmpd="sng" algn="ctr">
              <a:solidFill>
                <a:srgbClr val="FFFFFF">
                  <a:lumMod val="75000"/>
                </a:srgbClr>
              </a:solidFill>
              <a:prstDash val="dash"/>
              <a:round/>
              <a:headEnd type="none" w="med" len="med"/>
              <a:tailEnd type="none" w="med" len="med"/>
            </a:ln>
            <a:effectLst>
              <a:glow rad="101600">
                <a:srgbClr val="000000">
                  <a:satMod val="175000"/>
                  <a:alpha val="40000"/>
                </a:srgbClr>
              </a:glo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9AC7F403-17D7-4C9F-934F-214F86C9DEA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983234" y="3158900"/>
              <a:ext cx="0" cy="742153"/>
            </a:xfrm>
            <a:prstGeom prst="straightConnector1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CD1CF444-ED37-45EE-B5C3-8E469BEC528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478025" y="3896894"/>
              <a:ext cx="505798" cy="438335"/>
            </a:xfrm>
            <a:prstGeom prst="straightConnector1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C868122B-32F6-4B6A-82B4-9E9ED1BCA72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005017" y="3898158"/>
              <a:ext cx="2283230" cy="1277"/>
            </a:xfrm>
            <a:prstGeom prst="straightConnector1">
              <a:avLst/>
            </a:prstGeom>
            <a:noFill/>
            <a:ln w="22225" cap="flat" cmpd="sng" algn="ctr">
              <a:solidFill>
                <a:srgbClr val="000000"/>
              </a:solidFill>
              <a:prstDash val="dash"/>
              <a:round/>
              <a:headEnd type="non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FB28F935-1292-4099-B9F7-09D842148E5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972896" y="3681006"/>
              <a:ext cx="569769" cy="223286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7277102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8722" y="685728"/>
            <a:ext cx="10931062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AMP Spatial Charging Deployment Scenario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2566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1FE745F-5666-4A18-A758-79FC375412A4}"/>
              </a:ext>
            </a:extLst>
          </p:cNvPr>
          <p:cNvSpPr txBox="1">
            <a:spLocks/>
          </p:cNvSpPr>
          <p:nvPr/>
        </p:nvSpPr>
        <p:spPr bwMode="auto">
          <a:xfrm>
            <a:off x="1127448" y="1525162"/>
            <a:ext cx="2314472" cy="391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kern="0" dirty="0"/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BAEF8A6F-1542-4018-A039-5213BF5AC3F4}"/>
              </a:ext>
            </a:extLst>
          </p:cNvPr>
          <p:cNvSpPr/>
          <p:nvPr/>
        </p:nvSpPr>
        <p:spPr bwMode="auto">
          <a:xfrm>
            <a:off x="10800303" y="1786353"/>
            <a:ext cx="720080" cy="2232248"/>
          </a:xfrm>
          <a:prstGeom prst="cub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28F1957-A793-4503-8737-CC1A11A4539C}"/>
              </a:ext>
            </a:extLst>
          </p:cNvPr>
          <p:cNvSpPr/>
          <p:nvPr/>
        </p:nvSpPr>
        <p:spPr>
          <a:xfrm>
            <a:off x="10784527" y="2259764"/>
            <a:ext cx="308868" cy="2894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</a:t>
            </a:r>
            <a:r>
              <a:rPr lang="en-US" sz="18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1</a:t>
            </a:r>
            <a:endParaRPr lang="en-US" sz="1800" dirty="0"/>
          </a:p>
        </p:txBody>
      </p:sp>
      <p:sp>
        <p:nvSpPr>
          <p:cNvPr id="78" name="Frame 77">
            <a:extLst>
              <a:ext uri="{FF2B5EF4-FFF2-40B4-BE49-F238E27FC236}">
                <a16:creationId xmlns:a16="http://schemas.microsoft.com/office/drawing/2014/main" id="{35E42230-D0D8-4346-9344-F9C9EB782271}"/>
              </a:ext>
            </a:extLst>
          </p:cNvPr>
          <p:cNvSpPr/>
          <p:nvPr/>
        </p:nvSpPr>
        <p:spPr bwMode="auto">
          <a:xfrm rot="10800000">
            <a:off x="11134648" y="2362417"/>
            <a:ext cx="151295" cy="192964"/>
          </a:xfrm>
          <a:prstGeom prst="fram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8BD14E61-AE37-40BC-80B1-317BF01F6B59}"/>
              </a:ext>
            </a:extLst>
          </p:cNvPr>
          <p:cNvGrpSpPr/>
          <p:nvPr/>
        </p:nvGrpSpPr>
        <p:grpSpPr>
          <a:xfrm>
            <a:off x="8513998" y="3316864"/>
            <a:ext cx="1470434" cy="951061"/>
            <a:chOff x="1793018" y="2931790"/>
            <a:chExt cx="1470434" cy="951061"/>
          </a:xfrm>
        </p:grpSpPr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F12D6E62-FEDF-4141-8FB1-65D55297C669}"/>
                </a:ext>
              </a:extLst>
            </p:cNvPr>
            <p:cNvSpPr/>
            <p:nvPr/>
          </p:nvSpPr>
          <p:spPr bwMode="auto">
            <a:xfrm rot="20124706" flipH="1">
              <a:off x="2060904" y="3006140"/>
              <a:ext cx="1123211" cy="549361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8D2AC24D-7094-47D3-904B-4592D53E21C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165009" y="2931790"/>
              <a:ext cx="1098443" cy="641722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BF5820BE-923F-4FF0-9EF5-FEAB1F9C32CC}"/>
                </a:ext>
              </a:extLst>
            </p:cNvPr>
            <p:cNvGrpSpPr/>
            <p:nvPr/>
          </p:nvGrpSpPr>
          <p:grpSpPr>
            <a:xfrm rot="10800000">
              <a:off x="1793018" y="3365772"/>
              <a:ext cx="635181" cy="517079"/>
              <a:chOff x="2423363" y="1641282"/>
              <a:chExt cx="635181" cy="517079"/>
            </a:xfrm>
            <a:scene3d>
              <a:camera prst="isometricBottomDown"/>
              <a:lightRig rig="threePt" dir="t"/>
            </a:scene3d>
          </p:grpSpPr>
          <p:sp>
            <p:nvSpPr>
              <p:cNvPr id="90" name="Isosceles Triangle 89">
                <a:extLst>
                  <a:ext uri="{FF2B5EF4-FFF2-40B4-BE49-F238E27FC236}">
                    <a16:creationId xmlns:a16="http://schemas.microsoft.com/office/drawing/2014/main" id="{459EA032-9608-438A-88C1-C68942169123}"/>
                  </a:ext>
                </a:extLst>
              </p:cNvPr>
              <p:cNvSpPr/>
              <p:nvPr/>
            </p:nvSpPr>
            <p:spPr bwMode="auto">
              <a:xfrm rot="10800000" flipV="1">
                <a:off x="2423363" y="1871096"/>
                <a:ext cx="635181" cy="287265"/>
              </a:xfrm>
              <a:prstGeom prst="triangl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4304E235-1B9F-45D7-BF1F-6F085F5BDA80}"/>
                  </a:ext>
                </a:extLst>
              </p:cNvPr>
              <p:cNvCxnSpPr/>
              <p:nvPr/>
            </p:nvCxnSpPr>
            <p:spPr bwMode="auto">
              <a:xfrm rot="10800000">
                <a:off x="2740951" y="1641282"/>
                <a:ext cx="0" cy="227017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B650FCA3-B21E-486D-AFD5-8ADC2E258622}"/>
              </a:ext>
            </a:extLst>
          </p:cNvPr>
          <p:cNvSpPr txBox="1"/>
          <p:nvPr/>
        </p:nvSpPr>
        <p:spPr>
          <a:xfrm>
            <a:off x="9184975" y="3893699"/>
            <a:ext cx="1447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Energizer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F56DAF5E-1D3B-464A-A3D7-5BCCA7B7A9BC}"/>
              </a:ext>
            </a:extLst>
          </p:cNvPr>
          <p:cNvSpPr/>
          <p:nvPr/>
        </p:nvSpPr>
        <p:spPr bwMode="auto">
          <a:xfrm rot="16200000" flipH="1">
            <a:off x="10995768" y="2523280"/>
            <a:ext cx="431952" cy="286032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C9DE3460-C6A9-46A2-9E18-BCEC52DCA184}"/>
              </a:ext>
            </a:extLst>
          </p:cNvPr>
          <p:cNvGrpSpPr/>
          <p:nvPr/>
        </p:nvGrpSpPr>
        <p:grpSpPr>
          <a:xfrm>
            <a:off x="10850255" y="2113577"/>
            <a:ext cx="720080" cy="690644"/>
            <a:chOff x="5865267" y="2170063"/>
            <a:chExt cx="720080" cy="690644"/>
          </a:xfrm>
        </p:grpSpPr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E1AE9127-78B2-47F6-9C97-7C15146168BE}"/>
                </a:ext>
              </a:extLst>
            </p:cNvPr>
            <p:cNvSpPr/>
            <p:nvPr/>
          </p:nvSpPr>
          <p:spPr bwMode="auto">
            <a:xfrm rot="16200000">
              <a:off x="6109044" y="2401683"/>
              <a:ext cx="234048" cy="234026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9DACBA3E-6F29-41A8-8B10-61F710BA62DA}"/>
                </a:ext>
              </a:extLst>
            </p:cNvPr>
            <p:cNvSpPr/>
            <p:nvPr/>
          </p:nvSpPr>
          <p:spPr bwMode="auto">
            <a:xfrm rot="16200000">
              <a:off x="6001420" y="2289759"/>
              <a:ext cx="454665" cy="462241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BBC10F43-AF19-4104-84F5-55523DF9DBCE}"/>
                </a:ext>
              </a:extLst>
            </p:cNvPr>
            <p:cNvSpPr/>
            <p:nvPr/>
          </p:nvSpPr>
          <p:spPr bwMode="auto">
            <a:xfrm rot="16200000">
              <a:off x="5879985" y="2155345"/>
              <a:ext cx="690644" cy="720080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106" name="Oval 105">
            <a:extLst>
              <a:ext uri="{FF2B5EF4-FFF2-40B4-BE49-F238E27FC236}">
                <a16:creationId xmlns:a16="http://schemas.microsoft.com/office/drawing/2014/main" id="{74390E75-29F5-431A-884A-DC32220EED1B}"/>
              </a:ext>
            </a:extLst>
          </p:cNvPr>
          <p:cNvSpPr/>
          <p:nvPr/>
        </p:nvSpPr>
        <p:spPr bwMode="auto">
          <a:xfrm rot="10800000" flipH="1">
            <a:off x="11411721" y="2286998"/>
            <a:ext cx="431952" cy="286032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442C9492-434E-4F59-9BA2-2908D1250B10}"/>
              </a:ext>
            </a:extLst>
          </p:cNvPr>
          <p:cNvGrpSpPr/>
          <p:nvPr/>
        </p:nvGrpSpPr>
        <p:grpSpPr>
          <a:xfrm>
            <a:off x="11007681" y="2005565"/>
            <a:ext cx="848959" cy="798656"/>
            <a:chOff x="4937666" y="2140495"/>
            <a:chExt cx="720080" cy="690644"/>
          </a:xfrm>
          <a:scene3d>
            <a:camera prst="isometricRightUp"/>
            <a:lightRig rig="threePt" dir="t"/>
          </a:scene3d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198EFE87-D660-40B9-A2A7-1DAA33E83CC4}"/>
                </a:ext>
              </a:extLst>
            </p:cNvPr>
            <p:cNvSpPr/>
            <p:nvPr/>
          </p:nvSpPr>
          <p:spPr bwMode="auto">
            <a:xfrm rot="16200000">
              <a:off x="5181443" y="2372115"/>
              <a:ext cx="234048" cy="234026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3F34EBEE-A6DD-44DC-980A-78393E210CC8}"/>
                </a:ext>
              </a:extLst>
            </p:cNvPr>
            <p:cNvSpPr/>
            <p:nvPr/>
          </p:nvSpPr>
          <p:spPr bwMode="auto">
            <a:xfrm rot="16200000">
              <a:off x="5073819" y="2260191"/>
              <a:ext cx="454665" cy="462241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3EAB4AF1-4CA4-47FA-BBDF-B2483EDE25D3}"/>
                </a:ext>
              </a:extLst>
            </p:cNvPr>
            <p:cNvSpPr/>
            <p:nvPr/>
          </p:nvSpPr>
          <p:spPr bwMode="auto">
            <a:xfrm rot="16200000">
              <a:off x="4952384" y="2125777"/>
              <a:ext cx="690644" cy="720080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11" name="Frame 110">
              <a:extLst>
                <a:ext uri="{FF2B5EF4-FFF2-40B4-BE49-F238E27FC236}">
                  <a16:creationId xmlns:a16="http://schemas.microsoft.com/office/drawing/2014/main" id="{3719BE91-8FCC-4386-825A-76E81CFC170E}"/>
                </a:ext>
              </a:extLst>
            </p:cNvPr>
            <p:cNvSpPr/>
            <p:nvPr/>
          </p:nvSpPr>
          <p:spPr bwMode="auto">
            <a:xfrm rot="10800000">
              <a:off x="5232288" y="2403876"/>
              <a:ext cx="151295" cy="192964"/>
            </a:xfrm>
            <a:prstGeom prst="fram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</p:grpSp>
      <p:sp>
        <p:nvSpPr>
          <p:cNvPr id="112" name="Rectangle 111">
            <a:extLst>
              <a:ext uri="{FF2B5EF4-FFF2-40B4-BE49-F238E27FC236}">
                <a16:creationId xmlns:a16="http://schemas.microsoft.com/office/drawing/2014/main" id="{6730240F-5511-4660-8D38-4355EAAEE546}"/>
              </a:ext>
            </a:extLst>
          </p:cNvPr>
          <p:cNvSpPr/>
          <p:nvPr/>
        </p:nvSpPr>
        <p:spPr>
          <a:xfrm>
            <a:off x="11416433" y="2242113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</a:t>
            </a:r>
            <a:r>
              <a:rPr lang="en-US" sz="18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2</a:t>
            </a:r>
            <a:endParaRPr lang="en-US" sz="1800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F25141AE-8927-4EC2-8F94-D3E4E2A4DAE8}"/>
              </a:ext>
            </a:extLst>
          </p:cNvPr>
          <p:cNvSpPr txBox="1"/>
          <p:nvPr/>
        </p:nvSpPr>
        <p:spPr>
          <a:xfrm>
            <a:off x="9019540" y="1707040"/>
            <a:ext cx="1955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Object Sensed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</a:rPr>
              <a:t>with AMP Tags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6138BB3-EF48-4B47-BB82-5612B7E0CA77}"/>
                  </a:ext>
                </a:extLst>
              </p:cNvPr>
              <p:cNvSpPr txBox="1"/>
              <p:nvPr/>
            </p:nvSpPr>
            <p:spPr>
              <a:xfrm>
                <a:off x="588963" y="1506659"/>
                <a:ext cx="10219166" cy="54116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chemeClr val="tx1"/>
                    </a:solidFill>
                  </a:rPr>
                  <a:t>For AMP active or enhanced BS tags</a:t>
                </a:r>
              </a:p>
              <a:p>
                <a:pPr lvl="0">
                  <a:defRPr/>
                </a:pPr>
                <a:r>
                  <a:rPr lang="en-US" sz="1800" dirty="0">
                    <a:solidFill>
                      <a:schemeClr val="tx1"/>
                    </a:solidFill>
                  </a:rPr>
                  <a:t>WPT charging, to the i</a:t>
                </a:r>
                <a:r>
                  <a:rPr lang="en-US" sz="1800" baseline="-25000" dirty="0">
                    <a:solidFill>
                      <a:schemeClr val="tx1"/>
                    </a:solidFill>
                  </a:rPr>
                  <a:t>th</a:t>
                </a:r>
                <a:r>
                  <a:rPr lang="en-US" sz="1800" dirty="0">
                    <a:solidFill>
                      <a:schemeClr val="tx1"/>
                    </a:solidFill>
                  </a:rPr>
                  <a:t> tag utilizing FRIIS model, is given by:</a:t>
                </a:r>
              </a:p>
              <a:p>
                <a:pPr lvl="0" algn="ctr">
                  <a:spcBef>
                    <a:spcPts val="600"/>
                  </a:spcBef>
                  <a:spcAft>
                    <a:spcPts val="0"/>
                  </a:spcAft>
                  <a:buClr>
                    <a:srgbClr val="000000">
                      <a:lumMod val="85000"/>
                      <a:lumOff val="15000"/>
                    </a:srgbClr>
                  </a:buCl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𝐸𝐻</m:t>
                            </m:r>
                          </m:sub>
                        </m:sSub>
                      </m:e>
                      <m: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</m:sSub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sub>
                            </m:sSub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b>
                            </m:sSub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e>
                              <m:sub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  <m:sup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sSup>
                      <m:sSup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num>
                              <m:den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                (1)</a:t>
                </a:r>
              </a:p>
              <a:p>
                <a:r>
                  <a:rPr lang="en-US" sz="1800" dirty="0">
                    <a:solidFill>
                      <a:schemeClr val="tx1"/>
                    </a:solidFill>
                  </a:rPr>
                  <a:t>Where: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𝐸𝐻𝑖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]−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is the power available for harvesting at the </a:t>
                </a:r>
                <a:r>
                  <a:rPr lang="en-US" sz="1800" i="1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i</a:t>
                </a:r>
                <a:r>
                  <a:rPr lang="en-US" sz="1800" i="1" baseline="-25000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</a:t>
                </a:r>
                <a:r>
                  <a:rPr lang="en-US" sz="1800" dirty="0">
                    <a:solidFill>
                      <a:schemeClr val="tx1"/>
                    </a:solidFill>
                  </a:rPr>
                  <a:t> tag antenna output terminal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]−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is the power fed into the energizing antenna input terminal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𝑇𝑖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is the power gain of the </a:t>
                </a:r>
                <a:r>
                  <a:rPr lang="en-US" sz="1800" i="1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i</a:t>
                </a:r>
                <a:r>
                  <a:rPr lang="en-US" sz="1800" i="1" baseline="-25000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 </a:t>
                </a:r>
                <a:r>
                  <a:rPr lang="en-US" sz="1800" dirty="0">
                    <a:solidFill>
                      <a:schemeClr val="tx1"/>
                    </a:solidFill>
                  </a:rPr>
                  <a:t>tag antenna in the direction of the energizer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𝐸𝑖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is the power gain of the energizer in the direction of the </a:t>
                </a:r>
                <a:r>
                  <a:rPr lang="en-US" sz="1800" i="1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i</a:t>
                </a:r>
                <a:r>
                  <a:rPr lang="en-US" sz="1800" i="1" baseline="-25000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 </a:t>
                </a:r>
                <a:r>
                  <a:rPr lang="en-US" sz="1800" dirty="0">
                    <a:solidFill>
                      <a:schemeClr val="tx1"/>
                    </a:solidFill>
                  </a:rPr>
                  <a:t>tag </a:t>
                </a:r>
                <a:endParaRPr lang="en-US" sz="18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800" i="1" baseline="-250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𝐴𝑖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[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]−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is the distance between the energizing and tag harvesting antennas</a:t>
                </a:r>
              </a:p>
              <a:p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[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𝐻𝑧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]−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is the wireless energizing frequency</a:t>
                </a:r>
              </a:p>
              <a:p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[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𝑆𝑒𝑐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]−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is the speed of light</a:t>
                </a:r>
              </a:p>
              <a:p>
                <a:endParaRPr lang="en-US" sz="1800" dirty="0">
                  <a:solidFill>
                    <a:schemeClr val="tx1"/>
                  </a:solidFill>
                </a:endParaRPr>
              </a:p>
              <a:p>
                <a:r>
                  <a:rPr lang="en-US" sz="1800" dirty="0">
                    <a:solidFill>
                      <a:schemeClr val="tx1"/>
                    </a:solidFill>
                    <a:ea typeface="Arial Unicode MS" pitchFamily="34" charset="-128"/>
                  </a:rPr>
                  <a:t>The figure shows that while tags T</a:t>
                </a:r>
                <a:r>
                  <a:rPr lang="en-US" sz="1800" baseline="-25000" dirty="0">
                    <a:solidFill>
                      <a:schemeClr val="tx1"/>
                    </a:solidFill>
                    <a:ea typeface="Arial Unicode MS" pitchFamily="34" charset="-128"/>
                  </a:rPr>
                  <a:t>1  </a:t>
                </a:r>
                <a:r>
                  <a:rPr lang="en-US" sz="1800" dirty="0">
                    <a:solidFill>
                      <a:schemeClr val="tx1"/>
                    </a:solidFill>
                    <a:ea typeface="Arial Unicode MS" pitchFamily="34" charset="-128"/>
                  </a:rPr>
                  <a:t>and T</a:t>
                </a:r>
                <a:r>
                  <a:rPr lang="en-US" sz="1800" baseline="-25000" dirty="0">
                    <a:solidFill>
                      <a:schemeClr val="tx1"/>
                    </a:solidFill>
                    <a:ea typeface="Arial Unicode MS" pitchFamily="34" charset="-128"/>
                  </a:rPr>
                  <a:t>2</a:t>
                </a:r>
                <a:r>
                  <a:rPr lang="en-US" sz="1800" dirty="0">
                    <a:solidFill>
                      <a:schemeClr val="tx1"/>
                    </a:solidFill>
                    <a:ea typeface="Arial Unicode MS" pitchFamily="34" charset="-128"/>
                  </a:rPr>
                  <a:t> have very similar distances to the energizer, tag T</a:t>
                </a:r>
                <a:r>
                  <a:rPr lang="en-US" sz="1800" baseline="-25000" dirty="0">
                    <a:solidFill>
                      <a:schemeClr val="tx1"/>
                    </a:solidFill>
                    <a:ea typeface="Arial Unicode MS" pitchFamily="34" charset="-128"/>
                  </a:rPr>
                  <a:t>1  </a:t>
                </a:r>
                <a:r>
                  <a:rPr lang="en-US" sz="1800" dirty="0">
                    <a:solidFill>
                      <a:schemeClr val="tx1"/>
                    </a:solidFill>
                    <a:ea typeface="Arial Unicode MS" pitchFamily="34" charset="-128"/>
                  </a:rPr>
                  <a:t>have much higher antenna gain in the direction of the energizer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≫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  <a:ea typeface="Arial Unicode MS" pitchFamily="34" charset="-128"/>
                  </a:rPr>
                  <a:t>), which results in better WPT charging. </a:t>
                </a:r>
              </a:p>
              <a:p>
                <a:r>
                  <a:rPr lang="en-US" sz="1800" dirty="0">
                    <a:solidFill>
                      <a:schemeClr val="tx1"/>
                    </a:solidFill>
                    <a:ea typeface="Arial Unicode MS" pitchFamily="34" charset="-128"/>
                  </a:rPr>
                  <a:t>Tag T</a:t>
                </a:r>
                <a:r>
                  <a:rPr lang="en-US" sz="1800" baseline="-25000" dirty="0">
                    <a:solidFill>
                      <a:schemeClr val="tx1"/>
                    </a:solidFill>
                    <a:ea typeface="Arial Unicode MS" pitchFamily="34" charset="-128"/>
                  </a:rPr>
                  <a:t>2 </a:t>
                </a:r>
                <a:r>
                  <a:rPr lang="en-US" sz="1800" dirty="0">
                    <a:solidFill>
                      <a:schemeClr val="tx1"/>
                    </a:solidFill>
                    <a:ea typeface="Arial Unicode MS" pitchFamily="34" charset="-128"/>
                  </a:rPr>
                  <a:t>may never charge if it has low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  <a:ea typeface="Arial Unicode MS" pitchFamily="34" charset="-128"/>
                  </a:rPr>
                  <a:t> antenna gain (depending on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800" i="1" baseline="-250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800" b="0" i="1" baseline="-25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  <a:ea typeface="Arial Unicode MS" pitchFamily="34" charset="-128"/>
                  </a:rPr>
                  <a:t>). </a:t>
                </a:r>
              </a:p>
              <a:p>
                <a:endParaRPr lang="en-US" sz="2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6138BB3-EF48-4B47-BB82-5612B7E0CA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963" y="1506659"/>
                <a:ext cx="10219166" cy="5411674"/>
              </a:xfrm>
              <a:prstGeom prst="rect">
                <a:avLst/>
              </a:prstGeom>
              <a:blipFill>
                <a:blip r:embed="rId3"/>
                <a:stretch>
                  <a:fillRect l="-955" t="-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6D6FAA48-60A2-402D-8323-8475301A78E4}"/>
              </a:ext>
            </a:extLst>
          </p:cNvPr>
          <p:cNvCxnSpPr>
            <a:cxnSpLocks/>
          </p:cNvCxnSpPr>
          <p:nvPr/>
        </p:nvCxnSpPr>
        <p:spPr bwMode="auto">
          <a:xfrm flipH="1">
            <a:off x="9014378" y="4107139"/>
            <a:ext cx="2120270" cy="1301692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A56F7002-D0E8-4818-A512-59AE31A6DD5A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8091934" y="4663998"/>
            <a:ext cx="1844888" cy="5596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AFF8E781-9790-4A61-A9E6-A0FEF111C4E2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10913692" y="4035789"/>
            <a:ext cx="365002" cy="5596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F76F633-9F6C-402D-A10F-E55592C3BA55}"/>
                  </a:ext>
                </a:extLst>
              </p:cNvPr>
              <p:cNvSpPr txBox="1"/>
              <p:nvPr/>
            </p:nvSpPr>
            <p:spPr>
              <a:xfrm>
                <a:off x="9908739" y="4636627"/>
                <a:ext cx="68012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i="1" baseline="-250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𝐴𝑖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F76F633-9F6C-402D-A10F-E55592C3BA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8739" y="4636627"/>
                <a:ext cx="680123" cy="461665"/>
              </a:xfrm>
              <a:prstGeom prst="rect">
                <a:avLst/>
              </a:prstGeom>
              <a:blipFill>
                <a:blip r:embed="rId4"/>
                <a:stretch>
                  <a:fillRect b="-5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50">
            <a:extLst>
              <a:ext uri="{FF2B5EF4-FFF2-40B4-BE49-F238E27FC236}">
                <a16:creationId xmlns:a16="http://schemas.microsoft.com/office/drawing/2014/main" id="{654F10D4-DF6A-4CDA-9382-38CCAEF02182}"/>
              </a:ext>
            </a:extLst>
          </p:cNvPr>
          <p:cNvSpPr/>
          <p:nvPr/>
        </p:nvSpPr>
        <p:spPr>
          <a:xfrm>
            <a:off x="8526480" y="4040492"/>
            <a:ext cx="470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P</a:t>
            </a:r>
            <a:r>
              <a:rPr lang="en-US" sz="18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TX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361352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8722" y="685728"/>
            <a:ext cx="10931062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AMP Bi-Static Backscattering Deployment Scenario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1FE745F-5666-4A18-A758-79FC375412A4}"/>
              </a:ext>
            </a:extLst>
          </p:cNvPr>
          <p:cNvSpPr txBox="1">
            <a:spLocks/>
          </p:cNvSpPr>
          <p:nvPr/>
        </p:nvSpPr>
        <p:spPr bwMode="auto">
          <a:xfrm>
            <a:off x="1127448" y="1525162"/>
            <a:ext cx="2314472" cy="391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6138BB3-EF48-4B47-BB82-5612B7E0CA77}"/>
                  </a:ext>
                </a:extLst>
              </p:cNvPr>
              <p:cNvSpPr txBox="1"/>
              <p:nvPr/>
            </p:nvSpPr>
            <p:spPr>
              <a:xfrm>
                <a:off x="438242" y="1388368"/>
                <a:ext cx="10390988" cy="4516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US" sz="1800" dirty="0">
                    <a:solidFill>
                      <a:schemeClr val="tx1"/>
                    </a:solidFill>
                  </a:rPr>
                  <a:t>For the carrier source signal arriving at the i</a:t>
                </a:r>
                <a:r>
                  <a:rPr lang="en-US" sz="1800" baseline="-25000" dirty="0">
                    <a:solidFill>
                      <a:schemeClr val="tx1"/>
                    </a:solidFill>
                  </a:rPr>
                  <a:t>th</a:t>
                </a:r>
                <a:r>
                  <a:rPr lang="en-US" sz="1800" dirty="0">
                    <a:solidFill>
                      <a:schemeClr val="tx1"/>
                    </a:solidFill>
                  </a:rPr>
                  <a:t> tag antenna and backscattering towards the AP, the respective power received at the AP is:</a:t>
                </a:r>
              </a:p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𝑅𝑋</m:t>
                            </m:r>
                          </m:sub>
                        </m:sSub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sub>
                            </m:sSub>
                          </m:e>
                          <m:sub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b>
                            </m:sSub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e>
                              <m:sub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𝐵𝑆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𝑀𝑎𝑔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b>
                            </m:sSub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</m:e>
                              <m:sub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     (2)</a:t>
                </a:r>
              </a:p>
              <a:p>
                <a:r>
                  <a:rPr lang="en-US" sz="1800" dirty="0">
                    <a:solidFill>
                      <a:schemeClr val="tx1"/>
                    </a:solidFill>
                  </a:rPr>
                  <a:t>Where: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]−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power arriving from the </a:t>
                </a:r>
                <a:r>
                  <a:rPr lang="en-US" sz="1800" i="1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i</a:t>
                </a:r>
                <a:r>
                  <a:rPr lang="en-US" sz="1800" i="1" baseline="-25000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</a:t>
                </a:r>
                <a:r>
                  <a:rPr lang="en-US" sz="1800" dirty="0">
                    <a:solidFill>
                      <a:schemeClr val="tx1"/>
                    </a:solidFill>
                  </a:rPr>
                  <a:t> tag, at the AMP AP antenna output terminal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]−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power of the carrier signal fed into the </a:t>
                </a:r>
                <a:r>
                  <a:rPr lang="en-US" sz="1800" i="1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j</a:t>
                </a:r>
                <a:r>
                  <a:rPr lang="en-US" sz="1800" i="1" baseline="-25000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 </a:t>
                </a:r>
                <a:r>
                  <a:rPr lang="en-US" sz="1800" dirty="0">
                    <a:solidFill>
                      <a:schemeClr val="tx1"/>
                    </a:solidFill>
                  </a:rPr>
                  <a:t>source antenna input terminal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is the power gain of the </a:t>
                </a:r>
                <a:r>
                  <a:rPr lang="en-US" sz="1800" i="1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i</a:t>
                </a:r>
                <a:r>
                  <a:rPr lang="en-US" sz="1800" i="1" baseline="-25000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 </a:t>
                </a:r>
                <a:r>
                  <a:rPr lang="en-US" sz="1800" dirty="0">
                    <a:solidFill>
                      <a:schemeClr val="tx1"/>
                    </a:solidFill>
                  </a:rPr>
                  <a:t>tag antenna at the direction of the AP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b>
                        </m:sSub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is the power gain of the AP antenna in the direction of the </a:t>
                </a:r>
                <a:r>
                  <a:rPr lang="en-US" sz="1800" i="1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i</a:t>
                </a:r>
                <a:r>
                  <a:rPr lang="en-US" sz="1800" i="1" baseline="-25000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 </a:t>
                </a:r>
                <a:r>
                  <a:rPr lang="en-US" sz="1800" dirty="0">
                    <a:solidFill>
                      <a:schemeClr val="tx1"/>
                    </a:solidFill>
                  </a:rPr>
                  <a:t>tag</a:t>
                </a:r>
                <a:endParaRPr lang="en-US" sz="18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𝐵𝑆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𝑀𝑎𝑔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180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US" sz="1800" dirty="0">
                    <a:solidFill>
                      <a:schemeClr val="tx1"/>
                    </a:solidFill>
                  </a:rPr>
                  <a:t>is the tag backscattering magnitude (loss or gain)</a:t>
                </a:r>
              </a:p>
              <a:p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800" b="0" i="1" baseline="-25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800" i="1" baseline="-250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[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]−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is the distance between the AP and the </a:t>
                </a:r>
                <a:r>
                  <a:rPr lang="en-US" sz="1800" i="1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i</a:t>
                </a:r>
                <a:r>
                  <a:rPr lang="en-US" sz="1800" i="1" baseline="-25000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 </a:t>
                </a:r>
                <a:r>
                  <a:rPr lang="en-US" sz="1800" dirty="0">
                    <a:solidFill>
                      <a:schemeClr val="tx1"/>
                    </a:solidFill>
                  </a:rPr>
                  <a:t>tag antennas</a:t>
                </a:r>
              </a:p>
              <a:p>
                <a:endParaRPr lang="en-US" sz="1800" dirty="0">
                  <a:solidFill>
                    <a:schemeClr val="tx1"/>
                  </a:solidFill>
                </a:endParaRPr>
              </a:p>
              <a:p>
                <a:r>
                  <a:rPr lang="en-US" sz="1800" dirty="0">
                    <a:solidFill>
                      <a:schemeClr val="tx1"/>
                    </a:solidFill>
                    <a:ea typeface="Arial Unicode MS" pitchFamily="34" charset="-128"/>
                  </a:rPr>
                  <a:t>The figure shows that while tag T</a:t>
                </a:r>
                <a:r>
                  <a:rPr lang="en-US" sz="1800" baseline="-25000" dirty="0">
                    <a:solidFill>
                      <a:schemeClr val="tx1"/>
                    </a:solidFill>
                    <a:ea typeface="Arial Unicode MS" pitchFamily="34" charset="-128"/>
                  </a:rPr>
                  <a:t>1  </a:t>
                </a:r>
                <a:r>
                  <a:rPr lang="en-US" sz="1800" dirty="0">
                    <a:solidFill>
                      <a:schemeClr val="tx1"/>
                    </a:solidFill>
                    <a:ea typeface="Arial Unicode MS" pitchFamily="34" charset="-128"/>
                  </a:rPr>
                  <a:t>has good antenna gain towards the carrier source, it has very low antenna gain in the direction of the AP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≫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  <a:ea typeface="Arial Unicode MS" pitchFamily="34" charset="-128"/>
                  </a:rPr>
                  <a:t>). Tag T</a:t>
                </a:r>
                <a:r>
                  <a:rPr lang="en-US" sz="1800" baseline="-25000" dirty="0">
                    <a:solidFill>
                      <a:schemeClr val="tx1"/>
                    </a:solidFill>
                    <a:ea typeface="Arial Unicode MS" pitchFamily="34" charset="-128"/>
                  </a:rPr>
                  <a:t>2 </a:t>
                </a:r>
                <a:r>
                  <a:rPr lang="en-US" sz="1800" dirty="0">
                    <a:solidFill>
                      <a:schemeClr val="tx1"/>
                    </a:solidFill>
                    <a:ea typeface="Arial Unicode MS" pitchFamily="34" charset="-128"/>
                  </a:rPr>
                  <a:t>on the contrary, has very low gain towards the carrier source and high gain in the direction of the AP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≪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  <a:ea typeface="Arial Unicode MS" pitchFamily="34" charset="-128"/>
                  </a:rPr>
                  <a:t>).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6138BB3-EF48-4B47-BB82-5612B7E0CA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42" y="1388368"/>
                <a:ext cx="10390988" cy="4516108"/>
              </a:xfrm>
              <a:prstGeom prst="rect">
                <a:avLst/>
              </a:prstGeom>
              <a:blipFill>
                <a:blip r:embed="rId3"/>
                <a:stretch>
                  <a:fillRect l="-528" t="-810" b="-1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B61896DB-6D2C-4C00-BA12-49FDC7AC01EC}"/>
              </a:ext>
            </a:extLst>
          </p:cNvPr>
          <p:cNvGrpSpPr/>
          <p:nvPr/>
        </p:nvGrpSpPr>
        <p:grpSpPr>
          <a:xfrm>
            <a:off x="8400256" y="1628800"/>
            <a:ext cx="3621299" cy="3323173"/>
            <a:chOff x="8519984" y="1907867"/>
            <a:chExt cx="3621299" cy="3323173"/>
          </a:xfrm>
        </p:grpSpPr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52D15746-2AA8-4D45-ACC6-1170736F2B4F}"/>
                </a:ext>
              </a:extLst>
            </p:cNvPr>
            <p:cNvSpPr/>
            <p:nvPr/>
          </p:nvSpPr>
          <p:spPr bwMode="auto">
            <a:xfrm>
              <a:off x="10214755" y="2420888"/>
              <a:ext cx="432625" cy="1309981"/>
            </a:xfrm>
            <a:prstGeom prst="cub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33" name="Frame 32">
              <a:extLst>
                <a:ext uri="{FF2B5EF4-FFF2-40B4-BE49-F238E27FC236}">
                  <a16:creationId xmlns:a16="http://schemas.microsoft.com/office/drawing/2014/main" id="{E3C347D7-C690-48FD-B842-BAB5FA0BCFCA}"/>
                </a:ext>
              </a:extLst>
            </p:cNvPr>
            <p:cNvSpPr/>
            <p:nvPr/>
          </p:nvSpPr>
          <p:spPr bwMode="auto">
            <a:xfrm rot="10800000">
              <a:off x="10415630" y="2758947"/>
              <a:ext cx="90898" cy="113240"/>
            </a:xfrm>
            <a:prstGeom prst="fram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034AD944-ABDD-4F8E-9742-40A29BA607DA}"/>
                </a:ext>
              </a:extLst>
            </p:cNvPr>
            <p:cNvGrpSpPr/>
            <p:nvPr/>
          </p:nvGrpSpPr>
          <p:grpSpPr>
            <a:xfrm rot="990362">
              <a:off x="11228099" y="2036740"/>
              <a:ext cx="913184" cy="555066"/>
              <a:chOff x="1580149" y="1552382"/>
              <a:chExt cx="1519941" cy="945848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3AB022DB-5598-49BB-96FC-5E894EB88FC0}"/>
                  </a:ext>
                </a:extLst>
              </p:cNvPr>
              <p:cNvGrpSpPr/>
              <p:nvPr/>
            </p:nvGrpSpPr>
            <p:grpSpPr>
              <a:xfrm flipH="1">
                <a:off x="1580149" y="1888346"/>
                <a:ext cx="1273527" cy="609884"/>
                <a:chOff x="3806227" y="2408498"/>
                <a:chExt cx="1550578" cy="783587"/>
              </a:xfrm>
            </p:grpSpPr>
            <p:sp>
              <p:nvSpPr>
                <p:cNvPr id="39" name="Oval 38">
                  <a:extLst>
                    <a:ext uri="{FF2B5EF4-FFF2-40B4-BE49-F238E27FC236}">
                      <a16:creationId xmlns:a16="http://schemas.microsoft.com/office/drawing/2014/main" id="{53A0AAC7-3C78-4D31-9157-3BC52A0FD627}"/>
                    </a:ext>
                  </a:extLst>
                </p:cNvPr>
                <p:cNvSpPr/>
                <p:nvPr/>
              </p:nvSpPr>
              <p:spPr bwMode="auto">
                <a:xfrm rot="1273276">
                  <a:off x="3806227" y="2422739"/>
                  <a:ext cx="1367564" cy="705825"/>
                </a:xfrm>
                <a:prstGeom prst="ellipse">
                  <a:avLst/>
                </a:prstGeom>
                <a:solidFill>
                  <a:schemeClr val="bg1"/>
                </a:solidFill>
                <a:ln w="19050" cap="flat" cmpd="sng" algn="ctr">
                  <a:solidFill>
                    <a:srgbClr val="007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buFont typeface="Wingdings" pitchFamily="2" charset="2"/>
                    <a:buChar char="n"/>
                    <a:tabLst/>
                  </a:pPr>
                  <a:endParaRPr kumimoji="0" 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endParaRPr>
                </a:p>
              </p:txBody>
            </p:sp>
            <p:cxnSp>
              <p:nvCxnSpPr>
                <p:cNvPr id="40" name="Straight Arrow Connector 39">
                  <a:extLst>
                    <a:ext uri="{FF2B5EF4-FFF2-40B4-BE49-F238E27FC236}">
                      <a16:creationId xmlns:a16="http://schemas.microsoft.com/office/drawing/2014/main" id="{801B19BB-8322-43B2-BDCE-00C35E922E3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3941902" y="2408498"/>
                  <a:ext cx="1414903" cy="783587"/>
                </a:xfrm>
                <a:prstGeom prst="straightConnector1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/>
                  <a:tailEnd type="triangl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D976FAE7-15C2-4CCA-95CD-1B5AAB8D05AB}"/>
                  </a:ext>
                </a:extLst>
              </p:cNvPr>
              <p:cNvGrpSpPr/>
              <p:nvPr/>
            </p:nvGrpSpPr>
            <p:grpSpPr>
              <a:xfrm>
                <a:off x="2464909" y="1552382"/>
                <a:ext cx="635181" cy="517079"/>
                <a:chOff x="2423363" y="1641282"/>
                <a:chExt cx="635181" cy="517079"/>
              </a:xfrm>
              <a:scene3d>
                <a:camera prst="isometricBottomDown"/>
                <a:lightRig rig="threePt" dir="t"/>
              </a:scene3d>
            </p:grpSpPr>
            <p:sp>
              <p:nvSpPr>
                <p:cNvPr id="37" name="Isosceles Triangle 36">
                  <a:extLst>
                    <a:ext uri="{FF2B5EF4-FFF2-40B4-BE49-F238E27FC236}">
                      <a16:creationId xmlns:a16="http://schemas.microsoft.com/office/drawing/2014/main" id="{952925EB-595F-44E5-90AF-64A573466C29}"/>
                    </a:ext>
                  </a:extLst>
                </p:cNvPr>
                <p:cNvSpPr/>
                <p:nvPr/>
              </p:nvSpPr>
              <p:spPr bwMode="auto">
                <a:xfrm rot="10800000" flipV="1">
                  <a:off x="2423363" y="1871096"/>
                  <a:ext cx="635181" cy="287265"/>
                </a:xfrm>
                <a:prstGeom prst="triangl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3FFA1D34-B976-4775-A937-2CCCF46647A9}"/>
                    </a:ext>
                  </a:extLst>
                </p:cNvPr>
                <p:cNvCxnSpPr/>
                <p:nvPr/>
              </p:nvCxnSpPr>
              <p:spPr bwMode="auto">
                <a:xfrm rot="10800000">
                  <a:off x="2740951" y="1641282"/>
                  <a:ext cx="0" cy="227017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604C4843-1B45-49B3-9294-758E381FBAAB}"/>
                </a:ext>
              </a:extLst>
            </p:cNvPr>
            <p:cNvGrpSpPr/>
            <p:nvPr/>
          </p:nvGrpSpPr>
          <p:grpSpPr>
            <a:xfrm>
              <a:off x="8655334" y="3319059"/>
              <a:ext cx="883439" cy="558124"/>
              <a:chOff x="1793018" y="2931790"/>
              <a:chExt cx="1470434" cy="951061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018E2BED-C7A9-4E2F-B94F-B0F65D52BE25}"/>
                  </a:ext>
                </a:extLst>
              </p:cNvPr>
              <p:cNvSpPr/>
              <p:nvPr/>
            </p:nvSpPr>
            <p:spPr bwMode="auto">
              <a:xfrm rot="20124706" flipH="1">
                <a:off x="2060904" y="3006140"/>
                <a:ext cx="1123211" cy="549361"/>
              </a:xfrm>
              <a:prstGeom prst="ellipse">
                <a:avLst/>
              </a:prstGeom>
              <a:solidFill>
                <a:schemeClr val="bg1"/>
              </a:solidFill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cxnSp>
            <p:nvCxnSpPr>
              <p:cNvPr id="43" name="Straight Arrow Connector 42">
                <a:extLst>
                  <a:ext uri="{FF2B5EF4-FFF2-40B4-BE49-F238E27FC236}">
                    <a16:creationId xmlns:a16="http://schemas.microsoft.com/office/drawing/2014/main" id="{9F9C9413-42F7-45AB-9A64-FCE3834FBB6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2165009" y="2931790"/>
                <a:ext cx="1098443" cy="641722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non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6920AC84-4FC9-4001-9542-4DC5FD7174C8}"/>
                  </a:ext>
                </a:extLst>
              </p:cNvPr>
              <p:cNvGrpSpPr/>
              <p:nvPr/>
            </p:nvGrpSpPr>
            <p:grpSpPr>
              <a:xfrm rot="10800000">
                <a:off x="1793018" y="3365772"/>
                <a:ext cx="635181" cy="517079"/>
                <a:chOff x="2423363" y="1641282"/>
                <a:chExt cx="635181" cy="517079"/>
              </a:xfrm>
              <a:scene3d>
                <a:camera prst="isometricBottomDown"/>
                <a:lightRig rig="threePt" dir="t"/>
              </a:scene3d>
            </p:grpSpPr>
            <p:sp>
              <p:nvSpPr>
                <p:cNvPr id="45" name="Isosceles Triangle 44">
                  <a:extLst>
                    <a:ext uri="{FF2B5EF4-FFF2-40B4-BE49-F238E27FC236}">
                      <a16:creationId xmlns:a16="http://schemas.microsoft.com/office/drawing/2014/main" id="{F02041BC-7723-4F31-BF34-289E1E77F596}"/>
                    </a:ext>
                  </a:extLst>
                </p:cNvPr>
                <p:cNvSpPr/>
                <p:nvPr/>
              </p:nvSpPr>
              <p:spPr bwMode="auto">
                <a:xfrm rot="10800000" flipV="1">
                  <a:off x="2423363" y="1871096"/>
                  <a:ext cx="635181" cy="287265"/>
                </a:xfrm>
                <a:prstGeom prst="triangl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210C1C95-35FE-4E54-9904-5EB6590C1254}"/>
                    </a:ext>
                  </a:extLst>
                </p:cNvPr>
                <p:cNvCxnSpPr/>
                <p:nvPr/>
              </p:nvCxnSpPr>
              <p:spPr bwMode="auto">
                <a:xfrm rot="10800000">
                  <a:off x="2740951" y="1641282"/>
                  <a:ext cx="0" cy="227017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330A623-783B-48D9-B1A5-27747240CB19}"/>
                </a:ext>
              </a:extLst>
            </p:cNvPr>
            <p:cNvSpPr txBox="1"/>
            <p:nvPr/>
          </p:nvSpPr>
          <p:spPr>
            <a:xfrm>
              <a:off x="11640561" y="1907867"/>
              <a:ext cx="366868" cy="2891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C411EDBC-59CC-4F14-B67C-39A43BF401E1}"/>
                </a:ext>
              </a:extLst>
            </p:cNvPr>
            <p:cNvSpPr txBox="1"/>
            <p:nvPr/>
          </p:nvSpPr>
          <p:spPr>
            <a:xfrm>
              <a:off x="8519984" y="2865536"/>
              <a:ext cx="869678" cy="4915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Carrier Source</a:t>
              </a: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FF99943-DDC6-4D8F-83F8-33631B819789}"/>
                </a:ext>
              </a:extLst>
            </p:cNvPr>
            <p:cNvSpPr/>
            <p:nvPr/>
          </p:nvSpPr>
          <p:spPr bwMode="auto">
            <a:xfrm rot="16200000" flipH="1">
              <a:off x="10335205" y="2851353"/>
              <a:ext cx="253488" cy="171849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62C5BA28-18CA-4035-B341-2A5857987C35}"/>
                </a:ext>
              </a:extLst>
            </p:cNvPr>
            <p:cNvGrpSpPr/>
            <p:nvPr/>
          </p:nvGrpSpPr>
          <p:grpSpPr>
            <a:xfrm>
              <a:off x="10244766" y="2612917"/>
              <a:ext cx="432625" cy="405300"/>
              <a:chOff x="5865267" y="2170063"/>
              <a:chExt cx="720080" cy="690644"/>
            </a:xfrm>
          </p:grpSpPr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8EC4E09D-FAF9-45C0-A8F8-DF377D9B29BF}"/>
                  </a:ext>
                </a:extLst>
              </p:cNvPr>
              <p:cNvSpPr/>
              <p:nvPr/>
            </p:nvSpPr>
            <p:spPr bwMode="auto">
              <a:xfrm rot="16200000">
                <a:off x="6109044" y="2401683"/>
                <a:ext cx="234048" cy="234026"/>
              </a:xfrm>
              <a:prstGeom prst="ellipse">
                <a:avLst/>
              </a:prstGeom>
              <a:noFill/>
              <a:ln w="63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E5EC96CE-B0F2-45F2-990B-AB39E840565F}"/>
                  </a:ext>
                </a:extLst>
              </p:cNvPr>
              <p:cNvSpPr/>
              <p:nvPr/>
            </p:nvSpPr>
            <p:spPr bwMode="auto">
              <a:xfrm rot="16200000">
                <a:off x="6001420" y="2289759"/>
                <a:ext cx="454665" cy="462241"/>
              </a:xfrm>
              <a:prstGeom prst="ellipse">
                <a:avLst/>
              </a:prstGeom>
              <a:noFill/>
              <a:ln w="63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F5309CCB-F48C-4BB3-8631-31466FEDA091}"/>
                  </a:ext>
                </a:extLst>
              </p:cNvPr>
              <p:cNvSpPr/>
              <p:nvPr/>
            </p:nvSpPr>
            <p:spPr bwMode="auto">
              <a:xfrm rot="16200000">
                <a:off x="5879985" y="2155345"/>
                <a:ext cx="690644" cy="720080"/>
              </a:xfrm>
              <a:prstGeom prst="ellipse">
                <a:avLst/>
              </a:prstGeom>
              <a:noFill/>
              <a:ln w="63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</p:grp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8D06DC5E-4B78-41E1-9566-E0ECE7E599B7}"/>
                </a:ext>
              </a:extLst>
            </p:cNvPr>
            <p:cNvSpPr/>
            <p:nvPr/>
          </p:nvSpPr>
          <p:spPr bwMode="auto">
            <a:xfrm rot="10800000" flipH="1">
              <a:off x="10582096" y="2714688"/>
              <a:ext cx="259518" cy="167856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B6F55188-5FCD-408A-A072-1AE8E5DC9798}"/>
                </a:ext>
              </a:extLst>
            </p:cNvPr>
            <p:cNvGrpSpPr/>
            <p:nvPr/>
          </p:nvGrpSpPr>
          <p:grpSpPr>
            <a:xfrm>
              <a:off x="10339349" y="2549531"/>
              <a:ext cx="510056" cy="468686"/>
              <a:chOff x="4937666" y="2140495"/>
              <a:chExt cx="720080" cy="690644"/>
            </a:xfrm>
            <a:scene3d>
              <a:camera prst="isometricRightUp"/>
              <a:lightRig rig="threePt" dir="t"/>
            </a:scene3d>
          </p:grpSpPr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2954EE65-DE7F-4C9A-B4D0-5F7A2E3AE142}"/>
                  </a:ext>
                </a:extLst>
              </p:cNvPr>
              <p:cNvSpPr/>
              <p:nvPr/>
            </p:nvSpPr>
            <p:spPr bwMode="auto">
              <a:xfrm rot="16200000">
                <a:off x="5181443" y="2372115"/>
                <a:ext cx="234048" cy="234026"/>
              </a:xfrm>
              <a:prstGeom prst="ellipse">
                <a:avLst/>
              </a:prstGeom>
              <a:noFill/>
              <a:ln w="63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02EF3D36-018B-46F0-A234-A898462C6885}"/>
                  </a:ext>
                </a:extLst>
              </p:cNvPr>
              <p:cNvSpPr/>
              <p:nvPr/>
            </p:nvSpPr>
            <p:spPr bwMode="auto">
              <a:xfrm rot="16200000">
                <a:off x="5073819" y="2260191"/>
                <a:ext cx="454665" cy="462241"/>
              </a:xfrm>
              <a:prstGeom prst="ellipse">
                <a:avLst/>
              </a:prstGeom>
              <a:noFill/>
              <a:ln w="63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2DDA20C4-51B2-444F-9EED-184566B4CF58}"/>
                  </a:ext>
                </a:extLst>
              </p:cNvPr>
              <p:cNvSpPr/>
              <p:nvPr/>
            </p:nvSpPr>
            <p:spPr bwMode="auto">
              <a:xfrm rot="16200000">
                <a:off x="4952384" y="2125777"/>
                <a:ext cx="690644" cy="720080"/>
              </a:xfrm>
              <a:prstGeom prst="ellipse">
                <a:avLst/>
              </a:prstGeom>
              <a:noFill/>
              <a:ln w="63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60" name="Frame 59">
                <a:extLst>
                  <a:ext uri="{FF2B5EF4-FFF2-40B4-BE49-F238E27FC236}">
                    <a16:creationId xmlns:a16="http://schemas.microsoft.com/office/drawing/2014/main" id="{43271085-21EF-4EF3-8123-19F215EADF5E}"/>
                  </a:ext>
                </a:extLst>
              </p:cNvPr>
              <p:cNvSpPr/>
              <p:nvPr/>
            </p:nvSpPr>
            <p:spPr bwMode="auto">
              <a:xfrm rot="10800000">
                <a:off x="5232288" y="2403876"/>
                <a:ext cx="151295" cy="192964"/>
              </a:xfrm>
              <a:prstGeom prst="fram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6FD19C6-4C51-4764-B8FC-D8979BF19585}"/>
                </a:ext>
              </a:extLst>
            </p:cNvPr>
            <p:cNvSpPr/>
            <p:nvPr/>
          </p:nvSpPr>
          <p:spPr>
            <a:xfrm>
              <a:off x="10584927" y="2688348"/>
              <a:ext cx="226518" cy="2167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kern="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T</a:t>
              </a:r>
              <a:r>
                <a:rPr lang="en-US" sz="1800" b="1" kern="0" baseline="-250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2</a:t>
              </a:r>
              <a:endParaRPr lang="en-US" sz="1800" dirty="0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CDF7070-37F1-4A18-A3C3-E5D87562DAD6}"/>
                </a:ext>
              </a:extLst>
            </p:cNvPr>
            <p:cNvSpPr txBox="1"/>
            <p:nvPr/>
          </p:nvSpPr>
          <p:spPr>
            <a:xfrm>
              <a:off x="9331315" y="2568442"/>
              <a:ext cx="88031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Object Sensed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3D518F4-1319-420D-B5B6-93BA0592AFBF}"/>
                </a:ext>
              </a:extLst>
            </p:cNvPr>
            <p:cNvSpPr/>
            <p:nvPr/>
          </p:nvSpPr>
          <p:spPr>
            <a:xfrm>
              <a:off x="10092366" y="2584305"/>
              <a:ext cx="4326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b="1" kern="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T</a:t>
              </a:r>
              <a:r>
                <a:rPr lang="en-US" sz="1800" b="1" kern="0" baseline="-250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1</a:t>
              </a:r>
              <a:endParaRPr lang="en-US" sz="1800" dirty="0"/>
            </a:p>
          </p:txBody>
        </p: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EAE7A1BB-5CBF-4CA5-A13C-5DC739C373D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916833" y="3903325"/>
              <a:ext cx="1610827" cy="97210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1CFF9260-6D9E-4EEE-B676-8A2C7D763FC5}"/>
                </a:ext>
              </a:extLst>
            </p:cNvPr>
            <p:cNvCxnSpPr>
              <a:cxnSpLocks/>
            </p:cNvCxnSpPr>
            <p:nvPr/>
          </p:nvCxnSpPr>
          <p:spPr bwMode="auto">
            <a:xfrm rot="5400000" flipH="1" flipV="1">
              <a:off x="7994497" y="4305798"/>
              <a:ext cx="1844888" cy="559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6A1D30CE-7154-484B-98A3-0787ACD5FFD9}"/>
                </a:ext>
              </a:extLst>
            </p:cNvPr>
            <p:cNvCxnSpPr>
              <a:cxnSpLocks/>
            </p:cNvCxnSpPr>
            <p:nvPr/>
          </p:nvCxnSpPr>
          <p:spPr bwMode="auto">
            <a:xfrm rot="5400000" flipH="1" flipV="1">
              <a:off x="10267437" y="4023098"/>
              <a:ext cx="534399" cy="559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CA42E328-3D4C-40E5-8315-D8E10524861B}"/>
                    </a:ext>
                  </a:extLst>
                </p:cNvPr>
                <p:cNvSpPr txBox="1"/>
                <p:nvPr/>
              </p:nvSpPr>
              <p:spPr>
                <a:xfrm>
                  <a:off x="9607040" y="4248611"/>
                  <a:ext cx="59836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sz="2000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𝐴𝑖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CA42E328-3D4C-40E5-8315-D8E10524861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07040" y="4248611"/>
                  <a:ext cx="598369" cy="40011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06891C28-4BEE-41C3-B580-3B4CED1285AF}"/>
                </a:ext>
              </a:extLst>
            </p:cNvPr>
            <p:cNvCxnSpPr>
              <a:cxnSpLocks/>
            </p:cNvCxnSpPr>
            <p:nvPr/>
          </p:nvCxnSpPr>
          <p:spPr bwMode="auto">
            <a:xfrm rot="5400000" flipH="1" flipV="1">
              <a:off x="10992979" y="2968644"/>
              <a:ext cx="1677171" cy="559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DD2F7D1F-2FAD-41B7-8BEB-8EE91FC869F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547874" y="3436948"/>
              <a:ext cx="1277711" cy="466377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Box 71">
                  <a:extLst>
                    <a:ext uri="{FF2B5EF4-FFF2-40B4-BE49-F238E27FC236}">
                      <a16:creationId xmlns:a16="http://schemas.microsoft.com/office/drawing/2014/main" id="{E16F3B7E-5443-4EB3-93F9-1A14A74C7DEB}"/>
                    </a:ext>
                  </a:extLst>
                </p:cNvPr>
                <p:cNvSpPr txBox="1"/>
                <p:nvPr/>
              </p:nvSpPr>
              <p:spPr>
                <a:xfrm>
                  <a:off x="11028223" y="3742318"/>
                  <a:ext cx="59836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sz="2000" b="0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000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72" name="TextBox 71">
                  <a:extLst>
                    <a:ext uri="{FF2B5EF4-FFF2-40B4-BE49-F238E27FC236}">
                      <a16:creationId xmlns:a16="http://schemas.microsoft.com/office/drawing/2014/main" id="{E16F3B7E-5443-4EB3-93F9-1A14A74C7DE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28223" y="3742318"/>
                  <a:ext cx="598369" cy="40011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5331CE64-60DD-4A22-A188-DC5B2E9FD117}"/>
                </a:ext>
              </a:extLst>
            </p:cNvPr>
            <p:cNvSpPr/>
            <p:nvPr/>
          </p:nvSpPr>
          <p:spPr>
            <a:xfrm>
              <a:off x="8526480" y="3717032"/>
              <a:ext cx="4700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kern="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P</a:t>
              </a:r>
              <a:r>
                <a:rPr lang="en-US" sz="1800" b="1" kern="0" baseline="-250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TX</a:t>
              </a:r>
              <a:endParaRPr lang="en-US" sz="1800" dirty="0"/>
            </a:p>
          </p:txBody>
        </p: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A2B7EC39-F545-4975-8F72-E64A8AC5E5F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903704" y="2793741"/>
              <a:ext cx="2920291" cy="1389213"/>
            </a:xfrm>
            <a:prstGeom prst="straightConnector1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27106557-359E-4592-ADEC-3D0B24BECE43}"/>
                    </a:ext>
                  </a:extLst>
                </p:cNvPr>
                <p:cNvSpPr txBox="1"/>
                <p:nvPr/>
              </p:nvSpPr>
              <p:spPr>
                <a:xfrm>
                  <a:off x="10518386" y="3038034"/>
                  <a:ext cx="108157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sz="2000" b="0" i="1" baseline="-25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𝐿𝑒𝑎𝑘𝑎𝑔𝑒</m:t>
                        </m:r>
                      </m:oMath>
                    </m:oMathPara>
                  </a14:m>
                  <a:endParaRPr lang="en-US" sz="2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27106557-359E-4592-ADEC-3D0B24BECE4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18386" y="3038034"/>
                  <a:ext cx="1081578" cy="400110"/>
                </a:xfrm>
                <a:prstGeom prst="rect">
                  <a:avLst/>
                </a:prstGeom>
                <a:blipFill>
                  <a:blip r:embed="rId6"/>
                  <a:stretch>
                    <a:fillRect b="-1692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5256355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8722" y="685728"/>
            <a:ext cx="10931062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AMP Spatial “Hidden Tag” Deployment Scenario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1FE745F-5666-4A18-A758-79FC375412A4}"/>
              </a:ext>
            </a:extLst>
          </p:cNvPr>
          <p:cNvSpPr txBox="1">
            <a:spLocks/>
          </p:cNvSpPr>
          <p:nvPr/>
        </p:nvSpPr>
        <p:spPr bwMode="auto">
          <a:xfrm>
            <a:off x="1127448" y="1525162"/>
            <a:ext cx="2314472" cy="391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kern="0" dirty="0"/>
          </a:p>
        </p:txBody>
      </p:sp>
      <p:sp>
        <p:nvSpPr>
          <p:cNvPr id="49" name="Rectangle 2">
            <a:extLst>
              <a:ext uri="{FF2B5EF4-FFF2-40B4-BE49-F238E27FC236}">
                <a16:creationId xmlns:a16="http://schemas.microsoft.com/office/drawing/2014/main" id="{98BDC2FA-A43B-43DA-BBCD-A19327B4C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9843" y="1856435"/>
            <a:ext cx="7206184" cy="4543399"/>
          </a:xfrm>
          <a:ln/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Tag T</a:t>
            </a:r>
            <a:r>
              <a:rPr lang="en-US" b="0" baseline="-25000" dirty="0"/>
              <a:t>1</a:t>
            </a:r>
            <a:r>
              <a:rPr lang="en-US" b="0" dirty="0"/>
              <a:t> </a:t>
            </a:r>
            <a:r>
              <a:rPr lang="en-US" dirty="0"/>
              <a:t>can possibly be charged by the energizer but may not be able to communicate </a:t>
            </a:r>
            <a:r>
              <a:rPr lang="en-US" b="0" dirty="0"/>
              <a:t>with the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Tag T</a:t>
            </a:r>
            <a:r>
              <a:rPr lang="en-US" b="0" baseline="-25000" dirty="0"/>
              <a:t>2</a:t>
            </a:r>
            <a:r>
              <a:rPr lang="en-US" b="0" dirty="0"/>
              <a:t> </a:t>
            </a:r>
            <a:r>
              <a:rPr lang="en-US" dirty="0"/>
              <a:t>can communicate with the AP, yet cannot be charged</a:t>
            </a:r>
            <a:r>
              <a:rPr lang="en-US" b="0" dirty="0"/>
              <a:t>/excited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Therefore, both T</a:t>
            </a:r>
            <a:r>
              <a:rPr lang="en-US" b="0" baseline="-25000" dirty="0"/>
              <a:t>1</a:t>
            </a:r>
            <a:r>
              <a:rPr lang="en-US" b="0" dirty="0"/>
              <a:t> and T</a:t>
            </a:r>
            <a:r>
              <a:rPr lang="en-US" b="0" baseline="-25000" dirty="0"/>
              <a:t>2 </a:t>
            </a:r>
            <a:r>
              <a:rPr lang="en-US" b="0" dirty="0"/>
              <a:t>can be viewed as </a:t>
            </a:r>
            <a:r>
              <a:rPr lang="en-US" dirty="0"/>
              <a:t>inactive “hidden tags”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Adding more energizers/exciters may activate T</a:t>
            </a:r>
            <a:r>
              <a:rPr lang="en-US" b="0" baseline="-25000" dirty="0"/>
              <a:t>2 </a:t>
            </a:r>
            <a:r>
              <a:rPr lang="en-US" b="0" dirty="0"/>
              <a:t>but T</a:t>
            </a:r>
            <a:r>
              <a:rPr lang="en-US" b="0" baseline="-25000" dirty="0"/>
              <a:t>1 </a:t>
            </a:r>
            <a:r>
              <a:rPr lang="en-US" b="0" dirty="0"/>
              <a:t>may always be inactive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FF0000"/>
                </a:solidFill>
              </a:rPr>
              <a:t>Positioning (location &amp; orientation) of the AP may dictate hidden tag positions</a:t>
            </a:r>
          </a:p>
          <a:p>
            <a:pPr lvl="0"/>
            <a:endParaRPr lang="en-US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BAEF8A6F-1542-4018-A039-5213BF5AC3F4}"/>
              </a:ext>
            </a:extLst>
          </p:cNvPr>
          <p:cNvSpPr/>
          <p:nvPr/>
        </p:nvSpPr>
        <p:spPr bwMode="auto">
          <a:xfrm>
            <a:off x="8856087" y="2511877"/>
            <a:ext cx="720080" cy="2232248"/>
          </a:xfrm>
          <a:prstGeom prst="cub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28F1957-A793-4503-8737-CC1A11A4539C}"/>
              </a:ext>
            </a:extLst>
          </p:cNvPr>
          <p:cNvSpPr/>
          <p:nvPr/>
        </p:nvSpPr>
        <p:spPr>
          <a:xfrm>
            <a:off x="8840311" y="2985288"/>
            <a:ext cx="308868" cy="2894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</a:t>
            </a:r>
            <a:r>
              <a:rPr lang="en-US" sz="18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1</a:t>
            </a:r>
            <a:endParaRPr lang="en-US" sz="1800" dirty="0"/>
          </a:p>
        </p:txBody>
      </p:sp>
      <p:sp>
        <p:nvSpPr>
          <p:cNvPr id="78" name="Frame 77">
            <a:extLst>
              <a:ext uri="{FF2B5EF4-FFF2-40B4-BE49-F238E27FC236}">
                <a16:creationId xmlns:a16="http://schemas.microsoft.com/office/drawing/2014/main" id="{35E42230-D0D8-4346-9344-F9C9EB782271}"/>
              </a:ext>
            </a:extLst>
          </p:cNvPr>
          <p:cNvSpPr/>
          <p:nvPr/>
        </p:nvSpPr>
        <p:spPr bwMode="auto">
          <a:xfrm rot="10800000">
            <a:off x="9190432" y="3087941"/>
            <a:ext cx="151295" cy="192964"/>
          </a:xfrm>
          <a:prstGeom prst="fram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0392B5DC-ABF7-4D6C-8608-6E197C665E6F}"/>
              </a:ext>
            </a:extLst>
          </p:cNvPr>
          <p:cNvGrpSpPr/>
          <p:nvPr/>
        </p:nvGrpSpPr>
        <p:grpSpPr>
          <a:xfrm>
            <a:off x="10249071" y="1856435"/>
            <a:ext cx="1531220" cy="906879"/>
            <a:chOff x="1568870" y="1552382"/>
            <a:chExt cx="1531220" cy="906879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54640462-EAB0-413A-B745-B5745BCFEC61}"/>
                </a:ext>
              </a:extLst>
            </p:cNvPr>
            <p:cNvGrpSpPr/>
            <p:nvPr/>
          </p:nvGrpSpPr>
          <p:grpSpPr>
            <a:xfrm flipH="1">
              <a:off x="1568870" y="1849377"/>
              <a:ext cx="1273526" cy="609884"/>
              <a:chOff x="3819960" y="2358429"/>
              <a:chExt cx="1550577" cy="783587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3370AFE7-37FD-4500-9FA1-6EFD87B6650A}"/>
                  </a:ext>
                </a:extLst>
              </p:cNvPr>
              <p:cNvSpPr/>
              <p:nvPr/>
            </p:nvSpPr>
            <p:spPr bwMode="auto">
              <a:xfrm rot="1273276">
                <a:off x="3819960" y="2372669"/>
                <a:ext cx="1367562" cy="705826"/>
              </a:xfrm>
              <a:prstGeom prst="ellipse">
                <a:avLst/>
              </a:prstGeom>
              <a:solidFill>
                <a:schemeClr val="bg1"/>
              </a:solidFill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cxnSp>
            <p:nvCxnSpPr>
              <p:cNvPr id="85" name="Straight Arrow Connector 84">
                <a:extLst>
                  <a:ext uri="{FF2B5EF4-FFF2-40B4-BE49-F238E27FC236}">
                    <a16:creationId xmlns:a16="http://schemas.microsoft.com/office/drawing/2014/main" id="{9AD51DE6-97A0-4C59-9865-1A3DC360F4E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955635" y="2358429"/>
                <a:ext cx="1414902" cy="783587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EE92799C-40C1-4E9D-9D46-439AC0FB71B1}"/>
                </a:ext>
              </a:extLst>
            </p:cNvPr>
            <p:cNvGrpSpPr/>
            <p:nvPr/>
          </p:nvGrpSpPr>
          <p:grpSpPr>
            <a:xfrm>
              <a:off x="2464909" y="1552382"/>
              <a:ext cx="635181" cy="517079"/>
              <a:chOff x="2423363" y="1641282"/>
              <a:chExt cx="635181" cy="517079"/>
            </a:xfrm>
            <a:scene3d>
              <a:camera prst="isometricBottomDown"/>
              <a:lightRig rig="threePt" dir="t"/>
            </a:scene3d>
          </p:grpSpPr>
          <p:sp>
            <p:nvSpPr>
              <p:cNvPr id="82" name="Isosceles Triangle 81">
                <a:extLst>
                  <a:ext uri="{FF2B5EF4-FFF2-40B4-BE49-F238E27FC236}">
                    <a16:creationId xmlns:a16="http://schemas.microsoft.com/office/drawing/2014/main" id="{2762429A-2CE2-4DC5-9866-F2EFC994CCE1}"/>
                  </a:ext>
                </a:extLst>
              </p:cNvPr>
              <p:cNvSpPr/>
              <p:nvPr/>
            </p:nvSpPr>
            <p:spPr bwMode="auto">
              <a:xfrm rot="10800000" flipV="1">
                <a:off x="2423363" y="1871096"/>
                <a:ext cx="635181" cy="287265"/>
              </a:xfrm>
              <a:prstGeom prst="triangl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DD54F5D9-26AF-4781-ABD2-675433086348}"/>
                  </a:ext>
                </a:extLst>
              </p:cNvPr>
              <p:cNvCxnSpPr/>
              <p:nvPr/>
            </p:nvCxnSpPr>
            <p:spPr bwMode="auto">
              <a:xfrm rot="10800000">
                <a:off x="2740951" y="1641282"/>
                <a:ext cx="0" cy="227017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8BD14E61-AE37-40BC-80B1-317BF01F6B59}"/>
              </a:ext>
            </a:extLst>
          </p:cNvPr>
          <p:cNvGrpSpPr/>
          <p:nvPr/>
        </p:nvGrpSpPr>
        <p:grpSpPr>
          <a:xfrm rot="21219485">
            <a:off x="6947279" y="3866975"/>
            <a:ext cx="1470434" cy="951061"/>
            <a:chOff x="1793018" y="2931790"/>
            <a:chExt cx="1470434" cy="951061"/>
          </a:xfrm>
        </p:grpSpPr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F12D6E62-FEDF-4141-8FB1-65D55297C669}"/>
                </a:ext>
              </a:extLst>
            </p:cNvPr>
            <p:cNvSpPr/>
            <p:nvPr/>
          </p:nvSpPr>
          <p:spPr bwMode="auto">
            <a:xfrm rot="20124706" flipH="1">
              <a:off x="2060904" y="3006140"/>
              <a:ext cx="1123211" cy="549361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8D2AC24D-7094-47D3-904B-4592D53E21C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165009" y="2931790"/>
              <a:ext cx="1098443" cy="641722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BF5820BE-923F-4FF0-9EF5-FEAB1F9C32CC}"/>
                </a:ext>
              </a:extLst>
            </p:cNvPr>
            <p:cNvGrpSpPr/>
            <p:nvPr/>
          </p:nvGrpSpPr>
          <p:grpSpPr>
            <a:xfrm rot="10800000">
              <a:off x="1793018" y="3365772"/>
              <a:ext cx="635181" cy="517079"/>
              <a:chOff x="2423363" y="1641282"/>
              <a:chExt cx="635181" cy="517079"/>
            </a:xfrm>
            <a:scene3d>
              <a:camera prst="isometricBottomDown"/>
              <a:lightRig rig="threePt" dir="t"/>
            </a:scene3d>
          </p:grpSpPr>
          <p:sp>
            <p:nvSpPr>
              <p:cNvPr id="90" name="Isosceles Triangle 89">
                <a:extLst>
                  <a:ext uri="{FF2B5EF4-FFF2-40B4-BE49-F238E27FC236}">
                    <a16:creationId xmlns:a16="http://schemas.microsoft.com/office/drawing/2014/main" id="{459EA032-9608-438A-88C1-C68942169123}"/>
                  </a:ext>
                </a:extLst>
              </p:cNvPr>
              <p:cNvSpPr/>
              <p:nvPr/>
            </p:nvSpPr>
            <p:spPr bwMode="auto">
              <a:xfrm rot="10800000" flipV="1">
                <a:off x="2423363" y="1871096"/>
                <a:ext cx="635181" cy="287265"/>
              </a:xfrm>
              <a:prstGeom prst="triangl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4304E235-1B9F-45D7-BF1F-6F085F5BDA80}"/>
                  </a:ext>
                </a:extLst>
              </p:cNvPr>
              <p:cNvCxnSpPr/>
              <p:nvPr/>
            </p:nvCxnSpPr>
            <p:spPr bwMode="auto">
              <a:xfrm rot="10800000">
                <a:off x="2740951" y="1641282"/>
                <a:ext cx="0" cy="227017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98" name="TextBox 97">
            <a:extLst>
              <a:ext uri="{FF2B5EF4-FFF2-40B4-BE49-F238E27FC236}">
                <a16:creationId xmlns:a16="http://schemas.microsoft.com/office/drawing/2014/main" id="{A3377C26-34A0-4003-9672-159366EC8DC3}"/>
              </a:ext>
            </a:extLst>
          </p:cNvPr>
          <p:cNvSpPr txBox="1"/>
          <p:nvPr/>
        </p:nvSpPr>
        <p:spPr>
          <a:xfrm>
            <a:off x="11030386" y="1637674"/>
            <a:ext cx="432312" cy="3135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B650FCA3-B21E-486D-AFD5-8ADC2E258622}"/>
              </a:ext>
            </a:extLst>
          </p:cNvPr>
          <p:cNvSpPr txBox="1"/>
          <p:nvPr/>
        </p:nvSpPr>
        <p:spPr>
          <a:xfrm>
            <a:off x="7032166" y="4619223"/>
            <a:ext cx="1447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Energizer&amp; Carrier Source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F56DAF5E-1D3B-464A-A3D7-5BCCA7B7A9BC}"/>
              </a:ext>
            </a:extLst>
          </p:cNvPr>
          <p:cNvSpPr/>
          <p:nvPr/>
        </p:nvSpPr>
        <p:spPr bwMode="auto">
          <a:xfrm rot="16200000" flipH="1">
            <a:off x="9051552" y="3248804"/>
            <a:ext cx="431952" cy="286032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C9DE3460-C6A9-46A2-9E18-BCEC52DCA184}"/>
              </a:ext>
            </a:extLst>
          </p:cNvPr>
          <p:cNvGrpSpPr/>
          <p:nvPr/>
        </p:nvGrpSpPr>
        <p:grpSpPr>
          <a:xfrm>
            <a:off x="8906039" y="2839101"/>
            <a:ext cx="720080" cy="690644"/>
            <a:chOff x="5865267" y="2170063"/>
            <a:chExt cx="720080" cy="690644"/>
          </a:xfrm>
        </p:grpSpPr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E1AE9127-78B2-47F6-9C97-7C15146168BE}"/>
                </a:ext>
              </a:extLst>
            </p:cNvPr>
            <p:cNvSpPr/>
            <p:nvPr/>
          </p:nvSpPr>
          <p:spPr bwMode="auto">
            <a:xfrm rot="16200000">
              <a:off x="6109044" y="2401683"/>
              <a:ext cx="234048" cy="234026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9DACBA3E-6F29-41A8-8B10-61F710BA62DA}"/>
                </a:ext>
              </a:extLst>
            </p:cNvPr>
            <p:cNvSpPr/>
            <p:nvPr/>
          </p:nvSpPr>
          <p:spPr bwMode="auto">
            <a:xfrm rot="16200000">
              <a:off x="6001420" y="2289759"/>
              <a:ext cx="454665" cy="462241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BBC10F43-AF19-4104-84F5-55523DF9DBCE}"/>
                </a:ext>
              </a:extLst>
            </p:cNvPr>
            <p:cNvSpPr/>
            <p:nvPr/>
          </p:nvSpPr>
          <p:spPr bwMode="auto">
            <a:xfrm rot="16200000">
              <a:off x="5879985" y="2155345"/>
              <a:ext cx="690644" cy="720080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106" name="Oval 105">
            <a:extLst>
              <a:ext uri="{FF2B5EF4-FFF2-40B4-BE49-F238E27FC236}">
                <a16:creationId xmlns:a16="http://schemas.microsoft.com/office/drawing/2014/main" id="{74390E75-29F5-431A-884A-DC32220EED1B}"/>
              </a:ext>
            </a:extLst>
          </p:cNvPr>
          <p:cNvSpPr/>
          <p:nvPr/>
        </p:nvSpPr>
        <p:spPr bwMode="auto">
          <a:xfrm rot="10800000" flipH="1">
            <a:off x="9467505" y="3012522"/>
            <a:ext cx="431952" cy="286032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442C9492-434E-4F59-9BA2-2908D1250B10}"/>
              </a:ext>
            </a:extLst>
          </p:cNvPr>
          <p:cNvGrpSpPr/>
          <p:nvPr/>
        </p:nvGrpSpPr>
        <p:grpSpPr>
          <a:xfrm>
            <a:off x="9063465" y="2731089"/>
            <a:ext cx="848959" cy="798656"/>
            <a:chOff x="4937666" y="2140495"/>
            <a:chExt cx="720080" cy="690644"/>
          </a:xfrm>
          <a:scene3d>
            <a:camera prst="isometricRightUp"/>
            <a:lightRig rig="threePt" dir="t"/>
          </a:scene3d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198EFE87-D660-40B9-A2A7-1DAA33E83CC4}"/>
                </a:ext>
              </a:extLst>
            </p:cNvPr>
            <p:cNvSpPr/>
            <p:nvPr/>
          </p:nvSpPr>
          <p:spPr bwMode="auto">
            <a:xfrm rot="16200000">
              <a:off x="5181443" y="2372115"/>
              <a:ext cx="234048" cy="234026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3F34EBEE-A6DD-44DC-980A-78393E210CC8}"/>
                </a:ext>
              </a:extLst>
            </p:cNvPr>
            <p:cNvSpPr/>
            <p:nvPr/>
          </p:nvSpPr>
          <p:spPr bwMode="auto">
            <a:xfrm rot="16200000">
              <a:off x="5073819" y="2260191"/>
              <a:ext cx="454665" cy="462241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3EAB4AF1-4CA4-47FA-BBDF-B2483EDE25D3}"/>
                </a:ext>
              </a:extLst>
            </p:cNvPr>
            <p:cNvSpPr/>
            <p:nvPr/>
          </p:nvSpPr>
          <p:spPr bwMode="auto">
            <a:xfrm rot="16200000">
              <a:off x="4952384" y="2125777"/>
              <a:ext cx="690644" cy="720080"/>
            </a:xfrm>
            <a:prstGeom prst="ellipse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11" name="Frame 110">
              <a:extLst>
                <a:ext uri="{FF2B5EF4-FFF2-40B4-BE49-F238E27FC236}">
                  <a16:creationId xmlns:a16="http://schemas.microsoft.com/office/drawing/2014/main" id="{3719BE91-8FCC-4386-825A-76E81CFC170E}"/>
                </a:ext>
              </a:extLst>
            </p:cNvPr>
            <p:cNvSpPr/>
            <p:nvPr/>
          </p:nvSpPr>
          <p:spPr bwMode="auto">
            <a:xfrm rot="10800000">
              <a:off x="5232288" y="2403876"/>
              <a:ext cx="151295" cy="192964"/>
            </a:xfrm>
            <a:prstGeom prst="fram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</p:grpSp>
      <p:sp>
        <p:nvSpPr>
          <p:cNvPr id="112" name="Rectangle 111">
            <a:extLst>
              <a:ext uri="{FF2B5EF4-FFF2-40B4-BE49-F238E27FC236}">
                <a16:creationId xmlns:a16="http://schemas.microsoft.com/office/drawing/2014/main" id="{6730240F-5511-4660-8D38-4355EAAEE546}"/>
              </a:ext>
            </a:extLst>
          </p:cNvPr>
          <p:cNvSpPr/>
          <p:nvPr/>
        </p:nvSpPr>
        <p:spPr>
          <a:xfrm>
            <a:off x="9472217" y="296763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</a:t>
            </a:r>
            <a:r>
              <a:rPr lang="en-US" sz="18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2</a:t>
            </a:r>
            <a:endParaRPr lang="en-US" sz="1800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F25141AE-8927-4EC2-8F94-D3E4E2A4DAE8}"/>
              </a:ext>
            </a:extLst>
          </p:cNvPr>
          <p:cNvSpPr txBox="1"/>
          <p:nvPr/>
        </p:nvSpPr>
        <p:spPr>
          <a:xfrm>
            <a:off x="7985877" y="2763314"/>
            <a:ext cx="865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Object Sensed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138BB3-EF48-4B47-BB82-5612B7E0CA77}"/>
              </a:ext>
            </a:extLst>
          </p:cNvPr>
          <p:cNvSpPr txBox="1"/>
          <p:nvPr/>
        </p:nvSpPr>
        <p:spPr>
          <a:xfrm>
            <a:off x="416066" y="1404506"/>
            <a:ext cx="889425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tx1"/>
                </a:solidFill>
              </a:rPr>
              <a:t>Assume an enhanced BS or active tag:</a:t>
            </a:r>
          </a:p>
        </p:txBody>
      </p:sp>
    </p:spTree>
    <p:extLst>
      <p:ext uri="{BB962C8B-B14F-4D97-AF65-F5344CB8AC3E}">
        <p14:creationId xmlns:p14="http://schemas.microsoft.com/office/powerpoint/2010/main" val="36957393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7408" y="615816"/>
            <a:ext cx="10883166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Hidden Active vs. Bistatic BS Tag Comparison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2E012D-19B1-4C7A-B32A-66250286DB37}"/>
              </a:ext>
            </a:extLst>
          </p:cNvPr>
          <p:cNvSpPr txBox="1"/>
          <p:nvPr/>
        </p:nvSpPr>
        <p:spPr>
          <a:xfrm>
            <a:off x="581607" y="1227005"/>
            <a:ext cx="112030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We proposed to consider an enhanced extended range semi-active AMP tag </a:t>
            </a:r>
          </a:p>
          <a:p>
            <a:r>
              <a:rPr lang="en-US" dirty="0">
                <a:solidFill>
                  <a:schemeClr val="tx1"/>
                </a:solidFill>
              </a:rPr>
              <a:t>     with BS gain and WPT at S1G [1] as in active tags.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Antenna gain in BS tags operating in a bi-static mode as well as in active tags, can enable extended EH range as well as communication range, yet likely create a trade-off between the two different ranges, since they have different gains and paths.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Active tags are dependent on the exciters only for charging, but require longer charging durations to enable their higher power consumption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A91DED-C04B-428A-BB12-E6C97F7DEBE6}"/>
              </a:ext>
            </a:extLst>
          </p:cNvPr>
          <p:cNvSpPr txBox="1"/>
          <p:nvPr/>
        </p:nvSpPr>
        <p:spPr>
          <a:xfrm>
            <a:off x="573198" y="5622339"/>
            <a:ext cx="103589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* S1G is preferred for extended range/shorter duration EH. Harvesting at 2.4 GHz,</a:t>
            </a:r>
          </a:p>
          <a:p>
            <a:r>
              <a:rPr lang="en-US" dirty="0">
                <a:solidFill>
                  <a:schemeClr val="tx1"/>
                </a:solidFill>
              </a:rPr>
              <a:t> may be used for backup  </a:t>
            </a:r>
            <a:endParaRPr lang="en-IL" dirty="0">
              <a:solidFill>
                <a:schemeClr val="tx1"/>
              </a:solidFill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1477E83-30BB-4E07-A99D-8B4E22DAC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786496"/>
              </p:ext>
            </p:extLst>
          </p:nvPr>
        </p:nvGraphicFramePr>
        <p:xfrm>
          <a:off x="684636" y="3904661"/>
          <a:ext cx="10883972" cy="1674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9449">
                  <a:extLst>
                    <a:ext uri="{9D8B030D-6E8A-4147-A177-3AD203B41FA5}">
                      <a16:colId xmlns:a16="http://schemas.microsoft.com/office/drawing/2014/main" val="3224357289"/>
                    </a:ext>
                  </a:extLst>
                </a:gridCol>
                <a:gridCol w="1187928">
                  <a:extLst>
                    <a:ext uri="{9D8B030D-6E8A-4147-A177-3AD203B41FA5}">
                      <a16:colId xmlns:a16="http://schemas.microsoft.com/office/drawing/2014/main" val="3067262515"/>
                    </a:ext>
                  </a:extLst>
                </a:gridCol>
                <a:gridCol w="1889851">
                  <a:extLst>
                    <a:ext uri="{9D8B030D-6E8A-4147-A177-3AD203B41FA5}">
                      <a16:colId xmlns:a16="http://schemas.microsoft.com/office/drawing/2014/main" val="3311367101"/>
                    </a:ext>
                  </a:extLst>
                </a:gridCol>
                <a:gridCol w="1877564">
                  <a:extLst>
                    <a:ext uri="{9D8B030D-6E8A-4147-A177-3AD203B41FA5}">
                      <a16:colId xmlns:a16="http://schemas.microsoft.com/office/drawing/2014/main" val="1136512726"/>
                    </a:ext>
                  </a:extLst>
                </a:gridCol>
                <a:gridCol w="1617860">
                  <a:extLst>
                    <a:ext uri="{9D8B030D-6E8A-4147-A177-3AD203B41FA5}">
                      <a16:colId xmlns:a16="http://schemas.microsoft.com/office/drawing/2014/main" val="1035681372"/>
                    </a:ext>
                  </a:extLst>
                </a:gridCol>
                <a:gridCol w="1905176">
                  <a:extLst>
                    <a:ext uri="{9D8B030D-6E8A-4147-A177-3AD203B41FA5}">
                      <a16:colId xmlns:a16="http://schemas.microsoft.com/office/drawing/2014/main" val="73893954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4036361824"/>
                    </a:ext>
                  </a:extLst>
                </a:gridCol>
              </a:tblGrid>
              <a:tr h="3702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AMP Tag Type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Range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UL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UL power Consumption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Power Storage / Capacitor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Antenna Frequency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Harvesting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672972"/>
                  </a:ext>
                </a:extLst>
              </a:tr>
              <a:tr h="141923">
                <a:tc>
                  <a:txBody>
                    <a:bodyPr/>
                    <a:lstStyle/>
                    <a:p>
                      <a:pPr marL="0" lv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Active </a:t>
                      </a:r>
                      <a:endParaRPr lang="en-IL" sz="1800" b="1" u="none" strike="noStrike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10-50 M</a:t>
                      </a:r>
                      <a:endParaRPr lang="en-IL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2.4 GHz modulated oscillator</a:t>
                      </a:r>
                      <a:endParaRPr lang="en-IL" sz="18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 150 </a:t>
                      </a:r>
                      <a:r>
                        <a:rPr lang="en-US" sz="1800" b="0" u="none" strike="noStrike" dirty="0">
                          <a:effectLst/>
                        </a:rPr>
                        <a:t>uW</a:t>
                      </a:r>
                      <a:endParaRPr lang="en-IL" sz="18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b" latinLnBrk="0" hangingPunct="1"/>
                      <a:r>
                        <a:rPr lang="en-US" sz="1800" u="none" strike="noStrike" dirty="0">
                          <a:effectLst/>
                        </a:rPr>
                        <a:t>2-5∙</a:t>
                      </a:r>
                      <a:r>
                        <a:rPr lang="en-US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  </a:t>
                      </a:r>
                      <a:r>
                        <a:rPr lang="en-US" sz="1800" b="0" u="none" strike="noStrike" dirty="0">
                          <a:effectLst/>
                        </a:rPr>
                        <a:t>pF</a:t>
                      </a:r>
                      <a:endParaRPr lang="en-IL" sz="18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S1G &amp; 2.4 GHz</a:t>
                      </a:r>
                      <a:endParaRPr lang="en-IL" sz="18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S1G (*) </a:t>
                      </a: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487325"/>
                  </a:ext>
                </a:extLst>
              </a:tr>
              <a:tr h="1837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Enhanced BS</a:t>
                      </a:r>
                      <a:endParaRPr lang="en-IL" sz="1800" b="1" u="none" strike="noStrike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 10 M</a:t>
                      </a:r>
                      <a:endParaRPr lang="en-IL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BS Semi-Active 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Switch &amp; Amplify</a:t>
                      </a:r>
                      <a:endParaRPr lang="en-IL" sz="18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30-75 </a:t>
                      </a:r>
                      <a:r>
                        <a:rPr lang="en-US" sz="1800" b="0" u="none" strike="noStrike" dirty="0" err="1">
                          <a:effectLst/>
                        </a:rPr>
                        <a:t>uW</a:t>
                      </a:r>
                      <a:endParaRPr lang="en-IL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  </a:t>
                      </a:r>
                      <a:r>
                        <a:rPr lang="en-US" sz="1800" b="0" u="none" strike="noStrike" dirty="0">
                          <a:effectLst/>
                        </a:rPr>
                        <a:t>pF</a:t>
                      </a:r>
                      <a:endParaRPr lang="en-IL" sz="18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S1G &amp; 2.4 GHz</a:t>
                      </a:r>
                      <a:endParaRPr lang="en-IL" sz="18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S1G (*) </a:t>
                      </a: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650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10310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7408" y="615816"/>
            <a:ext cx="10883166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Hidden Active vs. Bistatic BS Tag Further Comparison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32E012D-19B1-4C7A-B32A-66250286DB37}"/>
                  </a:ext>
                </a:extLst>
              </p:cNvPr>
              <p:cNvSpPr txBox="1"/>
              <p:nvPr/>
            </p:nvSpPr>
            <p:spPr>
              <a:xfrm>
                <a:off x="644037" y="2825291"/>
                <a:ext cx="6823826" cy="34883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Assume the AMP tag has a sufficient EH/exciter gain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sub>
                        </m:sSub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&gt;&gt;1 and the tag can be charged.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If the tag-AP path has low gain,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b>
                        </m:sSub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&lt;&lt;1, both active and BS tags will experience similar  communication constraints.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Therefore, the hidden tag likelihood for both active and BS tags may be similar.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32E012D-19B1-4C7A-B32A-66250286DB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037" y="2825291"/>
                <a:ext cx="6823826" cy="3488391"/>
              </a:xfrm>
              <a:prstGeom prst="rect">
                <a:avLst/>
              </a:prstGeom>
              <a:blipFill>
                <a:blip r:embed="rId11"/>
                <a:stretch>
                  <a:fillRect l="-1251" t="-1396" r="-1609" b="-29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1" name="Group 60">
            <a:extLst>
              <a:ext uri="{FF2B5EF4-FFF2-40B4-BE49-F238E27FC236}">
                <a16:creationId xmlns:a16="http://schemas.microsoft.com/office/drawing/2014/main" id="{392F3BEA-2015-426F-B39E-0B71046F2D5F}"/>
              </a:ext>
            </a:extLst>
          </p:cNvPr>
          <p:cNvGrpSpPr/>
          <p:nvPr/>
        </p:nvGrpSpPr>
        <p:grpSpPr>
          <a:xfrm>
            <a:off x="6744072" y="1484784"/>
            <a:ext cx="5348214" cy="4057939"/>
            <a:chOff x="4570954" y="2385103"/>
            <a:chExt cx="5348214" cy="4057939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0F9FDF2-151C-4008-A007-8D2A85F6958C}"/>
                </a:ext>
              </a:extLst>
            </p:cNvPr>
            <p:cNvGrpSpPr/>
            <p:nvPr/>
          </p:nvGrpSpPr>
          <p:grpSpPr>
            <a:xfrm rot="20168334">
              <a:off x="8149717" y="2848502"/>
              <a:ext cx="602469" cy="899696"/>
              <a:chOff x="8434001" y="2911418"/>
              <a:chExt cx="602469" cy="899696"/>
            </a:xfrm>
          </p:grpSpPr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308032EA-DA03-4734-BC85-927BF6E70561}"/>
                  </a:ext>
                </a:extLst>
              </p:cNvPr>
              <p:cNvGrpSpPr/>
              <p:nvPr/>
            </p:nvGrpSpPr>
            <p:grpSpPr>
              <a:xfrm rot="13512891">
                <a:off x="8322880" y="3097524"/>
                <a:ext cx="824711" cy="602469"/>
                <a:chOff x="3683518" y="3220543"/>
                <a:chExt cx="824711" cy="602469"/>
              </a:xfrm>
            </p:grpSpPr>
            <p:sp>
              <p:nvSpPr>
                <p:cNvPr id="17" name="Teardrop 16">
                  <a:extLst>
                    <a:ext uri="{FF2B5EF4-FFF2-40B4-BE49-F238E27FC236}">
                      <a16:creationId xmlns:a16="http://schemas.microsoft.com/office/drawing/2014/main" id="{981A8412-BA47-44A3-85B9-CCC24FC33AFB}"/>
                    </a:ext>
                  </a:extLst>
                </p:cNvPr>
                <p:cNvSpPr/>
                <p:nvPr/>
              </p:nvSpPr>
              <p:spPr bwMode="auto">
                <a:xfrm rot="13739410">
                  <a:off x="3896782" y="3211566"/>
                  <a:ext cx="602469" cy="620424"/>
                </a:xfrm>
                <a:prstGeom prst="teardrop">
                  <a:avLst/>
                </a:prstGeom>
                <a:noFill/>
                <a:ln w="19050" cap="flat" cmpd="sng" algn="ctr">
                  <a:solidFill>
                    <a:srgbClr val="007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buFont typeface="Wingdings" pitchFamily="2" charset="2"/>
                    <a:buChar char="n"/>
                    <a:tabLst/>
                  </a:pPr>
                  <a:endParaRPr kumimoji="0" 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endParaRPr>
                </a:p>
              </p:txBody>
            </p:sp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DD847015-FB72-469A-ADFC-895CD100BC4C}"/>
                    </a:ext>
                  </a:extLst>
                </p:cNvPr>
                <p:cNvGrpSpPr/>
                <p:nvPr/>
              </p:nvGrpSpPr>
              <p:grpSpPr>
                <a:xfrm rot="5400000">
                  <a:off x="3697439" y="3422279"/>
                  <a:ext cx="125687" cy="153530"/>
                  <a:chOff x="7666059" y="4220007"/>
                  <a:chExt cx="126295" cy="160080"/>
                </a:xfrm>
              </p:grpSpPr>
              <p:sp>
                <p:nvSpPr>
                  <p:cNvPr id="19" name="Isosceles Triangle 18">
                    <a:extLst>
                      <a:ext uri="{FF2B5EF4-FFF2-40B4-BE49-F238E27FC236}">
                        <a16:creationId xmlns:a16="http://schemas.microsoft.com/office/drawing/2014/main" id="{38184DAE-DB97-4704-B02F-3C20FD3C6787}"/>
                      </a:ext>
                    </a:extLst>
                  </p:cNvPr>
                  <p:cNvSpPr/>
                  <p:nvPr/>
                </p:nvSpPr>
                <p:spPr bwMode="auto">
                  <a:xfrm flipV="1">
                    <a:off x="7666059" y="4220007"/>
                    <a:ext cx="126295" cy="88933"/>
                  </a:xfrm>
                  <a:prstGeom prst="triangle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CC9900"/>
                      </a:buClr>
                      <a:buSzTx/>
                      <a:tabLst/>
                    </a:pPr>
                    <a:endParaRPr lang="en-US" sz="16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</p:txBody>
              </p:sp>
              <p:cxnSp>
                <p:nvCxnSpPr>
                  <p:cNvPr id="20" name="Straight Connector 19">
                    <a:extLst>
                      <a:ext uri="{FF2B5EF4-FFF2-40B4-BE49-F238E27FC236}">
                        <a16:creationId xmlns:a16="http://schemas.microsoft.com/office/drawing/2014/main" id="{85001E75-4AFF-4DBE-B93F-DC012BD42716}"/>
                      </a:ext>
                    </a:extLst>
                  </p:cNvPr>
                  <p:cNvCxnSpPr/>
                  <p:nvPr/>
                </p:nvCxnSpPr>
                <p:spPr bwMode="auto">
                  <a:xfrm>
                    <a:off x="7729207" y="4309806"/>
                    <a:ext cx="0" cy="70281"/>
                  </a:xfrm>
                  <a:prstGeom prst="line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E4354919-C73B-4454-9CB9-D21C247CED1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3654317">
                <a:off x="8243384" y="3305059"/>
                <a:ext cx="787282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0784D71C-F6D9-4BE8-8178-7914C950AFB8}"/>
                </a:ext>
              </a:extLst>
            </p:cNvPr>
            <p:cNvGrpSpPr/>
            <p:nvPr/>
          </p:nvGrpSpPr>
          <p:grpSpPr>
            <a:xfrm>
              <a:off x="4570954" y="2994365"/>
              <a:ext cx="1857045" cy="867032"/>
              <a:chOff x="3302296" y="4537921"/>
              <a:chExt cx="1857045" cy="867032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6BF5C965-0DA7-47B4-9B4C-48DD0FF392ED}"/>
                  </a:ext>
                </a:extLst>
              </p:cNvPr>
              <p:cNvSpPr/>
              <p:nvPr/>
            </p:nvSpPr>
            <p:spPr bwMode="auto">
              <a:xfrm>
                <a:off x="3302296" y="4690796"/>
                <a:ext cx="487705" cy="468634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isometricRightUp"/>
                <a:lightRig rig="threePt" dir="t"/>
              </a:scene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A82890FC-959C-45C3-A08B-CD69221C3C84}"/>
                  </a:ext>
                </a:extLst>
              </p:cNvPr>
              <p:cNvSpPr/>
              <p:nvPr/>
            </p:nvSpPr>
            <p:spPr bwMode="auto">
              <a:xfrm>
                <a:off x="3514509" y="4537921"/>
                <a:ext cx="1333805" cy="867032"/>
              </a:xfrm>
              <a:prstGeom prst="ellipse">
                <a:avLst/>
              </a:prstGeom>
              <a:solidFill>
                <a:schemeClr val="bg1"/>
              </a:solidFill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53386BA2-82E4-4FE6-AD5B-0CA457D2192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652119" y="4944870"/>
                <a:ext cx="1507222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C69296EC-6F01-4A57-BB81-5D4546A4AD46}"/>
                </a:ext>
              </a:extLst>
            </p:cNvPr>
            <p:cNvGrpSpPr/>
            <p:nvPr/>
          </p:nvGrpSpPr>
          <p:grpSpPr>
            <a:xfrm rot="16200000">
              <a:off x="6852411" y="5081004"/>
              <a:ext cx="1857045" cy="867032"/>
              <a:chOff x="3302296" y="4537921"/>
              <a:chExt cx="1857045" cy="867032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AD82B2F2-B293-4C17-9909-A81944148643}"/>
                  </a:ext>
                </a:extLst>
              </p:cNvPr>
              <p:cNvSpPr/>
              <p:nvPr/>
            </p:nvSpPr>
            <p:spPr bwMode="auto">
              <a:xfrm>
                <a:off x="3302296" y="4690796"/>
                <a:ext cx="487705" cy="468634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isometricRightUp"/>
                <a:lightRig rig="threePt" dir="t"/>
              </a:scene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46B04719-0F9E-4FF2-9E5D-E645A19E5481}"/>
                  </a:ext>
                </a:extLst>
              </p:cNvPr>
              <p:cNvSpPr/>
              <p:nvPr/>
            </p:nvSpPr>
            <p:spPr bwMode="auto">
              <a:xfrm>
                <a:off x="3514509" y="4537921"/>
                <a:ext cx="1333805" cy="867032"/>
              </a:xfrm>
              <a:prstGeom prst="ellipse">
                <a:avLst/>
              </a:prstGeom>
              <a:solidFill>
                <a:schemeClr val="bg1"/>
              </a:solidFill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cxnSp>
            <p:nvCxnSpPr>
              <p:cNvPr id="41" name="Straight Arrow Connector 40">
                <a:extLst>
                  <a:ext uri="{FF2B5EF4-FFF2-40B4-BE49-F238E27FC236}">
                    <a16:creationId xmlns:a16="http://schemas.microsoft.com/office/drawing/2014/main" id="{5DB42034-5836-4224-9065-FC1DDB74B6D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652119" y="4944870"/>
                <a:ext cx="1507222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AB3D1CD5-7D5B-4300-8343-E075A0A5259D}"/>
                </a:ext>
              </a:extLst>
            </p:cNvPr>
            <p:cNvSpPr txBox="1"/>
            <p:nvPr/>
          </p:nvSpPr>
          <p:spPr>
            <a:xfrm>
              <a:off x="4681840" y="2385103"/>
              <a:ext cx="17461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chemeClr val="tx1"/>
                  </a:solidFill>
                </a:rPr>
                <a:t>Energizer / Carrier Source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489F712-183D-445C-BE8A-C3A85CBB9575}"/>
                </a:ext>
              </a:extLst>
            </p:cNvPr>
            <p:cNvSpPr txBox="1"/>
            <p:nvPr/>
          </p:nvSpPr>
          <p:spPr>
            <a:xfrm>
              <a:off x="6150354" y="5480079"/>
              <a:ext cx="17461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BFA1D85-9118-4D52-88EF-C846AD22F5DA}"/>
                </a:ext>
              </a:extLst>
            </p:cNvPr>
            <p:cNvSpPr txBox="1"/>
            <p:nvPr/>
          </p:nvSpPr>
          <p:spPr>
            <a:xfrm>
              <a:off x="8173009" y="2781550"/>
              <a:ext cx="174615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chemeClr val="tx1"/>
                  </a:solidFill>
                </a:rPr>
                <a:t>AMP</a:t>
              </a:r>
            </a:p>
            <a:p>
              <a:pPr algn="ctr"/>
              <a:r>
                <a:rPr lang="en-US" sz="1800" b="1" dirty="0">
                  <a:solidFill>
                    <a:schemeClr val="tx1"/>
                  </a:solidFill>
                </a:rPr>
                <a:t>Tag</a:t>
              </a:r>
            </a:p>
            <a:p>
              <a:pPr algn="ctr"/>
              <a:r>
                <a:rPr lang="en-US" sz="1800" b="1" i="1" dirty="0">
                  <a:solidFill>
                    <a:schemeClr val="tx1"/>
                  </a:solidFill>
                </a:rPr>
                <a:t>i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F42EE27F-FC3D-4088-B953-ED7E54CA0F93}"/>
                </a:ext>
              </a:extLst>
            </p:cNvPr>
            <p:cNvCxnSpPr>
              <a:cxnSpLocks/>
              <a:endCxn id="31" idx="2"/>
            </p:cNvCxnSpPr>
            <p:nvPr/>
          </p:nvCxnSpPr>
          <p:spPr bwMode="auto">
            <a:xfrm flipH="1" flipV="1">
              <a:off x="4783167" y="3427881"/>
              <a:ext cx="3892850" cy="17088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5504AB96-756E-4AE4-AC67-CB779A6824F9}"/>
                    </a:ext>
                  </a:extLst>
                </p:cNvPr>
                <p:cNvSpPr txBox="1"/>
                <p:nvPr/>
              </p:nvSpPr>
              <p:spPr>
                <a:xfrm>
                  <a:off x="6675740" y="3046462"/>
                  <a:ext cx="59836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sz="2000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𝐴𝑖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5504AB96-756E-4AE4-AC67-CB779A6824F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75740" y="3046462"/>
                  <a:ext cx="598369" cy="400110"/>
                </a:xfrm>
                <a:prstGeom prst="rect">
                  <a:avLst/>
                </a:prstGeom>
                <a:blipFill>
                  <a:blip r:embed="rId4"/>
                  <a:stretch>
                    <a:fillRect b="-153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99ABB783-EA6E-4C3D-9349-577D91939158}"/>
                    </a:ext>
                  </a:extLst>
                </p:cNvPr>
                <p:cNvSpPr txBox="1"/>
                <p:nvPr/>
              </p:nvSpPr>
              <p:spPr>
                <a:xfrm>
                  <a:off x="8243519" y="4360024"/>
                  <a:ext cx="59836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sz="2000" b="0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000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99ABB783-EA6E-4C3D-9349-577D919391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43519" y="4360024"/>
                  <a:ext cx="598369" cy="400110"/>
                </a:xfrm>
                <a:prstGeom prst="rect">
                  <a:avLst/>
                </a:prstGeom>
                <a:blipFill>
                  <a:blip r:embed="rId5"/>
                  <a:stretch>
                    <a:fillRect b="-15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8B750DB1-7CAE-4386-8298-9FE73113C6CE}"/>
                </a:ext>
              </a:extLst>
            </p:cNvPr>
            <p:cNvCxnSpPr>
              <a:cxnSpLocks/>
              <a:endCxn id="40" idx="2"/>
            </p:cNvCxnSpPr>
            <p:nvPr/>
          </p:nvCxnSpPr>
          <p:spPr bwMode="auto">
            <a:xfrm flipH="1">
              <a:off x="7780934" y="3434624"/>
              <a:ext cx="816085" cy="279620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213EFB0D-8BB1-4A2C-AF33-4AF503A92AAC}"/>
                    </a:ext>
                  </a:extLst>
                </p:cNvPr>
                <p:cNvSpPr txBox="1"/>
                <p:nvPr/>
              </p:nvSpPr>
              <p:spPr>
                <a:xfrm>
                  <a:off x="7688082" y="3339151"/>
                  <a:ext cx="713913" cy="49770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b>
                            </m:sSub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213EFB0D-8BB1-4A2C-AF33-4AF503A92AA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88082" y="3339151"/>
                  <a:ext cx="713913" cy="497700"/>
                </a:xfrm>
                <a:prstGeom prst="rect">
                  <a:avLst/>
                </a:prstGeom>
                <a:blipFill>
                  <a:blip r:embed="rId6"/>
                  <a:stretch>
                    <a:fillRect b="-617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0EFF3F6D-3F0F-46ED-8348-FA92750A713D}"/>
                    </a:ext>
                  </a:extLst>
                </p:cNvPr>
                <p:cNvSpPr txBox="1"/>
                <p:nvPr/>
              </p:nvSpPr>
              <p:spPr>
                <a:xfrm>
                  <a:off x="5951108" y="3380027"/>
                  <a:ext cx="711349" cy="49770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sub>
                            </m:sSub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0EFF3F6D-3F0F-46ED-8348-FA92750A713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51108" y="3380027"/>
                  <a:ext cx="711349" cy="497700"/>
                </a:xfrm>
                <a:prstGeom prst="rect">
                  <a:avLst/>
                </a:prstGeom>
                <a:blipFill>
                  <a:blip r:embed="rId7"/>
                  <a:stretch>
                    <a:fillRect b="-609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2C9C1600-1D7B-410D-9DA6-3F10C9CAFD78}"/>
                    </a:ext>
                  </a:extLst>
                </p:cNvPr>
                <p:cNvSpPr txBox="1"/>
                <p:nvPr/>
              </p:nvSpPr>
              <p:spPr>
                <a:xfrm>
                  <a:off x="7997405" y="4896133"/>
                  <a:ext cx="843180" cy="49770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b>
                            </m:sSub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2C9C1600-1D7B-410D-9DA6-3F10C9CAFD7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97405" y="4896133"/>
                  <a:ext cx="843180" cy="497700"/>
                </a:xfrm>
                <a:prstGeom prst="rect">
                  <a:avLst/>
                </a:prstGeom>
                <a:blipFill>
                  <a:blip r:embed="rId8"/>
                  <a:stretch>
                    <a:fillRect b="-609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685042B9-367F-42E7-A15B-AF8F37DF5601}"/>
                    </a:ext>
                  </a:extLst>
                </p:cNvPr>
                <p:cNvSpPr txBox="1"/>
                <p:nvPr/>
              </p:nvSpPr>
              <p:spPr>
                <a:xfrm>
                  <a:off x="8417775" y="3425099"/>
                  <a:ext cx="716606" cy="49770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685042B9-367F-42E7-A15B-AF8F37DF560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17775" y="3425099"/>
                  <a:ext cx="716606" cy="497700"/>
                </a:xfrm>
                <a:prstGeom prst="rect">
                  <a:avLst/>
                </a:prstGeom>
                <a:blipFill>
                  <a:blip r:embed="rId9"/>
                  <a:stretch>
                    <a:fillRect b="-48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8098537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(3)</Template>
  <TotalTime>203943</TotalTime>
  <Words>1431</Words>
  <Application>Microsoft Office PowerPoint</Application>
  <PresentationFormat>Widescreen</PresentationFormat>
  <Paragraphs>214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MS Gothic</vt:lpstr>
      <vt:lpstr>宋体</vt:lpstr>
      <vt:lpstr>华文细黑</vt:lpstr>
      <vt:lpstr>Aptos Narrow</vt:lpstr>
      <vt:lpstr>Arial</vt:lpstr>
      <vt:lpstr>Arial Unicode MS</vt:lpstr>
      <vt:lpstr>Calibri</vt:lpstr>
      <vt:lpstr>Cambria Math</vt:lpstr>
      <vt:lpstr>Times New Roman</vt:lpstr>
      <vt:lpstr>Wingdings</vt:lpstr>
      <vt:lpstr>Office Theme</vt:lpstr>
      <vt:lpstr>Document</vt:lpstr>
      <vt:lpstr>AMP Spatial “Hidden Tag” Deployment Scenario</vt:lpstr>
      <vt:lpstr>Abstract</vt:lpstr>
      <vt:lpstr>Background: AMP Tag Range Recap</vt:lpstr>
      <vt:lpstr>Background: Antenna Gains</vt:lpstr>
      <vt:lpstr>AMP Spatial Charging Deployment Scenario</vt:lpstr>
      <vt:lpstr>AMP Bi-Static Backscattering Deployment Scenario</vt:lpstr>
      <vt:lpstr>AMP Spatial “Hidden Tag” Deployment Scenario</vt:lpstr>
      <vt:lpstr>Hidden Active vs. Bistatic BS Tag Comparison</vt:lpstr>
      <vt:lpstr>Hidden Active vs. Bistatic BS Tag Further Comparison</vt:lpstr>
      <vt:lpstr>Hidden Tags Discussion: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Solomon Trainin</dc:creator>
  <cp:keywords/>
  <cp:lastModifiedBy>Dror Regev (A)</cp:lastModifiedBy>
  <cp:revision>1103</cp:revision>
  <cp:lastPrinted>1601-01-01T00:00:00Z</cp:lastPrinted>
  <dcterms:created xsi:type="dcterms:W3CDTF">2024-04-23T10:05:01Z</dcterms:created>
  <dcterms:modified xsi:type="dcterms:W3CDTF">2025-05-06T10:53:08Z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(2)6Hsy3w7rQ0T/nlkfxIqdX9/ndL/bBUoQP214+sgcX3la0uNEopbTpUicZw1DopvvDI2T3Yon
tIcCS5m9pUosiRKiSSpW7J2Oc3aFoacf3ukwL7EVmThHVODYDGawSJcytI2aIOwaZUiDrcgq
EaVeYJEMShsv67NXNAfeOLeB8chgSMETKXC4NipHEWKufQcI9h4EgdoNjen3wUS2gBPdeas6
MBSHZrjWMmT3PA/G8X</vt:lpwstr>
  </property>
  <property fmtid="{D5CDD505-2E9C-101B-9397-08002B2CF9AE}" pid="3" name="_2015_ms_pID_7253431">
    <vt:lpwstr>2I5/F/05Vv2yOGgfKZStjB9fUXEyv3HQd2qhoD6M8H4tyPkcLOlHRR
/TB1P6w5j1d0ATCqY/+nXwRRSh8w4uceuXMe94lEz2s+vyjgkD2KhyHwVTVxbQtoUrq1KX6t
/ZUIxoAWkCD+FGgFaPImzeaMDqXdrsLtjHwOiO1fV2bDrYb2W+ZMeY4s03oI+krMOXLQghpU
PQgfvfNPjW6jcab0</vt:lpwstr>
  </property>
</Properties>
</file>