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6" r:id="rId4"/>
    <p:sldId id="294" r:id="rId5"/>
    <p:sldId id="295" r:id="rId6"/>
    <p:sldId id="268" r:id="rId7"/>
    <p:sldId id="269" r:id="rId8"/>
    <p:sldId id="270" r:id="rId9"/>
    <p:sldId id="283" r:id="rId10"/>
    <p:sldId id="289" r:id="rId11"/>
    <p:sldId id="298" r:id="rId12"/>
    <p:sldId id="297" r:id="rId13"/>
    <p:sldId id="285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ED09A53-6BB1-FE07-B3F6-B834BA4A2006}" name="Dennis Sundman" initials="" userId="S::dennis.sundman@ericsson.com::ae78ff37-7da9-42c0-858e-ffb7d3dd0f0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E45AF4-DF74-4845-8AEE-CED0BD99D412}" v="27" dt="2025-05-11T20:37:10.886"/>
    <p1510:client id="{A474E7E8-AB59-CC4C-822F-1E7BB274577A}" v="125" dt="2025-05-12T03:36:06.2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8"/>
  </p:normalViewPr>
  <p:slideViewPr>
    <p:cSldViewPr snapToGrid="0">
      <p:cViewPr>
        <p:scale>
          <a:sx n="118" d="100"/>
          <a:sy n="118" d="100"/>
        </p:scale>
        <p:origin x="904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802.11-25/0782r0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Signal Design for Wideband Single-Carrier OOK 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718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490487"/>
              </p:ext>
            </p:extLst>
          </p:nvPr>
        </p:nvGraphicFramePr>
        <p:xfrm>
          <a:off x="929217" y="2513012"/>
          <a:ext cx="10272713" cy="434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4445000" progId="Word.Document.8">
                  <p:embed/>
                </p:oleObj>
              </mc:Choice>
              <mc:Fallback>
                <p:oleObj name="Document" r:id="rId3" imgW="10439400" imgH="4445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217" y="2513012"/>
                        <a:ext cx="10272713" cy="4344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E6617-9B66-B369-0E5D-2F09C2E1DD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B1FAA-8C77-E3F8-29C6-3DC1D41F1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Search for a suitable ON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E4C02-947F-6AD7-0A5D-BBC81B43C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SE" sz="2000" dirty="0"/>
              <a:t>The selected signal should have the following properties (TX mask assumed met)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sz="1800" dirty="0"/>
              <a:t>The TX power shoud have as high MAP as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sz="1800" dirty="0"/>
              <a:t>The PAPR should be as small as possible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SE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SE" sz="2000" dirty="0"/>
              <a:t>In the search, t</a:t>
            </a:r>
            <a:r>
              <a:rPr lang="en-GB" sz="2000" dirty="0"/>
              <a:t>he</a:t>
            </a:r>
            <a:r>
              <a:rPr lang="en-SE" sz="2000" dirty="0"/>
              <a:t> following “Frequency-time” metric is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err="1"/>
              <a:t>FT_m</a:t>
            </a:r>
            <a:r>
              <a:rPr lang="en-SE" sz="1800" dirty="0"/>
              <a:t>etric = MAP (dBm) – PAPR (dB)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sz="1800" dirty="0"/>
              <a:t>A sequence is considered better if the FT_metric is higher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SE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SE" sz="2000" dirty="0"/>
              <a:t>Note: If a sequence with a good FT_metric is found, but the TX mask is not met (wi</a:t>
            </a:r>
            <a:r>
              <a:rPr lang="en-GB" sz="2000" dirty="0" err="1"/>
              <a:t>th</a:t>
            </a:r>
            <a:r>
              <a:rPr lang="en-SE" sz="2000" dirty="0"/>
              <a:t> sufficient margin), this may be easily fixed by (i.e., no need for new search)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sz="1600" dirty="0"/>
              <a:t>Slightly decreasing the BW of the LPF assumed present to meet the TX spectrum mask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FA2E5B-B5F0-D7B3-9AE5-B3E3DD1F4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F4321-0468-7AD5-AF35-89D5CB1F4B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05C2E6-64B9-484D-44F9-A93089DFA2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929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D133BA-BE4E-B238-43BC-6DF23D7DE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57D77-0B46-45EE-7187-5C56CE996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Performance 250kb/s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0881D-1ABB-EE0A-15A8-EDFA61CF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99768"/>
            <a:ext cx="697495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best ON-signal according to the ad-hoc metric is shown to </a:t>
            </a:r>
            <a:r>
              <a:rPr lang="en-GB" dirty="0" err="1"/>
              <a:t>th</a:t>
            </a:r>
            <a:r>
              <a:rPr lang="en-SE" dirty="0"/>
              <a:t>e right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Sequence =  </a:t>
            </a:r>
          </a:p>
          <a:p>
            <a:pPr marL="0" indent="0"/>
            <a:r>
              <a:rPr lang="en-SE" dirty="0"/>
              <a:t>    [-1 1 -1 1 -1 1 -1 -1 -1 -1 1 -1 -1 1 1 -1 1 -1 -1 1 1 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MAP is 20.6 dBm and the PAPR is 5.7 dB for the entire signal part (around 3 dB less for ON part)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Note: The sequence is randomized for different symbols by adding a random phase (0,2pi]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FC61CD-F88E-A213-8385-CD1CCF8357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346E5-9A7D-A16B-8659-C265B0614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3CA483-38C2-D74F-8772-B33BCCAB2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2025</a:t>
            </a:r>
            <a:endParaRPr lang="en-GB"/>
          </a:p>
        </p:txBody>
      </p:sp>
      <p:pic>
        <p:nvPicPr>
          <p:cNvPr id="10" name="Picture 9" descr="A graph with blue lines&#10;&#10;AI-generated content may be incorrect.">
            <a:extLst>
              <a:ext uri="{FF2B5EF4-FFF2-40B4-BE49-F238E27FC236}">
                <a16:creationId xmlns:a16="http://schemas.microsoft.com/office/drawing/2014/main" id="{A7A01A07-7266-8E2B-9EAC-B605F18473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782" y="3925455"/>
            <a:ext cx="2783368" cy="2087526"/>
          </a:xfrm>
          <a:prstGeom prst="rect">
            <a:avLst/>
          </a:prstGeom>
        </p:spPr>
      </p:pic>
      <p:pic>
        <p:nvPicPr>
          <p:cNvPr id="13" name="Picture 12" descr="A graph of a signal&#10;&#10;AI-generated content may be incorrect.">
            <a:extLst>
              <a:ext uri="{FF2B5EF4-FFF2-40B4-BE49-F238E27FC236}">
                <a16:creationId xmlns:a16="http://schemas.microsoft.com/office/drawing/2014/main" id="{770B86E3-BE21-1391-AF2E-CBE99989A1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782" y="1218407"/>
            <a:ext cx="3012435" cy="225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449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13F391-EF19-B23C-3EB7-D09C21E89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A0227-45E1-532D-B42A-141C3F5B3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Performance 1Mb/s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261F0-9377-8F89-99E4-E03564797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91116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best ON-signal according to the ad-hoc metric is shown to </a:t>
            </a:r>
            <a:r>
              <a:rPr lang="en-GB" dirty="0" err="1"/>
              <a:t>th</a:t>
            </a:r>
            <a:r>
              <a:rPr lang="en-SE" dirty="0"/>
              <a:t>e right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Sequence =  [-1 -1 1 -1 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MAP is 19.04 dBm and the PAPR is 5.7 dB for the entire signal part (around 3 dB less for ON part)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Note: The ON part is 5 chips and t</a:t>
            </a:r>
            <a:r>
              <a:rPr lang="en-GB" dirty="0"/>
              <a:t>he</a:t>
            </a:r>
            <a:r>
              <a:rPr lang="en-SE" dirty="0"/>
              <a:t> OFF part is 6 chips. Due to the LPF, the ON part becomes slightly longer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B2752-814F-7505-A52D-8E423054A8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B806E-FA4E-3CF3-8CA5-D527F4ADD0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833CA9-A38B-C134-BBAD-FA449B89D5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2025</a:t>
            </a:r>
            <a:endParaRPr lang="en-GB"/>
          </a:p>
        </p:txBody>
      </p:sp>
      <p:pic>
        <p:nvPicPr>
          <p:cNvPr id="9" name="Picture 8" descr="A graph with lines in the middle&#10;&#10;AI-generated content may be incorrect.">
            <a:extLst>
              <a:ext uri="{FF2B5EF4-FFF2-40B4-BE49-F238E27FC236}">
                <a16:creationId xmlns:a16="http://schemas.microsoft.com/office/drawing/2014/main" id="{5ED06618-53E4-9202-4A31-7648CEF5B9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994" y="4185295"/>
            <a:ext cx="3053491" cy="2290119"/>
          </a:xfrm>
          <a:prstGeom prst="rect">
            <a:avLst/>
          </a:prstGeom>
        </p:spPr>
      </p:pic>
      <p:pic>
        <p:nvPicPr>
          <p:cNvPr id="12" name="Picture 11" descr="A graph of a signal&#10;&#10;AI-generated content may be incorrect.">
            <a:extLst>
              <a:ext uri="{FF2B5EF4-FFF2-40B4-BE49-F238E27FC236}">
                <a16:creationId xmlns:a16="http://schemas.microsoft.com/office/drawing/2014/main" id="{3F9873F7-2A96-A663-3698-E766F58CFE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695" y="1628626"/>
            <a:ext cx="3167790" cy="2375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785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94CF4-13DC-7C0F-1D28-B16AC7334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D20B7-5297-A67E-A766-2D1DB18FC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It is possible to design a single-carrier OOK signal whic</a:t>
            </a:r>
            <a:r>
              <a:rPr lang="en-GB" dirty="0"/>
              <a:t>h</a:t>
            </a:r>
            <a:r>
              <a:rPr lang="en-SE" dirty="0"/>
              <a:t> has both good frequency and time properties for both 250 kb/s and 1 Mb/s using a single-carrier approach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Compared to the design reported in [1], the found signal has (slightly)  worse properties if the Maximum Allowed Power and PAPR are considered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Somewhat surprising, the PAPR is superior when the design is based on a multi-carrier signal </a:t>
            </a: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971EC-4C40-59FF-20D6-4FD6137C28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A3291-D346-5295-3D09-B2D14BFFA2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8C9435-0F25-9DFE-9A0C-B0803E78DD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81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492103"/>
            <a:ext cx="10361084" cy="4113213"/>
          </a:xfrm>
        </p:spPr>
        <p:txBody>
          <a:bodyPr/>
          <a:lstStyle/>
          <a:p>
            <a:pPr marL="0" indent="0"/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L. Wilhelmsson et al., “Signal Design for Wideband Multi-Carrier OOK”, IEEE 802.11-25/0369r1.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P. Li et al.,  “DL Wideband OOK Generation”, IEEE 802.11-25/0050r1.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 has been agreed that </a:t>
            </a:r>
            <a:r>
              <a:rPr lang="en-US" dirty="0"/>
              <a:t>the (3dB) bandwidth of the AMP DL PPDU in 2.4 GHz is at least 10 MHz for backscattering communication. The transmit spectrum mask is TBD.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Two different approaches for achieving a large bandwidth for low data rates OOK were described in [1] and [2].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[1], the design was using multi-carrier transmission.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[2], it was proposed to use single carrier.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a similar approach as was taken in [1] is used to find a good signal design based on single carrier transmission.</a:t>
            </a:r>
            <a:endParaRPr lang="en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76186-E150-5DFE-8899-5F8228D84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72E9F-39C3-E8A0-69FD-E058CCE51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Recap of desired signal properties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Some illustrations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Methods for obtaining the desired signal properties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Some examples obtained by numerical search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Conclusions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2F7F4-F045-8B6F-FC79-BED146B117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00497-37A6-BA0B-D870-3045FF1638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0F4885-BB34-2974-63C9-6BF5C6D500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704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DA787F-0FDB-A9B0-59F1-05DCF0D8C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AB9A1-A8DB-354C-FE70-8904DEB73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Recap of desired signal properties - 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7A3DD-603E-E3E9-8BF7-9BC3DDE43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Wideband signals are desirable to benefit from frequency diversity and to allow for high TX power in PSD limited regions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We use the term </a:t>
            </a:r>
            <a:r>
              <a:rPr lang="en-SE" i="1" dirty="0"/>
              <a:t>maximum allowable power (MAP</a:t>
            </a:r>
            <a:r>
              <a:rPr lang="en-SE" dirty="0"/>
              <a:t>) to refer to the maximum transmission power allowed under a PSD limit of 10 dBm/MHz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A signal that achieves higher MAP will also allows for better frequency diversity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When comparing two signal alternatives, the one that allows for larger MAP is considered the better 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854587-07DA-1F75-E435-36AC0CADBD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71766-3D11-CFEA-9D17-1973EE7B3A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B5205B-810C-EDD9-D192-CD59DA3731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35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9CBE9-EDE4-8E0E-42F5-55A3F4C59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0B356-D4D3-7B87-41DC-896F5D0B0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Recap of desired signal properties -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3B135-A9AF-C909-0236-317A3FA8C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sz="2800" dirty="0"/>
              <a:t>The signal should have as low PAPR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sz="2800" dirty="0"/>
              <a:t>When comparing two signal alternatives, the one with the smallest PAPR  is considered the better one</a:t>
            </a:r>
          </a:p>
          <a:p>
            <a:pPr marL="0" indent="0"/>
            <a:endParaRPr lang="en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SE" sz="2800" dirty="0"/>
              <a:t>Note: To measure PAPR, we must consider the signal after the LPF needed to fulfill the TX spectrum mask</a:t>
            </a:r>
          </a:p>
          <a:p>
            <a:pPr>
              <a:buFont typeface="Arial" panose="020B0604020202020204" pitchFamily="34" charset="0"/>
              <a:buChar char="•"/>
            </a:pPr>
            <a:endParaRPr lang="en-SE" sz="2800" dirty="0"/>
          </a:p>
          <a:p>
            <a:pPr>
              <a:buFont typeface="Arial" panose="020B0604020202020204" pitchFamily="34" charset="0"/>
              <a:buChar char="•"/>
            </a:pPr>
            <a:endParaRPr lang="en-SE" sz="2800" dirty="0"/>
          </a:p>
          <a:p>
            <a:endParaRPr lang="en-SE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9A35B-CB09-D0EF-4D8B-51896E7C46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B5910E-8F46-5BCD-118F-8DF34BCFB2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D05F03-7531-67EC-0776-18B7AA10BD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135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8CF38-471A-D574-24F7-E0B715F25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Some illustrations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E391F-93E0-E7BA-CB74-3A9FA27C0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Suppose the OOK data rate is 250 kb/s and a random spreading sequence (+-1) of 11chips/s is used to increase the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The spreading sequence has good PAPR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SE" dirty="0"/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However, since the generated signal after spreading does not fulfil the TX mask it needs to be filtered by a suitable LPF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The </a:t>
            </a:r>
            <a:r>
              <a:rPr lang="en-SE" i="1" dirty="0"/>
              <a:t>signal after the LPF may be very far from constant envelope</a:t>
            </a:r>
          </a:p>
          <a:p>
            <a:pPr marL="457200" lvl="1" indent="0"/>
            <a:endParaRPr lang="en-SE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On the following page some illustrations are provided to illustrate the problem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CBB192-4E32-1F10-89FC-5DDBF314AA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EE6DD-B3F3-BD50-4192-E8CC5611E4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EF0067-3ED6-C911-215E-DB0E70D9C1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498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09B592-C850-8BD1-7DDB-CE12E440CE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DE57A-6B96-5A17-FF61-7149121F3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Some illustrations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C954D-59E8-4B4C-7E9B-0DEA37308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13B8E-6C12-E544-3BE6-F874F9A8D5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8FA13-694A-1D2E-2140-98E68341C9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2025</a:t>
            </a:r>
            <a:endParaRPr lang="en-GB"/>
          </a:p>
        </p:txBody>
      </p:sp>
      <p:pic>
        <p:nvPicPr>
          <p:cNvPr id="9" name="Content Placeholder 2" descr="A graph of a waveform&#10;&#10;Description automatically generated">
            <a:extLst>
              <a:ext uri="{FF2B5EF4-FFF2-40B4-BE49-F238E27FC236}">
                <a16:creationId xmlns:a16="http://schemas.microsoft.com/office/drawing/2014/main" id="{7C683F8C-39D1-43B3-9FFD-95EFC1B99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691" y="3875152"/>
            <a:ext cx="2834931" cy="2126199"/>
          </a:xfrm>
          <a:prstGeom prst="rect">
            <a:avLst/>
          </a:prstGeom>
        </p:spPr>
      </p:pic>
      <p:pic>
        <p:nvPicPr>
          <p:cNvPr id="10" name="Picture 9" descr="A graph with blue lines&#10;&#10;Description automatically generated">
            <a:extLst>
              <a:ext uri="{FF2B5EF4-FFF2-40B4-BE49-F238E27FC236}">
                <a16:creationId xmlns:a16="http://schemas.microsoft.com/office/drawing/2014/main" id="{BB420CEA-D2E0-D4FB-5207-7D52EE26AE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127" y="1734848"/>
            <a:ext cx="2834932" cy="2126200"/>
          </a:xfrm>
          <a:prstGeom prst="rect">
            <a:avLst/>
          </a:prstGeom>
        </p:spPr>
      </p:pic>
      <p:pic>
        <p:nvPicPr>
          <p:cNvPr id="11" name="Picture 10" descr="A graph with a red line&#10;&#10;Description automatically generated">
            <a:extLst>
              <a:ext uri="{FF2B5EF4-FFF2-40B4-BE49-F238E27FC236}">
                <a16:creationId xmlns:a16="http://schemas.microsoft.com/office/drawing/2014/main" id="{87F2548F-1A2C-3457-8B0C-6282EA4909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803" y="3809478"/>
            <a:ext cx="2796260" cy="2097195"/>
          </a:xfrm>
          <a:prstGeom prst="rect">
            <a:avLst/>
          </a:prstGeom>
        </p:spPr>
      </p:pic>
      <p:pic>
        <p:nvPicPr>
          <p:cNvPr id="12" name="Picture 11" descr="A graph of a graph&#10;&#10;Description automatically generated">
            <a:extLst>
              <a:ext uri="{FF2B5EF4-FFF2-40B4-BE49-F238E27FC236}">
                <a16:creationId xmlns:a16="http://schemas.microsoft.com/office/drawing/2014/main" id="{621B1948-5300-942E-72F0-82F2159429F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806" y="1675836"/>
            <a:ext cx="2834932" cy="2126199"/>
          </a:xfrm>
          <a:prstGeom prst="rect">
            <a:avLst/>
          </a:prstGeom>
        </p:spPr>
      </p:pic>
      <p:pic>
        <p:nvPicPr>
          <p:cNvPr id="13" name="Picture 12" descr="A graph with a red line and blue line&#10;&#10;Description automatically generated">
            <a:extLst>
              <a:ext uri="{FF2B5EF4-FFF2-40B4-BE49-F238E27FC236}">
                <a16:creationId xmlns:a16="http://schemas.microsoft.com/office/drawing/2014/main" id="{0C31FA21-9443-4160-5F4C-DCE67A0033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224" y="3809478"/>
            <a:ext cx="2550920" cy="1913189"/>
          </a:xfrm>
          <a:prstGeom prst="rect">
            <a:avLst/>
          </a:prstGeom>
        </p:spPr>
      </p:pic>
      <p:pic>
        <p:nvPicPr>
          <p:cNvPr id="14" name="Picture 13" descr="A graph with blue lines&#10;&#10;Description automatically generated">
            <a:extLst>
              <a:ext uri="{FF2B5EF4-FFF2-40B4-BE49-F238E27FC236}">
                <a16:creationId xmlns:a16="http://schemas.microsoft.com/office/drawing/2014/main" id="{B93B0A62-22C5-7149-88FF-CBCEA4D00DE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135" y="1830390"/>
            <a:ext cx="2834931" cy="199432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30679BF-E13F-89B8-0205-12F85FC64148}"/>
              </a:ext>
            </a:extLst>
          </p:cNvPr>
          <p:cNvSpPr txBox="1"/>
          <p:nvPr/>
        </p:nvSpPr>
        <p:spPr>
          <a:xfrm>
            <a:off x="5101537" y="1485370"/>
            <a:ext cx="2152111" cy="690040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r>
              <a:rPr kumimoji="0" lang="en-SE" sz="16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PAPR 8.45 (5.45)  dB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29ACC0-3F73-7613-3865-D532DAEED8F6}"/>
              </a:ext>
            </a:extLst>
          </p:cNvPr>
          <p:cNvSpPr txBox="1"/>
          <p:nvPr/>
        </p:nvSpPr>
        <p:spPr>
          <a:xfrm>
            <a:off x="8511033" y="1460733"/>
            <a:ext cx="2152111" cy="234699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r>
              <a:rPr kumimoji="0" lang="en-SE" sz="16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PAPR 9.7 (6.7)  dB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12BC8A-A2DD-637C-BBC8-AB091EB881AC}"/>
              </a:ext>
            </a:extLst>
          </p:cNvPr>
          <p:cNvSpPr txBox="1"/>
          <p:nvPr/>
        </p:nvSpPr>
        <p:spPr>
          <a:xfrm>
            <a:off x="1931914" y="1596775"/>
            <a:ext cx="2152111" cy="234699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r>
              <a:rPr kumimoji="0" lang="en-SE" sz="16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PAPR </a:t>
            </a:r>
            <a:r>
              <a:rPr lang="en-SE" sz="1600" kern="1000" spc="-30">
                <a:solidFill>
                  <a:schemeClr val="tx1"/>
                </a:solidFill>
                <a:latin typeface="Ericsson Hilda"/>
                <a:ea typeface="+mn-ea"/>
              </a:rPr>
              <a:t>3</a:t>
            </a:r>
            <a:r>
              <a:rPr kumimoji="0" lang="en-SE" sz="16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(</a:t>
            </a:r>
            <a:r>
              <a:rPr lang="en-SE" sz="1600" kern="1000" spc="-30">
                <a:solidFill>
                  <a:schemeClr val="tx1"/>
                </a:solidFill>
                <a:latin typeface="Ericsson Hilda"/>
                <a:ea typeface="+mn-ea"/>
              </a:rPr>
              <a:t>0</a:t>
            </a:r>
            <a:r>
              <a:rPr kumimoji="0" lang="en-SE" sz="16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)  dB</a:t>
            </a:r>
          </a:p>
        </p:txBody>
      </p:sp>
    </p:spTree>
    <p:extLst>
      <p:ext uri="{BB962C8B-B14F-4D97-AF65-F5344CB8AC3E}">
        <p14:creationId xmlns:p14="http://schemas.microsoft.com/office/powerpoint/2010/main" val="1578251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FCD5F-BBAC-8FF3-DBFA-AF1A05356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Methods for obtaining the desired signal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40BA0-804E-D2E2-9986-4C26032B3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Try to generate/find a binary spreading sequence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that is reasonbly flat in the passband (to achieve high MAP)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that falls off reasonably fast outside of the passband, so that not too much filtering is needed to fulfill the spectrum mask as filtering impacts the PAPR </a:t>
            </a: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Reasonably good spectrum here means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3dB BW &gt; 10 MHz as this is a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Preferably as flat as possible within the 22 MHz channel, to be described later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No large sideloobs outside of the 22 MHz channel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1F8C7-7F47-3E15-0FA0-9F56F61853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F1ED7-99C4-E856-46E4-979CC46ED8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58F8D5-654C-22F0-8C6E-32C07BA3DB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089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8123D-5C57-AED1-308A-2C7FFD1E8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Method for obtaining the desired signal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BAB58-808C-2841-C0E2-CCFF2F199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SE" dirty="0"/>
              <a:t>A random spreading sequence at 11 Mchips/s is generated</a:t>
            </a:r>
          </a:p>
          <a:p>
            <a:pPr marL="457200" indent="-457200">
              <a:buFont typeface="+mj-lt"/>
              <a:buAutoNum type="arabicPeriod"/>
            </a:pPr>
            <a:endParaRPr lang="en-SE" dirty="0"/>
          </a:p>
          <a:p>
            <a:pPr marL="457200" indent="-457200">
              <a:buFont typeface="+mj-lt"/>
              <a:buAutoNum type="arabicPeriod"/>
            </a:pPr>
            <a:r>
              <a:rPr lang="en-SE" dirty="0"/>
              <a:t>This signal is the ON part in the Manchester coded OOK symbol</a:t>
            </a:r>
          </a:p>
          <a:p>
            <a:pPr marL="457200" indent="-457200">
              <a:buFont typeface="+mj-lt"/>
              <a:buAutoNum type="arabicPeriod"/>
            </a:pPr>
            <a:endParaRPr lang="en-SE" dirty="0"/>
          </a:p>
          <a:p>
            <a:pPr marL="457200" indent="-457200">
              <a:buFont typeface="+mj-lt"/>
              <a:buAutoNum type="arabicPeriod"/>
            </a:pPr>
            <a:r>
              <a:rPr lang="en-SE" dirty="0"/>
              <a:t>The Manchester coded OOK signal is filtered by a LPF to fulfill the TX spectrum</a:t>
            </a:r>
          </a:p>
          <a:p>
            <a:pPr marL="457200" indent="-457200">
              <a:buFont typeface="+mj-lt"/>
              <a:buAutoNum type="arabicPeriod"/>
            </a:pPr>
            <a:endParaRPr lang="en-SE" dirty="0"/>
          </a:p>
          <a:p>
            <a:pPr marL="0" indent="0"/>
            <a:r>
              <a:rPr lang="en-SE" dirty="0"/>
              <a:t>The simulations are done a 4x oversampling to study the spectrum outside of the 22 MHz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15C850-F767-D204-6529-1C3831FAFE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574E1-3423-34B0-02ED-F63171EAA2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0433D4-A150-BA63-23A3-159CD4A3FF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985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 Template" id="{C9CA2E6C-4EDE-AF4B-A60E-6459601A7738}" vid="{F47C5EA6-4DE2-764D-B97C-88BBF3D13B9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2e84ceb-fbfd-47ab-be52-080c6b87953f}" enabled="0" method="" siteId="{92e84ceb-fbfd-47ab-be52-080c6b87953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1139</Words>
  <Application>Microsoft Macintosh PowerPoint</Application>
  <PresentationFormat>Widescreen</PresentationFormat>
  <Paragraphs>139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Ericsson Hilda</vt:lpstr>
      <vt:lpstr>Times New Roman</vt:lpstr>
      <vt:lpstr>Office Theme</vt:lpstr>
      <vt:lpstr>Microsoft Word 97-2004 Document</vt:lpstr>
      <vt:lpstr>Signal Design for Wideband Single-Carrier OOK  </vt:lpstr>
      <vt:lpstr>Abstract</vt:lpstr>
      <vt:lpstr>Outline</vt:lpstr>
      <vt:lpstr>Recap of desired signal properties - Frequency</vt:lpstr>
      <vt:lpstr>Recap of desired signal properties - Time</vt:lpstr>
      <vt:lpstr>Some illustrations</vt:lpstr>
      <vt:lpstr>Some illustrations</vt:lpstr>
      <vt:lpstr>Methods for obtaining the desired signal properties</vt:lpstr>
      <vt:lpstr>Method for obtaining the desired signal properties</vt:lpstr>
      <vt:lpstr>Search for a suitable ON signal</vt:lpstr>
      <vt:lpstr>Performance 250kb/s</vt:lpstr>
      <vt:lpstr>Performance 1Mb/s</vt:lpstr>
      <vt:lpstr>Conclusions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Leif Wilhelmsson R</dc:creator>
  <cp:keywords/>
  <dc:description/>
  <cp:lastModifiedBy>Leif Wilhelmsson R</cp:lastModifiedBy>
  <cp:revision>2</cp:revision>
  <cp:lastPrinted>1601-01-01T00:00:00Z</cp:lastPrinted>
  <dcterms:created xsi:type="dcterms:W3CDTF">2025-02-26T14:20:22Z</dcterms:created>
  <dcterms:modified xsi:type="dcterms:W3CDTF">2025-05-12T03:36:06Z</dcterms:modified>
  <cp:category>Leif Wilhelmsson, Ericsson AB</cp:category>
</cp:coreProperties>
</file>