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7" r:id="rId4"/>
    <p:sldId id="265" r:id="rId5"/>
    <p:sldId id="267" r:id="rId6"/>
    <p:sldId id="268" r:id="rId7"/>
    <p:sldId id="269" r:id="rId8"/>
    <p:sldId id="270" r:id="rId9"/>
    <p:sldId id="271" r:id="rId10"/>
    <p:sldId id="274" r:id="rId11"/>
    <p:sldId id="272" r:id="rId12"/>
    <p:sldId id="276" r:id="rId13"/>
    <p:sldId id="264" r:id="rId14"/>
    <p:sldId id="273" r:id="rId15"/>
    <p:sldId id="275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21" autoAdjust="0"/>
    <p:restoredTop sz="94660"/>
  </p:normalViewPr>
  <p:slideViewPr>
    <p:cSldViewPr>
      <p:cViewPr varScale="1">
        <p:scale>
          <a:sx n="128" d="100"/>
          <a:sy n="128" d="100"/>
        </p:scale>
        <p:origin x="1664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802.11-25/0770r0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802.11-25/0770r0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802.11-25/0770r0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802.11-25/0770r0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802.11-25/0770r0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 Harkins, HPE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802.11-25/0770r1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columbia.edu/~smb/papers/neke.pdf" TargetMode="External"/><Relationship Id="rId7" Type="http://schemas.openxmlformats.org/officeDocument/2006/relationships/hyperlink" Target="https://datatracker.ietf.org/doc/html/draft-vos-cfrg-pqpake-0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archive/id/draft-veitch-kemeleon-00.html" TargetMode="External"/><Relationship Id="rId5" Type="http://schemas.openxmlformats.org/officeDocument/2006/relationships/hyperlink" Target="https://eprint.iacr.org/2025/231.pdf" TargetMode="External"/><Relationship Id="rId4" Type="http://schemas.openxmlformats.org/officeDocument/2006/relationships/hyperlink" Target="https://nvlpubs.nist.gov/nistpubs/FIPS/NIST.FIPS.203.ipd.pd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PQC PAKE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280752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2446B-E0CF-144C-8A43-CC6611109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err="1"/>
              <a:t>NoIC</a:t>
            </a:r>
            <a:r>
              <a:rPr lang="en-US" dirty="0"/>
              <a:t>* + </a:t>
            </a:r>
            <a:r>
              <a:rPr lang="en-US" dirty="0" err="1"/>
              <a:t>Kemeleon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E56037-0196-354E-9A1E-2AEB8CA232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EB1B2-99F6-2C47-8078-A3F2D6D97A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BB516D-01C2-314A-A6EA-E033CBE16E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C26669-A5BC-984D-97E5-CAEB3BE451BD}"/>
              </a:ext>
            </a:extLst>
          </p:cNvPr>
          <p:cNvSpPr txBox="1"/>
          <p:nvPr/>
        </p:nvSpPr>
        <p:spPr>
          <a:xfrm>
            <a:off x="533400" y="1295400"/>
            <a:ext cx="3457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Alice (</a:t>
            </a:r>
            <a:r>
              <a:rPr lang="en-US" u="sng" dirty="0" err="1">
                <a:solidFill>
                  <a:schemeClr val="tx1"/>
                </a:solidFill>
              </a:rPr>
              <a:t>sid</a:t>
            </a:r>
            <a:r>
              <a:rPr lang="en-US" u="sng" dirty="0">
                <a:solidFill>
                  <a:schemeClr val="tx1"/>
                </a:solidFill>
              </a:rPr>
              <a:t>, A, B, </a:t>
            </a:r>
            <a:r>
              <a:rPr lang="en-US" u="sng" dirty="0" err="1">
                <a:solidFill>
                  <a:schemeClr val="tx1"/>
                </a:solidFill>
              </a:rPr>
              <a:t>pwd</a:t>
            </a:r>
            <a:r>
              <a:rPr lang="en-US" u="sng" dirty="0">
                <a:solidFill>
                  <a:schemeClr val="tx1"/>
                </a:solidFill>
              </a:rPr>
              <a:t>, </a:t>
            </a:r>
            <a:r>
              <a:rPr lang="en-US" u="sng" dirty="0" err="1">
                <a:solidFill>
                  <a:schemeClr val="tx1"/>
                </a:solidFill>
              </a:rPr>
              <a:t>init</a:t>
            </a:r>
            <a:r>
              <a:rPr lang="en-US" u="sng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97B002-EED0-A744-A8CD-BEDD0F8F0EF1}"/>
              </a:ext>
            </a:extLst>
          </p:cNvPr>
          <p:cNvSpPr txBox="1"/>
          <p:nvPr/>
        </p:nvSpPr>
        <p:spPr>
          <a:xfrm>
            <a:off x="5329243" y="1295400"/>
            <a:ext cx="3408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Bob (</a:t>
            </a:r>
            <a:r>
              <a:rPr lang="en-US" u="sng" dirty="0" err="1">
                <a:solidFill>
                  <a:schemeClr val="tx1"/>
                </a:solidFill>
              </a:rPr>
              <a:t>sid</a:t>
            </a:r>
            <a:r>
              <a:rPr lang="en-US" u="sng" dirty="0">
                <a:solidFill>
                  <a:schemeClr val="tx1"/>
                </a:solidFill>
              </a:rPr>
              <a:t>, B, A, </a:t>
            </a:r>
            <a:r>
              <a:rPr lang="en-US" u="sng" dirty="0" err="1">
                <a:solidFill>
                  <a:schemeClr val="tx1"/>
                </a:solidFill>
              </a:rPr>
              <a:t>pwd</a:t>
            </a:r>
            <a:r>
              <a:rPr lang="en-US" u="sng" dirty="0">
                <a:solidFill>
                  <a:schemeClr val="tx1"/>
                </a:solidFill>
              </a:rPr>
              <a:t>, resp)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F3056E-F4A1-1E48-B1EE-E389BC15A602}"/>
              </a:ext>
            </a:extLst>
          </p:cNvPr>
          <p:cNvSpPr txBox="1"/>
          <p:nvPr/>
        </p:nvSpPr>
        <p:spPr>
          <a:xfrm>
            <a:off x="533400" y="1676400"/>
            <a:ext cx="3797386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 err="1">
                <a:solidFill>
                  <a:schemeClr val="tx1"/>
                </a:solidFill>
              </a:rPr>
              <a:t>fsid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 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A, B)</a:t>
            </a:r>
          </a:p>
          <a:p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en-US" sz="1800" dirty="0" err="1">
                <a:solidFill>
                  <a:schemeClr val="tx1"/>
                </a:solidFill>
              </a:rPr>
              <a:t>sk</a:t>
            </a:r>
            <a:r>
              <a:rPr lang="en-US" sz="1800" dirty="0">
                <a:solidFill>
                  <a:schemeClr val="tx1"/>
                </a:solidFill>
              </a:rPr>
              <a:t>, pk)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KEM.KeyGen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r  random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Z =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encode_pk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(pk)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(s, T) = 2F(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r, Z)</a:t>
            </a: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K 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KEM.Decaps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sk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c)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if (tag !=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800" baseline="-25000" dirty="0" err="1">
                <a:solidFill>
                  <a:schemeClr val="tx1"/>
                </a:solidFill>
                <a:sym typeface="Wingdings" pitchFamily="2" charset="2"/>
              </a:rPr>
              <a:t>tag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pk, s, T, c, K))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     key = random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else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     key =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800" baseline="-25000" dirty="0" err="1">
                <a:solidFill>
                  <a:schemeClr val="tx1"/>
                </a:solidFill>
                <a:sym typeface="Wingdings" pitchFamily="2" charset="2"/>
              </a:rPr>
              <a:t>key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pk, s, T, c, K)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return key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9A509C-8797-4948-B5B8-E4E9FE5A1EC3}"/>
              </a:ext>
            </a:extLst>
          </p:cNvPr>
          <p:cNvSpPr txBox="1"/>
          <p:nvPr/>
        </p:nvSpPr>
        <p:spPr>
          <a:xfrm>
            <a:off x="5486400" y="1676400"/>
            <a:ext cx="346396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 err="1">
                <a:solidFill>
                  <a:schemeClr val="tx1"/>
                </a:solidFill>
              </a:rPr>
              <a:t>fsid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 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A, B)</a:t>
            </a: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(r, Z) = 2F</a:t>
            </a:r>
            <a:r>
              <a:rPr lang="en-US" sz="1800" baseline="30000" dirty="0">
                <a:solidFill>
                  <a:schemeClr val="tx1"/>
                </a:solidFill>
                <a:sym typeface="Wingdings" pitchFamily="2" charset="2"/>
              </a:rPr>
              <a:t>-1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s, T)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pk =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decode_pk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(Z)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(c, K) 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KEM.Encaps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(pk)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tag 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800" baseline="-25000" dirty="0" err="1">
                <a:solidFill>
                  <a:schemeClr val="tx1"/>
                </a:solidFill>
                <a:sym typeface="Wingdings" pitchFamily="2" charset="2"/>
              </a:rPr>
              <a:t>tag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pk, s, T, c, K)</a:t>
            </a: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key =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800" baseline="-25000" dirty="0" err="1">
                <a:solidFill>
                  <a:schemeClr val="tx1"/>
                </a:solidFill>
                <a:sym typeface="Wingdings" pitchFamily="2" charset="2"/>
              </a:rPr>
              <a:t>key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pk, s, T, c, K)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return key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FC83CC5-CC8A-B84C-953C-887B5ED9ED8B}"/>
              </a:ext>
            </a:extLst>
          </p:cNvPr>
          <p:cNvCxnSpPr/>
          <p:nvPr/>
        </p:nvCxnSpPr>
        <p:spPr bwMode="auto">
          <a:xfrm>
            <a:off x="2819400" y="3354387"/>
            <a:ext cx="2509843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CCDC11A-004C-4844-93C0-D7789C86003A}"/>
              </a:ext>
            </a:extLst>
          </p:cNvPr>
          <p:cNvCxnSpPr>
            <a:cxnSpLocks/>
          </p:cNvCxnSpPr>
          <p:nvPr/>
        </p:nvCxnSpPr>
        <p:spPr bwMode="auto">
          <a:xfrm flipH="1">
            <a:off x="2673898" y="4116387"/>
            <a:ext cx="2660102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EB2BED0-FE20-3342-9D8C-F97690394185}"/>
              </a:ext>
            </a:extLst>
          </p:cNvPr>
          <p:cNvSpPr txBox="1"/>
          <p:nvPr/>
        </p:nvSpPr>
        <p:spPr>
          <a:xfrm>
            <a:off x="3942508" y="2938046"/>
            <a:ext cx="488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s, 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391C26-12D6-5744-A4F8-71E12204EA22}"/>
              </a:ext>
            </a:extLst>
          </p:cNvPr>
          <p:cNvSpPr txBox="1"/>
          <p:nvPr/>
        </p:nvSpPr>
        <p:spPr>
          <a:xfrm>
            <a:off x="3886200" y="3733800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c, tag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3E9C7D-E4AD-E942-9107-B79DEDF1E218}"/>
              </a:ext>
            </a:extLst>
          </p:cNvPr>
          <p:cNvSpPr txBox="1"/>
          <p:nvPr/>
        </p:nvSpPr>
        <p:spPr>
          <a:xfrm>
            <a:off x="533400" y="6096000"/>
            <a:ext cx="7407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* 2F is simplified for brevity. See Figure 4 in the </a:t>
            </a:r>
            <a:r>
              <a:rPr lang="en-US" sz="1400" dirty="0" err="1">
                <a:solidFill>
                  <a:schemeClr val="tx1"/>
                </a:solidFill>
              </a:rPr>
              <a:t>NoIC</a:t>
            </a:r>
            <a:r>
              <a:rPr lang="en-US" sz="1400" dirty="0">
                <a:solidFill>
                  <a:schemeClr val="tx1"/>
                </a:solidFill>
              </a:rPr>
              <a:t> paper in references for the </a:t>
            </a:r>
            <a:r>
              <a:rPr lang="en-US" sz="1400" dirty="0" err="1">
                <a:solidFill>
                  <a:schemeClr val="tx1"/>
                </a:solidFill>
              </a:rPr>
              <a:t>unsimplified</a:t>
            </a:r>
            <a:r>
              <a:rPr lang="en-US" sz="1400" dirty="0">
                <a:solidFill>
                  <a:schemeClr val="tx1"/>
                </a:solidFill>
              </a:rPr>
              <a:t> view</a:t>
            </a:r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D3F00140-0055-764E-ADC5-604EA4BB845B}"/>
              </a:ext>
            </a:extLst>
          </p:cNvPr>
          <p:cNvSpPr/>
          <p:nvPr/>
        </p:nvSpPr>
        <p:spPr bwMode="auto">
          <a:xfrm flipV="1">
            <a:off x="152400" y="2935859"/>
            <a:ext cx="381000" cy="112141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714AE0C5-8A1A-F840-9CA3-34F5909131F2}"/>
              </a:ext>
            </a:extLst>
          </p:cNvPr>
          <p:cNvSpPr/>
          <p:nvPr/>
        </p:nvSpPr>
        <p:spPr bwMode="auto">
          <a:xfrm rot="10800000" flipV="1">
            <a:off x="7467600" y="3484895"/>
            <a:ext cx="381000" cy="112141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682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CDBBA-C930-F741-97FE-71565BFFF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it </a:t>
            </a:r>
            <a:r>
              <a:rPr lang="en-US" u="sng" dirty="0"/>
              <a:t>Could</a:t>
            </a:r>
            <a:r>
              <a:rPr lang="en-US" dirty="0"/>
              <a:t> Look Like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80BA5AB-EBBC-0B49-823E-76E64BAA03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2587" y="1524000"/>
            <a:ext cx="4284092" cy="41132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AP advertises a hash of it’s       ML-KEM encapsulation key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STA uses the static </a:t>
            </a:r>
            <a:r>
              <a:rPr lang="en-US" sz="2000" dirty="0" err="1"/>
              <a:t>encaps</a:t>
            </a:r>
            <a:r>
              <a:rPr lang="en-US" sz="2000" dirty="0"/>
              <a:t> key to send a ciphertext and its encrypted identity to the 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AP responds with encrypted </a:t>
            </a:r>
            <a:r>
              <a:rPr lang="en-US" sz="2000" dirty="0" err="1"/>
              <a:t>sid</a:t>
            </a:r>
            <a:r>
              <a:rPr lang="en-US" sz="2000" dirty="0"/>
              <a:t> used for OQUAKE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STA and AP engage in OQUAKE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Hashed transcript includes not just the OQUAKE messages but the encrypted identity and </a:t>
            </a:r>
            <a:r>
              <a:rPr lang="en-US" sz="2000" dirty="0" err="1"/>
              <a:t>sid</a:t>
            </a:r>
            <a:r>
              <a:rPr lang="en-US" sz="2000" dirty="0"/>
              <a:t> as well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Then association and PTK generation using PMK and transcript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31B79-7F45-804A-887F-9156C074149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D8367-777E-8447-9C8F-ECA253AC73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742562-091F-5040-964D-CBA351FF14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142EE8-264A-A943-824F-6ED4F166CDBA}"/>
              </a:ext>
            </a:extLst>
          </p:cNvPr>
          <p:cNvSpPr txBox="1"/>
          <p:nvPr/>
        </p:nvSpPr>
        <p:spPr>
          <a:xfrm>
            <a:off x="4666679" y="1751013"/>
            <a:ext cx="74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E3C19A-3DD2-3441-916D-A8BBE2199050}"/>
              </a:ext>
            </a:extLst>
          </p:cNvPr>
          <p:cNvSpPr txBox="1"/>
          <p:nvPr/>
        </p:nvSpPr>
        <p:spPr>
          <a:xfrm>
            <a:off x="7772400" y="1751013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AP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2A51F0E-1438-4647-A4D5-617753EF4C8E}"/>
              </a:ext>
            </a:extLst>
          </p:cNvPr>
          <p:cNvCxnSpPr>
            <a:cxnSpLocks/>
          </p:cNvCxnSpPr>
          <p:nvPr/>
        </p:nvCxnSpPr>
        <p:spPr bwMode="auto">
          <a:xfrm>
            <a:off x="5037646" y="2442865"/>
            <a:ext cx="3024256" cy="3019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BFF8B06-8A80-2E4F-B429-4FD34269DA49}"/>
              </a:ext>
            </a:extLst>
          </p:cNvPr>
          <p:cNvCxnSpPr>
            <a:cxnSpLocks/>
          </p:cNvCxnSpPr>
          <p:nvPr/>
        </p:nvCxnSpPr>
        <p:spPr bwMode="auto">
          <a:xfrm flipV="1">
            <a:off x="5037646" y="3045122"/>
            <a:ext cx="3015810" cy="3838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42D71E3-F8A8-E74D-92D8-DCA502B4D9A3}"/>
              </a:ext>
            </a:extLst>
          </p:cNvPr>
          <p:cNvSpPr txBox="1"/>
          <p:nvPr/>
        </p:nvSpPr>
        <p:spPr>
          <a:xfrm rot="486251">
            <a:off x="6027072" y="2129454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c, {id}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096222D-80A0-5C4F-91B2-245AAD33D207}"/>
              </a:ext>
            </a:extLst>
          </p:cNvPr>
          <p:cNvCxnSpPr>
            <a:cxnSpLocks/>
          </p:cNvCxnSpPr>
          <p:nvPr/>
        </p:nvCxnSpPr>
        <p:spPr bwMode="auto">
          <a:xfrm>
            <a:off x="5052944" y="3738265"/>
            <a:ext cx="3024256" cy="3019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97DA06F-594E-B24A-B0AA-D5625054A28D}"/>
              </a:ext>
            </a:extLst>
          </p:cNvPr>
          <p:cNvCxnSpPr>
            <a:cxnSpLocks/>
          </p:cNvCxnSpPr>
          <p:nvPr/>
        </p:nvCxnSpPr>
        <p:spPr bwMode="auto">
          <a:xfrm flipV="1">
            <a:off x="5052944" y="4340522"/>
            <a:ext cx="3015810" cy="3838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9CD5ED3-73C7-BB40-8C0C-4AC6CC82816E}"/>
              </a:ext>
            </a:extLst>
          </p:cNvPr>
          <p:cNvCxnSpPr>
            <a:cxnSpLocks/>
          </p:cNvCxnSpPr>
          <p:nvPr/>
        </p:nvCxnSpPr>
        <p:spPr bwMode="auto">
          <a:xfrm>
            <a:off x="5105400" y="5186065"/>
            <a:ext cx="3024256" cy="3019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978159C-EFBC-7C4C-9EEA-DF28310D24FB}"/>
              </a:ext>
            </a:extLst>
          </p:cNvPr>
          <p:cNvCxnSpPr>
            <a:cxnSpLocks/>
          </p:cNvCxnSpPr>
          <p:nvPr/>
        </p:nvCxnSpPr>
        <p:spPr bwMode="auto">
          <a:xfrm flipV="1">
            <a:off x="5105400" y="5788322"/>
            <a:ext cx="3015810" cy="3838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2A0DFB4-9557-C24C-AA85-ED2A64EA1493}"/>
              </a:ext>
            </a:extLst>
          </p:cNvPr>
          <p:cNvSpPr txBox="1"/>
          <p:nvPr/>
        </p:nvSpPr>
        <p:spPr>
          <a:xfrm rot="486251">
            <a:off x="6256361" y="3538281"/>
            <a:ext cx="526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s, 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37C8668-D435-1D44-8A10-9ED3BFDDA093}"/>
              </a:ext>
            </a:extLst>
          </p:cNvPr>
          <p:cNvSpPr txBox="1"/>
          <p:nvPr/>
        </p:nvSpPr>
        <p:spPr>
          <a:xfrm rot="486251">
            <a:off x="6016445" y="4988285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tx1"/>
                </a:solidFill>
              </a:rPr>
              <a:t>assoc</a:t>
            </a:r>
            <a:r>
              <a:rPr lang="en-US" sz="1800" dirty="0">
                <a:solidFill>
                  <a:schemeClr val="tx1"/>
                </a:solidFill>
              </a:rPr>
              <a:t> req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4321DAA-8EDA-8C44-AFD7-3322595214DA}"/>
              </a:ext>
            </a:extLst>
          </p:cNvPr>
          <p:cNvSpPr txBox="1"/>
          <p:nvPr/>
        </p:nvSpPr>
        <p:spPr>
          <a:xfrm rot="21216495">
            <a:off x="6178183" y="2862974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{</a:t>
            </a:r>
            <a:r>
              <a:rPr lang="en-US" sz="1800" dirty="0" err="1">
                <a:solidFill>
                  <a:schemeClr val="tx1"/>
                </a:solidFill>
              </a:rPr>
              <a:t>sid</a:t>
            </a:r>
            <a:r>
              <a:rPr lang="en-US" sz="1800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A876FD-0FE9-934E-AB1B-7E4A4CB0F4E9}"/>
              </a:ext>
            </a:extLst>
          </p:cNvPr>
          <p:cNvSpPr txBox="1"/>
          <p:nvPr/>
        </p:nvSpPr>
        <p:spPr>
          <a:xfrm rot="21216495">
            <a:off x="6076995" y="4173185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c, tag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327866-4DFC-4846-8A8E-49EE60A2BEF2}"/>
              </a:ext>
            </a:extLst>
          </p:cNvPr>
          <p:cNvSpPr txBox="1"/>
          <p:nvPr/>
        </p:nvSpPr>
        <p:spPr>
          <a:xfrm rot="21216495">
            <a:off x="5893216" y="5599571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tx1"/>
                </a:solidFill>
              </a:rPr>
              <a:t>assoc</a:t>
            </a:r>
            <a:r>
              <a:rPr lang="en-US" sz="1800" dirty="0">
                <a:solidFill>
                  <a:schemeClr val="tx1"/>
                </a:solidFill>
              </a:rPr>
              <a:t> resp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13F333C-2AF3-1740-8338-7A651B9C19B6}"/>
              </a:ext>
            </a:extLst>
          </p:cNvPr>
          <p:cNvCxnSpPr/>
          <p:nvPr/>
        </p:nvCxnSpPr>
        <p:spPr bwMode="auto">
          <a:xfrm>
            <a:off x="4572000" y="4917001"/>
            <a:ext cx="44675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46BFF7A-A7E5-EB4E-8957-742C971A06A0}"/>
              </a:ext>
            </a:extLst>
          </p:cNvPr>
          <p:cNvSpPr txBox="1"/>
          <p:nvPr/>
        </p:nvSpPr>
        <p:spPr>
          <a:xfrm>
            <a:off x="8053866" y="4676001"/>
            <a:ext cx="5713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PAKE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AA0897C-C057-2343-90E6-ABE591DE5451}"/>
              </a:ext>
            </a:extLst>
          </p:cNvPr>
          <p:cNvSpPr txBox="1"/>
          <p:nvPr/>
        </p:nvSpPr>
        <p:spPr>
          <a:xfrm>
            <a:off x="7559912" y="4953000"/>
            <a:ext cx="15760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post-auth handshaking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02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9EF9A-029E-C14D-ADE4-C8139AC19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6ECC4-DE0C-2F41-9243-1C96399FD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Elegant request-response PQC PAKE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“encryption” only applied by one party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Simple randomization algorithm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Provable security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Requires key confirmation step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B67CD-3C66-DE4F-80FD-6AB9404E30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01A8E-420E-2147-9473-5A2C23E2A4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690233-0500-AB40-9B06-C0FD4315DA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884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01000" cy="4208463"/>
          </a:xfrm>
          <a:ln/>
        </p:spPr>
        <p:txBody>
          <a:bodyPr/>
          <a:lstStyle/>
          <a:p>
            <a:r>
              <a:rPr lang="en-US" sz="2000" dirty="0"/>
              <a:t>EKE-– </a:t>
            </a:r>
            <a:r>
              <a:rPr lang="en-US" sz="1600" dirty="0">
                <a:hlinkClick r:id="rId3"/>
              </a:rPr>
              <a:t>https://www.cs.columbia.edu/~smb/papers/neke.pdf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FIPS 203-- </a:t>
            </a:r>
            <a:r>
              <a:rPr lang="en-US" sz="1600" dirty="0">
                <a:hlinkClick r:id="rId4"/>
              </a:rPr>
              <a:t>https://nvlpubs.nist.gov/nistpubs/FIPS/NIST.FIPS.203.ipd.pdf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NoIC</a:t>
            </a:r>
            <a:r>
              <a:rPr lang="en-US" sz="2000" dirty="0"/>
              <a:t>– </a:t>
            </a:r>
            <a:r>
              <a:rPr lang="en-US" sz="1600" dirty="0">
                <a:hlinkClick r:id="rId5"/>
              </a:rPr>
              <a:t>https://eprint.iacr.org/2025/231.pdf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Kemeleon</a:t>
            </a:r>
            <a:r>
              <a:rPr lang="en-US" sz="2000" dirty="0"/>
              <a:t>–</a:t>
            </a:r>
            <a:r>
              <a:rPr lang="en-US" sz="1600" dirty="0"/>
              <a:t> </a:t>
            </a:r>
            <a:r>
              <a:rPr lang="en-US" sz="1600" dirty="0">
                <a:hlinkClick r:id="rId6"/>
              </a:rPr>
              <a:t>https://www.ietf.org/archive/id/draft-veitch-kemeleon-00.html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 err="1"/>
              <a:t>CPaceOQUAKE</a:t>
            </a:r>
            <a:r>
              <a:rPr lang="en-US" sz="2000" dirty="0"/>
              <a:t>+-- </a:t>
            </a:r>
            <a:r>
              <a:rPr lang="en-US" sz="1600" dirty="0">
                <a:hlinkClick r:id="rId7"/>
              </a:rPr>
              <a:t>https://datatracker.ietf.org/doc/html/draft-vos-cfrg-pqpake-00</a:t>
            </a:r>
            <a:endParaRPr lang="en-US" sz="16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98DD2B-4096-EA45-9BB6-36C74CF79D0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0C491F-C428-9E4D-9DFF-21B6613403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0C377-0C55-B442-B868-D5F5EF2BF2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B4A8F7-1DA3-1745-A5EE-9791D7B6770D}"/>
              </a:ext>
            </a:extLst>
          </p:cNvPr>
          <p:cNvSpPr txBox="1"/>
          <p:nvPr/>
        </p:nvSpPr>
        <p:spPr>
          <a:xfrm>
            <a:off x="2362200" y="2362200"/>
            <a:ext cx="463139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800" dirty="0">
                <a:solidFill>
                  <a:schemeClr val="tx1"/>
                </a:solidFill>
              </a:rPr>
              <a:t>Dziękuję!</a:t>
            </a:r>
            <a:endParaRPr lang="en-US" sz="8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184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C0DD55-F63B-B943-9CC9-69146B8E4B6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36D387-8EEF-BB41-9EEE-ADB065187A6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16744A-2813-D84B-B170-3927F2D958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4CB043-C72C-D745-99DD-A1B5AA13E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00"/>
            <a:ext cx="9144000" cy="45704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00BE98-4476-9640-961E-9C367E32567F}"/>
              </a:ext>
            </a:extLst>
          </p:cNvPr>
          <p:cNvSpPr txBox="1"/>
          <p:nvPr/>
        </p:nvSpPr>
        <p:spPr>
          <a:xfrm>
            <a:off x="2362200" y="838200"/>
            <a:ext cx="4288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chemeClr val="tx1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641234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discusses some work being done in the CFRG of the IRTF and it’s potential for use in the upcoming PQ TG in 802.11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C43C5-778B-DB40-A416-7E23B383E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Problem?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118FF-CD63-3D4E-910F-95FE8EE44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It’s straightforward to drop ML-KEM into a standard Diffie-Hellman key exchange but…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SAE uses the </a:t>
            </a:r>
            <a:r>
              <a:rPr lang="en-US" i="1" dirty="0"/>
              <a:t>dragonfly</a:t>
            </a:r>
            <a:r>
              <a:rPr lang="en-US" dirty="0"/>
              <a:t> key exchange as its PAKE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dragonfly</a:t>
            </a:r>
            <a:r>
              <a:rPr lang="en-US" dirty="0"/>
              <a:t> is not a simple Diffie-Hellman exchange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not possible to just drop ML-KEM into the exchange and make it PQ-resistant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to come up with a </a:t>
            </a:r>
            <a:r>
              <a:rPr lang="en-US" u="sng" dirty="0"/>
              <a:t>new</a:t>
            </a:r>
            <a:r>
              <a:rPr lang="en-US" dirty="0"/>
              <a:t> protocol which implements a PAKE using post-quantum cryptography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A5374D-54A9-504E-84FB-FA7C626B9D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5462C-1ADF-8546-9D62-8CEFEC9C3F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5FEE06-06DD-314A-86F7-F2E071675A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394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0C694-6D6B-B048-AE80-65C3739BF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The Original PAKE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3887F-8E81-774F-9CB3-55AB765A0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Encrypted Key Exchange (EKE) by </a:t>
            </a:r>
            <a:r>
              <a:rPr lang="en-US" dirty="0" err="1"/>
              <a:t>Bellovin</a:t>
            </a:r>
            <a:r>
              <a:rPr lang="en-US" dirty="0"/>
              <a:t> and Merritt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peers did a Diffie-Hellman and encrypted the exponentials sent to each other using (a key derived from) the password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Susceptible to attack if the exponential has structure prior to encryption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What you encrypt and how you encrypt it impacts your provable security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OEKE is a variant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1 side encrypts, the other sends an authenticating tag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Authenticates one peer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EKE variants rely on the </a:t>
            </a:r>
            <a:r>
              <a:rPr lang="en-US" i="1" dirty="0"/>
              <a:t>Ideal Cipher </a:t>
            </a:r>
            <a:r>
              <a:rPr lang="en-US" dirty="0"/>
              <a:t>model for security proof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Ideal Cipher exists in theory, practice is a little different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21BFF2-66C4-1C40-8A8F-264A827C32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1FAB3-1EFA-BB46-A37A-96DF171005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24D833-C942-E244-B600-A22F2419F8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362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F9A8C-8BA0-9B45-B86F-6EC3DEBCC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err="1"/>
              <a:t>NoIC</a:t>
            </a:r>
            <a:r>
              <a:rPr lang="en-US" dirty="0"/>
              <a:t>– No Ideal Cipher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74EC0-2D0B-7546-BCFA-EA4C9B30A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2" y="1371600"/>
            <a:ext cx="838199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OEKE-like PQC PAKE that uses ML-KEM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Provably secure! (see document in references)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Uses 2 round Feistel network (2F) instead of a keyed cipher– left wire is random coins, right wire is the plaintext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028451-B9A9-0C41-819C-C4DB592693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EE4E9-BCEA-C541-A503-302C40A789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52B7CA-58A5-2B4A-993B-F0691782CF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7303BE6-AF57-F44E-8620-457DEEA673C4}"/>
              </a:ext>
            </a:extLst>
          </p:cNvPr>
          <p:cNvCxnSpPr>
            <a:cxnSpLocks/>
          </p:cNvCxnSpPr>
          <p:nvPr/>
        </p:nvCxnSpPr>
        <p:spPr bwMode="auto">
          <a:xfrm>
            <a:off x="2209799" y="3621062"/>
            <a:ext cx="1" cy="16002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092B985-CF6B-A14F-85CA-3C625EFA9038}"/>
              </a:ext>
            </a:extLst>
          </p:cNvPr>
          <p:cNvCxnSpPr>
            <a:cxnSpLocks/>
            <a:endCxn id="10" idx="0"/>
          </p:cNvCxnSpPr>
          <p:nvPr/>
        </p:nvCxnSpPr>
        <p:spPr bwMode="auto">
          <a:xfrm>
            <a:off x="5905501" y="3544862"/>
            <a:ext cx="0" cy="6858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0FE9BBF8-0494-7446-BAC1-3DC5B01B5BBF}"/>
              </a:ext>
            </a:extLst>
          </p:cNvPr>
          <p:cNvSpPr/>
          <p:nvPr/>
        </p:nvSpPr>
        <p:spPr bwMode="auto">
          <a:xfrm>
            <a:off x="5715001" y="4230662"/>
            <a:ext cx="380999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C68D1AD-1FDF-8649-B3B2-0FF493DB3AE4}"/>
              </a:ext>
            </a:extLst>
          </p:cNvPr>
          <p:cNvSpPr/>
          <p:nvPr/>
        </p:nvSpPr>
        <p:spPr bwMode="auto">
          <a:xfrm>
            <a:off x="2057400" y="5221262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196DCEF-5083-2C48-ADE2-A840CE37EA73}"/>
              </a:ext>
            </a:extLst>
          </p:cNvPr>
          <p:cNvSpPr/>
          <p:nvPr/>
        </p:nvSpPr>
        <p:spPr bwMode="auto">
          <a:xfrm>
            <a:off x="5867400" y="4383062"/>
            <a:ext cx="76200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C42EB79-8691-8C49-BF99-77C344661C81}"/>
              </a:ext>
            </a:extLst>
          </p:cNvPr>
          <p:cNvCxnSpPr>
            <a:cxnSpLocks/>
            <a:stCxn id="10" idx="4"/>
          </p:cNvCxnSpPr>
          <p:nvPr/>
        </p:nvCxnSpPr>
        <p:spPr bwMode="auto">
          <a:xfrm>
            <a:off x="5905501" y="4611662"/>
            <a:ext cx="0" cy="137001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7AF1DF5-1420-9441-9A46-5819576F45EC}"/>
              </a:ext>
            </a:extLst>
          </p:cNvPr>
          <p:cNvCxnSpPr>
            <a:cxnSpLocks/>
          </p:cNvCxnSpPr>
          <p:nvPr/>
        </p:nvCxnSpPr>
        <p:spPr bwMode="auto">
          <a:xfrm>
            <a:off x="2209799" y="5221262"/>
            <a:ext cx="1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9F0DB5E-9E19-9B45-A835-946F640CF96B}"/>
              </a:ext>
            </a:extLst>
          </p:cNvPr>
          <p:cNvCxnSpPr>
            <a:cxnSpLocks/>
          </p:cNvCxnSpPr>
          <p:nvPr/>
        </p:nvCxnSpPr>
        <p:spPr bwMode="auto">
          <a:xfrm>
            <a:off x="2057400" y="5373662"/>
            <a:ext cx="30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1B0B5E4-3CD9-414D-A4E2-BD02057ED1DD}"/>
              </a:ext>
            </a:extLst>
          </p:cNvPr>
          <p:cNvCxnSpPr>
            <a:cxnSpLocks/>
            <a:stCxn id="11" idx="4"/>
          </p:cNvCxnSpPr>
          <p:nvPr/>
        </p:nvCxnSpPr>
        <p:spPr bwMode="auto">
          <a:xfrm flipH="1">
            <a:off x="2209799" y="5526062"/>
            <a:ext cx="1" cy="419099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B69D988-62E3-6946-951A-3388373C29C8}"/>
              </a:ext>
            </a:extLst>
          </p:cNvPr>
          <p:cNvSpPr txBox="1"/>
          <p:nvPr/>
        </p:nvSpPr>
        <p:spPr>
          <a:xfrm>
            <a:off x="2074942" y="3087662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F04520B-F377-3E41-9ADD-9BF46EF44D31}"/>
              </a:ext>
            </a:extLst>
          </p:cNvPr>
          <p:cNvSpPr txBox="1"/>
          <p:nvPr/>
        </p:nvSpPr>
        <p:spPr>
          <a:xfrm>
            <a:off x="5661033" y="3120503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8D275DE-309C-0F43-85BA-B3C744E7E77E}"/>
              </a:ext>
            </a:extLst>
          </p:cNvPr>
          <p:cNvSpPr/>
          <p:nvPr/>
        </p:nvSpPr>
        <p:spPr bwMode="auto">
          <a:xfrm>
            <a:off x="3124200" y="4154462"/>
            <a:ext cx="19050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6EDC98A-9473-4449-94B3-2EF392035080}"/>
              </a:ext>
            </a:extLst>
          </p:cNvPr>
          <p:cNvSpPr txBox="1"/>
          <p:nvPr/>
        </p:nvSpPr>
        <p:spPr>
          <a:xfrm>
            <a:off x="3539116" y="4168228"/>
            <a:ext cx="1168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(K,*)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1AD510-94D0-9F45-BB4E-D92F5A2A7151}"/>
              </a:ext>
            </a:extLst>
          </p:cNvPr>
          <p:cNvSpPr txBox="1"/>
          <p:nvPr/>
        </p:nvSpPr>
        <p:spPr>
          <a:xfrm>
            <a:off x="3555490" y="5159349"/>
            <a:ext cx="1168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(K,*)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1AABADA-86F6-8744-BC70-1143563669E0}"/>
              </a:ext>
            </a:extLst>
          </p:cNvPr>
          <p:cNvSpPr/>
          <p:nvPr/>
        </p:nvSpPr>
        <p:spPr bwMode="auto">
          <a:xfrm>
            <a:off x="3124200" y="5109789"/>
            <a:ext cx="19050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025A13A-1B19-2346-A3FD-ACF25A3BC189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218571" y="4421161"/>
            <a:ext cx="905629" cy="1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146E846-586D-0B47-BFD7-438FBFAD6D0D}"/>
              </a:ext>
            </a:extLst>
          </p:cNvPr>
          <p:cNvCxnSpPr>
            <a:cxnSpLocks/>
            <a:stCxn id="36" idx="3"/>
            <a:endCxn id="10" idx="2"/>
          </p:cNvCxnSpPr>
          <p:nvPr/>
        </p:nvCxnSpPr>
        <p:spPr bwMode="auto">
          <a:xfrm>
            <a:off x="5029200" y="4421162"/>
            <a:ext cx="685801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61C7E4E-3819-6E43-B676-2DA433D7BCFD}"/>
              </a:ext>
            </a:extLst>
          </p:cNvPr>
          <p:cNvCxnSpPr>
            <a:cxnSpLocks/>
            <a:endCxn id="21" idx="3"/>
          </p:cNvCxnSpPr>
          <p:nvPr/>
        </p:nvCxnSpPr>
        <p:spPr bwMode="auto">
          <a:xfrm flipH="1">
            <a:off x="5029200" y="5373662"/>
            <a:ext cx="876300" cy="282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DB078FF-E5DE-EB4F-BCD4-7B3484312E8D}"/>
              </a:ext>
            </a:extLst>
          </p:cNvPr>
          <p:cNvCxnSpPr>
            <a:cxnSpLocks/>
            <a:stCxn id="21" idx="1"/>
            <a:endCxn id="11" idx="6"/>
          </p:cNvCxnSpPr>
          <p:nvPr/>
        </p:nvCxnSpPr>
        <p:spPr bwMode="auto">
          <a:xfrm flipH="1" flipV="1">
            <a:off x="2362200" y="5373662"/>
            <a:ext cx="762000" cy="282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10F5DD3-52B4-254B-BC4C-CAC27A5483DC}"/>
              </a:ext>
            </a:extLst>
          </p:cNvPr>
          <p:cNvSpPr txBox="1"/>
          <p:nvPr/>
        </p:nvSpPr>
        <p:spPr>
          <a:xfrm>
            <a:off x="5257800" y="4002062"/>
            <a:ext cx="380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41575E6-2B42-BD4B-BF79-BAC353D9582E}"/>
              </a:ext>
            </a:extLst>
          </p:cNvPr>
          <p:cNvSpPr txBox="1"/>
          <p:nvPr/>
        </p:nvSpPr>
        <p:spPr>
          <a:xfrm>
            <a:off x="5747595" y="6015335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ED65052-CB2B-F34E-97FA-58FD3E5EE735}"/>
              </a:ext>
            </a:extLst>
          </p:cNvPr>
          <p:cNvSpPr txBox="1"/>
          <p:nvPr/>
        </p:nvSpPr>
        <p:spPr>
          <a:xfrm>
            <a:off x="2692910" y="4928516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6FD376-6F74-434C-A8AD-4E37583099A1}"/>
              </a:ext>
            </a:extLst>
          </p:cNvPr>
          <p:cNvSpPr txBox="1"/>
          <p:nvPr/>
        </p:nvSpPr>
        <p:spPr>
          <a:xfrm>
            <a:off x="2093993" y="5981029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800013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2446B-E0CF-144C-8A43-CC6611109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err="1"/>
              <a:t>NoIC</a:t>
            </a:r>
            <a:r>
              <a:rPr lang="en-US" dirty="0"/>
              <a:t>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E56037-0196-354E-9A1E-2AEB8CA232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EB1B2-99F6-2C47-8078-A3F2D6D97A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BB516D-01C2-314A-A6EA-E033CBE16E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C26669-A5BC-984D-97E5-CAEB3BE451BD}"/>
              </a:ext>
            </a:extLst>
          </p:cNvPr>
          <p:cNvSpPr txBox="1"/>
          <p:nvPr/>
        </p:nvSpPr>
        <p:spPr>
          <a:xfrm>
            <a:off x="193638" y="1308801"/>
            <a:ext cx="4380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solidFill>
                  <a:schemeClr val="tx1"/>
                </a:solidFill>
              </a:rPr>
              <a:t>Alice</a:t>
            </a:r>
            <a:r>
              <a:rPr lang="en-US" u="sng" dirty="0">
                <a:solidFill>
                  <a:schemeClr val="tx1"/>
                </a:solidFill>
              </a:rPr>
              <a:t>= (</a:t>
            </a:r>
            <a:r>
              <a:rPr lang="en-US" u="sng" dirty="0" err="1">
                <a:solidFill>
                  <a:schemeClr val="tx1"/>
                </a:solidFill>
              </a:rPr>
              <a:t>sid</a:t>
            </a:r>
            <a:r>
              <a:rPr lang="en-US" u="sng" dirty="0">
                <a:solidFill>
                  <a:schemeClr val="tx1"/>
                </a:solidFill>
              </a:rPr>
              <a:t>, Alice, Bob, </a:t>
            </a:r>
            <a:r>
              <a:rPr lang="en-US" u="sng" dirty="0" err="1">
                <a:solidFill>
                  <a:schemeClr val="tx1"/>
                </a:solidFill>
              </a:rPr>
              <a:t>pwd</a:t>
            </a:r>
            <a:r>
              <a:rPr lang="en-US" u="sng" dirty="0">
                <a:solidFill>
                  <a:schemeClr val="tx1"/>
                </a:solidFill>
              </a:rPr>
              <a:t>, </a:t>
            </a:r>
            <a:r>
              <a:rPr lang="en-US" u="sng" dirty="0" err="1">
                <a:solidFill>
                  <a:schemeClr val="tx1"/>
                </a:solidFill>
              </a:rPr>
              <a:t>init</a:t>
            </a:r>
            <a:r>
              <a:rPr lang="en-US" u="sng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97B002-EED0-A744-A8CD-BEDD0F8F0EF1}"/>
              </a:ext>
            </a:extLst>
          </p:cNvPr>
          <p:cNvSpPr txBox="1"/>
          <p:nvPr/>
        </p:nvSpPr>
        <p:spPr>
          <a:xfrm>
            <a:off x="4876800" y="1295400"/>
            <a:ext cx="43322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solidFill>
                  <a:schemeClr val="tx1"/>
                </a:solidFill>
              </a:rPr>
              <a:t>Bob</a:t>
            </a:r>
            <a:r>
              <a:rPr lang="en-US" u="sng" dirty="0">
                <a:solidFill>
                  <a:schemeClr val="tx1"/>
                </a:solidFill>
              </a:rPr>
              <a:t>= (</a:t>
            </a:r>
            <a:r>
              <a:rPr lang="en-US" u="sng" dirty="0" err="1">
                <a:solidFill>
                  <a:schemeClr val="tx1"/>
                </a:solidFill>
              </a:rPr>
              <a:t>sid</a:t>
            </a:r>
            <a:r>
              <a:rPr lang="en-US" u="sng" dirty="0">
                <a:solidFill>
                  <a:schemeClr val="tx1"/>
                </a:solidFill>
              </a:rPr>
              <a:t>, Bob, Alice, </a:t>
            </a:r>
            <a:r>
              <a:rPr lang="en-US" u="sng" dirty="0" err="1">
                <a:solidFill>
                  <a:schemeClr val="tx1"/>
                </a:solidFill>
              </a:rPr>
              <a:t>pwd</a:t>
            </a:r>
            <a:r>
              <a:rPr lang="en-US" u="sng" dirty="0">
                <a:solidFill>
                  <a:schemeClr val="tx1"/>
                </a:solidFill>
              </a:rPr>
              <a:t>, resp)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F3056E-F4A1-1E48-B1EE-E389BC15A602}"/>
              </a:ext>
            </a:extLst>
          </p:cNvPr>
          <p:cNvSpPr txBox="1"/>
          <p:nvPr/>
        </p:nvSpPr>
        <p:spPr>
          <a:xfrm>
            <a:off x="533400" y="1676400"/>
            <a:ext cx="3797386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 err="1">
                <a:solidFill>
                  <a:schemeClr val="tx1"/>
                </a:solidFill>
              </a:rPr>
              <a:t>fsid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 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Alice, Bob)</a:t>
            </a:r>
          </a:p>
          <a:p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en-US" sz="1800" dirty="0" err="1">
                <a:solidFill>
                  <a:schemeClr val="tx1"/>
                </a:solidFill>
              </a:rPr>
              <a:t>sk</a:t>
            </a:r>
            <a:r>
              <a:rPr lang="en-US" sz="1800" dirty="0">
                <a:solidFill>
                  <a:schemeClr val="tx1"/>
                </a:solidFill>
              </a:rPr>
              <a:t>, pk)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KEM.KeyGen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r  random</a:t>
            </a: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(s, T) = 2F(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r, pk)</a:t>
            </a: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K 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KEM.Decaps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sk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c)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if (tag !=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800" baseline="-25000" dirty="0" err="1">
                <a:solidFill>
                  <a:schemeClr val="tx1"/>
                </a:solidFill>
                <a:sym typeface="Wingdings" pitchFamily="2" charset="2"/>
              </a:rPr>
              <a:t>tag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pk, s, T, c, K))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     key = random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else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     key =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800" baseline="-25000" dirty="0" err="1">
                <a:solidFill>
                  <a:schemeClr val="tx1"/>
                </a:solidFill>
                <a:sym typeface="Wingdings" pitchFamily="2" charset="2"/>
              </a:rPr>
              <a:t>key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pk, s, T, c, K)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return key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9A509C-8797-4948-B5B8-E4E9FE5A1EC3}"/>
              </a:ext>
            </a:extLst>
          </p:cNvPr>
          <p:cNvSpPr txBox="1"/>
          <p:nvPr/>
        </p:nvSpPr>
        <p:spPr>
          <a:xfrm>
            <a:off x="5486400" y="1676400"/>
            <a:ext cx="346396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 err="1">
                <a:solidFill>
                  <a:schemeClr val="tx1"/>
                </a:solidFill>
              </a:rPr>
              <a:t>fsid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 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Alice, Bob)</a:t>
            </a: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(r, pk) = 2F</a:t>
            </a:r>
            <a:r>
              <a:rPr lang="en-US" sz="1800" baseline="30000" dirty="0">
                <a:solidFill>
                  <a:schemeClr val="tx1"/>
                </a:solidFill>
                <a:sym typeface="Wingdings" pitchFamily="2" charset="2"/>
              </a:rPr>
              <a:t>-1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s, T)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(c, K) 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KEM.Encaps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(pk)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tag 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800" baseline="-25000" dirty="0" err="1">
                <a:solidFill>
                  <a:schemeClr val="tx1"/>
                </a:solidFill>
                <a:sym typeface="Wingdings" pitchFamily="2" charset="2"/>
              </a:rPr>
              <a:t>tag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pk, s, T, c, K)</a:t>
            </a: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endParaRPr lang="en-US" sz="1800" dirty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key =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800" baseline="-25000" dirty="0" err="1">
                <a:solidFill>
                  <a:schemeClr val="tx1"/>
                </a:solidFill>
                <a:sym typeface="Wingdings" pitchFamily="2" charset="2"/>
              </a:rPr>
              <a:t>key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8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, pk, s, T, c, K)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return key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FC83CC5-CC8A-B84C-953C-887B5ED9ED8B}"/>
              </a:ext>
            </a:extLst>
          </p:cNvPr>
          <p:cNvCxnSpPr/>
          <p:nvPr/>
        </p:nvCxnSpPr>
        <p:spPr bwMode="auto">
          <a:xfrm>
            <a:off x="2819400" y="3354387"/>
            <a:ext cx="2509843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CCDC11A-004C-4844-93C0-D7789C86003A}"/>
              </a:ext>
            </a:extLst>
          </p:cNvPr>
          <p:cNvCxnSpPr>
            <a:cxnSpLocks/>
          </p:cNvCxnSpPr>
          <p:nvPr/>
        </p:nvCxnSpPr>
        <p:spPr bwMode="auto">
          <a:xfrm flipH="1">
            <a:off x="2673898" y="4116387"/>
            <a:ext cx="2660102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EB2BED0-FE20-3342-9D8C-F97690394185}"/>
              </a:ext>
            </a:extLst>
          </p:cNvPr>
          <p:cNvSpPr txBox="1"/>
          <p:nvPr/>
        </p:nvSpPr>
        <p:spPr>
          <a:xfrm>
            <a:off x="3942508" y="2938046"/>
            <a:ext cx="488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s, 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391C26-12D6-5744-A4F8-71E12204EA22}"/>
              </a:ext>
            </a:extLst>
          </p:cNvPr>
          <p:cNvSpPr txBox="1"/>
          <p:nvPr/>
        </p:nvSpPr>
        <p:spPr>
          <a:xfrm>
            <a:off x="3886200" y="3733800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c, tag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3E9C7D-E4AD-E942-9107-B79DEDF1E218}"/>
              </a:ext>
            </a:extLst>
          </p:cNvPr>
          <p:cNvSpPr txBox="1"/>
          <p:nvPr/>
        </p:nvSpPr>
        <p:spPr>
          <a:xfrm>
            <a:off x="533400" y="6096000"/>
            <a:ext cx="7407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* 2F is simplified for brevity. See Figure 4 in the </a:t>
            </a:r>
            <a:r>
              <a:rPr lang="en-US" sz="1400" dirty="0" err="1">
                <a:solidFill>
                  <a:schemeClr val="tx1"/>
                </a:solidFill>
              </a:rPr>
              <a:t>NoIC</a:t>
            </a:r>
            <a:r>
              <a:rPr lang="en-US" sz="1400" dirty="0">
                <a:solidFill>
                  <a:schemeClr val="tx1"/>
                </a:solidFill>
              </a:rPr>
              <a:t> paper in references for the </a:t>
            </a:r>
            <a:r>
              <a:rPr lang="en-US" sz="1400" dirty="0" err="1">
                <a:solidFill>
                  <a:schemeClr val="tx1"/>
                </a:solidFill>
              </a:rPr>
              <a:t>unsimplified</a:t>
            </a:r>
            <a:r>
              <a:rPr lang="en-US" sz="1400" dirty="0">
                <a:solidFill>
                  <a:schemeClr val="tx1"/>
                </a:solidFill>
              </a:rPr>
              <a:t> view</a:t>
            </a:r>
          </a:p>
        </p:txBody>
      </p:sp>
    </p:spTree>
    <p:extLst>
      <p:ext uri="{BB962C8B-B14F-4D97-AF65-F5344CB8AC3E}">
        <p14:creationId xmlns:p14="http://schemas.microsoft.com/office/powerpoint/2010/main" val="1607054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BD703-E92D-EF44-8DDE-BDD6FB3A2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8787"/>
            <a:ext cx="7770813" cy="1065213"/>
          </a:xfrm>
        </p:spPr>
        <p:txBody>
          <a:bodyPr/>
          <a:lstStyle/>
          <a:p>
            <a:r>
              <a:rPr lang="en-US" dirty="0" err="1"/>
              <a:t>NoIC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04945-8A94-5D45-89BD-7B465BD24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371600"/>
            <a:ext cx="7989888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Simple 2 message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Does implicit rejection (same as ML-KEM!)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Need to do key confirmation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Security proof assumes uniform public keys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But the ML-KEM pk has too much 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Need to randomize pk before passing to 2F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draft-veitch-kemeleon-00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Defines several encodings to randomize ML-KEM public keys and ciphertexts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One such encoding is “non-rejecting”-– i.e. no looping needed!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23E6E-5169-C241-ABEF-107075F881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3EF62-BC12-A142-93A1-A167007CA3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197007-D96F-AC4C-B1FB-74CC84B657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951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45C8A-17E6-2E47-B700-514DEF9D6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“Non-Rejecting” </a:t>
            </a:r>
            <a:r>
              <a:rPr lang="en-US" dirty="0" err="1"/>
              <a:t>Kemeleon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D7175-8C7F-4A45-82DD-0B5F7B8D1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0813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ML-KEM </a:t>
            </a:r>
            <a:r>
              <a:rPr lang="en-US" dirty="0" err="1"/>
              <a:t>encaps</a:t>
            </a:r>
            <a:r>
              <a:rPr lang="en-US" dirty="0"/>
              <a:t> key is a vector of polynomials, each with 256 coefficients, plus a 32 byte random number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Coefficients are 12bits each and it is necessary to deserialize and serialize before encoding and after decoding, respectively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Given q=3329, n=256, k from the ML-KEM parameter set, and t as a fixed security parameter: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D80547-A5DC-074E-BB43-636EA95F5A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F60BF-4018-0049-836D-117F85EDB8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BD6B00F-8E2E-764B-9CA1-A5B7B5A90C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AD45DD-C591-2641-B487-F2A95DDC0653}"/>
              </a:ext>
            </a:extLst>
          </p:cNvPr>
          <p:cNvSpPr txBox="1"/>
          <p:nvPr/>
        </p:nvSpPr>
        <p:spPr>
          <a:xfrm>
            <a:off x="849965" y="4114800"/>
            <a:ext cx="38186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u="sng" dirty="0" err="1">
                <a:solidFill>
                  <a:schemeClr val="tx1"/>
                </a:solidFill>
              </a:rPr>
              <a:t>VectorEncodeNR</a:t>
            </a:r>
            <a:r>
              <a:rPr lang="en-US" sz="1800" b="1" u="sng" dirty="0">
                <a:solidFill>
                  <a:schemeClr val="tx1"/>
                </a:solidFill>
              </a:rPr>
              <a:t>(a):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r = 0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t = </a:t>
            </a:r>
            <a:r>
              <a:rPr lang="en-US" sz="1800" b="1" dirty="0" err="1">
                <a:solidFill>
                  <a:schemeClr val="tx1"/>
                </a:solidFill>
              </a:rPr>
              <a:t>sec_param</a:t>
            </a:r>
            <a:r>
              <a:rPr lang="en-US" sz="1800" b="1" dirty="0">
                <a:solidFill>
                  <a:schemeClr val="tx1"/>
                </a:solidFill>
              </a:rPr>
              <a:t> # e.g. t = 128, 256, ...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b = log</a:t>
            </a:r>
            <a:r>
              <a:rPr lang="en-US" sz="1800" b="1" baseline="-25000" dirty="0">
                <a:solidFill>
                  <a:schemeClr val="tx1"/>
                </a:solidFill>
              </a:rPr>
              <a:t>2</a:t>
            </a:r>
            <a:r>
              <a:rPr lang="en-US" sz="1800" b="1" dirty="0">
                <a:solidFill>
                  <a:schemeClr val="tx1"/>
                </a:solidFill>
              </a:rPr>
              <a:t>(q</a:t>
            </a:r>
            <a:r>
              <a:rPr lang="en-US" sz="1800" b="1" baseline="30000" dirty="0">
                <a:solidFill>
                  <a:schemeClr val="tx1"/>
                </a:solidFill>
              </a:rPr>
              <a:t>(k*n)</a:t>
            </a:r>
            <a:r>
              <a:rPr lang="en-US" sz="1800" b="1" dirty="0">
                <a:solidFill>
                  <a:schemeClr val="tx1"/>
                </a:solidFill>
              </a:rPr>
              <a:t>)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for </a:t>
            </a:r>
            <a:r>
              <a:rPr lang="en-US" sz="1800" b="1" dirty="0" err="1">
                <a:solidFill>
                  <a:schemeClr val="tx1"/>
                </a:solidFill>
              </a:rPr>
              <a:t>i</a:t>
            </a:r>
            <a:r>
              <a:rPr lang="en-US" sz="1800" b="1" dirty="0">
                <a:solidFill>
                  <a:schemeClr val="tx1"/>
                </a:solidFill>
              </a:rPr>
              <a:t> from 1 to k*n: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    r += q</a:t>
            </a:r>
            <a:r>
              <a:rPr lang="en-US" sz="1800" b="1" baseline="30000" dirty="0">
                <a:solidFill>
                  <a:schemeClr val="tx1"/>
                </a:solidFill>
              </a:rPr>
              <a:t>(i-1) </a:t>
            </a:r>
            <a:r>
              <a:rPr lang="en-US" sz="1800" b="1" dirty="0">
                <a:solidFill>
                  <a:schemeClr val="tx1"/>
                </a:solidFill>
              </a:rPr>
              <a:t>* a[</a:t>
            </a:r>
            <a:r>
              <a:rPr lang="en-US" sz="1800" b="1" dirty="0" err="1">
                <a:solidFill>
                  <a:schemeClr val="tx1"/>
                </a:solidFill>
              </a:rPr>
              <a:t>i</a:t>
            </a:r>
            <a:r>
              <a:rPr lang="en-US" sz="1800" b="1" dirty="0">
                <a:solidFill>
                  <a:schemeClr val="tx1"/>
                </a:solidFill>
              </a:rPr>
              <a:t>]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m </a:t>
            </a:r>
            <a:r>
              <a:rPr lang="en-US" sz="1800" b="1" dirty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800" b="1" dirty="0">
                <a:solidFill>
                  <a:schemeClr val="tx1"/>
                </a:solidFill>
              </a:rPr>
              <a:t>$ [0,...,floor((2</a:t>
            </a:r>
            <a:r>
              <a:rPr lang="en-US" sz="1800" b="1" baseline="30000" dirty="0">
                <a:solidFill>
                  <a:schemeClr val="tx1"/>
                </a:solidFill>
              </a:rPr>
              <a:t>(</a:t>
            </a:r>
            <a:r>
              <a:rPr lang="en-US" sz="1800" b="1" baseline="30000" dirty="0" err="1">
                <a:solidFill>
                  <a:schemeClr val="tx1"/>
                </a:solidFill>
              </a:rPr>
              <a:t>b+t</a:t>
            </a:r>
            <a:r>
              <a:rPr lang="en-US" sz="1800" b="1" baseline="30000" dirty="0">
                <a:solidFill>
                  <a:schemeClr val="tx1"/>
                </a:solidFill>
              </a:rPr>
              <a:t>) </a:t>
            </a:r>
            <a:r>
              <a:rPr lang="en-US" sz="1800" b="1" dirty="0">
                <a:solidFill>
                  <a:schemeClr val="tx1"/>
                </a:solidFill>
              </a:rPr>
              <a:t>-r)/q</a:t>
            </a:r>
            <a:r>
              <a:rPr lang="en-US" sz="1800" b="1" baseline="30000" dirty="0">
                <a:solidFill>
                  <a:schemeClr val="tx1"/>
                </a:solidFill>
              </a:rPr>
              <a:t>(k*n)</a:t>
            </a:r>
            <a:r>
              <a:rPr lang="en-US" sz="1800" b="1" dirty="0">
                <a:solidFill>
                  <a:schemeClr val="tx1"/>
                </a:solidFill>
              </a:rPr>
              <a:t>)]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return r + m*q</a:t>
            </a:r>
            <a:r>
              <a:rPr lang="en-US" sz="1800" b="1" baseline="30000" dirty="0">
                <a:solidFill>
                  <a:schemeClr val="tx1"/>
                </a:solidFill>
              </a:rPr>
              <a:t>(k*n)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8CAB12-5BDE-BC40-9471-98C8BBA0C154}"/>
              </a:ext>
            </a:extLst>
          </p:cNvPr>
          <p:cNvSpPr txBox="1"/>
          <p:nvPr/>
        </p:nvSpPr>
        <p:spPr>
          <a:xfrm>
            <a:off x="5499342" y="4114800"/>
            <a:ext cx="22730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u="sng" dirty="0" err="1">
                <a:solidFill>
                  <a:schemeClr val="tx1"/>
                </a:solidFill>
              </a:rPr>
              <a:t>VectorDecodeNR</a:t>
            </a:r>
            <a:r>
              <a:rPr lang="en-US" sz="1800" b="1" u="sng" dirty="0">
                <a:solidFill>
                  <a:schemeClr val="tx1"/>
                </a:solidFill>
              </a:rPr>
              <a:t>(r):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r = r % q</a:t>
            </a:r>
            <a:r>
              <a:rPr lang="en-US" sz="1800" b="1" baseline="30000" dirty="0">
                <a:solidFill>
                  <a:schemeClr val="tx1"/>
                </a:solidFill>
              </a:rPr>
              <a:t>(k*n)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for </a:t>
            </a:r>
            <a:r>
              <a:rPr lang="en-US" sz="1800" b="1" dirty="0" err="1">
                <a:solidFill>
                  <a:schemeClr val="tx1"/>
                </a:solidFill>
              </a:rPr>
              <a:t>i</a:t>
            </a:r>
            <a:r>
              <a:rPr lang="en-US" sz="1800" b="1" dirty="0">
                <a:solidFill>
                  <a:schemeClr val="tx1"/>
                </a:solidFill>
              </a:rPr>
              <a:t> from 1 to k*n: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    a[</a:t>
            </a:r>
            <a:r>
              <a:rPr lang="en-US" sz="1800" b="1" dirty="0" err="1">
                <a:solidFill>
                  <a:schemeClr val="tx1"/>
                </a:solidFill>
              </a:rPr>
              <a:t>i</a:t>
            </a:r>
            <a:r>
              <a:rPr lang="en-US" sz="1800" b="1" dirty="0">
                <a:solidFill>
                  <a:schemeClr val="tx1"/>
                </a:solidFill>
              </a:rPr>
              <a:t>] = r % q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    r = r // q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  return a</a:t>
            </a:r>
          </a:p>
        </p:txBody>
      </p:sp>
    </p:spTree>
    <p:extLst>
      <p:ext uri="{BB962C8B-B14F-4D97-AF65-F5344CB8AC3E}">
        <p14:creationId xmlns:p14="http://schemas.microsoft.com/office/powerpoint/2010/main" val="2904762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C3674-BD65-5246-AE4E-57649A3E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57B9C-DA68-4247-B03D-B548AC0A8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NoIC</a:t>
            </a:r>
            <a:r>
              <a:rPr lang="en-US" dirty="0"/>
              <a:t> plus </a:t>
            </a:r>
            <a:r>
              <a:rPr lang="en-US" dirty="0" err="1"/>
              <a:t>Kemeleon</a:t>
            </a:r>
            <a:r>
              <a:rPr lang="en-US" dirty="0"/>
              <a:t>: draft-vos-cfrg-pqpake-00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hybrid PAKE called </a:t>
            </a:r>
            <a:r>
              <a:rPr lang="en-US" dirty="0" err="1"/>
              <a:t>CPaceOQUAKE</a:t>
            </a:r>
            <a:r>
              <a:rPr lang="en-US" dirty="0"/>
              <a:t>+ which does </a:t>
            </a:r>
            <a:r>
              <a:rPr lang="en-US" dirty="0" err="1"/>
              <a:t>CPace</a:t>
            </a:r>
            <a:r>
              <a:rPr lang="en-US" dirty="0"/>
              <a:t> using classical cryptography and OQUAKE using ML-KEM and </a:t>
            </a:r>
            <a:r>
              <a:rPr lang="en-US" dirty="0" err="1"/>
              <a:t>Kemeleon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Result of two exchanges are combined to have single key output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Includes a registration phase (with server holding salted password) and a key confirmation phase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we need/want hybrid constructs in 802.11?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so, we can use it directly, possibly without the key confirmation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not, we could just use OQUAKE: </a:t>
            </a:r>
            <a:r>
              <a:rPr lang="en-US" dirty="0" err="1"/>
              <a:t>NoIC</a:t>
            </a:r>
            <a:r>
              <a:rPr lang="en-US" dirty="0"/>
              <a:t> + </a:t>
            </a:r>
            <a:r>
              <a:rPr lang="en-US" dirty="0" err="1"/>
              <a:t>Kemeleon</a:t>
            </a:r>
            <a:r>
              <a:rPr lang="en-US" dirty="0"/>
              <a:t> and do key confirmation ourselves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PAKE produces a PMK (it does) and a transcript (it does) we could use it with a unified PTK key confirmation/derivation scheme described in 11-25/0631r0!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52A9C-ECDD-D848-8C5A-157594F7F9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77379-1BFC-3949-830B-74C9E946F3A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E17856-692A-CC46-BC2D-2FB5712901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259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9233</TotalTime>
  <Words>1475</Words>
  <Application>Microsoft Macintosh PowerPoint</Application>
  <PresentationFormat>On-screen Show (4:3)</PresentationFormat>
  <Paragraphs>235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Office Theme</vt:lpstr>
      <vt:lpstr>Document</vt:lpstr>
      <vt:lpstr>A PQC PAKE</vt:lpstr>
      <vt:lpstr>Abstract</vt:lpstr>
      <vt:lpstr>What’s The Problem?</vt:lpstr>
      <vt:lpstr>The Original PAKE</vt:lpstr>
      <vt:lpstr>NoIC– No Ideal Cipher</vt:lpstr>
      <vt:lpstr>NoIC*</vt:lpstr>
      <vt:lpstr>NoIC</vt:lpstr>
      <vt:lpstr>“Non-Rejecting” Kemeleon</vt:lpstr>
      <vt:lpstr>Putting It All Together</vt:lpstr>
      <vt:lpstr>NoIC* + Kemeleon</vt:lpstr>
      <vt:lpstr>What it Could Look Like</vt:lpstr>
      <vt:lpstr>Summary</vt:lpstr>
      <vt:lpstr>References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PQC PAKE</dc:title>
  <dc:subject/>
  <dc:creator>Harkins, Dan</dc:creator>
  <cp:keywords/>
  <dc:description/>
  <cp:lastModifiedBy>Harkins, Dan</cp:lastModifiedBy>
  <cp:revision>59</cp:revision>
  <cp:lastPrinted>1601-01-01T00:00:00Z</cp:lastPrinted>
  <dcterms:created xsi:type="dcterms:W3CDTF">2025-04-24T16:06:45Z</dcterms:created>
  <dcterms:modified xsi:type="dcterms:W3CDTF">2025-05-08T18:10:11Z</dcterms:modified>
  <cp:category/>
</cp:coreProperties>
</file>