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70" r:id="rId2"/>
    <p:sldId id="774" r:id="rId3"/>
    <p:sldId id="800" r:id="rId4"/>
    <p:sldId id="828" r:id="rId5"/>
    <p:sldId id="831" r:id="rId6"/>
    <p:sldId id="783" r:id="rId7"/>
    <p:sldId id="784" r:id="rId8"/>
    <p:sldId id="825" r:id="rId9"/>
    <p:sldId id="826" r:id="rId10"/>
    <p:sldId id="829" r:id="rId11"/>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1D58AD0A-BBFE-553F-A329-BD4FBDEB0EA4}" name="Alfred Asterjadhi" initials="AA" userId="S::aasterja@qti.qualcomm.com::39de57b9-85c0-4fd1-aaac-8ca2b6560ad0" providerId="AD"/>
  <p188:author id="{28E1B019-9AF1-93FD-A572-6C2824965071}" name="Sherief Helwa" initials="SH" userId="S::shelwa@qti.qualcomm.com::c6299973-2e88-4f67-9e93-bade1b850725" providerId="AD"/>
  <p188:author id="{125D3299-4396-0C8F-93EA-F2B805B32C1D}" name="Alfred Aster" initials="A" userId="Alfred Aster" providerId="None"/>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2318" autoAdjust="0"/>
    <p:restoredTop sz="97386" autoAdjust="0"/>
  </p:normalViewPr>
  <p:slideViewPr>
    <p:cSldViewPr snapToGrid="0">
      <p:cViewPr varScale="1">
        <p:scale>
          <a:sx n="77" d="100"/>
          <a:sy n="77" d="100"/>
        </p:scale>
        <p:origin x="461" y="67"/>
      </p:cViewPr>
      <p:guideLst>
        <p:guide orient="horz" pos="2160"/>
        <p:guide pos="2880"/>
      </p:guideLst>
    </p:cSldViewPr>
  </p:slideViewPr>
  <p:notesTextViewPr>
    <p:cViewPr>
      <p:scale>
        <a:sx n="1" d="1"/>
        <a:sy n="1" d="1"/>
      </p:scale>
      <p:origin x="0" y="0"/>
    </p:cViewPr>
  </p:notesTextViewPr>
  <p:notesViewPr>
    <p:cSldViewPr snapToGrid="0">
      <p:cViewPr>
        <p:scale>
          <a:sx n="192" d="100"/>
          <a:sy n="192" d="100"/>
        </p:scale>
        <p:origin x="2004" y="92"/>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microsoft.com/office/2018/10/relationships/authors" Targe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802.11-25/0767r0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5880" y="95706"/>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802.11-25/0767r0</a:t>
            </a:r>
            <a:endParaRPr lang="en-US" dirty="0"/>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
        <p:nvSpPr>
          <p:cNvPr id="9" name="Rectangle 5"/>
          <p:cNvSpPr>
            <a:spLocks noGrp="1" noChangeArrowheads="1"/>
          </p:cNvSpPr>
          <p:nvPr>
            <p:ph type="ftr" sz="quarter" idx="3"/>
          </p:nvPr>
        </p:nvSpPr>
        <p:spPr bwMode="auto">
          <a:xfrm>
            <a:off x="6431615" y="6475413"/>
            <a:ext cx="211231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a:t>Mahmoud Hasabelnaby, et. al., Huawei</a:t>
            </a:r>
          </a:p>
        </p:txBody>
      </p:sp>
      <p:sp>
        <p:nvSpPr>
          <p:cNvPr id="8" name="Rectangle 4">
            <a:extLst>
              <a:ext uri="{FF2B5EF4-FFF2-40B4-BE49-F238E27FC236}">
                <a16:creationId xmlns:a16="http://schemas.microsoft.com/office/drawing/2014/main" id="{EDCEBDF8-1FBD-49CA-BC1A-DBB01FAE0396}"/>
              </a:ext>
            </a:extLst>
          </p:cNvPr>
          <p:cNvSpPr>
            <a:spLocks noGrp="1" noChangeArrowheads="1"/>
          </p:cNvSpPr>
          <p:nvPr>
            <p:ph type="dt" sz="half" idx="2"/>
          </p:nvPr>
        </p:nvSpPr>
        <p:spPr bwMode="auto">
          <a:xfrm>
            <a:off x="696913" y="332601"/>
            <a:ext cx="1323119"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March 2025</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
        <p:nvSpPr>
          <p:cNvPr id="7" name="Rectangle 5"/>
          <p:cNvSpPr>
            <a:spLocks noGrp="1" noChangeArrowheads="1"/>
          </p:cNvSpPr>
          <p:nvPr>
            <p:ph type="ftr" sz="quarter" idx="3"/>
          </p:nvPr>
        </p:nvSpPr>
        <p:spPr bwMode="auto">
          <a:xfrm>
            <a:off x="6431615" y="6475413"/>
            <a:ext cx="211231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a:t>Mahmoud Hasabelnaby, et. al., Huawei</a:t>
            </a:r>
          </a:p>
        </p:txBody>
      </p:sp>
      <p:sp>
        <p:nvSpPr>
          <p:cNvPr id="8" name="Rectangle 4">
            <a:extLst>
              <a:ext uri="{FF2B5EF4-FFF2-40B4-BE49-F238E27FC236}">
                <a16:creationId xmlns:a16="http://schemas.microsoft.com/office/drawing/2014/main" id="{561AAACA-7605-4ADE-B10E-EFFF7852FA3C}"/>
              </a:ext>
            </a:extLst>
          </p:cNvPr>
          <p:cNvSpPr>
            <a:spLocks noGrp="1" noChangeArrowheads="1"/>
          </p:cNvSpPr>
          <p:nvPr>
            <p:ph type="dt" sz="half" idx="2"/>
          </p:nvPr>
        </p:nvSpPr>
        <p:spPr bwMode="auto">
          <a:xfrm>
            <a:off x="696913" y="332601"/>
            <a:ext cx="1455527"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March 2025</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
        <p:nvSpPr>
          <p:cNvPr id="7" name="Rectangle 5"/>
          <p:cNvSpPr>
            <a:spLocks noGrp="1" noChangeArrowheads="1"/>
          </p:cNvSpPr>
          <p:nvPr>
            <p:ph type="ftr" sz="quarter" idx="3"/>
          </p:nvPr>
        </p:nvSpPr>
        <p:spPr bwMode="auto">
          <a:xfrm>
            <a:off x="6431615" y="6475413"/>
            <a:ext cx="211231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a:t>Mahmoud Hasabelnaby, et. al., Huawei</a:t>
            </a:r>
          </a:p>
        </p:txBody>
      </p:sp>
      <p:sp>
        <p:nvSpPr>
          <p:cNvPr id="8" name="Rectangle 4">
            <a:extLst>
              <a:ext uri="{FF2B5EF4-FFF2-40B4-BE49-F238E27FC236}">
                <a16:creationId xmlns:a16="http://schemas.microsoft.com/office/drawing/2014/main" id="{71D9A307-7244-44BC-B723-14F328D3D433}"/>
              </a:ext>
            </a:extLst>
          </p:cNvPr>
          <p:cNvSpPr>
            <a:spLocks noGrp="1" noChangeArrowheads="1"/>
          </p:cNvSpPr>
          <p:nvPr>
            <p:ph type="dt" sz="half" idx="2"/>
          </p:nvPr>
        </p:nvSpPr>
        <p:spPr bwMode="auto">
          <a:xfrm>
            <a:off x="696913" y="332601"/>
            <a:ext cx="1455527"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March 2025</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Title and Bullets">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457200" y="209629"/>
            <a:ext cx="8229600" cy="1152000"/>
          </a:xfrm>
        </p:spPr>
        <p:txBody>
          <a:bodyPr/>
          <a:lstStyle>
            <a:lvl1pPr>
              <a:defRPr>
                <a:latin typeface="Intel Clear Light" panose="020B0404020203020204" pitchFamily="34" charset="0"/>
              </a:defRPr>
            </a:lvl1pPr>
          </a:lstStyle>
          <a:p>
            <a:r>
              <a:rPr lang="de-DE" dirty="0"/>
              <a:t>28pt Headline</a:t>
            </a:r>
          </a:p>
        </p:txBody>
      </p:sp>
      <p:sp>
        <p:nvSpPr>
          <p:cNvPr id="3" name="Datumsplatzhalter 2"/>
          <p:cNvSpPr>
            <a:spLocks noGrp="1"/>
          </p:cNvSpPr>
          <p:nvPr>
            <p:ph type="dt" sz="half" idx="10"/>
          </p:nvPr>
        </p:nvSpPr>
        <p:spPr>
          <a:xfrm>
            <a:off x="696914" y="332602"/>
            <a:ext cx="1373005" cy="276999"/>
          </a:xfrm>
        </p:spPr>
        <p:txBody>
          <a:bodyPr/>
          <a:lstStyle>
            <a:lvl1pPr marL="0" marR="0" indent="0" algn="l" defTabSz="457200" rtl="0" eaLnBrk="1" fontAlgn="auto" latinLnBrk="0" hangingPunct="1">
              <a:lnSpc>
                <a:spcPct val="100000"/>
              </a:lnSpc>
              <a:spcBef>
                <a:spcPts val="0"/>
              </a:spcBef>
              <a:spcAft>
                <a:spcPts val="0"/>
              </a:spcAft>
              <a:buClrTx/>
              <a:buSzTx/>
              <a:buFontTx/>
              <a:buNone/>
              <a:tabLst/>
              <a:defRPr>
                <a:latin typeface="Intel Clear" panose="020B0604020203020204" pitchFamily="34" charset="0"/>
              </a:defRPr>
            </a:lvl1pPr>
          </a:lstStyle>
          <a:p>
            <a:r>
              <a:rPr lang="en-US"/>
              <a:t>March 2025</a:t>
            </a:r>
            <a:endParaRPr lang="en-US" dirty="0"/>
          </a:p>
        </p:txBody>
      </p:sp>
      <p:sp>
        <p:nvSpPr>
          <p:cNvPr id="4" name="Fußzeilenplatzhalter 3"/>
          <p:cNvSpPr>
            <a:spLocks noGrp="1"/>
          </p:cNvSpPr>
          <p:nvPr>
            <p:ph type="ftr" sz="quarter" idx="11"/>
          </p:nvPr>
        </p:nvSpPr>
        <p:spPr>
          <a:xfrm>
            <a:off x="6103065" y="6475414"/>
            <a:ext cx="2440861" cy="184666"/>
          </a:xfrm>
        </p:spPr>
        <p:txBody>
          <a:bodyPr/>
          <a:lstStyle>
            <a:lvl1pPr>
              <a:defRPr sz="1200">
                <a:latin typeface="Intel Clear" panose="020B0604020203020204" pitchFamily="34" charset="0"/>
              </a:defRPr>
            </a:lvl1pPr>
          </a:lstStyle>
          <a:p>
            <a:r>
              <a:rPr lang="en-US"/>
              <a:t>Mahmoud Hasabelnaby, et. al., Huawei</a:t>
            </a:r>
            <a:endParaRPr lang="en-US" dirty="0"/>
          </a:p>
        </p:txBody>
      </p:sp>
      <p:sp>
        <p:nvSpPr>
          <p:cNvPr id="5" name="Foliennummernplatzhalter 4"/>
          <p:cNvSpPr>
            <a:spLocks noGrp="1"/>
          </p:cNvSpPr>
          <p:nvPr>
            <p:ph type="sldNum" sz="quarter" idx="12"/>
          </p:nvPr>
        </p:nvSpPr>
        <p:spPr>
          <a:xfrm>
            <a:off x="4504304" y="6475413"/>
            <a:ext cx="211596" cy="215444"/>
          </a:xfrm>
        </p:spPr>
        <p:txBody>
          <a:bodyPr/>
          <a:lstStyle>
            <a:lvl1pPr>
              <a:defRPr sz="1400">
                <a:latin typeface="Intel Clear" panose="020B0604020203020204" pitchFamily="34" charset="0"/>
              </a:defRPr>
            </a:lvl1pPr>
          </a:lstStyle>
          <a:p>
            <a:fld id="{EE2556C5-CE8C-6547-B838-EA80C61A4AF7}" type="slidenum">
              <a:rPr lang="en-US" smtClean="0"/>
              <a:pPr/>
              <a:t>‹#›</a:t>
            </a:fld>
            <a:endParaRPr lang="en-US" dirty="0"/>
          </a:p>
        </p:txBody>
      </p:sp>
      <p:sp>
        <p:nvSpPr>
          <p:cNvPr id="9" name="Textplatzhalter 8"/>
          <p:cNvSpPr>
            <a:spLocks noGrp="1"/>
          </p:cNvSpPr>
          <p:nvPr>
            <p:ph type="body" sz="quarter" idx="13"/>
          </p:nvPr>
        </p:nvSpPr>
        <p:spPr>
          <a:xfrm>
            <a:off x="455613" y="1598400"/>
            <a:ext cx="8229600" cy="4526400"/>
          </a:xfrm>
        </p:spPr>
        <p:txBody>
          <a:bodyPr/>
          <a:lstStyle>
            <a:lvl1pPr>
              <a:defRPr>
                <a:latin typeface="Intel Clear" panose="020B0604020203020204" pitchFamily="34" charset="0"/>
              </a:defRPr>
            </a:lvl1pPr>
            <a:lvl2pPr>
              <a:defRPr>
                <a:latin typeface="Intel Clear" panose="020B0604020203020204" pitchFamily="34" charset="0"/>
              </a:defRPr>
            </a:lvl2pPr>
            <a:lvl3pPr>
              <a:defRPr>
                <a:latin typeface="Intel Clear" panose="020B0604020203020204" pitchFamily="34" charset="0"/>
              </a:defRPr>
            </a:lvl3pPr>
            <a:lvl4pPr>
              <a:defRPr>
                <a:latin typeface="Intel Clear" panose="020B0604020203020204" pitchFamily="34" charset="0"/>
              </a:defRPr>
            </a:lvl4pPr>
            <a:lvl5pPr marL="900000" indent="-180000">
              <a:spcBef>
                <a:spcPts val="300"/>
              </a:spcBef>
              <a:defRPr sz="1200">
                <a:latin typeface="Intel Clear" panose="020B0604020203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de-DE" dirty="0"/>
          </a:p>
        </p:txBody>
      </p:sp>
    </p:spTree>
    <p:extLst>
      <p:ext uri="{BB962C8B-B14F-4D97-AF65-F5344CB8AC3E}">
        <p14:creationId xmlns:p14="http://schemas.microsoft.com/office/powerpoint/2010/main" val="9504625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09600"/>
          </a:xfrm>
        </p:spPr>
        <p:txBody>
          <a:bodyPr/>
          <a:lstStyle>
            <a:lvl1pPr>
              <a:defRPr sz="2800" baseline="0"/>
            </a:lvl1pPr>
          </a:lstStyle>
          <a:p>
            <a:r>
              <a:rPr lang="en-US"/>
              <a:t>Click to edit Master title style</a:t>
            </a:r>
          </a:p>
        </p:txBody>
      </p:sp>
      <p:sp>
        <p:nvSpPr>
          <p:cNvPr id="3" name="Content Placeholder 2"/>
          <p:cNvSpPr>
            <a:spLocks noGrp="1"/>
          </p:cNvSpPr>
          <p:nvPr>
            <p:ph idx="1"/>
          </p:nvPr>
        </p:nvSpPr>
        <p:spPr>
          <a:xfrm>
            <a:off x="685800" y="1600200"/>
            <a:ext cx="7772400" cy="4495800"/>
          </a:xfrm>
        </p:spPr>
        <p:txBody>
          <a:bodyPr/>
          <a:lstStyle>
            <a:lvl1pPr>
              <a:defRPr sz="2000" b="0" i="0" baseline="0"/>
            </a:lvl1pPr>
            <a:lvl2pPr>
              <a:defRPr sz="1800" baseline="0"/>
            </a:lvl2pPr>
            <a:lvl3pPr>
              <a:defRPr sz="1600" baseline="0"/>
            </a:lvl3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
        <p:nvSpPr>
          <p:cNvPr id="8" name="Rectangle 5"/>
          <p:cNvSpPr>
            <a:spLocks noGrp="1" noChangeArrowheads="1"/>
          </p:cNvSpPr>
          <p:nvPr>
            <p:ph type="ftr" sz="quarter" idx="3"/>
          </p:nvPr>
        </p:nvSpPr>
        <p:spPr bwMode="auto">
          <a:xfrm>
            <a:off x="6620320" y="6475413"/>
            <a:ext cx="192360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a:t>Mahmoud Hasabelnaby, et. al., Huawei</a:t>
            </a:r>
          </a:p>
        </p:txBody>
      </p:sp>
      <p:sp>
        <p:nvSpPr>
          <p:cNvPr id="7" name="Rectangle 4">
            <a:extLst>
              <a:ext uri="{FF2B5EF4-FFF2-40B4-BE49-F238E27FC236}">
                <a16:creationId xmlns:a16="http://schemas.microsoft.com/office/drawing/2014/main" id="{F8F3098D-9135-47FC-8B70-0899DC511C2B}"/>
              </a:ext>
            </a:extLst>
          </p:cNvPr>
          <p:cNvSpPr>
            <a:spLocks noGrp="1" noChangeArrowheads="1"/>
          </p:cNvSpPr>
          <p:nvPr>
            <p:ph type="dt" sz="half" idx="2"/>
          </p:nvPr>
        </p:nvSpPr>
        <p:spPr bwMode="auto">
          <a:xfrm>
            <a:off x="696913" y="332601"/>
            <a:ext cx="1323119"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March 2025</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652A146-6F07-41EF-8958-F5CF356A0B78}" type="slidenum">
              <a:rPr lang="en-US"/>
              <a:pPr>
                <a:defRPr/>
              </a:pPr>
              <a:t>‹#›</a:t>
            </a:fld>
            <a:endParaRPr lang="en-US"/>
          </a:p>
        </p:txBody>
      </p:sp>
      <p:sp>
        <p:nvSpPr>
          <p:cNvPr id="9" name="Rectangle 5"/>
          <p:cNvSpPr>
            <a:spLocks noGrp="1" noChangeArrowheads="1"/>
          </p:cNvSpPr>
          <p:nvPr>
            <p:ph type="ftr" sz="quarter" idx="3"/>
          </p:nvPr>
        </p:nvSpPr>
        <p:spPr bwMode="auto">
          <a:xfrm>
            <a:off x="6431615" y="6475413"/>
            <a:ext cx="211231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a:t>Mahmoud Hasabelnaby, et. al., Huawei</a:t>
            </a:r>
          </a:p>
        </p:txBody>
      </p:sp>
      <p:sp>
        <p:nvSpPr>
          <p:cNvPr id="7" name="Rectangle 4">
            <a:extLst>
              <a:ext uri="{FF2B5EF4-FFF2-40B4-BE49-F238E27FC236}">
                <a16:creationId xmlns:a16="http://schemas.microsoft.com/office/drawing/2014/main" id="{E066D42A-356D-4E5D-B9D3-4A0DB37C941F}"/>
              </a:ext>
            </a:extLst>
          </p:cNvPr>
          <p:cNvSpPr>
            <a:spLocks noGrp="1" noChangeArrowheads="1"/>
          </p:cNvSpPr>
          <p:nvPr>
            <p:ph type="dt" sz="half" idx="2"/>
          </p:nvPr>
        </p:nvSpPr>
        <p:spPr bwMode="auto">
          <a:xfrm>
            <a:off x="696913" y="332601"/>
            <a:ext cx="1323119"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March 2025</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
        <p:nvSpPr>
          <p:cNvPr id="10" name="Rectangle 5"/>
          <p:cNvSpPr>
            <a:spLocks noGrp="1" noChangeArrowheads="1"/>
          </p:cNvSpPr>
          <p:nvPr>
            <p:ph type="ftr" sz="quarter" idx="3"/>
          </p:nvPr>
        </p:nvSpPr>
        <p:spPr bwMode="auto">
          <a:xfrm>
            <a:off x="6431615" y="6475413"/>
            <a:ext cx="211231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a:t>Mahmoud Hasabelnaby, et. al., Huawei</a:t>
            </a:r>
          </a:p>
        </p:txBody>
      </p:sp>
      <p:sp>
        <p:nvSpPr>
          <p:cNvPr id="8" name="Rectangle 4">
            <a:extLst>
              <a:ext uri="{FF2B5EF4-FFF2-40B4-BE49-F238E27FC236}">
                <a16:creationId xmlns:a16="http://schemas.microsoft.com/office/drawing/2014/main" id="{5EDE1EDF-5947-4192-94C2-92848A83BAE0}"/>
              </a:ext>
            </a:extLst>
          </p:cNvPr>
          <p:cNvSpPr>
            <a:spLocks noGrp="1" noChangeArrowheads="1"/>
          </p:cNvSpPr>
          <p:nvPr>
            <p:ph type="dt" sz="half" idx="13"/>
          </p:nvPr>
        </p:nvSpPr>
        <p:spPr bwMode="auto">
          <a:xfrm>
            <a:off x="696913" y="332601"/>
            <a:ext cx="1323119"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March 2025</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
        <p:nvSpPr>
          <p:cNvPr id="11" name="Rectangle 5"/>
          <p:cNvSpPr>
            <a:spLocks noGrp="1" noChangeArrowheads="1"/>
          </p:cNvSpPr>
          <p:nvPr>
            <p:ph type="ftr" sz="quarter" idx="13"/>
          </p:nvPr>
        </p:nvSpPr>
        <p:spPr bwMode="auto">
          <a:xfrm>
            <a:off x="6431615" y="6475413"/>
            <a:ext cx="211231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a:t>Mahmoud Hasabelnaby, et. al., Huawei</a:t>
            </a:r>
          </a:p>
        </p:txBody>
      </p:sp>
      <p:sp>
        <p:nvSpPr>
          <p:cNvPr id="10" name="Rectangle 4">
            <a:extLst>
              <a:ext uri="{FF2B5EF4-FFF2-40B4-BE49-F238E27FC236}">
                <a16:creationId xmlns:a16="http://schemas.microsoft.com/office/drawing/2014/main" id="{36198C6D-7629-4E6F-9080-303E501DEC7D}"/>
              </a:ext>
            </a:extLst>
          </p:cNvPr>
          <p:cNvSpPr>
            <a:spLocks noGrp="1" noChangeArrowheads="1"/>
          </p:cNvSpPr>
          <p:nvPr>
            <p:ph type="dt" sz="half" idx="14"/>
          </p:nvPr>
        </p:nvSpPr>
        <p:spPr bwMode="auto">
          <a:xfrm>
            <a:off x="696913" y="332601"/>
            <a:ext cx="1323119"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March 2025</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
        <p:nvSpPr>
          <p:cNvPr id="6" name="Footer Placeholder 5"/>
          <p:cNvSpPr>
            <a:spLocks noGrp="1" noChangeArrowheads="1"/>
          </p:cNvSpPr>
          <p:nvPr>
            <p:ph type="ftr" sz="quarter" idx="3"/>
          </p:nvPr>
        </p:nvSpPr>
        <p:spPr bwMode="auto">
          <a:xfrm>
            <a:off x="6431615" y="6475413"/>
            <a:ext cx="211231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a:t>Mahmoud Hasabelnaby, et. al., Huawei</a:t>
            </a:r>
          </a:p>
        </p:txBody>
      </p:sp>
      <p:sp>
        <p:nvSpPr>
          <p:cNvPr id="7" name="Rectangle 4">
            <a:extLst>
              <a:ext uri="{FF2B5EF4-FFF2-40B4-BE49-F238E27FC236}">
                <a16:creationId xmlns:a16="http://schemas.microsoft.com/office/drawing/2014/main" id="{0217BF70-D85E-4E0C-9CD2-5CB507281DAD}"/>
              </a:ext>
            </a:extLst>
          </p:cNvPr>
          <p:cNvSpPr>
            <a:spLocks noGrp="1" noChangeArrowheads="1"/>
          </p:cNvSpPr>
          <p:nvPr>
            <p:ph type="dt" sz="half" idx="2"/>
          </p:nvPr>
        </p:nvSpPr>
        <p:spPr bwMode="auto">
          <a:xfrm>
            <a:off x="696913" y="332601"/>
            <a:ext cx="1323119"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March 2025</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
        <p:nvSpPr>
          <p:cNvPr id="5" name="Rectangle 5"/>
          <p:cNvSpPr>
            <a:spLocks noGrp="1" noChangeArrowheads="1"/>
          </p:cNvSpPr>
          <p:nvPr>
            <p:ph type="ftr" sz="quarter" idx="3"/>
          </p:nvPr>
        </p:nvSpPr>
        <p:spPr bwMode="auto">
          <a:xfrm>
            <a:off x="6431615" y="6475413"/>
            <a:ext cx="211231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a:t>Mahmoud Hasabelnaby, et. al., Huawei</a:t>
            </a:r>
          </a:p>
        </p:txBody>
      </p:sp>
      <p:sp>
        <p:nvSpPr>
          <p:cNvPr id="6" name="Rectangle 4">
            <a:extLst>
              <a:ext uri="{FF2B5EF4-FFF2-40B4-BE49-F238E27FC236}">
                <a16:creationId xmlns:a16="http://schemas.microsoft.com/office/drawing/2014/main" id="{8AD74CDA-89AE-4BC6-ADB6-BF4C9C3D023D}"/>
              </a:ext>
            </a:extLst>
          </p:cNvPr>
          <p:cNvSpPr>
            <a:spLocks noGrp="1" noChangeArrowheads="1"/>
          </p:cNvSpPr>
          <p:nvPr>
            <p:ph type="dt" sz="half" idx="2"/>
          </p:nvPr>
        </p:nvSpPr>
        <p:spPr bwMode="auto">
          <a:xfrm>
            <a:off x="696913" y="332601"/>
            <a:ext cx="1323119"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March 2025</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
        <p:nvSpPr>
          <p:cNvPr id="8" name="Rectangle 5"/>
          <p:cNvSpPr>
            <a:spLocks noGrp="1" noChangeArrowheads="1"/>
          </p:cNvSpPr>
          <p:nvPr>
            <p:ph type="ftr" sz="quarter" idx="3"/>
          </p:nvPr>
        </p:nvSpPr>
        <p:spPr bwMode="auto">
          <a:xfrm>
            <a:off x="6431615" y="6475413"/>
            <a:ext cx="211231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a:t>Mahmoud Hasabelnaby, et. al., Huawei</a:t>
            </a:r>
          </a:p>
        </p:txBody>
      </p:sp>
      <p:sp>
        <p:nvSpPr>
          <p:cNvPr id="9" name="Rectangle 4">
            <a:extLst>
              <a:ext uri="{FF2B5EF4-FFF2-40B4-BE49-F238E27FC236}">
                <a16:creationId xmlns:a16="http://schemas.microsoft.com/office/drawing/2014/main" id="{4D8D2729-D01B-446E-B55E-F033BB0F0C99}"/>
              </a:ext>
            </a:extLst>
          </p:cNvPr>
          <p:cNvSpPr>
            <a:spLocks noGrp="1" noChangeArrowheads="1"/>
          </p:cNvSpPr>
          <p:nvPr>
            <p:ph type="dt" sz="half" idx="13"/>
          </p:nvPr>
        </p:nvSpPr>
        <p:spPr bwMode="auto">
          <a:xfrm>
            <a:off x="696913" y="332601"/>
            <a:ext cx="1323119"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March 2025</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
        <p:nvSpPr>
          <p:cNvPr id="8" name="Rectangle 5"/>
          <p:cNvSpPr>
            <a:spLocks noGrp="1" noChangeArrowheads="1"/>
          </p:cNvSpPr>
          <p:nvPr>
            <p:ph type="ftr" sz="quarter" idx="3"/>
          </p:nvPr>
        </p:nvSpPr>
        <p:spPr bwMode="auto">
          <a:xfrm>
            <a:off x="6431615" y="6475413"/>
            <a:ext cx="211231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a:t>Mahmoud Hasabelnaby, et. al., Huawei</a:t>
            </a:r>
          </a:p>
        </p:txBody>
      </p:sp>
      <p:sp>
        <p:nvSpPr>
          <p:cNvPr id="9" name="Rectangle 4">
            <a:extLst>
              <a:ext uri="{FF2B5EF4-FFF2-40B4-BE49-F238E27FC236}">
                <a16:creationId xmlns:a16="http://schemas.microsoft.com/office/drawing/2014/main" id="{4A0DD6EB-210E-4EE5-8671-FAAF487B950B}"/>
              </a:ext>
            </a:extLst>
          </p:cNvPr>
          <p:cNvSpPr>
            <a:spLocks noGrp="1" noChangeArrowheads="1"/>
          </p:cNvSpPr>
          <p:nvPr>
            <p:ph type="dt" sz="half" idx="13"/>
          </p:nvPr>
        </p:nvSpPr>
        <p:spPr bwMode="auto">
          <a:xfrm>
            <a:off x="696913" y="332601"/>
            <a:ext cx="1323119"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March 2025</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2601"/>
            <a:ext cx="1323119"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March 2025</a:t>
            </a:r>
            <a:endParaRPr lang="en-US" dirty="0"/>
          </a:p>
        </p:txBody>
      </p:sp>
      <p:sp>
        <p:nvSpPr>
          <p:cNvPr id="1029" name="Rectangle 5"/>
          <p:cNvSpPr>
            <a:spLocks noGrp="1" noChangeArrowheads="1"/>
          </p:cNvSpPr>
          <p:nvPr>
            <p:ph type="ftr" sz="quarter" idx="3"/>
          </p:nvPr>
        </p:nvSpPr>
        <p:spPr bwMode="auto">
          <a:xfrm>
            <a:off x="6620320" y="6475413"/>
            <a:ext cx="192360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a:t>Mahmoud Hasabelnaby, et. al., Huawei</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175185" y="332601"/>
            <a:ext cx="3283015"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solidFill>
                  <a:schemeClr val="tx1"/>
                </a:solidFill>
                <a:cs typeface="+mn-cs"/>
              </a:rPr>
              <a:t>doc.: IEEE 802.11-25/xxxxr0</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5638" y="977734"/>
            <a:ext cx="10289969" cy="880753"/>
          </a:xfrm>
        </p:spPr>
        <p:txBody>
          <a:bodyPr/>
          <a:lstStyle/>
          <a:p>
            <a:pPr marL="0" marR="457200" algn="ctr">
              <a:lnSpc>
                <a:spcPct val="107000"/>
              </a:lnSpc>
              <a:spcBef>
                <a:spcPts val="600"/>
              </a:spcBef>
              <a:spcAft>
                <a:spcPts val="600"/>
              </a:spcAft>
            </a:pPr>
            <a:r>
              <a:rPr lang="en-US" sz="2800" dirty="0">
                <a:effectLst/>
              </a:rPr>
              <a:t>CR 1482 Discussion on NPCA Primary Channel Condition</a:t>
            </a:r>
            <a:endParaRPr lang="en-US" sz="2800" b="1" dirty="0">
              <a:effectLst/>
              <a:latin typeface="Times New Roman" panose="02020603050405020304" pitchFamily="18" charset="0"/>
              <a:ea typeface="MS Mincho" panose="02020609040205080304" pitchFamily="49" charset="-128"/>
              <a:cs typeface="Arial" panose="020B0604020202020204" pitchFamily="34" charset="0"/>
            </a:endParaRPr>
          </a:p>
        </p:txBody>
      </p:sp>
      <p:sp>
        <p:nvSpPr>
          <p:cNvPr id="4" name="Date Placeholder 3"/>
          <p:cNvSpPr>
            <a:spLocks noGrp="1"/>
          </p:cNvSpPr>
          <p:nvPr>
            <p:ph type="dt" sz="half" idx="2"/>
          </p:nvPr>
        </p:nvSpPr>
        <p:spPr>
          <a:xfrm>
            <a:off x="696913" y="332601"/>
            <a:ext cx="968214" cy="276999"/>
          </a:xfrm>
        </p:spPr>
        <p:txBody>
          <a:bodyPr/>
          <a:lstStyle/>
          <a:p>
            <a:pPr>
              <a:defRPr/>
            </a:pPr>
            <a:r>
              <a:rPr lang="en-US" dirty="0"/>
              <a:t>May 2025</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1</a:t>
            </a:fld>
            <a:endParaRPr lang="en-US"/>
          </a:p>
        </p:txBody>
      </p:sp>
      <p:sp>
        <p:nvSpPr>
          <p:cNvPr id="7" name="Rectangle 6"/>
          <p:cNvSpPr txBox="1">
            <a:spLocks noChangeArrowheads="1"/>
          </p:cNvSpPr>
          <p:nvPr/>
        </p:nvSpPr>
        <p:spPr bwMode="auto">
          <a:xfrm>
            <a:off x="573974" y="2126774"/>
            <a:ext cx="7772400" cy="3810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buFontTx/>
              <a:buNone/>
            </a:pPr>
            <a:r>
              <a:rPr lang="en-US" sz="2000" dirty="0"/>
              <a:t>Date:</a:t>
            </a:r>
            <a:r>
              <a:rPr lang="en-US" sz="2000" b="0" dirty="0"/>
              <a:t> 2024-05-xx</a:t>
            </a:r>
          </a:p>
        </p:txBody>
      </p:sp>
      <p:sp>
        <p:nvSpPr>
          <p:cNvPr id="8" name="Rectangle 12"/>
          <p:cNvSpPr>
            <a:spLocks noChangeArrowheads="1"/>
          </p:cNvSpPr>
          <p:nvPr/>
        </p:nvSpPr>
        <p:spPr bwMode="auto">
          <a:xfrm>
            <a:off x="514597" y="2507774"/>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10" name="Footer Placeholder 5"/>
          <p:cNvSpPr>
            <a:spLocks noGrp="1"/>
          </p:cNvSpPr>
          <p:nvPr>
            <p:ph type="ftr" sz="quarter" idx="3"/>
          </p:nvPr>
        </p:nvSpPr>
        <p:spPr>
          <a:xfrm>
            <a:off x="6007488" y="6457600"/>
            <a:ext cx="2619564" cy="184666"/>
          </a:xfrm>
        </p:spPr>
        <p:txBody>
          <a:bodyPr/>
          <a:lstStyle/>
          <a:p>
            <a:pPr>
              <a:defRPr/>
            </a:pPr>
            <a:r>
              <a:rPr lang="en-US" altLang="ko-KR" dirty="0"/>
              <a:t>Shravan Kumar Kalyankar, et. al., Huawei</a:t>
            </a:r>
          </a:p>
        </p:txBody>
      </p:sp>
      <p:graphicFrame>
        <p:nvGraphicFramePr>
          <p:cNvPr id="9" name="Table 8">
            <a:extLst>
              <a:ext uri="{FF2B5EF4-FFF2-40B4-BE49-F238E27FC236}">
                <a16:creationId xmlns:a16="http://schemas.microsoft.com/office/drawing/2014/main" id="{1BCDF13D-57E3-414D-9293-365DB8AF2066}"/>
              </a:ext>
            </a:extLst>
          </p:cNvPr>
          <p:cNvGraphicFramePr>
            <a:graphicFrameLocks noGrp="1"/>
          </p:cNvGraphicFramePr>
          <p:nvPr>
            <p:extLst>
              <p:ext uri="{D42A27DB-BD31-4B8C-83A1-F6EECF244321}">
                <p14:modId xmlns:p14="http://schemas.microsoft.com/office/powerpoint/2010/main" val="661079206"/>
              </p:ext>
            </p:extLst>
          </p:nvPr>
        </p:nvGraphicFramePr>
        <p:xfrm>
          <a:off x="799318" y="3175862"/>
          <a:ext cx="7744607" cy="2886254"/>
        </p:xfrm>
        <a:graphic>
          <a:graphicData uri="http://schemas.openxmlformats.org/drawingml/2006/table">
            <a:tbl>
              <a:tblPr firstRow="1" bandRow="1">
                <a:tableStyleId>{21E4AEA4-8DFA-4A89-87EB-49C32662AFE0}</a:tableStyleId>
              </a:tblPr>
              <a:tblGrid>
                <a:gridCol w="1516983">
                  <a:extLst>
                    <a:ext uri="{9D8B030D-6E8A-4147-A177-3AD203B41FA5}">
                      <a16:colId xmlns:a16="http://schemas.microsoft.com/office/drawing/2014/main" val="20000"/>
                    </a:ext>
                  </a:extLst>
                </a:gridCol>
                <a:gridCol w="1037936">
                  <a:extLst>
                    <a:ext uri="{9D8B030D-6E8A-4147-A177-3AD203B41FA5}">
                      <a16:colId xmlns:a16="http://schemas.microsoft.com/office/drawing/2014/main" val="20001"/>
                    </a:ext>
                  </a:extLst>
                </a:gridCol>
                <a:gridCol w="2155716">
                  <a:extLst>
                    <a:ext uri="{9D8B030D-6E8A-4147-A177-3AD203B41FA5}">
                      <a16:colId xmlns:a16="http://schemas.microsoft.com/office/drawing/2014/main" val="20002"/>
                    </a:ext>
                  </a:extLst>
                </a:gridCol>
                <a:gridCol w="718573">
                  <a:extLst>
                    <a:ext uri="{9D8B030D-6E8A-4147-A177-3AD203B41FA5}">
                      <a16:colId xmlns:a16="http://schemas.microsoft.com/office/drawing/2014/main" val="20003"/>
                    </a:ext>
                  </a:extLst>
                </a:gridCol>
                <a:gridCol w="2315399">
                  <a:extLst>
                    <a:ext uri="{9D8B030D-6E8A-4147-A177-3AD203B41FA5}">
                      <a16:colId xmlns:a16="http://schemas.microsoft.com/office/drawing/2014/main" val="20004"/>
                    </a:ext>
                  </a:extLst>
                </a:gridCol>
              </a:tblGrid>
              <a:tr h="511805">
                <a:tc>
                  <a:txBody>
                    <a:bodyPr/>
                    <a:lstStyle/>
                    <a:p>
                      <a:pPr algn="ctr">
                        <a:lnSpc>
                          <a:spcPct val="100000"/>
                        </a:lnSpc>
                      </a:pPr>
                      <a:r>
                        <a:rPr lang="en-US" sz="1000" dirty="0">
                          <a:solidFill>
                            <a:schemeClr val="tx1"/>
                          </a:solidFill>
                        </a:rPr>
                        <a:t>Name</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en-US" sz="1000" dirty="0">
                          <a:solidFill>
                            <a:schemeClr val="tx1"/>
                          </a:solidFill>
                        </a:rPr>
                        <a:t>Affiliations</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en-US" sz="1000" dirty="0">
                          <a:solidFill>
                            <a:schemeClr val="tx1"/>
                          </a:solidFill>
                        </a:rPr>
                        <a:t>Address</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en-US" sz="1000" dirty="0">
                          <a:solidFill>
                            <a:schemeClr val="tx1"/>
                          </a:solidFill>
                        </a:rPr>
                        <a:t>Phone</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en-US" sz="1000" dirty="0">
                          <a:solidFill>
                            <a:schemeClr val="tx1"/>
                          </a:solidFill>
                        </a:rPr>
                        <a:t>Email</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339207">
                <a:tc>
                  <a:txBody>
                    <a:bodyPr/>
                    <a:lstStyle/>
                    <a:p>
                      <a:pPr algn="ctr">
                        <a:lnSpc>
                          <a:spcPct val="100000"/>
                        </a:lnSpc>
                      </a:pPr>
                      <a:r>
                        <a:rPr lang="en-US" sz="1000" u="sng" kern="1200" dirty="0">
                          <a:solidFill>
                            <a:schemeClr val="dk1"/>
                          </a:solidFill>
                          <a:latin typeface="+mn-lt"/>
                          <a:ea typeface="+mn-ea"/>
                          <a:cs typeface="+mn-cs"/>
                        </a:rPr>
                        <a:t>Shravan</a:t>
                      </a:r>
                      <a:r>
                        <a:rPr lang="en-US" sz="1000" kern="1200" dirty="0">
                          <a:solidFill>
                            <a:schemeClr val="dk1"/>
                          </a:solidFill>
                          <a:latin typeface="+mn-lt"/>
                          <a:ea typeface="+mn-ea"/>
                          <a:cs typeface="+mn-cs"/>
                        </a:rPr>
                        <a:t> Kumar Kalyankar</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7">
                  <a:txBody>
                    <a:bodyPr/>
                    <a:lstStyle/>
                    <a:p>
                      <a:pPr algn="ctr">
                        <a:lnSpc>
                          <a:spcPct val="100000"/>
                        </a:lnSpc>
                      </a:pPr>
                      <a:endParaRPr lang="en-US" sz="1000" dirty="0"/>
                    </a:p>
                    <a:p>
                      <a:pPr algn="ctr">
                        <a:lnSpc>
                          <a:spcPct val="100000"/>
                        </a:lnSpc>
                      </a:pPr>
                      <a:endParaRPr lang="en-US" sz="1000" dirty="0"/>
                    </a:p>
                    <a:p>
                      <a:pPr algn="ctr">
                        <a:lnSpc>
                          <a:spcPct val="100000"/>
                        </a:lnSpc>
                      </a:pPr>
                      <a:r>
                        <a:rPr lang="en-US" sz="1000" dirty="0"/>
                        <a:t>Huawei</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endParaRPr lang="en-US" sz="10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endParaRPr lang="en-US" sz="100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en-US" sz="1000" dirty="0"/>
                        <a:t>kalyankar.shravan.kumar@huawei.com</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33920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kern="1200" dirty="0">
                          <a:solidFill>
                            <a:schemeClr val="dk1"/>
                          </a:solidFill>
                          <a:latin typeface="+mn-lt"/>
                          <a:ea typeface="+mn-ea"/>
                          <a:cs typeface="+mn-cs"/>
                        </a:rPr>
                        <a:t>Rojan Chitrakar</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pPr>
                        <a:lnSpc>
                          <a:spcPct val="100000"/>
                        </a:lnSpc>
                      </a:pPr>
                      <a:endParaRPr lang="en-US" sz="10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0000"/>
                        </a:lnSpc>
                      </a:pPr>
                      <a:endParaRPr lang="en-US" sz="10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0000"/>
                        </a:lnSpc>
                      </a:pPr>
                      <a:endParaRPr lang="en-US" sz="10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33920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kern="1200" dirty="0">
                          <a:solidFill>
                            <a:schemeClr val="dk1"/>
                          </a:solidFill>
                          <a:latin typeface="+mn-lt"/>
                          <a:ea typeface="+mn-ea"/>
                          <a:cs typeface="+mn-cs"/>
                        </a:rPr>
                        <a:t>Huang Lei</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0000"/>
                        </a:lnSpc>
                      </a:pPr>
                      <a:endParaRPr lang="en-US" sz="10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0000"/>
                        </a:lnSpc>
                      </a:pPr>
                      <a:endParaRPr lang="en-US" sz="10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33920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kern="1200" dirty="0" err="1">
                          <a:solidFill>
                            <a:schemeClr val="dk1"/>
                          </a:solidFill>
                          <a:latin typeface="+mn-lt"/>
                          <a:ea typeface="+mn-ea"/>
                          <a:cs typeface="+mn-cs"/>
                        </a:rPr>
                        <a:t>Yunbo</a:t>
                      </a:r>
                      <a:r>
                        <a:rPr lang="en-US" sz="1000" kern="1200" dirty="0">
                          <a:solidFill>
                            <a:schemeClr val="dk1"/>
                          </a:solidFill>
                          <a:latin typeface="+mn-lt"/>
                          <a:ea typeface="+mn-ea"/>
                          <a:cs typeface="+mn-cs"/>
                        </a:rPr>
                        <a:t> Li</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0000"/>
                        </a:lnSpc>
                      </a:pPr>
                      <a:endParaRPr lang="en-US" sz="10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0000"/>
                        </a:lnSpc>
                      </a:pPr>
                      <a:endParaRPr lang="en-US" sz="10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33920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8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0000"/>
                        </a:lnSpc>
                      </a:pPr>
                      <a:endParaRPr lang="en-US" sz="10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0000"/>
                        </a:lnSpc>
                      </a:pPr>
                      <a:endParaRPr lang="en-US" sz="10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92572408"/>
                  </a:ext>
                </a:extLst>
              </a:tr>
              <a:tr h="33920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lnSpc>
                          <a:spcPct val="200000"/>
                        </a:lnSpc>
                      </a:pPr>
                      <a:endParaRPr lang="en-US" sz="12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0000"/>
                        </a:lnSpc>
                      </a:pPr>
                      <a:endParaRPr lang="en-US" sz="10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0000"/>
                        </a:lnSpc>
                      </a:pPr>
                      <a:endParaRPr lang="en-US" sz="10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75577724"/>
                  </a:ext>
                </a:extLst>
              </a:tr>
              <a:tr h="33920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lnSpc>
                          <a:spcPct val="200000"/>
                        </a:lnSpc>
                      </a:pPr>
                      <a:endParaRPr lang="en-US" sz="12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0000"/>
                        </a:lnSpc>
                      </a:pPr>
                      <a:endParaRPr lang="en-US" sz="10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0000"/>
                        </a:lnSpc>
                      </a:pPr>
                      <a:endParaRPr lang="en-US" sz="10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05245569"/>
                  </a:ext>
                </a:extLst>
              </a:tr>
            </a:tbl>
          </a:graphicData>
        </a:graphic>
      </p:graphicFrame>
    </p:spTree>
    <p:extLst>
      <p:ext uri="{BB962C8B-B14F-4D97-AF65-F5344CB8AC3E}">
        <p14:creationId xmlns:p14="http://schemas.microsoft.com/office/powerpoint/2010/main" val="10891486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27150"/>
            <a:ext cx="8229600" cy="551322"/>
          </a:xfrm>
        </p:spPr>
        <p:txBody>
          <a:bodyPr/>
          <a:lstStyle/>
          <a:p>
            <a:r>
              <a:rPr lang="en-US" dirty="0">
                <a:latin typeface="+mj-lt"/>
              </a:rPr>
              <a:t>Straw Poll 3</a:t>
            </a:r>
          </a:p>
        </p:txBody>
      </p:sp>
      <p:sp>
        <p:nvSpPr>
          <p:cNvPr id="3" name="Slide Number Placeholder 2"/>
          <p:cNvSpPr>
            <a:spLocks noGrp="1"/>
          </p:cNvSpPr>
          <p:nvPr>
            <p:ph type="sldNum" sz="quarter" idx="12"/>
          </p:nvPr>
        </p:nvSpPr>
        <p:spPr>
          <a:xfrm>
            <a:off x="4571630" y="6486894"/>
            <a:ext cx="76944" cy="184666"/>
          </a:xfrm>
        </p:spPr>
        <p:txBody>
          <a:bodyPr/>
          <a:lstStyle/>
          <a:p>
            <a:fld id="{EE2556C5-CE8C-6547-B838-EA80C61A4AF7}" type="slidenum">
              <a:rPr lang="en-US" sz="1200">
                <a:latin typeface="+mj-lt"/>
              </a:rPr>
              <a:pPr/>
              <a:t>10</a:t>
            </a:fld>
            <a:endParaRPr lang="en-US" sz="1200" dirty="0">
              <a:latin typeface="+mj-lt"/>
            </a:endParaRPr>
          </a:p>
        </p:txBody>
      </p:sp>
      <p:sp>
        <p:nvSpPr>
          <p:cNvPr id="4" name="Text Placeholder 3"/>
          <p:cNvSpPr>
            <a:spLocks noGrp="1"/>
          </p:cNvSpPr>
          <p:nvPr>
            <p:ph type="body" sz="quarter" idx="13"/>
          </p:nvPr>
        </p:nvSpPr>
        <p:spPr>
          <a:xfrm>
            <a:off x="455613" y="2104873"/>
            <a:ext cx="8287458" cy="3382537"/>
          </a:xfrm>
        </p:spPr>
        <p:txBody>
          <a:bodyPr>
            <a:normAutofit/>
          </a:bodyPr>
          <a:lstStyle/>
          <a:p>
            <a:pPr>
              <a:buFont typeface="Arial" panose="020B0604020202020204" pitchFamily="34" charset="0"/>
              <a:buChar char="•"/>
            </a:pPr>
            <a:r>
              <a:rPr lang="en-US" dirty="0"/>
              <a:t>Do you support that NPCA STA shall disable when the NPCA primary channel condition is worse?</a:t>
            </a:r>
          </a:p>
          <a:p>
            <a:pPr marL="0" indent="0">
              <a:buNone/>
            </a:pPr>
            <a:endParaRPr lang="en-US" dirty="0"/>
          </a:p>
          <a:p>
            <a:pPr marL="342900" lvl="1" indent="0">
              <a:buNone/>
            </a:pPr>
            <a:endParaRPr lang="en-US" dirty="0"/>
          </a:p>
          <a:p>
            <a:pPr lvl="1"/>
            <a:r>
              <a:rPr lang="en-US" dirty="0">
                <a:solidFill>
                  <a:srgbClr val="FF0000"/>
                </a:solidFill>
              </a:rPr>
              <a:t>Y/N/A</a:t>
            </a:r>
          </a:p>
          <a:p>
            <a:pPr lvl="1"/>
            <a:endParaRPr lang="en-US" altLang="ko-KR" sz="1700" dirty="0"/>
          </a:p>
          <a:p>
            <a:endParaRPr lang="en-US" dirty="0"/>
          </a:p>
        </p:txBody>
      </p:sp>
      <p:sp>
        <p:nvSpPr>
          <p:cNvPr id="6" name="Date Placeholder 5">
            <a:extLst>
              <a:ext uri="{FF2B5EF4-FFF2-40B4-BE49-F238E27FC236}">
                <a16:creationId xmlns:a16="http://schemas.microsoft.com/office/drawing/2014/main" id="{A32201BE-D81E-49C1-B4AB-A610D140D1F4}"/>
              </a:ext>
            </a:extLst>
          </p:cNvPr>
          <p:cNvSpPr>
            <a:spLocks noGrp="1"/>
          </p:cNvSpPr>
          <p:nvPr>
            <p:ph type="dt" sz="half" idx="10"/>
          </p:nvPr>
        </p:nvSpPr>
        <p:spPr>
          <a:xfrm>
            <a:off x="696914" y="332602"/>
            <a:ext cx="941604" cy="276999"/>
          </a:xfrm>
        </p:spPr>
        <p:txBody>
          <a:bodyPr/>
          <a:lstStyle/>
          <a:p>
            <a:r>
              <a:rPr lang="en-US" dirty="0"/>
              <a:t>May 2025</a:t>
            </a:r>
          </a:p>
        </p:txBody>
      </p:sp>
      <p:sp>
        <p:nvSpPr>
          <p:cNvPr id="11" name="Footer Placeholder 10">
            <a:extLst>
              <a:ext uri="{FF2B5EF4-FFF2-40B4-BE49-F238E27FC236}">
                <a16:creationId xmlns:a16="http://schemas.microsoft.com/office/drawing/2014/main" id="{B18AA8AE-FB91-46DA-92F2-00AA0910C8F1}"/>
              </a:ext>
            </a:extLst>
          </p:cNvPr>
          <p:cNvSpPr>
            <a:spLocks noGrp="1"/>
          </p:cNvSpPr>
          <p:nvPr>
            <p:ph type="ftr" sz="quarter" idx="11"/>
          </p:nvPr>
        </p:nvSpPr>
        <p:spPr>
          <a:xfrm>
            <a:off x="6018234" y="6475414"/>
            <a:ext cx="2525692" cy="184666"/>
          </a:xfrm>
        </p:spPr>
        <p:txBody>
          <a:bodyPr/>
          <a:lstStyle/>
          <a:p>
            <a:r>
              <a:rPr lang="en-US" dirty="0"/>
              <a:t>Shravan Kumar Kalyankar, et. al., Huawei</a:t>
            </a:r>
          </a:p>
        </p:txBody>
      </p:sp>
    </p:spTree>
    <p:extLst>
      <p:ext uri="{BB962C8B-B14F-4D97-AF65-F5344CB8AC3E}">
        <p14:creationId xmlns:p14="http://schemas.microsoft.com/office/powerpoint/2010/main" val="41067148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04439A0-8E87-D6E1-ADB2-CF624EB1213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C85BBF6-5FFF-CF3D-00DE-F29332F1F98C}"/>
              </a:ext>
            </a:extLst>
          </p:cNvPr>
          <p:cNvSpPr>
            <a:spLocks noGrp="1"/>
          </p:cNvSpPr>
          <p:nvPr>
            <p:ph type="title"/>
          </p:nvPr>
        </p:nvSpPr>
        <p:spPr>
          <a:xfrm>
            <a:off x="622069" y="795998"/>
            <a:ext cx="7976061" cy="609600"/>
          </a:xfrm>
        </p:spPr>
        <p:txBody>
          <a:bodyPr/>
          <a:lstStyle/>
          <a:p>
            <a:pPr lvl="2"/>
            <a:r>
              <a:rPr lang="en-US" sz="2800" dirty="0"/>
              <a:t>NPCA Min. Duration Threshold</a:t>
            </a:r>
          </a:p>
        </p:txBody>
      </p:sp>
      <p:sp>
        <p:nvSpPr>
          <p:cNvPr id="4" name="Slide Number Placeholder 3">
            <a:extLst>
              <a:ext uri="{FF2B5EF4-FFF2-40B4-BE49-F238E27FC236}">
                <a16:creationId xmlns:a16="http://schemas.microsoft.com/office/drawing/2014/main" id="{21616895-116E-5515-A4B3-C301D056B3E4}"/>
              </a:ext>
            </a:extLst>
          </p:cNvPr>
          <p:cNvSpPr>
            <a:spLocks noGrp="1"/>
          </p:cNvSpPr>
          <p:nvPr>
            <p:ph type="sldNum" sz="quarter" idx="12"/>
          </p:nvPr>
        </p:nvSpPr>
        <p:spPr>
          <a:xfrm>
            <a:off x="4344988" y="6475413"/>
            <a:ext cx="530225" cy="182562"/>
          </a:xfrm>
        </p:spPr>
        <p:txBody>
          <a:bodyPr/>
          <a:lstStyle/>
          <a:p>
            <a:r>
              <a:rPr lang="en-US"/>
              <a:t>Slide </a:t>
            </a:r>
            <a:fld id="{C1789BC7-C074-42CC-ADF8-5107DF6BD1C1}" type="slidenum">
              <a:rPr lang="en-US" smtClean="0"/>
              <a:pPr/>
              <a:t>2</a:t>
            </a:fld>
            <a:endParaRPr lang="en-US"/>
          </a:p>
        </p:txBody>
      </p:sp>
      <p:sp>
        <p:nvSpPr>
          <p:cNvPr id="5" name="Footer Placeholder 4">
            <a:extLst>
              <a:ext uri="{FF2B5EF4-FFF2-40B4-BE49-F238E27FC236}">
                <a16:creationId xmlns:a16="http://schemas.microsoft.com/office/drawing/2014/main" id="{D75E3D7E-8DC1-B28A-D712-D61EAC01BC28}"/>
              </a:ext>
            </a:extLst>
          </p:cNvPr>
          <p:cNvSpPr>
            <a:spLocks noGrp="1"/>
          </p:cNvSpPr>
          <p:nvPr>
            <p:ph type="ftr" sz="quarter" idx="3"/>
          </p:nvPr>
        </p:nvSpPr>
        <p:spPr>
          <a:xfrm>
            <a:off x="5924361" y="6475413"/>
            <a:ext cx="2619564" cy="184666"/>
          </a:xfrm>
        </p:spPr>
        <p:txBody>
          <a:bodyPr/>
          <a:lstStyle/>
          <a:p>
            <a:r>
              <a:rPr lang="en-US" altLang="ko-KR" dirty="0"/>
              <a:t>Shravan Kumar Kalyankar, et. al., Huawei</a:t>
            </a:r>
          </a:p>
        </p:txBody>
      </p:sp>
      <p:sp>
        <p:nvSpPr>
          <p:cNvPr id="6" name="Date Placeholder 5">
            <a:extLst>
              <a:ext uri="{FF2B5EF4-FFF2-40B4-BE49-F238E27FC236}">
                <a16:creationId xmlns:a16="http://schemas.microsoft.com/office/drawing/2014/main" id="{9EC22FAE-FCB9-AAB5-11B5-6D709C56A52B}"/>
              </a:ext>
            </a:extLst>
          </p:cNvPr>
          <p:cNvSpPr>
            <a:spLocks noGrp="1"/>
          </p:cNvSpPr>
          <p:nvPr>
            <p:ph type="dt" sz="half" idx="2"/>
          </p:nvPr>
        </p:nvSpPr>
        <p:spPr>
          <a:xfrm>
            <a:off x="696913" y="332601"/>
            <a:ext cx="968214" cy="276999"/>
          </a:xfrm>
        </p:spPr>
        <p:txBody>
          <a:bodyPr/>
          <a:lstStyle/>
          <a:p>
            <a:pPr>
              <a:defRPr/>
            </a:pPr>
            <a:r>
              <a:rPr lang="en-US" dirty="0"/>
              <a:t>May 2025</a:t>
            </a:r>
          </a:p>
        </p:txBody>
      </p:sp>
      <p:sp>
        <p:nvSpPr>
          <p:cNvPr id="7" name="Rectangle 2">
            <a:extLst>
              <a:ext uri="{FF2B5EF4-FFF2-40B4-BE49-F238E27FC236}">
                <a16:creationId xmlns:a16="http://schemas.microsoft.com/office/drawing/2014/main" id="{89065594-6761-64EA-AC3E-4A31090FAB6B}"/>
              </a:ext>
            </a:extLst>
          </p:cNvPr>
          <p:cNvSpPr>
            <a:spLocks noChangeArrowheads="1"/>
          </p:cNvSpPr>
          <p:nvPr/>
        </p:nvSpPr>
        <p:spPr bwMode="auto">
          <a:xfrm>
            <a:off x="380999" y="2133600"/>
            <a:ext cx="11389637"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sp>
        <p:nvSpPr>
          <p:cNvPr id="8" name="Rectangle 2">
            <a:extLst>
              <a:ext uri="{FF2B5EF4-FFF2-40B4-BE49-F238E27FC236}">
                <a16:creationId xmlns:a16="http://schemas.microsoft.com/office/drawing/2014/main" id="{9B29A8BD-32A3-430C-A8AC-4C4ECA06DBA5}"/>
              </a:ext>
            </a:extLst>
          </p:cNvPr>
          <p:cNvSpPr txBox="1">
            <a:spLocks noChangeArrowheads="1"/>
          </p:cNvSpPr>
          <p:nvPr/>
        </p:nvSpPr>
        <p:spPr bwMode="auto">
          <a:xfrm>
            <a:off x="257408" y="1717221"/>
            <a:ext cx="10700376" cy="75513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000" b="0" i="0" baseline="0">
                <a:solidFill>
                  <a:schemeClr val="tx1"/>
                </a:solidFill>
                <a:latin typeface="+mn-lt"/>
                <a:ea typeface="+mn-ea"/>
                <a:cs typeface="+mn-cs"/>
              </a:defRPr>
            </a:lvl1pPr>
            <a:lvl2pPr marL="742950" indent="-285750" algn="l" rtl="0" eaLnBrk="0" fontAlgn="base" hangingPunct="0">
              <a:spcBef>
                <a:spcPct val="20000"/>
              </a:spcBef>
              <a:spcAft>
                <a:spcPct val="0"/>
              </a:spcAft>
              <a:buChar char="–"/>
              <a:defRPr sz="1800" baseline="0">
                <a:solidFill>
                  <a:schemeClr val="tx1"/>
                </a:solidFill>
                <a:latin typeface="+mn-lt"/>
              </a:defRPr>
            </a:lvl2pPr>
            <a:lvl3pPr marL="1085850" indent="-228600" algn="l" rtl="0" eaLnBrk="0" fontAlgn="base" hangingPunct="0">
              <a:spcBef>
                <a:spcPct val="20000"/>
              </a:spcBef>
              <a:spcAft>
                <a:spcPct val="0"/>
              </a:spcAft>
              <a:buChar char="•"/>
              <a:defRPr sz="1600" baseline="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r>
              <a:rPr lang="en-US" sz="1500" dirty="0"/>
              <a:t>Proposes a mechanism to resolve CID 1482.</a:t>
            </a:r>
            <a:endParaRPr lang="en-GB" sz="1500" dirty="0"/>
          </a:p>
        </p:txBody>
      </p:sp>
      <p:graphicFrame>
        <p:nvGraphicFramePr>
          <p:cNvPr id="9" name="表格 2">
            <a:extLst>
              <a:ext uri="{FF2B5EF4-FFF2-40B4-BE49-F238E27FC236}">
                <a16:creationId xmlns:a16="http://schemas.microsoft.com/office/drawing/2014/main" id="{7BDE5B59-5247-4447-B9AC-C2B774E69051}"/>
              </a:ext>
            </a:extLst>
          </p:cNvPr>
          <p:cNvGraphicFramePr>
            <a:graphicFrameLocks noGrp="1"/>
          </p:cNvGraphicFramePr>
          <p:nvPr>
            <p:extLst>
              <p:ext uri="{D42A27DB-BD31-4B8C-83A1-F6EECF244321}">
                <p14:modId xmlns:p14="http://schemas.microsoft.com/office/powerpoint/2010/main" val="3025613498"/>
              </p:ext>
            </p:extLst>
          </p:nvPr>
        </p:nvGraphicFramePr>
        <p:xfrm>
          <a:off x="347325" y="2305916"/>
          <a:ext cx="8274160" cy="1924050"/>
        </p:xfrm>
        <a:graphic>
          <a:graphicData uri="http://schemas.openxmlformats.org/drawingml/2006/table">
            <a:tbl>
              <a:tblPr/>
              <a:tblGrid>
                <a:gridCol w="427626">
                  <a:extLst>
                    <a:ext uri="{9D8B030D-6E8A-4147-A177-3AD203B41FA5}">
                      <a16:colId xmlns:a16="http://schemas.microsoft.com/office/drawing/2014/main" val="3015842355"/>
                    </a:ext>
                  </a:extLst>
                </a:gridCol>
                <a:gridCol w="583290">
                  <a:extLst>
                    <a:ext uri="{9D8B030D-6E8A-4147-A177-3AD203B41FA5}">
                      <a16:colId xmlns:a16="http://schemas.microsoft.com/office/drawing/2014/main" val="3318738012"/>
                    </a:ext>
                  </a:extLst>
                </a:gridCol>
                <a:gridCol w="755567">
                  <a:extLst>
                    <a:ext uri="{9D8B030D-6E8A-4147-A177-3AD203B41FA5}">
                      <a16:colId xmlns:a16="http://schemas.microsoft.com/office/drawing/2014/main" val="1948717899"/>
                    </a:ext>
                  </a:extLst>
                </a:gridCol>
                <a:gridCol w="3167700">
                  <a:extLst>
                    <a:ext uri="{9D8B030D-6E8A-4147-A177-3AD203B41FA5}">
                      <a16:colId xmlns:a16="http://schemas.microsoft.com/office/drawing/2014/main" val="3537261274"/>
                    </a:ext>
                  </a:extLst>
                </a:gridCol>
                <a:gridCol w="3339977">
                  <a:extLst>
                    <a:ext uri="{9D8B030D-6E8A-4147-A177-3AD203B41FA5}">
                      <a16:colId xmlns:a16="http://schemas.microsoft.com/office/drawing/2014/main" val="3863407002"/>
                    </a:ext>
                  </a:extLst>
                </a:gridCol>
              </a:tblGrid>
              <a:tr h="495300">
                <a:tc>
                  <a:txBody>
                    <a:bodyPr/>
                    <a:lstStyle/>
                    <a:p>
                      <a:pPr algn="ctr" fontAlgn="t"/>
                      <a:r>
                        <a:rPr lang="en-US" sz="1500" b="0" i="0" kern="1200" baseline="0" dirty="0">
                          <a:solidFill>
                            <a:schemeClr val="tx1"/>
                          </a:solidFill>
                          <a:latin typeface="+mn-lt"/>
                          <a:ea typeface="+mn-ea"/>
                          <a:cs typeface="+mn-cs"/>
                        </a:rPr>
                        <a:t>CID</a:t>
                      </a:r>
                    </a:p>
                  </a:txBody>
                  <a:tcPr marL="6350" marR="6350" marT="6350" marB="0">
                    <a:lnL w="6350" cap="flat" cmpd="sng" algn="ctr">
                      <a:solidFill>
                        <a:srgbClr val="333300"/>
                      </a:solidFill>
                      <a:prstDash val="solid"/>
                      <a:round/>
                      <a:headEnd type="none" w="med" len="med"/>
                      <a:tailEnd type="none" w="med" len="med"/>
                    </a:lnL>
                    <a:lnR w="6350" cap="flat" cmpd="sng" algn="ctr">
                      <a:solidFill>
                        <a:srgbClr val="333300"/>
                      </a:solidFill>
                      <a:prstDash val="solid"/>
                      <a:round/>
                      <a:headEnd type="none" w="med" len="med"/>
                      <a:tailEnd type="none" w="med" len="med"/>
                    </a:lnR>
                    <a:lnT w="6350" cap="flat" cmpd="sng" algn="ctr">
                      <a:solidFill>
                        <a:srgbClr val="333300"/>
                      </a:solidFill>
                      <a:prstDash val="solid"/>
                      <a:round/>
                      <a:headEnd type="none" w="med" len="med"/>
                      <a:tailEnd type="none" w="med" len="med"/>
                    </a:lnT>
                    <a:lnB w="6350" cap="flat" cmpd="sng" algn="ctr">
                      <a:solidFill>
                        <a:srgbClr val="333300"/>
                      </a:solidFill>
                      <a:prstDash val="solid"/>
                      <a:round/>
                      <a:headEnd type="none" w="med" len="med"/>
                      <a:tailEnd type="none" w="med" len="med"/>
                    </a:lnB>
                  </a:tcPr>
                </a:tc>
                <a:tc>
                  <a:txBody>
                    <a:bodyPr/>
                    <a:lstStyle/>
                    <a:p>
                      <a:pPr algn="ctr" fontAlgn="t"/>
                      <a:r>
                        <a:rPr lang="en-US" sz="1500" b="0" i="0" kern="1200" baseline="0" dirty="0">
                          <a:solidFill>
                            <a:schemeClr val="tx1"/>
                          </a:solidFill>
                          <a:latin typeface="+mn-lt"/>
                          <a:ea typeface="+mn-ea"/>
                          <a:cs typeface="+mn-cs"/>
                        </a:rPr>
                        <a:t>Clause</a:t>
                      </a:r>
                    </a:p>
                  </a:txBody>
                  <a:tcPr marL="6350" marR="6350" marT="6350" marB="0">
                    <a:lnL w="6350" cap="flat" cmpd="sng" algn="ctr">
                      <a:solidFill>
                        <a:srgbClr val="333300"/>
                      </a:solidFill>
                      <a:prstDash val="solid"/>
                      <a:round/>
                      <a:headEnd type="none" w="med" len="med"/>
                      <a:tailEnd type="none" w="med" len="med"/>
                    </a:lnL>
                    <a:lnR w="6350" cap="flat" cmpd="sng" algn="ctr">
                      <a:solidFill>
                        <a:srgbClr val="333300"/>
                      </a:solidFill>
                      <a:prstDash val="solid"/>
                      <a:round/>
                      <a:headEnd type="none" w="med" len="med"/>
                      <a:tailEnd type="none" w="med" len="med"/>
                    </a:lnR>
                    <a:lnT w="6350" cap="flat" cmpd="sng" algn="ctr">
                      <a:solidFill>
                        <a:srgbClr val="333300"/>
                      </a:solidFill>
                      <a:prstDash val="solid"/>
                      <a:round/>
                      <a:headEnd type="none" w="med" len="med"/>
                      <a:tailEnd type="none" w="med" len="med"/>
                    </a:lnT>
                    <a:lnB w="6350" cap="flat" cmpd="sng" algn="ctr">
                      <a:solidFill>
                        <a:srgbClr val="333300"/>
                      </a:solidFill>
                      <a:prstDash val="solid"/>
                      <a:round/>
                      <a:headEnd type="none" w="med" len="med"/>
                      <a:tailEnd type="none" w="med" len="med"/>
                    </a:lnB>
                  </a:tcPr>
                </a:tc>
                <a:tc>
                  <a:txBody>
                    <a:bodyPr/>
                    <a:lstStyle/>
                    <a:p>
                      <a:pPr algn="ctr" fontAlgn="t"/>
                      <a:r>
                        <a:rPr lang="en-US" sz="1500" b="0" i="0" kern="1200" baseline="0" dirty="0">
                          <a:solidFill>
                            <a:schemeClr val="tx1"/>
                          </a:solidFill>
                          <a:latin typeface="+mn-lt"/>
                          <a:ea typeface="+mn-ea"/>
                          <a:cs typeface="+mn-cs"/>
                        </a:rPr>
                        <a:t>Commenter</a:t>
                      </a:r>
                    </a:p>
                  </a:txBody>
                  <a:tcPr marL="6350" marR="6350" marT="6350" marB="0">
                    <a:lnL w="6350" cap="flat" cmpd="sng" algn="ctr">
                      <a:solidFill>
                        <a:srgbClr val="333300"/>
                      </a:solidFill>
                      <a:prstDash val="solid"/>
                      <a:round/>
                      <a:headEnd type="none" w="med" len="med"/>
                      <a:tailEnd type="none" w="med" len="med"/>
                    </a:lnL>
                    <a:lnR w="6350" cap="flat" cmpd="sng" algn="ctr">
                      <a:solidFill>
                        <a:srgbClr val="333300"/>
                      </a:solidFill>
                      <a:prstDash val="solid"/>
                      <a:round/>
                      <a:headEnd type="none" w="med" len="med"/>
                      <a:tailEnd type="none" w="med" len="med"/>
                    </a:lnR>
                    <a:lnT w="6350" cap="flat" cmpd="sng" algn="ctr">
                      <a:solidFill>
                        <a:srgbClr val="333300"/>
                      </a:solidFill>
                      <a:prstDash val="solid"/>
                      <a:round/>
                      <a:headEnd type="none" w="med" len="med"/>
                      <a:tailEnd type="none" w="med" len="med"/>
                    </a:lnT>
                    <a:lnB w="6350" cap="flat" cmpd="sng" algn="ctr">
                      <a:solidFill>
                        <a:srgbClr val="333300"/>
                      </a:solidFill>
                      <a:prstDash val="solid"/>
                      <a:round/>
                      <a:headEnd type="none" w="med" len="med"/>
                      <a:tailEnd type="none" w="med" len="med"/>
                    </a:lnB>
                  </a:tcPr>
                </a:tc>
                <a:tc>
                  <a:txBody>
                    <a:bodyPr/>
                    <a:lstStyle/>
                    <a:p>
                      <a:pPr algn="l" fontAlgn="t"/>
                      <a:r>
                        <a:rPr lang="en-US" sz="1500" b="0" i="0" kern="1200" baseline="0" dirty="0">
                          <a:solidFill>
                            <a:schemeClr val="tx1"/>
                          </a:solidFill>
                          <a:latin typeface="+mn-lt"/>
                          <a:ea typeface="+mn-ea"/>
                          <a:cs typeface="+mn-cs"/>
                        </a:rPr>
                        <a:t>Comment</a:t>
                      </a:r>
                    </a:p>
                  </a:txBody>
                  <a:tcPr marL="6350" marR="6350" marT="6350" marB="0">
                    <a:lnL w="6350" cap="flat" cmpd="sng" algn="ctr">
                      <a:solidFill>
                        <a:srgbClr val="333300"/>
                      </a:solidFill>
                      <a:prstDash val="solid"/>
                      <a:round/>
                      <a:headEnd type="none" w="med" len="med"/>
                      <a:tailEnd type="none" w="med" len="med"/>
                    </a:lnL>
                    <a:lnR w="6350" cap="flat" cmpd="sng" algn="ctr">
                      <a:solidFill>
                        <a:srgbClr val="333300"/>
                      </a:solidFill>
                      <a:prstDash val="solid"/>
                      <a:round/>
                      <a:headEnd type="none" w="med" len="med"/>
                      <a:tailEnd type="none" w="med" len="med"/>
                    </a:lnR>
                    <a:lnT w="6350" cap="flat" cmpd="sng" algn="ctr">
                      <a:solidFill>
                        <a:srgbClr val="333300"/>
                      </a:solidFill>
                      <a:prstDash val="solid"/>
                      <a:round/>
                      <a:headEnd type="none" w="med" len="med"/>
                      <a:tailEnd type="none" w="med" len="med"/>
                    </a:lnT>
                    <a:lnB w="6350" cap="flat" cmpd="sng" algn="ctr">
                      <a:solidFill>
                        <a:srgbClr val="333300"/>
                      </a:solidFill>
                      <a:prstDash val="solid"/>
                      <a:round/>
                      <a:headEnd type="none" w="med" len="med"/>
                      <a:tailEnd type="none" w="med" len="med"/>
                    </a:lnB>
                  </a:tcPr>
                </a:tc>
                <a:tc>
                  <a:txBody>
                    <a:bodyPr/>
                    <a:lstStyle/>
                    <a:p>
                      <a:pPr algn="l" fontAlgn="t"/>
                      <a:r>
                        <a:rPr lang="en-US" sz="1500" b="0" i="0" kern="1200" baseline="0" dirty="0">
                          <a:solidFill>
                            <a:schemeClr val="tx1"/>
                          </a:solidFill>
                          <a:latin typeface="+mn-lt"/>
                          <a:ea typeface="+mn-ea"/>
                          <a:cs typeface="+mn-cs"/>
                        </a:rPr>
                        <a:t>Proposed change</a:t>
                      </a:r>
                    </a:p>
                  </a:txBody>
                  <a:tcPr marL="6350" marR="6350" marT="6350" marB="0">
                    <a:lnL w="6350" cap="flat" cmpd="sng" algn="ctr">
                      <a:solidFill>
                        <a:srgbClr val="333300"/>
                      </a:solidFill>
                      <a:prstDash val="solid"/>
                      <a:round/>
                      <a:headEnd type="none" w="med" len="med"/>
                      <a:tailEnd type="none" w="med" len="med"/>
                    </a:lnL>
                    <a:lnR w="6350" cap="flat" cmpd="sng" algn="ctr">
                      <a:solidFill>
                        <a:srgbClr val="333300"/>
                      </a:solidFill>
                      <a:prstDash val="solid"/>
                      <a:round/>
                      <a:headEnd type="none" w="med" len="med"/>
                      <a:tailEnd type="none" w="med" len="med"/>
                    </a:lnR>
                    <a:lnT w="6350" cap="flat" cmpd="sng" algn="ctr">
                      <a:solidFill>
                        <a:srgbClr val="333300"/>
                      </a:solidFill>
                      <a:prstDash val="solid"/>
                      <a:round/>
                      <a:headEnd type="none" w="med" len="med"/>
                      <a:tailEnd type="none" w="med" len="med"/>
                    </a:lnT>
                    <a:lnB w="6350" cap="flat" cmpd="sng" algn="ctr">
                      <a:solidFill>
                        <a:srgbClr val="333300"/>
                      </a:solidFill>
                      <a:prstDash val="solid"/>
                      <a:round/>
                      <a:headEnd type="none" w="med" len="med"/>
                      <a:tailEnd type="none" w="med" len="med"/>
                    </a:lnB>
                  </a:tcPr>
                </a:tc>
                <a:extLst>
                  <a:ext uri="{0D108BD9-81ED-4DB2-BD59-A6C34878D82A}">
                    <a16:rowId xmlns:a16="http://schemas.microsoft.com/office/drawing/2014/main" val="966427542"/>
                  </a:ext>
                </a:extLst>
              </a:tr>
              <a:tr h="1428750">
                <a:tc>
                  <a:txBody>
                    <a:bodyPr/>
                    <a:lstStyle/>
                    <a:p>
                      <a:pPr algn="ctr" fontAlgn="t"/>
                      <a:r>
                        <a:rPr lang="en-US" altLang="zh-CN" sz="1500" b="0" i="0" kern="1200" baseline="0" dirty="0">
                          <a:solidFill>
                            <a:schemeClr val="tx1"/>
                          </a:solidFill>
                          <a:latin typeface="+mn-lt"/>
                          <a:ea typeface="+mn-ea"/>
                          <a:cs typeface="+mn-cs"/>
                        </a:rPr>
                        <a:t>1482</a:t>
                      </a:r>
                    </a:p>
                  </a:txBody>
                  <a:tcPr marL="6350" marR="6350" marT="6350" marB="0">
                    <a:lnL w="6350" cap="flat" cmpd="sng" algn="ctr">
                      <a:solidFill>
                        <a:srgbClr val="333300"/>
                      </a:solidFill>
                      <a:prstDash val="solid"/>
                      <a:round/>
                      <a:headEnd type="none" w="med" len="med"/>
                      <a:tailEnd type="none" w="med" len="med"/>
                    </a:lnL>
                    <a:lnR w="6350" cap="flat" cmpd="sng" algn="ctr">
                      <a:solidFill>
                        <a:srgbClr val="333300"/>
                      </a:solidFill>
                      <a:prstDash val="solid"/>
                      <a:round/>
                      <a:headEnd type="none" w="med" len="med"/>
                      <a:tailEnd type="none" w="med" len="med"/>
                    </a:lnR>
                    <a:lnT w="6350" cap="flat" cmpd="sng" algn="ctr">
                      <a:solidFill>
                        <a:srgbClr val="333300"/>
                      </a:solidFill>
                      <a:prstDash val="solid"/>
                      <a:round/>
                      <a:headEnd type="none" w="med" len="med"/>
                      <a:tailEnd type="none" w="med" len="med"/>
                    </a:lnT>
                    <a:lnB w="6350" cap="flat" cmpd="sng" algn="ctr">
                      <a:solidFill>
                        <a:srgbClr val="333300"/>
                      </a:solidFill>
                      <a:prstDash val="solid"/>
                      <a:round/>
                      <a:headEnd type="none" w="med" len="med"/>
                      <a:tailEnd type="none" w="med" len="med"/>
                    </a:lnB>
                  </a:tcPr>
                </a:tc>
                <a:tc>
                  <a:txBody>
                    <a:bodyPr/>
                    <a:lstStyle/>
                    <a:p>
                      <a:pPr algn="ctr" fontAlgn="t"/>
                      <a:r>
                        <a:rPr lang="en-US" altLang="zh-CN" sz="1500" b="0" i="0" kern="1200" baseline="0" dirty="0">
                          <a:solidFill>
                            <a:schemeClr val="tx1"/>
                          </a:solidFill>
                          <a:latin typeface="+mn-lt"/>
                          <a:ea typeface="+mn-ea"/>
                          <a:cs typeface="+mn-cs"/>
                        </a:rPr>
                        <a:t>37.10</a:t>
                      </a:r>
                    </a:p>
                  </a:txBody>
                  <a:tcPr marL="6350" marR="6350" marT="6350" marB="0">
                    <a:lnL w="6350" cap="flat" cmpd="sng" algn="ctr">
                      <a:solidFill>
                        <a:srgbClr val="333300"/>
                      </a:solidFill>
                      <a:prstDash val="solid"/>
                      <a:round/>
                      <a:headEnd type="none" w="med" len="med"/>
                      <a:tailEnd type="none" w="med" len="med"/>
                    </a:lnL>
                    <a:lnR w="6350" cap="flat" cmpd="sng" algn="ctr">
                      <a:solidFill>
                        <a:srgbClr val="333300"/>
                      </a:solidFill>
                      <a:prstDash val="solid"/>
                      <a:round/>
                      <a:headEnd type="none" w="med" len="med"/>
                      <a:tailEnd type="none" w="med" len="med"/>
                    </a:lnR>
                    <a:lnT w="6350" cap="flat" cmpd="sng" algn="ctr">
                      <a:solidFill>
                        <a:srgbClr val="333300"/>
                      </a:solidFill>
                      <a:prstDash val="solid"/>
                      <a:round/>
                      <a:headEnd type="none" w="med" len="med"/>
                      <a:tailEnd type="none" w="med" len="med"/>
                    </a:lnT>
                    <a:lnB w="6350" cap="flat" cmpd="sng" algn="ctr">
                      <a:solidFill>
                        <a:srgbClr val="333300"/>
                      </a:solidFill>
                      <a:prstDash val="solid"/>
                      <a:round/>
                      <a:headEnd type="none" w="med" len="med"/>
                      <a:tailEnd type="none" w="med" len="med"/>
                    </a:lnB>
                  </a:tcPr>
                </a:tc>
                <a:tc>
                  <a:txBody>
                    <a:bodyPr/>
                    <a:lstStyle/>
                    <a:p>
                      <a:pPr algn="ctr" fontAlgn="t"/>
                      <a:r>
                        <a:rPr lang="en-US" altLang="zh-CN" sz="1500" b="0" i="0" kern="1200" baseline="0" dirty="0">
                          <a:solidFill>
                            <a:schemeClr val="tx1"/>
                          </a:solidFill>
                          <a:latin typeface="+mn-lt"/>
                          <a:ea typeface="+mn-ea"/>
                          <a:cs typeface="+mn-cs"/>
                        </a:rPr>
                        <a:t>Akira Kishida</a:t>
                      </a:r>
                    </a:p>
                  </a:txBody>
                  <a:tcPr marL="6350" marR="6350" marT="6350" marB="0">
                    <a:lnL w="6350" cap="flat" cmpd="sng" algn="ctr">
                      <a:solidFill>
                        <a:srgbClr val="333300"/>
                      </a:solidFill>
                      <a:prstDash val="solid"/>
                      <a:round/>
                      <a:headEnd type="none" w="med" len="med"/>
                      <a:tailEnd type="none" w="med" len="med"/>
                    </a:lnL>
                    <a:lnR w="6350" cap="flat" cmpd="sng" algn="ctr">
                      <a:solidFill>
                        <a:srgbClr val="333300"/>
                      </a:solidFill>
                      <a:prstDash val="solid"/>
                      <a:round/>
                      <a:headEnd type="none" w="med" len="med"/>
                      <a:tailEnd type="none" w="med" len="med"/>
                    </a:lnR>
                    <a:lnT w="6350" cap="flat" cmpd="sng" algn="ctr">
                      <a:solidFill>
                        <a:srgbClr val="333300"/>
                      </a:solidFill>
                      <a:prstDash val="solid"/>
                      <a:round/>
                      <a:headEnd type="none" w="med" len="med"/>
                      <a:tailEnd type="none" w="med" len="med"/>
                    </a:lnT>
                    <a:lnB w="6350" cap="flat" cmpd="sng" algn="ctr">
                      <a:solidFill>
                        <a:srgbClr val="333300"/>
                      </a:solidFill>
                      <a:prstDash val="solid"/>
                      <a:round/>
                      <a:headEnd type="none" w="med" len="med"/>
                      <a:tailEnd type="none" w="med" len="med"/>
                    </a:lnB>
                  </a:tcPr>
                </a:tc>
                <a:tc>
                  <a:txBody>
                    <a:bodyPr/>
                    <a:lstStyle/>
                    <a:p>
                      <a:pPr algn="l" fontAlgn="t"/>
                      <a:r>
                        <a:rPr lang="en-US" sz="1500" b="0" i="0" kern="1200" baseline="0" dirty="0">
                          <a:solidFill>
                            <a:schemeClr val="tx1"/>
                          </a:solidFill>
                          <a:latin typeface="+mn-lt"/>
                          <a:ea typeface="+mn-ea"/>
                          <a:cs typeface="+mn-cs"/>
                        </a:rPr>
                        <a:t>There might be a case where the channel condition of the NPCA primary channel is worse than that of the original BSS primary channel.</a:t>
                      </a:r>
                    </a:p>
                  </a:txBody>
                  <a:tcPr marL="6350" marR="6350" marT="6350" marB="0">
                    <a:lnL w="6350" cap="flat" cmpd="sng" algn="ctr">
                      <a:solidFill>
                        <a:srgbClr val="333300"/>
                      </a:solidFill>
                      <a:prstDash val="solid"/>
                      <a:round/>
                      <a:headEnd type="none" w="med" len="med"/>
                      <a:tailEnd type="none" w="med" len="med"/>
                    </a:lnL>
                    <a:lnR w="6350" cap="flat" cmpd="sng" algn="ctr">
                      <a:solidFill>
                        <a:srgbClr val="333300"/>
                      </a:solidFill>
                      <a:prstDash val="solid"/>
                      <a:round/>
                      <a:headEnd type="none" w="med" len="med"/>
                      <a:tailEnd type="none" w="med" len="med"/>
                    </a:lnR>
                    <a:lnT w="6350" cap="flat" cmpd="sng" algn="ctr">
                      <a:solidFill>
                        <a:srgbClr val="333300"/>
                      </a:solidFill>
                      <a:prstDash val="solid"/>
                      <a:round/>
                      <a:headEnd type="none" w="med" len="med"/>
                      <a:tailEnd type="none" w="med" len="med"/>
                    </a:lnT>
                    <a:lnB w="6350" cap="flat" cmpd="sng" algn="ctr">
                      <a:solidFill>
                        <a:srgbClr val="333300"/>
                      </a:solidFill>
                      <a:prstDash val="solid"/>
                      <a:round/>
                      <a:headEnd type="none" w="med" len="med"/>
                      <a:tailEnd type="none" w="med" len="med"/>
                    </a:lnB>
                  </a:tcPr>
                </a:tc>
                <a:tc>
                  <a:txBody>
                    <a:bodyPr/>
                    <a:lstStyle/>
                    <a:p>
                      <a:pPr algn="l" fontAlgn="t"/>
                      <a:r>
                        <a:rPr lang="en-US" sz="1500" b="0" i="0" kern="1200" baseline="0" dirty="0">
                          <a:solidFill>
                            <a:schemeClr val="tx1"/>
                          </a:solidFill>
                          <a:latin typeface="+mn-lt"/>
                          <a:ea typeface="+mn-ea"/>
                          <a:cs typeface="+mn-cs"/>
                        </a:rPr>
                        <a:t>It should be clarified that NPCA transition to the NPCA primary channel is not necessary in such cases.</a:t>
                      </a:r>
                    </a:p>
                  </a:txBody>
                  <a:tcPr marL="6350" marR="6350" marT="6350" marB="0">
                    <a:lnL w="6350" cap="flat" cmpd="sng" algn="ctr">
                      <a:solidFill>
                        <a:srgbClr val="333300"/>
                      </a:solidFill>
                      <a:prstDash val="solid"/>
                      <a:round/>
                      <a:headEnd type="none" w="med" len="med"/>
                      <a:tailEnd type="none" w="med" len="med"/>
                    </a:lnL>
                    <a:lnR w="6350" cap="flat" cmpd="sng" algn="ctr">
                      <a:solidFill>
                        <a:srgbClr val="333300"/>
                      </a:solidFill>
                      <a:prstDash val="solid"/>
                      <a:round/>
                      <a:headEnd type="none" w="med" len="med"/>
                      <a:tailEnd type="none" w="med" len="med"/>
                    </a:lnR>
                    <a:lnT w="6350" cap="flat" cmpd="sng" algn="ctr">
                      <a:solidFill>
                        <a:srgbClr val="333300"/>
                      </a:solidFill>
                      <a:prstDash val="solid"/>
                      <a:round/>
                      <a:headEnd type="none" w="med" len="med"/>
                      <a:tailEnd type="none" w="med" len="med"/>
                    </a:lnT>
                    <a:lnB w="6350" cap="flat" cmpd="sng" algn="ctr">
                      <a:solidFill>
                        <a:srgbClr val="333300"/>
                      </a:solidFill>
                      <a:prstDash val="solid"/>
                      <a:round/>
                      <a:headEnd type="none" w="med" len="med"/>
                      <a:tailEnd type="none" w="med" len="med"/>
                    </a:lnB>
                  </a:tcPr>
                </a:tc>
                <a:extLst>
                  <a:ext uri="{0D108BD9-81ED-4DB2-BD59-A6C34878D82A}">
                    <a16:rowId xmlns:a16="http://schemas.microsoft.com/office/drawing/2014/main" val="1103891244"/>
                  </a:ext>
                </a:extLst>
              </a:tr>
            </a:tbl>
          </a:graphicData>
        </a:graphic>
      </p:graphicFrame>
    </p:spTree>
    <p:extLst>
      <p:ext uri="{BB962C8B-B14F-4D97-AF65-F5344CB8AC3E}">
        <p14:creationId xmlns:p14="http://schemas.microsoft.com/office/powerpoint/2010/main" val="8686832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04439A0-8E87-D6E1-ADB2-CF624EB12137}"/>
            </a:ext>
          </a:extLst>
        </p:cNvPr>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21616895-116E-5515-A4B3-C301D056B3E4}"/>
              </a:ext>
            </a:extLst>
          </p:cNvPr>
          <p:cNvSpPr>
            <a:spLocks noGrp="1"/>
          </p:cNvSpPr>
          <p:nvPr>
            <p:ph type="sldNum" sz="quarter" idx="12"/>
          </p:nvPr>
        </p:nvSpPr>
        <p:spPr>
          <a:xfrm>
            <a:off x="4344988" y="6475413"/>
            <a:ext cx="530225" cy="182562"/>
          </a:xfrm>
        </p:spPr>
        <p:txBody>
          <a:bodyPr/>
          <a:lstStyle/>
          <a:p>
            <a:r>
              <a:rPr lang="en-US" dirty="0"/>
              <a:t>Slide </a:t>
            </a:r>
            <a:fld id="{C1789BC7-C074-42CC-ADF8-5107DF6BD1C1}" type="slidenum">
              <a:rPr lang="en-US" smtClean="0"/>
              <a:pPr/>
              <a:t>3</a:t>
            </a:fld>
            <a:endParaRPr lang="en-US" dirty="0"/>
          </a:p>
        </p:txBody>
      </p:sp>
      <p:sp>
        <p:nvSpPr>
          <p:cNvPr id="5" name="Footer Placeholder 4">
            <a:extLst>
              <a:ext uri="{FF2B5EF4-FFF2-40B4-BE49-F238E27FC236}">
                <a16:creationId xmlns:a16="http://schemas.microsoft.com/office/drawing/2014/main" id="{D75E3D7E-8DC1-B28A-D712-D61EAC01BC28}"/>
              </a:ext>
            </a:extLst>
          </p:cNvPr>
          <p:cNvSpPr>
            <a:spLocks noGrp="1"/>
          </p:cNvSpPr>
          <p:nvPr>
            <p:ph type="ftr" sz="quarter" idx="3"/>
          </p:nvPr>
        </p:nvSpPr>
        <p:spPr>
          <a:xfrm>
            <a:off x="5924361" y="6475413"/>
            <a:ext cx="2619564" cy="184666"/>
          </a:xfrm>
        </p:spPr>
        <p:txBody>
          <a:bodyPr/>
          <a:lstStyle/>
          <a:p>
            <a:r>
              <a:rPr lang="en-US" altLang="ko-KR" dirty="0"/>
              <a:t>Shravan Kumar Kalyankar, et. al., Huawei</a:t>
            </a:r>
          </a:p>
        </p:txBody>
      </p:sp>
      <p:sp>
        <p:nvSpPr>
          <p:cNvPr id="6" name="Date Placeholder 5">
            <a:extLst>
              <a:ext uri="{FF2B5EF4-FFF2-40B4-BE49-F238E27FC236}">
                <a16:creationId xmlns:a16="http://schemas.microsoft.com/office/drawing/2014/main" id="{9EC22FAE-FCB9-AAB5-11B5-6D709C56A52B}"/>
              </a:ext>
            </a:extLst>
          </p:cNvPr>
          <p:cNvSpPr>
            <a:spLocks noGrp="1"/>
          </p:cNvSpPr>
          <p:nvPr>
            <p:ph type="dt" sz="half" idx="2"/>
          </p:nvPr>
        </p:nvSpPr>
        <p:spPr>
          <a:xfrm>
            <a:off x="696913" y="332601"/>
            <a:ext cx="968214" cy="276999"/>
          </a:xfrm>
        </p:spPr>
        <p:txBody>
          <a:bodyPr/>
          <a:lstStyle/>
          <a:p>
            <a:pPr>
              <a:defRPr/>
            </a:pPr>
            <a:r>
              <a:rPr lang="en-US" dirty="0"/>
              <a:t>May 2025</a:t>
            </a:r>
          </a:p>
        </p:txBody>
      </p:sp>
      <p:sp>
        <p:nvSpPr>
          <p:cNvPr id="7" name="Rectangle 2">
            <a:extLst>
              <a:ext uri="{FF2B5EF4-FFF2-40B4-BE49-F238E27FC236}">
                <a16:creationId xmlns:a16="http://schemas.microsoft.com/office/drawing/2014/main" id="{89065594-6761-64EA-AC3E-4A31090FAB6B}"/>
              </a:ext>
            </a:extLst>
          </p:cNvPr>
          <p:cNvSpPr>
            <a:spLocks noChangeArrowheads="1"/>
          </p:cNvSpPr>
          <p:nvPr/>
        </p:nvSpPr>
        <p:spPr bwMode="auto">
          <a:xfrm>
            <a:off x="380999" y="2133600"/>
            <a:ext cx="11389637"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sp>
        <p:nvSpPr>
          <p:cNvPr id="33" name="Title 32">
            <a:extLst>
              <a:ext uri="{FF2B5EF4-FFF2-40B4-BE49-F238E27FC236}">
                <a16:creationId xmlns:a16="http://schemas.microsoft.com/office/drawing/2014/main" id="{87B4AFA2-08B3-4CB3-AE5B-7EE09F440863}"/>
              </a:ext>
            </a:extLst>
          </p:cNvPr>
          <p:cNvSpPr>
            <a:spLocks noGrp="1"/>
          </p:cNvSpPr>
          <p:nvPr>
            <p:ph type="title"/>
          </p:nvPr>
        </p:nvSpPr>
        <p:spPr/>
        <p:txBody>
          <a:bodyPr/>
          <a:lstStyle/>
          <a:p>
            <a:pPr algn="l"/>
            <a:r>
              <a:rPr lang="en-US" dirty="0"/>
              <a:t>Problem</a:t>
            </a:r>
          </a:p>
        </p:txBody>
      </p:sp>
      <p:sp>
        <p:nvSpPr>
          <p:cNvPr id="35" name="TextBox 34">
            <a:extLst>
              <a:ext uri="{FF2B5EF4-FFF2-40B4-BE49-F238E27FC236}">
                <a16:creationId xmlns:a16="http://schemas.microsoft.com/office/drawing/2014/main" id="{D4744142-8C8A-4AF1-8333-1D6E3F089863}"/>
              </a:ext>
            </a:extLst>
          </p:cNvPr>
          <p:cNvSpPr txBox="1"/>
          <p:nvPr/>
        </p:nvSpPr>
        <p:spPr>
          <a:xfrm>
            <a:off x="700644" y="1544505"/>
            <a:ext cx="6050478" cy="1938992"/>
          </a:xfrm>
          <a:prstGeom prst="rect">
            <a:avLst/>
          </a:prstGeom>
          <a:noFill/>
        </p:spPr>
        <p:txBody>
          <a:bodyPr wrap="square">
            <a:spAutoFit/>
          </a:bodyPr>
          <a:lstStyle/>
          <a:p>
            <a:pPr marL="355268" indent="-342900">
              <a:buFont typeface="+mj-lt"/>
              <a:buAutoNum type="arabicPeriod"/>
            </a:pPr>
            <a:r>
              <a:rPr lang="en-US" altLang="zh-CN" sz="1200" dirty="0">
                <a:latin typeface="Times New Roman" panose="02020603050405020304" pitchFamily="18" charset="0"/>
                <a:cs typeface="Times New Roman" panose="02020603050405020304" pitchFamily="18" charset="0"/>
              </a:rPr>
              <a:t>The proposed methods [2-4] recommend the NPCH selection and updating procedures.  </a:t>
            </a:r>
          </a:p>
          <a:p>
            <a:pPr marL="355268" indent="-342900">
              <a:buFont typeface="+mj-lt"/>
              <a:buAutoNum type="arabicPeriod"/>
            </a:pPr>
            <a:r>
              <a:rPr lang="en-US" altLang="zh-CN" sz="1200" dirty="0">
                <a:latin typeface="Times New Roman" panose="02020603050405020304" pitchFamily="18" charset="0"/>
                <a:cs typeface="Times New Roman" panose="02020603050405020304" pitchFamily="18" charset="0"/>
              </a:rPr>
              <a:t>However, if the NPCH channel is known to be busy due to ongoing OBSS (as shown in Fig. 3) or other conditions. In this case, the NPCA STA is unable to use the NPCH channel until a new NPCH is announced by the AP. </a:t>
            </a:r>
          </a:p>
          <a:p>
            <a:pPr marL="355268" indent="-342900">
              <a:buFont typeface="+mj-lt"/>
              <a:buAutoNum type="arabicPeriod"/>
            </a:pPr>
            <a:r>
              <a:rPr lang="en-US" altLang="zh-CN" sz="1200" dirty="0">
                <a:latin typeface="Times New Roman" panose="02020603050405020304" pitchFamily="18" charset="0"/>
                <a:cs typeface="Times New Roman" panose="02020603050405020304" pitchFamily="18" charset="0"/>
              </a:rPr>
              <a:t>Furthermore, NPCA STA wastes power in switching back-and-forth (PCH2NPCH) until a new NPCH is announced. </a:t>
            </a:r>
          </a:p>
          <a:p>
            <a:pPr marL="355268" indent="-342900">
              <a:buFont typeface="+mj-lt"/>
              <a:buAutoNum type="arabicPeriod"/>
            </a:pPr>
            <a:r>
              <a:rPr lang="en-US" altLang="zh-CN" dirty="0">
                <a:cs typeface="Times New Roman" panose="02020603050405020304" pitchFamily="18" charset="0"/>
              </a:rPr>
              <a:t>Moreover, AP is unable to assess the hidden OBSS or other hidden conditions on the NPCH channel.</a:t>
            </a:r>
          </a:p>
          <a:p>
            <a:pPr marL="355268" indent="-342900">
              <a:buFont typeface="+mj-lt"/>
              <a:buAutoNum type="arabicPeriod"/>
            </a:pPr>
            <a:r>
              <a:rPr lang="en-US" altLang="zh-CN" dirty="0">
                <a:cs typeface="Times New Roman" panose="02020603050405020304" pitchFamily="18" charset="0"/>
              </a:rPr>
              <a:t>There is no mechanism defined to inform the AP about the poor NPCH condition and request a channel switch.</a:t>
            </a:r>
          </a:p>
        </p:txBody>
      </p:sp>
      <p:pic>
        <p:nvPicPr>
          <p:cNvPr id="36" name="Picture 35">
            <a:extLst>
              <a:ext uri="{FF2B5EF4-FFF2-40B4-BE49-F238E27FC236}">
                <a16:creationId xmlns:a16="http://schemas.microsoft.com/office/drawing/2014/main" id="{FE41ED3B-43F7-4EBE-8C3E-2965C025D1FD}"/>
              </a:ext>
            </a:extLst>
          </p:cNvPr>
          <p:cNvPicPr>
            <a:picLocks noChangeAspect="1"/>
          </p:cNvPicPr>
          <p:nvPr/>
        </p:nvPicPr>
        <p:blipFill>
          <a:blip r:embed="rId2"/>
          <a:stretch>
            <a:fillRect/>
          </a:stretch>
        </p:blipFill>
        <p:spPr>
          <a:xfrm>
            <a:off x="823350" y="4122194"/>
            <a:ext cx="2160240" cy="1770196"/>
          </a:xfrm>
          <a:prstGeom prst="rect">
            <a:avLst/>
          </a:prstGeom>
        </p:spPr>
      </p:pic>
      <p:pic>
        <p:nvPicPr>
          <p:cNvPr id="37" name="Picture 36">
            <a:extLst>
              <a:ext uri="{FF2B5EF4-FFF2-40B4-BE49-F238E27FC236}">
                <a16:creationId xmlns:a16="http://schemas.microsoft.com/office/drawing/2014/main" id="{9CB8F404-D90F-4504-BF19-E952B1784633}"/>
              </a:ext>
            </a:extLst>
          </p:cNvPr>
          <p:cNvPicPr>
            <a:picLocks noChangeAspect="1"/>
          </p:cNvPicPr>
          <p:nvPr/>
        </p:nvPicPr>
        <p:blipFill>
          <a:blip r:embed="rId3"/>
          <a:stretch>
            <a:fillRect/>
          </a:stretch>
        </p:blipFill>
        <p:spPr>
          <a:xfrm>
            <a:off x="3486375" y="4925020"/>
            <a:ext cx="4022644" cy="1127687"/>
          </a:xfrm>
          <a:prstGeom prst="rect">
            <a:avLst/>
          </a:prstGeom>
        </p:spPr>
      </p:pic>
      <p:sp>
        <p:nvSpPr>
          <p:cNvPr id="38" name="TextBox 37">
            <a:extLst>
              <a:ext uri="{FF2B5EF4-FFF2-40B4-BE49-F238E27FC236}">
                <a16:creationId xmlns:a16="http://schemas.microsoft.com/office/drawing/2014/main" id="{1A648DBA-DBC4-4F93-A181-A94879E1C786}"/>
              </a:ext>
            </a:extLst>
          </p:cNvPr>
          <p:cNvSpPr txBox="1"/>
          <p:nvPr/>
        </p:nvSpPr>
        <p:spPr>
          <a:xfrm>
            <a:off x="548559" y="5929845"/>
            <a:ext cx="3024336" cy="553998"/>
          </a:xfrm>
          <a:prstGeom prst="rect">
            <a:avLst/>
          </a:prstGeom>
          <a:noFill/>
        </p:spPr>
        <p:txBody>
          <a:bodyPr wrap="square" rtlCol="0">
            <a:spAutoFit/>
          </a:bodyPr>
          <a:lstStyle/>
          <a:p>
            <a:r>
              <a:rPr lang="en-US" sz="1000" dirty="0">
                <a:latin typeface="Times New Roman" panose="02020603050405020304" pitchFamily="18" charset="0"/>
                <a:cs typeface="Times New Roman" panose="02020603050405020304" pitchFamily="18" charset="0"/>
              </a:rPr>
              <a:t>Fig. 2: STA or a group of STA’s experiencing OBSS1 on PCH and OBSS2 on NPCH. Whereas, AP is only experiencing OBSS1.</a:t>
            </a:r>
          </a:p>
        </p:txBody>
      </p:sp>
      <p:sp>
        <p:nvSpPr>
          <p:cNvPr id="39" name="TextBox 38">
            <a:extLst>
              <a:ext uri="{FF2B5EF4-FFF2-40B4-BE49-F238E27FC236}">
                <a16:creationId xmlns:a16="http://schemas.microsoft.com/office/drawing/2014/main" id="{2860A3AE-9170-4AC9-8309-620A23F4C088}"/>
              </a:ext>
            </a:extLst>
          </p:cNvPr>
          <p:cNvSpPr txBox="1"/>
          <p:nvPr/>
        </p:nvSpPr>
        <p:spPr>
          <a:xfrm>
            <a:off x="3859326" y="5888281"/>
            <a:ext cx="3312368" cy="553998"/>
          </a:xfrm>
          <a:prstGeom prst="rect">
            <a:avLst/>
          </a:prstGeom>
          <a:noFill/>
        </p:spPr>
        <p:txBody>
          <a:bodyPr wrap="square" rtlCol="0">
            <a:spAutoFit/>
          </a:bodyPr>
          <a:lstStyle/>
          <a:p>
            <a:r>
              <a:rPr lang="en-US" sz="1000" dirty="0">
                <a:latin typeface="Times New Roman" panose="02020603050405020304" pitchFamily="18" charset="0"/>
                <a:cs typeface="Times New Roman" panose="02020603050405020304" pitchFamily="18" charset="0"/>
              </a:rPr>
              <a:t>Fig. 3: AP switches to NPCH when OBSS1 is identified, however, STA switches to NPCH and fails to access AP due to OBSS2 on NPCH. </a:t>
            </a:r>
          </a:p>
        </p:txBody>
      </p:sp>
      <p:sp>
        <p:nvSpPr>
          <p:cNvPr id="40" name="TextBox 39">
            <a:extLst>
              <a:ext uri="{FF2B5EF4-FFF2-40B4-BE49-F238E27FC236}">
                <a16:creationId xmlns:a16="http://schemas.microsoft.com/office/drawing/2014/main" id="{AFAEE45E-0991-47B9-A789-712FE0B21C3A}"/>
              </a:ext>
            </a:extLst>
          </p:cNvPr>
          <p:cNvSpPr txBox="1"/>
          <p:nvPr/>
        </p:nvSpPr>
        <p:spPr>
          <a:xfrm>
            <a:off x="6913572" y="4286624"/>
            <a:ext cx="2176989" cy="553998"/>
          </a:xfrm>
          <a:prstGeom prst="rect">
            <a:avLst/>
          </a:prstGeom>
          <a:noFill/>
        </p:spPr>
        <p:txBody>
          <a:bodyPr wrap="square" rtlCol="0">
            <a:spAutoFit/>
          </a:bodyPr>
          <a:lstStyle/>
          <a:p>
            <a:r>
              <a:rPr lang="en-US" sz="1000" dirty="0">
                <a:latin typeface="Times New Roman" panose="02020603050405020304" pitchFamily="18" charset="0"/>
                <a:cs typeface="Times New Roman" panose="02020603050405020304" pitchFamily="18" charset="0"/>
              </a:rPr>
              <a:t>Fig. 4: STA switches back-and-forth and still fail to access the NPCH due to OBSS2 on STA NPCH.</a:t>
            </a:r>
          </a:p>
        </p:txBody>
      </p:sp>
      <p:pic>
        <p:nvPicPr>
          <p:cNvPr id="41" name="Picture 40">
            <a:extLst>
              <a:ext uri="{FF2B5EF4-FFF2-40B4-BE49-F238E27FC236}">
                <a16:creationId xmlns:a16="http://schemas.microsoft.com/office/drawing/2014/main" id="{51789B37-675A-49AC-9F73-CE5F67A36F28}"/>
              </a:ext>
            </a:extLst>
          </p:cNvPr>
          <p:cNvPicPr>
            <a:picLocks noChangeAspect="1"/>
          </p:cNvPicPr>
          <p:nvPr/>
        </p:nvPicPr>
        <p:blipFill>
          <a:blip r:embed="rId4"/>
          <a:stretch>
            <a:fillRect/>
          </a:stretch>
        </p:blipFill>
        <p:spPr>
          <a:xfrm>
            <a:off x="6901052" y="1438795"/>
            <a:ext cx="2107583" cy="2860073"/>
          </a:xfrm>
          <a:prstGeom prst="rect">
            <a:avLst/>
          </a:prstGeom>
        </p:spPr>
      </p:pic>
    </p:spTree>
    <p:extLst>
      <p:ext uri="{BB962C8B-B14F-4D97-AF65-F5344CB8AC3E}">
        <p14:creationId xmlns:p14="http://schemas.microsoft.com/office/powerpoint/2010/main" val="26248018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04439A0-8E87-D6E1-ADB2-CF624EB1213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C85BBF6-5FFF-CF3D-00DE-F29332F1F98C}"/>
              </a:ext>
            </a:extLst>
          </p:cNvPr>
          <p:cNvSpPr>
            <a:spLocks noGrp="1"/>
          </p:cNvSpPr>
          <p:nvPr>
            <p:ph type="title"/>
          </p:nvPr>
        </p:nvSpPr>
        <p:spPr>
          <a:xfrm>
            <a:off x="615740" y="750986"/>
            <a:ext cx="7630486" cy="609600"/>
          </a:xfrm>
        </p:spPr>
        <p:txBody>
          <a:bodyPr/>
          <a:lstStyle/>
          <a:p>
            <a:pPr lvl="2"/>
            <a:r>
              <a:rPr lang="en-US" sz="2800" dirty="0"/>
              <a:t>NPCA Primary Channel Feedback Mechanism</a:t>
            </a:r>
          </a:p>
        </p:txBody>
      </p:sp>
      <p:sp>
        <p:nvSpPr>
          <p:cNvPr id="4" name="Slide Number Placeholder 3">
            <a:extLst>
              <a:ext uri="{FF2B5EF4-FFF2-40B4-BE49-F238E27FC236}">
                <a16:creationId xmlns:a16="http://schemas.microsoft.com/office/drawing/2014/main" id="{21616895-116E-5515-A4B3-C301D056B3E4}"/>
              </a:ext>
            </a:extLst>
          </p:cNvPr>
          <p:cNvSpPr>
            <a:spLocks noGrp="1"/>
          </p:cNvSpPr>
          <p:nvPr>
            <p:ph type="sldNum" sz="quarter" idx="12"/>
          </p:nvPr>
        </p:nvSpPr>
        <p:spPr>
          <a:xfrm>
            <a:off x="4344988" y="6475413"/>
            <a:ext cx="530225" cy="182562"/>
          </a:xfrm>
        </p:spPr>
        <p:txBody>
          <a:bodyPr/>
          <a:lstStyle/>
          <a:p>
            <a:r>
              <a:rPr lang="en-US"/>
              <a:t>Slide </a:t>
            </a:r>
            <a:fld id="{C1789BC7-C074-42CC-ADF8-5107DF6BD1C1}" type="slidenum">
              <a:rPr lang="en-US" smtClean="0"/>
              <a:pPr/>
              <a:t>4</a:t>
            </a:fld>
            <a:endParaRPr lang="en-US"/>
          </a:p>
        </p:txBody>
      </p:sp>
      <p:sp>
        <p:nvSpPr>
          <p:cNvPr id="5" name="Footer Placeholder 4">
            <a:extLst>
              <a:ext uri="{FF2B5EF4-FFF2-40B4-BE49-F238E27FC236}">
                <a16:creationId xmlns:a16="http://schemas.microsoft.com/office/drawing/2014/main" id="{D75E3D7E-8DC1-B28A-D712-D61EAC01BC28}"/>
              </a:ext>
            </a:extLst>
          </p:cNvPr>
          <p:cNvSpPr>
            <a:spLocks noGrp="1"/>
          </p:cNvSpPr>
          <p:nvPr>
            <p:ph type="ftr" sz="quarter" idx="3"/>
          </p:nvPr>
        </p:nvSpPr>
        <p:spPr>
          <a:xfrm>
            <a:off x="5924362" y="6475413"/>
            <a:ext cx="2619563" cy="184666"/>
          </a:xfrm>
        </p:spPr>
        <p:txBody>
          <a:bodyPr/>
          <a:lstStyle/>
          <a:p>
            <a:r>
              <a:rPr lang="en-US" altLang="ko-KR" dirty="0"/>
              <a:t>Shravan Kumar Kalyankar, et. al., Huawei</a:t>
            </a:r>
          </a:p>
        </p:txBody>
      </p:sp>
      <p:sp>
        <p:nvSpPr>
          <p:cNvPr id="6" name="Date Placeholder 5">
            <a:extLst>
              <a:ext uri="{FF2B5EF4-FFF2-40B4-BE49-F238E27FC236}">
                <a16:creationId xmlns:a16="http://schemas.microsoft.com/office/drawing/2014/main" id="{9EC22FAE-FCB9-AAB5-11B5-6D709C56A52B}"/>
              </a:ext>
            </a:extLst>
          </p:cNvPr>
          <p:cNvSpPr>
            <a:spLocks noGrp="1"/>
          </p:cNvSpPr>
          <p:nvPr>
            <p:ph type="dt" sz="half" idx="2"/>
          </p:nvPr>
        </p:nvSpPr>
        <p:spPr>
          <a:xfrm>
            <a:off x="696913" y="332601"/>
            <a:ext cx="968214" cy="276999"/>
          </a:xfrm>
        </p:spPr>
        <p:txBody>
          <a:bodyPr/>
          <a:lstStyle/>
          <a:p>
            <a:pPr>
              <a:defRPr/>
            </a:pPr>
            <a:r>
              <a:rPr lang="en-US" dirty="0"/>
              <a:t>May 2025</a:t>
            </a:r>
          </a:p>
        </p:txBody>
      </p:sp>
      <p:sp>
        <p:nvSpPr>
          <p:cNvPr id="7" name="Rectangle 2">
            <a:extLst>
              <a:ext uri="{FF2B5EF4-FFF2-40B4-BE49-F238E27FC236}">
                <a16:creationId xmlns:a16="http://schemas.microsoft.com/office/drawing/2014/main" id="{89065594-6761-64EA-AC3E-4A31090FAB6B}"/>
              </a:ext>
            </a:extLst>
          </p:cNvPr>
          <p:cNvSpPr>
            <a:spLocks noChangeArrowheads="1"/>
          </p:cNvSpPr>
          <p:nvPr/>
        </p:nvSpPr>
        <p:spPr bwMode="auto">
          <a:xfrm>
            <a:off x="380999" y="2133600"/>
            <a:ext cx="11389637"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pic>
        <p:nvPicPr>
          <p:cNvPr id="12" name="Picture 11">
            <a:extLst>
              <a:ext uri="{FF2B5EF4-FFF2-40B4-BE49-F238E27FC236}">
                <a16:creationId xmlns:a16="http://schemas.microsoft.com/office/drawing/2014/main" id="{10EA3011-C5DA-4305-B473-993D7E860F37}"/>
              </a:ext>
            </a:extLst>
          </p:cNvPr>
          <p:cNvPicPr>
            <a:picLocks noChangeAspect="1"/>
          </p:cNvPicPr>
          <p:nvPr/>
        </p:nvPicPr>
        <p:blipFill>
          <a:blip r:embed="rId2"/>
          <a:stretch>
            <a:fillRect/>
          </a:stretch>
        </p:blipFill>
        <p:spPr>
          <a:xfrm>
            <a:off x="8436219" y="5654941"/>
            <a:ext cx="418872" cy="273064"/>
          </a:xfrm>
          <a:prstGeom prst="rect">
            <a:avLst/>
          </a:prstGeom>
        </p:spPr>
      </p:pic>
      <p:sp>
        <p:nvSpPr>
          <p:cNvPr id="28" name="TextBox 27">
            <a:extLst>
              <a:ext uri="{FF2B5EF4-FFF2-40B4-BE49-F238E27FC236}">
                <a16:creationId xmlns:a16="http://schemas.microsoft.com/office/drawing/2014/main" id="{6C68136D-7504-435B-BFDC-961E16034737}"/>
              </a:ext>
            </a:extLst>
          </p:cNvPr>
          <p:cNvSpPr txBox="1"/>
          <p:nvPr/>
        </p:nvSpPr>
        <p:spPr>
          <a:xfrm>
            <a:off x="5945733" y="3645356"/>
            <a:ext cx="2675753" cy="246221"/>
          </a:xfrm>
          <a:prstGeom prst="rect">
            <a:avLst/>
          </a:prstGeom>
          <a:noFill/>
        </p:spPr>
        <p:txBody>
          <a:bodyPr wrap="square" rtlCol="0">
            <a:spAutoFit/>
          </a:bodyPr>
          <a:lstStyle/>
          <a:p>
            <a:r>
              <a:rPr lang="en-US" sz="1000" dirty="0">
                <a:latin typeface="Times New Roman" panose="02020603050405020304" pitchFamily="18" charset="0"/>
                <a:cs typeface="Times New Roman" panose="02020603050405020304" pitchFamily="18" charset="0"/>
              </a:rPr>
              <a:t>Fig. 5: STA send a feedback to the AP.</a:t>
            </a:r>
          </a:p>
        </p:txBody>
      </p:sp>
      <p:sp>
        <p:nvSpPr>
          <p:cNvPr id="30" name="TextBox 29">
            <a:extLst>
              <a:ext uri="{FF2B5EF4-FFF2-40B4-BE49-F238E27FC236}">
                <a16:creationId xmlns:a16="http://schemas.microsoft.com/office/drawing/2014/main" id="{1D1EAA52-4030-4D7A-9703-3323BD9841E8}"/>
              </a:ext>
            </a:extLst>
          </p:cNvPr>
          <p:cNvSpPr txBox="1"/>
          <p:nvPr/>
        </p:nvSpPr>
        <p:spPr>
          <a:xfrm>
            <a:off x="534390" y="1549569"/>
            <a:ext cx="5415148" cy="830997"/>
          </a:xfrm>
          <a:prstGeom prst="rect">
            <a:avLst/>
          </a:prstGeom>
          <a:noFill/>
        </p:spPr>
        <p:txBody>
          <a:bodyPr wrap="square">
            <a:spAutoFit/>
          </a:bodyPr>
          <a:lstStyle/>
          <a:p>
            <a:pPr>
              <a:spcBef>
                <a:spcPts val="1200"/>
              </a:spcBef>
            </a:pPr>
            <a:r>
              <a:rPr lang="en-US" i="1" dirty="0">
                <a:latin typeface="Arial" panose="020B0604020202020204" pitchFamily="34" charset="0"/>
              </a:rPr>
              <a:t>STA feedback mechanism: A mechanism where STA send a feedback about NPCH channel to AP when the NPCH channel conditions degrade (e.g. due to OBSS). The feedback contains NPCH measurement report to the AP. Additionally, STA can send NPCH channel update request.</a:t>
            </a:r>
            <a:endParaRPr lang="en-US" b="1" i="1" dirty="0">
              <a:latin typeface="Arial" panose="020B0604020202020204" pitchFamily="34" charset="0"/>
            </a:endParaRPr>
          </a:p>
        </p:txBody>
      </p:sp>
      <p:sp>
        <p:nvSpPr>
          <p:cNvPr id="32" name="TextBox 31">
            <a:extLst>
              <a:ext uri="{FF2B5EF4-FFF2-40B4-BE49-F238E27FC236}">
                <a16:creationId xmlns:a16="http://schemas.microsoft.com/office/drawing/2014/main" id="{712F653D-FA97-4E06-B4EB-FFDF5263FD24}"/>
              </a:ext>
            </a:extLst>
          </p:cNvPr>
          <p:cNvSpPr txBox="1"/>
          <p:nvPr/>
        </p:nvSpPr>
        <p:spPr>
          <a:xfrm>
            <a:off x="540327" y="2878087"/>
            <a:ext cx="4572000" cy="1477328"/>
          </a:xfrm>
          <a:prstGeom prst="rect">
            <a:avLst/>
          </a:prstGeom>
          <a:noFill/>
        </p:spPr>
        <p:txBody>
          <a:bodyPr wrap="square">
            <a:spAutoFit/>
          </a:bodyPr>
          <a:lstStyle/>
          <a:p>
            <a:pPr marL="12368" fontAlgn="auto">
              <a:spcBef>
                <a:spcPts val="1200"/>
              </a:spcBef>
              <a:spcAft>
                <a:spcPts val="0"/>
              </a:spcAft>
            </a:pPr>
            <a:r>
              <a:rPr lang="en-US" i="1" dirty="0">
                <a:latin typeface="Arial" panose="020B0604020202020204" pitchFamily="34" charset="0"/>
              </a:rPr>
              <a:t>Details: AP behavior</a:t>
            </a:r>
          </a:p>
          <a:p>
            <a:pPr marL="12368" fontAlgn="auto">
              <a:spcBef>
                <a:spcPts val="1200"/>
              </a:spcBef>
              <a:spcAft>
                <a:spcPts val="0"/>
              </a:spcAft>
            </a:pPr>
            <a:r>
              <a:rPr lang="en-US" i="1" dirty="0">
                <a:latin typeface="Arial" panose="020B0604020202020204" pitchFamily="34" charset="0"/>
              </a:rPr>
              <a:t>AP announce NPCA Feedback Threshold* along with the NPCA parameters in NPCA element via beacon.</a:t>
            </a:r>
          </a:p>
          <a:p>
            <a:pPr marL="355268" indent="-342900" fontAlgn="auto">
              <a:spcBef>
                <a:spcPts val="1200"/>
              </a:spcBef>
              <a:spcAft>
                <a:spcPts val="0"/>
              </a:spcAft>
              <a:buFont typeface="+mj-lt"/>
              <a:buAutoNum type="arabicPeriod"/>
            </a:pPr>
            <a:endParaRPr lang="en-US" i="1" dirty="0">
              <a:latin typeface="Arial" panose="020B0604020202020204" pitchFamily="34" charset="0"/>
            </a:endParaRPr>
          </a:p>
          <a:p>
            <a:pPr marL="355268" indent="-342900" fontAlgn="auto">
              <a:spcBef>
                <a:spcPts val="1200"/>
              </a:spcBef>
              <a:spcAft>
                <a:spcPts val="0"/>
              </a:spcAft>
              <a:buFont typeface="+mj-lt"/>
              <a:buAutoNum type="arabicPeriod"/>
            </a:pPr>
            <a:endParaRPr lang="en-US" i="1" dirty="0">
              <a:latin typeface="Arial" panose="020B0604020202020204" pitchFamily="34" charset="0"/>
            </a:endParaRPr>
          </a:p>
        </p:txBody>
      </p:sp>
      <p:graphicFrame>
        <p:nvGraphicFramePr>
          <p:cNvPr id="33" name="表格 18">
            <a:extLst>
              <a:ext uri="{FF2B5EF4-FFF2-40B4-BE49-F238E27FC236}">
                <a16:creationId xmlns:a16="http://schemas.microsoft.com/office/drawing/2014/main" id="{4F6EF815-526A-439F-A8CD-02E96F8AB6CC}"/>
              </a:ext>
            </a:extLst>
          </p:cNvPr>
          <p:cNvGraphicFramePr>
            <a:graphicFrameLocks/>
          </p:cNvGraphicFramePr>
          <p:nvPr>
            <p:extLst>
              <p:ext uri="{D42A27DB-BD31-4B8C-83A1-F6EECF244321}">
                <p14:modId xmlns:p14="http://schemas.microsoft.com/office/powerpoint/2010/main" val="1046983277"/>
              </p:ext>
            </p:extLst>
          </p:nvPr>
        </p:nvGraphicFramePr>
        <p:xfrm>
          <a:off x="151403" y="3678158"/>
          <a:ext cx="5459688" cy="548640"/>
        </p:xfrm>
        <a:graphic>
          <a:graphicData uri="http://schemas.openxmlformats.org/drawingml/2006/table">
            <a:tbl>
              <a:tblPr firstRow="1" bandRow="1"/>
              <a:tblGrid>
                <a:gridCol w="909948">
                  <a:extLst>
                    <a:ext uri="{9D8B030D-6E8A-4147-A177-3AD203B41FA5}">
                      <a16:colId xmlns:a16="http://schemas.microsoft.com/office/drawing/2014/main" val="1604946782"/>
                    </a:ext>
                  </a:extLst>
                </a:gridCol>
                <a:gridCol w="909948">
                  <a:extLst>
                    <a:ext uri="{9D8B030D-6E8A-4147-A177-3AD203B41FA5}">
                      <a16:colId xmlns:a16="http://schemas.microsoft.com/office/drawing/2014/main" val="651217940"/>
                    </a:ext>
                  </a:extLst>
                </a:gridCol>
                <a:gridCol w="909948">
                  <a:extLst>
                    <a:ext uri="{9D8B030D-6E8A-4147-A177-3AD203B41FA5}">
                      <a16:colId xmlns:a16="http://schemas.microsoft.com/office/drawing/2014/main" val="3088231820"/>
                    </a:ext>
                  </a:extLst>
                </a:gridCol>
                <a:gridCol w="909948">
                  <a:extLst>
                    <a:ext uri="{9D8B030D-6E8A-4147-A177-3AD203B41FA5}">
                      <a16:colId xmlns:a16="http://schemas.microsoft.com/office/drawing/2014/main" val="3588819393"/>
                    </a:ext>
                  </a:extLst>
                </a:gridCol>
                <a:gridCol w="909948">
                  <a:extLst>
                    <a:ext uri="{9D8B030D-6E8A-4147-A177-3AD203B41FA5}">
                      <a16:colId xmlns:a16="http://schemas.microsoft.com/office/drawing/2014/main" val="3863176490"/>
                    </a:ext>
                  </a:extLst>
                </a:gridCol>
                <a:gridCol w="909948">
                  <a:extLst>
                    <a:ext uri="{9D8B030D-6E8A-4147-A177-3AD203B41FA5}">
                      <a16:colId xmlns:a16="http://schemas.microsoft.com/office/drawing/2014/main" val="3688605338"/>
                    </a:ext>
                  </a:extLst>
                </a:gridCol>
              </a:tblGrid>
              <a:tr h="420756">
                <a:tc>
                  <a:txBody>
                    <a:bodyPr/>
                    <a:lstStyle>
                      <a:lvl1pPr marL="0" algn="l" defTabSz="914400" rtl="0" eaLnBrk="1" latinLnBrk="0" hangingPunct="1">
                        <a:defRPr sz="1800" b="1" kern="1200">
                          <a:solidFill>
                            <a:schemeClr val="lt1"/>
                          </a:solidFill>
                          <a:latin typeface="Arial"/>
                          <a:ea typeface="宋体"/>
                        </a:defRPr>
                      </a:lvl1pPr>
                      <a:lvl2pPr marL="457200" algn="l" defTabSz="914400" rtl="0" eaLnBrk="1" latinLnBrk="0" hangingPunct="1">
                        <a:defRPr sz="1800" b="1" kern="1200">
                          <a:solidFill>
                            <a:schemeClr val="lt1"/>
                          </a:solidFill>
                          <a:latin typeface="Arial"/>
                          <a:ea typeface="宋体"/>
                        </a:defRPr>
                      </a:lvl2pPr>
                      <a:lvl3pPr marL="914400" algn="l" defTabSz="914400" rtl="0" eaLnBrk="1" latinLnBrk="0" hangingPunct="1">
                        <a:defRPr sz="1800" b="1" kern="1200">
                          <a:solidFill>
                            <a:schemeClr val="lt1"/>
                          </a:solidFill>
                          <a:latin typeface="Arial"/>
                          <a:ea typeface="宋体"/>
                        </a:defRPr>
                      </a:lvl3pPr>
                      <a:lvl4pPr marL="1371600" algn="l" defTabSz="914400" rtl="0" eaLnBrk="1" latinLnBrk="0" hangingPunct="1">
                        <a:defRPr sz="1800" b="1" kern="1200">
                          <a:solidFill>
                            <a:schemeClr val="lt1"/>
                          </a:solidFill>
                          <a:latin typeface="Arial"/>
                          <a:ea typeface="宋体"/>
                        </a:defRPr>
                      </a:lvl4pPr>
                      <a:lvl5pPr marL="1828800" algn="l" defTabSz="914400" rtl="0" eaLnBrk="1" latinLnBrk="0" hangingPunct="1">
                        <a:defRPr sz="1800" b="1" kern="1200">
                          <a:solidFill>
                            <a:schemeClr val="lt1"/>
                          </a:solidFill>
                          <a:latin typeface="Arial"/>
                          <a:ea typeface="宋体"/>
                        </a:defRPr>
                      </a:lvl5pPr>
                      <a:lvl6pPr marL="2286000" algn="l" defTabSz="914400" rtl="0" eaLnBrk="1" latinLnBrk="0" hangingPunct="1">
                        <a:defRPr sz="1800" b="1" kern="1200">
                          <a:solidFill>
                            <a:schemeClr val="lt1"/>
                          </a:solidFill>
                          <a:latin typeface="Arial"/>
                          <a:ea typeface="宋体"/>
                        </a:defRPr>
                      </a:lvl6pPr>
                      <a:lvl7pPr marL="2743200" algn="l" defTabSz="914400" rtl="0" eaLnBrk="1" latinLnBrk="0" hangingPunct="1">
                        <a:defRPr sz="1800" b="1" kern="1200">
                          <a:solidFill>
                            <a:schemeClr val="lt1"/>
                          </a:solidFill>
                          <a:latin typeface="Arial"/>
                          <a:ea typeface="宋体"/>
                        </a:defRPr>
                      </a:lvl7pPr>
                      <a:lvl8pPr marL="3200400" algn="l" defTabSz="914400" rtl="0" eaLnBrk="1" latinLnBrk="0" hangingPunct="1">
                        <a:defRPr sz="1800" b="1" kern="1200">
                          <a:solidFill>
                            <a:schemeClr val="lt1"/>
                          </a:solidFill>
                          <a:latin typeface="Arial"/>
                          <a:ea typeface="宋体"/>
                        </a:defRPr>
                      </a:lvl8pPr>
                      <a:lvl9pPr marL="3657600" algn="l" defTabSz="914400" rtl="0" eaLnBrk="1" latinLnBrk="0" hangingPunct="1">
                        <a:defRPr sz="1800" b="1" kern="1200">
                          <a:solidFill>
                            <a:schemeClr val="lt1"/>
                          </a:solidFill>
                          <a:latin typeface="Arial"/>
                          <a:ea typeface="宋体"/>
                        </a:defRPr>
                      </a:lvl9pPr>
                    </a:lstStyle>
                    <a:p>
                      <a:pPr algn="ctr"/>
                      <a:r>
                        <a:rPr lang="en-US" altLang="zh-CN" sz="1000" b="0" dirty="0">
                          <a:solidFill>
                            <a:schemeClr val="tx1"/>
                          </a:solidFill>
                        </a:rPr>
                        <a:t>Element ID</a:t>
                      </a:r>
                      <a:endParaRPr lang="zh-CN" altLang="en-US" sz="1000" b="0" dirty="0">
                        <a:solidFill>
                          <a:schemeClr val="tx1"/>
                        </a:solidFill>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b="1" kern="1200">
                          <a:solidFill>
                            <a:schemeClr val="lt1"/>
                          </a:solidFill>
                          <a:latin typeface="Arial"/>
                          <a:ea typeface="宋体"/>
                        </a:defRPr>
                      </a:lvl1pPr>
                      <a:lvl2pPr marL="457200" algn="l" defTabSz="914400" rtl="0" eaLnBrk="1" latinLnBrk="0" hangingPunct="1">
                        <a:defRPr sz="1800" b="1" kern="1200">
                          <a:solidFill>
                            <a:schemeClr val="lt1"/>
                          </a:solidFill>
                          <a:latin typeface="Arial"/>
                          <a:ea typeface="宋体"/>
                        </a:defRPr>
                      </a:lvl2pPr>
                      <a:lvl3pPr marL="914400" algn="l" defTabSz="914400" rtl="0" eaLnBrk="1" latinLnBrk="0" hangingPunct="1">
                        <a:defRPr sz="1800" b="1" kern="1200">
                          <a:solidFill>
                            <a:schemeClr val="lt1"/>
                          </a:solidFill>
                          <a:latin typeface="Arial"/>
                          <a:ea typeface="宋体"/>
                        </a:defRPr>
                      </a:lvl3pPr>
                      <a:lvl4pPr marL="1371600" algn="l" defTabSz="914400" rtl="0" eaLnBrk="1" latinLnBrk="0" hangingPunct="1">
                        <a:defRPr sz="1800" b="1" kern="1200">
                          <a:solidFill>
                            <a:schemeClr val="lt1"/>
                          </a:solidFill>
                          <a:latin typeface="Arial"/>
                          <a:ea typeface="宋体"/>
                        </a:defRPr>
                      </a:lvl4pPr>
                      <a:lvl5pPr marL="1828800" algn="l" defTabSz="914400" rtl="0" eaLnBrk="1" latinLnBrk="0" hangingPunct="1">
                        <a:defRPr sz="1800" b="1" kern="1200">
                          <a:solidFill>
                            <a:schemeClr val="lt1"/>
                          </a:solidFill>
                          <a:latin typeface="Arial"/>
                          <a:ea typeface="宋体"/>
                        </a:defRPr>
                      </a:lvl5pPr>
                      <a:lvl6pPr marL="2286000" algn="l" defTabSz="914400" rtl="0" eaLnBrk="1" latinLnBrk="0" hangingPunct="1">
                        <a:defRPr sz="1800" b="1" kern="1200">
                          <a:solidFill>
                            <a:schemeClr val="lt1"/>
                          </a:solidFill>
                          <a:latin typeface="Arial"/>
                          <a:ea typeface="宋体"/>
                        </a:defRPr>
                      </a:lvl6pPr>
                      <a:lvl7pPr marL="2743200" algn="l" defTabSz="914400" rtl="0" eaLnBrk="1" latinLnBrk="0" hangingPunct="1">
                        <a:defRPr sz="1800" b="1" kern="1200">
                          <a:solidFill>
                            <a:schemeClr val="lt1"/>
                          </a:solidFill>
                          <a:latin typeface="Arial"/>
                          <a:ea typeface="宋体"/>
                        </a:defRPr>
                      </a:lvl7pPr>
                      <a:lvl8pPr marL="3200400" algn="l" defTabSz="914400" rtl="0" eaLnBrk="1" latinLnBrk="0" hangingPunct="1">
                        <a:defRPr sz="1800" b="1" kern="1200">
                          <a:solidFill>
                            <a:schemeClr val="lt1"/>
                          </a:solidFill>
                          <a:latin typeface="Arial"/>
                          <a:ea typeface="宋体"/>
                        </a:defRPr>
                      </a:lvl8pPr>
                      <a:lvl9pPr marL="3657600" algn="l" defTabSz="914400" rtl="0" eaLnBrk="1" latinLnBrk="0" hangingPunct="1">
                        <a:defRPr sz="1800" b="1" kern="1200">
                          <a:solidFill>
                            <a:schemeClr val="lt1"/>
                          </a:solidFill>
                          <a:latin typeface="Arial"/>
                          <a:ea typeface="宋体"/>
                        </a:defRPr>
                      </a:lvl9pPr>
                    </a:lstStyle>
                    <a:p>
                      <a:pPr algn="ctr"/>
                      <a:r>
                        <a:rPr lang="en-US" altLang="zh-CN" sz="1000" b="0" dirty="0">
                          <a:solidFill>
                            <a:schemeClr val="tx1"/>
                          </a:solidFill>
                        </a:rPr>
                        <a:t>Length</a:t>
                      </a:r>
                      <a:endParaRPr lang="zh-CN" altLang="en-US" sz="1000" b="0" dirty="0">
                        <a:solidFill>
                          <a:schemeClr val="tx1"/>
                        </a:solidFill>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b="1" kern="1200">
                          <a:solidFill>
                            <a:schemeClr val="lt1"/>
                          </a:solidFill>
                          <a:latin typeface="Arial"/>
                          <a:ea typeface="宋体"/>
                        </a:defRPr>
                      </a:lvl1pPr>
                      <a:lvl2pPr marL="457200" algn="l" defTabSz="914400" rtl="0" eaLnBrk="1" latinLnBrk="0" hangingPunct="1">
                        <a:defRPr sz="1800" b="1" kern="1200">
                          <a:solidFill>
                            <a:schemeClr val="lt1"/>
                          </a:solidFill>
                          <a:latin typeface="Arial"/>
                          <a:ea typeface="宋体"/>
                        </a:defRPr>
                      </a:lvl2pPr>
                      <a:lvl3pPr marL="914400" algn="l" defTabSz="914400" rtl="0" eaLnBrk="1" latinLnBrk="0" hangingPunct="1">
                        <a:defRPr sz="1800" b="1" kern="1200">
                          <a:solidFill>
                            <a:schemeClr val="lt1"/>
                          </a:solidFill>
                          <a:latin typeface="Arial"/>
                          <a:ea typeface="宋体"/>
                        </a:defRPr>
                      </a:lvl3pPr>
                      <a:lvl4pPr marL="1371600" algn="l" defTabSz="914400" rtl="0" eaLnBrk="1" latinLnBrk="0" hangingPunct="1">
                        <a:defRPr sz="1800" b="1" kern="1200">
                          <a:solidFill>
                            <a:schemeClr val="lt1"/>
                          </a:solidFill>
                          <a:latin typeface="Arial"/>
                          <a:ea typeface="宋体"/>
                        </a:defRPr>
                      </a:lvl4pPr>
                      <a:lvl5pPr marL="1828800" algn="l" defTabSz="914400" rtl="0" eaLnBrk="1" latinLnBrk="0" hangingPunct="1">
                        <a:defRPr sz="1800" b="1" kern="1200">
                          <a:solidFill>
                            <a:schemeClr val="lt1"/>
                          </a:solidFill>
                          <a:latin typeface="Arial"/>
                          <a:ea typeface="宋体"/>
                        </a:defRPr>
                      </a:lvl5pPr>
                      <a:lvl6pPr marL="2286000" algn="l" defTabSz="914400" rtl="0" eaLnBrk="1" latinLnBrk="0" hangingPunct="1">
                        <a:defRPr sz="1800" b="1" kern="1200">
                          <a:solidFill>
                            <a:schemeClr val="lt1"/>
                          </a:solidFill>
                          <a:latin typeface="Arial"/>
                          <a:ea typeface="宋体"/>
                        </a:defRPr>
                      </a:lvl6pPr>
                      <a:lvl7pPr marL="2743200" algn="l" defTabSz="914400" rtl="0" eaLnBrk="1" latinLnBrk="0" hangingPunct="1">
                        <a:defRPr sz="1800" b="1" kern="1200">
                          <a:solidFill>
                            <a:schemeClr val="lt1"/>
                          </a:solidFill>
                          <a:latin typeface="Arial"/>
                          <a:ea typeface="宋体"/>
                        </a:defRPr>
                      </a:lvl7pPr>
                      <a:lvl8pPr marL="3200400" algn="l" defTabSz="914400" rtl="0" eaLnBrk="1" latinLnBrk="0" hangingPunct="1">
                        <a:defRPr sz="1800" b="1" kern="1200">
                          <a:solidFill>
                            <a:schemeClr val="lt1"/>
                          </a:solidFill>
                          <a:latin typeface="Arial"/>
                          <a:ea typeface="宋体"/>
                        </a:defRPr>
                      </a:lvl8pPr>
                      <a:lvl9pPr marL="3657600" algn="l" defTabSz="914400" rtl="0" eaLnBrk="1" latinLnBrk="0" hangingPunct="1">
                        <a:defRPr sz="1800" b="1" kern="1200">
                          <a:solidFill>
                            <a:schemeClr val="lt1"/>
                          </a:solidFill>
                          <a:latin typeface="Arial"/>
                          <a:ea typeface="宋体"/>
                        </a:defRPr>
                      </a:lvl9pPr>
                    </a:lstStyle>
                    <a:p>
                      <a:pPr algn="ctr"/>
                      <a:r>
                        <a:rPr lang="en-US" altLang="zh-CN" sz="1000" b="0" dirty="0">
                          <a:solidFill>
                            <a:schemeClr val="tx1"/>
                          </a:solidFill>
                        </a:rPr>
                        <a:t>Element ID Extension</a:t>
                      </a:r>
                      <a:endParaRPr lang="zh-CN" altLang="en-US" sz="1000" b="0" dirty="0">
                        <a:solidFill>
                          <a:schemeClr val="tx1"/>
                        </a:solidFill>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altLang="zh-CN" sz="1000" b="0" dirty="0">
                          <a:solidFill>
                            <a:schemeClr val="tx1"/>
                          </a:solidFill>
                          <a:latin typeface="Arial" panose="020B0604020202020204" pitchFamily="34" charset="0"/>
                          <a:cs typeface="Arial" panose="020B0604020202020204" pitchFamily="34" charset="0"/>
                        </a:rPr>
                        <a:t>NPCA Primary Channel</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altLang="zh-CN" sz="1000" b="0" dirty="0">
                          <a:solidFill>
                            <a:schemeClr val="tx1"/>
                          </a:solidFill>
                          <a:latin typeface="Arial" panose="020B0604020202020204" pitchFamily="34" charset="0"/>
                          <a:cs typeface="Arial" panose="020B0604020202020204" pitchFamily="34" charset="0"/>
                        </a:rPr>
                        <a:t>NPC Effective Time</a:t>
                      </a:r>
                      <a:endParaRPr lang="zh-CN" altLang="en-US" sz="1000" b="0" dirty="0">
                        <a:solidFill>
                          <a:schemeClr val="tx1"/>
                        </a:solidFill>
                        <a:latin typeface="Arial" panose="020B0604020202020204" pitchFamily="34" charset="0"/>
                        <a:cs typeface="Arial" panose="020B0604020202020204" pitchFamily="34" charset="0"/>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altLang="zh-CN" sz="1000" b="0" u="sng" dirty="0">
                          <a:solidFill>
                            <a:srgbClr val="FF0000"/>
                          </a:solidFill>
                          <a:latin typeface="Arial" panose="020B0604020202020204" pitchFamily="34" charset="0"/>
                          <a:cs typeface="Arial" panose="020B0604020202020204" pitchFamily="34" charset="0"/>
                        </a:rPr>
                        <a:t>NPCA Feedback Threshold</a:t>
                      </a:r>
                      <a:endParaRPr lang="zh-CN" altLang="en-US" sz="1000" b="0" u="sng" dirty="0">
                        <a:solidFill>
                          <a:srgbClr val="FF0000"/>
                        </a:solidFill>
                        <a:latin typeface="Arial" panose="020B0604020202020204" pitchFamily="34" charset="0"/>
                        <a:cs typeface="Arial" panose="020B0604020202020204" pitchFamily="34" charset="0"/>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82740372"/>
                  </a:ext>
                </a:extLst>
              </a:tr>
            </a:tbl>
          </a:graphicData>
        </a:graphic>
      </p:graphicFrame>
      <p:sp>
        <p:nvSpPr>
          <p:cNvPr id="34" name="TextBox 33">
            <a:extLst>
              <a:ext uri="{FF2B5EF4-FFF2-40B4-BE49-F238E27FC236}">
                <a16:creationId xmlns:a16="http://schemas.microsoft.com/office/drawing/2014/main" id="{CEF671A5-DCD6-442F-AB59-C6C77BABC5C6}"/>
              </a:ext>
            </a:extLst>
          </p:cNvPr>
          <p:cNvSpPr txBox="1"/>
          <p:nvPr/>
        </p:nvSpPr>
        <p:spPr>
          <a:xfrm>
            <a:off x="1869232" y="3974396"/>
            <a:ext cx="4464496" cy="461473"/>
          </a:xfrm>
          <a:prstGeom prst="rect">
            <a:avLst/>
          </a:prstGeom>
          <a:noFill/>
        </p:spPr>
        <p:txBody>
          <a:bodyPr vert="horz" wrap="square" rtlCol="0">
            <a:spAutoFit/>
          </a:bodyPr>
          <a:lstStyle/>
          <a:p>
            <a:pPr algn="l">
              <a:lnSpc>
                <a:spcPts val="3440"/>
              </a:lnSpc>
            </a:pPr>
            <a:r>
              <a:rPr lang="en-US" sz="1000" dirty="0">
                <a:solidFill>
                  <a:srgbClr val="FF0000"/>
                </a:solidFill>
                <a:latin typeface="Times New Roman" panose="02020603050405020304" pitchFamily="18" charset="0"/>
                <a:ea typeface="Microsoft YaHei" panose="020B0503020204020204" pitchFamily="34" charset="-122"/>
                <a:cs typeface="Times New Roman" panose="02020603050405020304" pitchFamily="18" charset="0"/>
              </a:rPr>
              <a:t>Fig. 6. NPCA element.</a:t>
            </a:r>
          </a:p>
        </p:txBody>
      </p:sp>
      <p:sp>
        <p:nvSpPr>
          <p:cNvPr id="35" name="TextBox 34">
            <a:extLst>
              <a:ext uri="{FF2B5EF4-FFF2-40B4-BE49-F238E27FC236}">
                <a16:creationId xmlns:a16="http://schemas.microsoft.com/office/drawing/2014/main" id="{85822DD6-20FA-4EA4-864D-74DF8C5178D0}"/>
              </a:ext>
            </a:extLst>
          </p:cNvPr>
          <p:cNvSpPr txBox="1"/>
          <p:nvPr/>
        </p:nvSpPr>
        <p:spPr>
          <a:xfrm>
            <a:off x="167409" y="5005929"/>
            <a:ext cx="5651499" cy="830997"/>
          </a:xfrm>
          <a:prstGeom prst="rect">
            <a:avLst/>
          </a:prstGeom>
          <a:noFill/>
        </p:spPr>
        <p:txBody>
          <a:bodyPr wrap="square">
            <a:spAutoFit/>
          </a:bodyPr>
          <a:lstStyle/>
          <a:p>
            <a:r>
              <a:rPr lang="en-US" sz="1200" i="1" dirty="0">
                <a:latin typeface="Times New Roman" panose="02020603050405020304" pitchFamily="18" charset="0"/>
                <a:cs typeface="Times New Roman" panose="02020603050405020304" pitchFamily="18" charset="0"/>
              </a:rPr>
              <a:t>NPCA Feedback Threshold*: NPCA disable threshold can be calculated based on the AP measurement report request periodicity. </a:t>
            </a:r>
          </a:p>
          <a:p>
            <a:endParaRPr lang="en-US" sz="1200" i="1" dirty="0">
              <a:latin typeface="Times New Roman" panose="02020603050405020304" pitchFamily="18" charset="0"/>
              <a:cs typeface="Times New Roman" panose="02020603050405020304" pitchFamily="18" charset="0"/>
            </a:endParaRPr>
          </a:p>
          <a:p>
            <a:endParaRPr lang="en-US" sz="1200" i="1" dirty="0">
              <a:latin typeface="Times New Roman" panose="02020603050405020304" pitchFamily="18" charset="0"/>
              <a:cs typeface="Times New Roman" panose="02020603050405020304" pitchFamily="18" charset="0"/>
            </a:endParaRPr>
          </a:p>
        </p:txBody>
      </p:sp>
      <p:pic>
        <p:nvPicPr>
          <p:cNvPr id="36" name="pic">
            <a:extLst>
              <a:ext uri="{FF2B5EF4-FFF2-40B4-BE49-F238E27FC236}">
                <a16:creationId xmlns:a16="http://schemas.microsoft.com/office/drawing/2014/main" id="{D32077DA-B106-405C-995B-3B70CF3AB72D}"/>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a:xfrm>
            <a:off x="5994340" y="1396851"/>
            <a:ext cx="3149660" cy="2113637"/>
          </a:xfrm>
          <a:prstGeom prst="rect">
            <a:avLst/>
          </a:prstGeom>
        </p:spPr>
      </p:pic>
      <p:sp>
        <p:nvSpPr>
          <p:cNvPr id="16" name="TextBox 15">
            <a:extLst>
              <a:ext uri="{FF2B5EF4-FFF2-40B4-BE49-F238E27FC236}">
                <a16:creationId xmlns:a16="http://schemas.microsoft.com/office/drawing/2014/main" id="{D488C8A2-A943-4AF1-877E-4BB8A1F8C14E}"/>
              </a:ext>
            </a:extLst>
          </p:cNvPr>
          <p:cNvSpPr txBox="1"/>
          <p:nvPr/>
        </p:nvSpPr>
        <p:spPr>
          <a:xfrm>
            <a:off x="184068" y="5436666"/>
            <a:ext cx="4572000" cy="461665"/>
          </a:xfrm>
          <a:prstGeom prst="rect">
            <a:avLst/>
          </a:prstGeom>
          <a:noFill/>
        </p:spPr>
        <p:txBody>
          <a:bodyPr wrap="square">
            <a:spAutoFit/>
          </a:bodyPr>
          <a:lstStyle/>
          <a:p>
            <a:r>
              <a:rPr lang="en-US" sz="1200" i="1" dirty="0">
                <a:latin typeface="Times New Roman" panose="02020603050405020304" pitchFamily="18" charset="0"/>
                <a:cs typeface="Times New Roman" panose="02020603050405020304" pitchFamily="18" charset="0"/>
              </a:rPr>
              <a:t>NPCA fail count*: No. of failed NPCA attempts due to partially or fully busy NPCH because of OBSS or other conditions.</a:t>
            </a:r>
          </a:p>
        </p:txBody>
      </p:sp>
    </p:spTree>
    <p:extLst>
      <p:ext uri="{BB962C8B-B14F-4D97-AF65-F5344CB8AC3E}">
        <p14:creationId xmlns:p14="http://schemas.microsoft.com/office/powerpoint/2010/main" val="25989261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33"/>
                                        </p:tgtEl>
                                        <p:attrNameLst>
                                          <p:attrName>style.visibility</p:attrName>
                                        </p:attrNameLst>
                                      </p:cBhvr>
                                      <p:to>
                                        <p:strVal val="visible"/>
                                      </p:to>
                                    </p:set>
                                    <p:animEffect transition="in" filter="fade">
                                      <p:cBhvr>
                                        <p:cTn id="7" dur="500"/>
                                        <p:tgtEl>
                                          <p:spTgt spid="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DE32BD3B-417B-45A7-A171-E9D2C2001AEA}"/>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5</a:t>
            </a:fld>
            <a:endParaRPr lang="en-US"/>
          </a:p>
        </p:txBody>
      </p:sp>
      <p:sp>
        <p:nvSpPr>
          <p:cNvPr id="5" name="Footer Placeholder 4">
            <a:extLst>
              <a:ext uri="{FF2B5EF4-FFF2-40B4-BE49-F238E27FC236}">
                <a16:creationId xmlns:a16="http://schemas.microsoft.com/office/drawing/2014/main" id="{29E377F5-2111-4DF6-A0B5-BE2BD9A617D6}"/>
              </a:ext>
            </a:extLst>
          </p:cNvPr>
          <p:cNvSpPr>
            <a:spLocks noGrp="1"/>
          </p:cNvSpPr>
          <p:nvPr>
            <p:ph type="ftr" sz="quarter" idx="3"/>
          </p:nvPr>
        </p:nvSpPr>
        <p:spPr>
          <a:xfrm>
            <a:off x="5924361" y="6475413"/>
            <a:ext cx="2619564" cy="184666"/>
          </a:xfrm>
        </p:spPr>
        <p:txBody>
          <a:bodyPr/>
          <a:lstStyle/>
          <a:p>
            <a:pPr>
              <a:defRPr/>
            </a:pPr>
            <a:r>
              <a:rPr lang="en-US" altLang="ko-KR" dirty="0"/>
              <a:t>Shravan Kumar Kalyankar, et. al., Huawei</a:t>
            </a:r>
          </a:p>
        </p:txBody>
      </p:sp>
      <p:sp>
        <p:nvSpPr>
          <p:cNvPr id="6" name="Date Placeholder 5">
            <a:extLst>
              <a:ext uri="{FF2B5EF4-FFF2-40B4-BE49-F238E27FC236}">
                <a16:creationId xmlns:a16="http://schemas.microsoft.com/office/drawing/2014/main" id="{A3767A2B-6FCB-4ECB-BE15-B7ACC0E83804}"/>
              </a:ext>
            </a:extLst>
          </p:cNvPr>
          <p:cNvSpPr>
            <a:spLocks noGrp="1"/>
          </p:cNvSpPr>
          <p:nvPr>
            <p:ph type="dt" sz="half" idx="2"/>
          </p:nvPr>
        </p:nvSpPr>
        <p:spPr>
          <a:xfrm>
            <a:off x="696913" y="332601"/>
            <a:ext cx="968214" cy="276999"/>
          </a:xfrm>
        </p:spPr>
        <p:txBody>
          <a:bodyPr/>
          <a:lstStyle/>
          <a:p>
            <a:pPr>
              <a:defRPr/>
            </a:pPr>
            <a:r>
              <a:rPr lang="en-US" dirty="0"/>
              <a:t>May 2025</a:t>
            </a:r>
          </a:p>
        </p:txBody>
      </p:sp>
      <p:sp>
        <p:nvSpPr>
          <p:cNvPr id="8" name="TextBox 7">
            <a:extLst>
              <a:ext uri="{FF2B5EF4-FFF2-40B4-BE49-F238E27FC236}">
                <a16:creationId xmlns:a16="http://schemas.microsoft.com/office/drawing/2014/main" id="{E78D4738-4448-449C-A2B0-C5EBF61CE746}"/>
              </a:ext>
            </a:extLst>
          </p:cNvPr>
          <p:cNvSpPr txBox="1"/>
          <p:nvPr/>
        </p:nvSpPr>
        <p:spPr>
          <a:xfrm>
            <a:off x="362197" y="1584136"/>
            <a:ext cx="4922322" cy="1692771"/>
          </a:xfrm>
          <a:prstGeom prst="rect">
            <a:avLst/>
          </a:prstGeom>
          <a:noFill/>
        </p:spPr>
        <p:txBody>
          <a:bodyPr wrap="square">
            <a:spAutoFit/>
          </a:bodyPr>
          <a:lstStyle/>
          <a:p>
            <a:pPr marL="12368" fontAlgn="auto">
              <a:spcBef>
                <a:spcPts val="1200"/>
              </a:spcBef>
              <a:spcAft>
                <a:spcPts val="0"/>
              </a:spcAft>
            </a:pPr>
            <a:r>
              <a:rPr lang="en-US" i="1" dirty="0">
                <a:latin typeface="Arial" panose="020B0604020202020204" pitchFamily="34" charset="0"/>
              </a:rPr>
              <a:t>Details: STA behavior</a:t>
            </a:r>
          </a:p>
          <a:p>
            <a:pPr marL="355268" indent="-342900" fontAlgn="auto">
              <a:spcBef>
                <a:spcPts val="1200"/>
              </a:spcBef>
              <a:spcAft>
                <a:spcPts val="0"/>
              </a:spcAft>
              <a:buFont typeface="+mj-lt"/>
              <a:buAutoNum type="arabicPeriod"/>
            </a:pPr>
            <a:r>
              <a:rPr lang="en-US" i="1" dirty="0">
                <a:latin typeface="Arial" panose="020B0604020202020204" pitchFamily="34" charset="0"/>
              </a:rPr>
              <a:t>STA use the NPCA feedback threshold to decide the NPCA feedback bit and NPCA mode bit. </a:t>
            </a:r>
          </a:p>
          <a:p>
            <a:pPr marL="355268" indent="-342900" fontAlgn="auto">
              <a:spcBef>
                <a:spcPts val="1200"/>
              </a:spcBef>
              <a:spcAft>
                <a:spcPts val="0"/>
              </a:spcAft>
              <a:buFont typeface="+mj-lt"/>
              <a:buAutoNum type="arabicPeriod"/>
            </a:pPr>
            <a:r>
              <a:rPr lang="en-US" i="1" dirty="0">
                <a:latin typeface="Arial" panose="020B0604020202020204" pitchFamily="34" charset="0"/>
              </a:rPr>
              <a:t>STA send the feedback as “1” to AP, if the NPCA fail count* is greater than equal to NPCA Feedback Threshold. AP may choose new NPCH based on the STA/STA’s/AP measurement report.</a:t>
            </a:r>
          </a:p>
        </p:txBody>
      </p:sp>
      <p:sp>
        <p:nvSpPr>
          <p:cNvPr id="12" name="Title 1">
            <a:extLst>
              <a:ext uri="{FF2B5EF4-FFF2-40B4-BE49-F238E27FC236}">
                <a16:creationId xmlns:a16="http://schemas.microsoft.com/office/drawing/2014/main" id="{16BD4990-9393-4699-974F-3714AE4A779B}"/>
              </a:ext>
            </a:extLst>
          </p:cNvPr>
          <p:cNvSpPr>
            <a:spLocks noGrp="1"/>
          </p:cNvSpPr>
          <p:nvPr>
            <p:ph type="title"/>
          </p:nvPr>
        </p:nvSpPr>
        <p:spPr>
          <a:xfrm>
            <a:off x="615740" y="750986"/>
            <a:ext cx="7630486" cy="609600"/>
          </a:xfrm>
        </p:spPr>
        <p:txBody>
          <a:bodyPr/>
          <a:lstStyle/>
          <a:p>
            <a:pPr lvl="2"/>
            <a:r>
              <a:rPr lang="en-US" sz="2800" dirty="0"/>
              <a:t>NPCA Primary Channel Feedback Mechanism</a:t>
            </a:r>
          </a:p>
        </p:txBody>
      </p:sp>
      <p:sp>
        <p:nvSpPr>
          <p:cNvPr id="27" name="TextBox 26">
            <a:extLst>
              <a:ext uri="{FF2B5EF4-FFF2-40B4-BE49-F238E27FC236}">
                <a16:creationId xmlns:a16="http://schemas.microsoft.com/office/drawing/2014/main" id="{9CF92108-33F8-4A2C-A213-A7202B7645E6}"/>
              </a:ext>
            </a:extLst>
          </p:cNvPr>
          <p:cNvSpPr txBox="1"/>
          <p:nvPr/>
        </p:nvSpPr>
        <p:spPr>
          <a:xfrm>
            <a:off x="489976" y="3750089"/>
            <a:ext cx="4533128" cy="1433854"/>
          </a:xfrm>
          <a:prstGeom prst="rect">
            <a:avLst/>
          </a:prstGeom>
          <a:noFill/>
        </p:spPr>
        <p:txBody>
          <a:bodyPr vert="horz" wrap="square" rtlCol="0">
            <a:spAutoFit/>
          </a:bodyPr>
          <a:lstStyle/>
          <a:p>
            <a:pPr algn="l">
              <a:lnSpc>
                <a:spcPct val="150000"/>
              </a:lnSpc>
            </a:pPr>
            <a:r>
              <a:rPr lang="en-US" sz="1200" dirty="0">
                <a:latin typeface="Times New Roman" panose="02020603050405020304" pitchFamily="18" charset="0"/>
                <a:ea typeface="Microsoft YaHei" panose="020B0503020204020204" pitchFamily="34" charset="-122"/>
                <a:cs typeface="Times New Roman" panose="02020603050405020304" pitchFamily="18" charset="0"/>
              </a:rPr>
              <a:t>Definition:</a:t>
            </a:r>
          </a:p>
          <a:p>
            <a:pPr marL="342900" marR="0" lvl="0" indent="-342900">
              <a:lnSpc>
                <a:spcPts val="1200"/>
              </a:lnSpc>
              <a:spcBef>
                <a:spcPts val="400"/>
              </a:spcBef>
              <a:spcAft>
                <a:spcPts val="400"/>
              </a:spcAft>
              <a:buFont typeface="Wingdings" panose="05000000000000000000" pitchFamily="2" charset="2"/>
              <a:buChar char=""/>
            </a:pPr>
            <a:r>
              <a:rPr lang="en-US" dirty="0">
                <a:solidFill>
                  <a:srgbClr val="FF0000"/>
                </a:solidFill>
                <a:ea typeface="Microsoft YaHei" panose="020B0503020204020204" pitchFamily="34" charset="-122"/>
                <a:cs typeface="Times New Roman" panose="02020603050405020304" pitchFamily="18" charset="0"/>
              </a:rPr>
              <a:t>NPCA Feedback Bit: A STA sends a 1-bit indication to indicate the NPCA primary channel condition.</a:t>
            </a:r>
          </a:p>
          <a:p>
            <a:pPr marL="342900" marR="0" lvl="0" indent="-342900">
              <a:lnSpc>
                <a:spcPts val="1200"/>
              </a:lnSpc>
              <a:spcBef>
                <a:spcPts val="400"/>
              </a:spcBef>
              <a:spcAft>
                <a:spcPts val="400"/>
              </a:spcAft>
              <a:buFont typeface="Wingdings" panose="05000000000000000000" pitchFamily="2" charset="2"/>
              <a:buChar char=""/>
            </a:pPr>
            <a:r>
              <a:rPr lang="en-US" dirty="0">
                <a:solidFill>
                  <a:srgbClr val="FF0000"/>
                </a:solidFill>
                <a:ea typeface="Microsoft YaHei" panose="020B0503020204020204" pitchFamily="34" charset="-122"/>
                <a:cs typeface="Times New Roman" panose="02020603050405020304" pitchFamily="18" charset="0"/>
              </a:rPr>
              <a:t>NPCA mode: A 1-bit indication to indicate whether the NPCA mode is enabled or disabled.</a:t>
            </a:r>
          </a:p>
          <a:p>
            <a:pPr marL="342900" indent="-342900" algn="l">
              <a:lnSpc>
                <a:spcPct val="150000"/>
              </a:lnSpc>
              <a:buFont typeface="Arial" panose="020B0604020202020204" pitchFamily="34" charset="0"/>
              <a:buChar char="•"/>
            </a:pPr>
            <a:endParaRPr lang="en-US" sz="1200" dirty="0">
              <a:latin typeface="Times New Roman" panose="02020603050405020304" pitchFamily="18" charset="0"/>
              <a:ea typeface="Microsoft YaHei" panose="020B0503020204020204" pitchFamily="34" charset="-122"/>
              <a:cs typeface="Times New Roman" panose="02020603050405020304" pitchFamily="18" charset="0"/>
            </a:endParaRPr>
          </a:p>
        </p:txBody>
      </p:sp>
      <p:pic>
        <p:nvPicPr>
          <p:cNvPr id="3" name="Picture 2">
            <a:extLst>
              <a:ext uri="{FF2B5EF4-FFF2-40B4-BE49-F238E27FC236}">
                <a16:creationId xmlns:a16="http://schemas.microsoft.com/office/drawing/2014/main" id="{A9BB9E23-F2AB-443A-987F-82A1654A3246}"/>
              </a:ext>
            </a:extLst>
          </p:cNvPr>
          <p:cNvPicPr>
            <a:picLocks noChangeAspect="1"/>
          </p:cNvPicPr>
          <p:nvPr/>
        </p:nvPicPr>
        <p:blipFill>
          <a:blip r:embed="rId2"/>
          <a:stretch>
            <a:fillRect/>
          </a:stretch>
        </p:blipFill>
        <p:spPr>
          <a:xfrm>
            <a:off x="5199888" y="2009553"/>
            <a:ext cx="3753397" cy="1021145"/>
          </a:xfrm>
          <a:prstGeom prst="rect">
            <a:avLst/>
          </a:prstGeom>
        </p:spPr>
      </p:pic>
      <p:sp>
        <p:nvSpPr>
          <p:cNvPr id="11" name="TextBox 10">
            <a:extLst>
              <a:ext uri="{FF2B5EF4-FFF2-40B4-BE49-F238E27FC236}">
                <a16:creationId xmlns:a16="http://schemas.microsoft.com/office/drawing/2014/main" id="{79712EEE-F1D4-4926-A0B8-D10F32232438}"/>
              </a:ext>
            </a:extLst>
          </p:cNvPr>
          <p:cNvSpPr txBox="1"/>
          <p:nvPr/>
        </p:nvSpPr>
        <p:spPr>
          <a:xfrm>
            <a:off x="5823813" y="3084524"/>
            <a:ext cx="2675753" cy="400110"/>
          </a:xfrm>
          <a:prstGeom prst="rect">
            <a:avLst/>
          </a:prstGeom>
          <a:noFill/>
        </p:spPr>
        <p:txBody>
          <a:bodyPr wrap="square" rtlCol="0">
            <a:spAutoFit/>
          </a:bodyPr>
          <a:lstStyle/>
          <a:p>
            <a:r>
              <a:rPr lang="en-US" sz="1000" dirty="0">
                <a:cs typeface="Times New Roman" panose="02020603050405020304" pitchFamily="18" charset="0"/>
              </a:rPr>
              <a:t>Fig. xx. Block Acknowledgement.</a:t>
            </a:r>
          </a:p>
          <a:p>
            <a:endParaRPr lang="en-US" sz="1000" dirty="0">
              <a:latin typeface="Times New Roman" panose="02020603050405020304" pitchFamily="18" charset="0"/>
              <a:cs typeface="Times New Roman" panose="02020603050405020304" pitchFamily="18" charset="0"/>
            </a:endParaRPr>
          </a:p>
        </p:txBody>
      </p:sp>
      <p:sp>
        <p:nvSpPr>
          <p:cNvPr id="13" name="TextBox 12">
            <a:extLst>
              <a:ext uri="{FF2B5EF4-FFF2-40B4-BE49-F238E27FC236}">
                <a16:creationId xmlns:a16="http://schemas.microsoft.com/office/drawing/2014/main" id="{B25821C4-23CC-4485-830A-BA1C81832E54}"/>
              </a:ext>
            </a:extLst>
          </p:cNvPr>
          <p:cNvSpPr txBox="1"/>
          <p:nvPr/>
        </p:nvSpPr>
        <p:spPr>
          <a:xfrm>
            <a:off x="5431536" y="3876649"/>
            <a:ext cx="3279648" cy="281231"/>
          </a:xfrm>
          <a:prstGeom prst="rect">
            <a:avLst/>
          </a:prstGeom>
          <a:noFill/>
        </p:spPr>
        <p:txBody>
          <a:bodyPr wrap="square">
            <a:spAutoFit/>
          </a:bodyPr>
          <a:lstStyle/>
          <a:p>
            <a:pPr marL="0" marR="0" algn="ctr">
              <a:lnSpc>
                <a:spcPct val="107000"/>
              </a:lnSpc>
              <a:spcBef>
                <a:spcPts val="0"/>
              </a:spcBef>
              <a:spcAft>
                <a:spcPts val="80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Fig. xx. NPCA Feedback.</a:t>
            </a:r>
          </a:p>
        </p:txBody>
      </p:sp>
      <mc:AlternateContent xmlns:mc="http://schemas.openxmlformats.org/markup-compatibility/2006" xmlns:a14="http://schemas.microsoft.com/office/drawing/2010/main">
        <mc:Choice Requires="a14">
          <p:graphicFrame>
            <p:nvGraphicFramePr>
              <p:cNvPr id="9" name="Table 8">
                <a:extLst>
                  <a:ext uri="{FF2B5EF4-FFF2-40B4-BE49-F238E27FC236}">
                    <a16:creationId xmlns:a16="http://schemas.microsoft.com/office/drawing/2014/main" id="{FB000EAA-349B-4E6C-BBB3-D01DD33938F1}"/>
                  </a:ext>
                </a:extLst>
              </p:cNvPr>
              <p:cNvGraphicFramePr>
                <a:graphicFrameLocks noGrp="1"/>
              </p:cNvGraphicFramePr>
              <p:nvPr>
                <p:extLst>
                  <p:ext uri="{D42A27DB-BD31-4B8C-83A1-F6EECF244321}">
                    <p14:modId xmlns:p14="http://schemas.microsoft.com/office/powerpoint/2010/main" val="4057174138"/>
                  </p:ext>
                </p:extLst>
              </p:nvPr>
            </p:nvGraphicFramePr>
            <p:xfrm>
              <a:off x="5346191" y="3379374"/>
              <a:ext cx="3432049" cy="465012"/>
            </p:xfrm>
            <a:graphic>
              <a:graphicData uri="http://schemas.openxmlformats.org/drawingml/2006/table">
                <a:tbl>
                  <a:tblPr firstRow="1" firstCol="1" bandRow="1">
                    <a:tableStyleId>{5C22544A-7EE6-4342-B048-85BDC9FD1C3A}</a:tableStyleId>
                  </a:tblPr>
                  <a:tblGrid>
                    <a:gridCol w="597409">
                      <a:extLst>
                        <a:ext uri="{9D8B030D-6E8A-4147-A177-3AD203B41FA5}">
                          <a16:colId xmlns:a16="http://schemas.microsoft.com/office/drawing/2014/main" val="1639150528"/>
                        </a:ext>
                      </a:extLst>
                    </a:gridCol>
                    <a:gridCol w="2834640">
                      <a:extLst>
                        <a:ext uri="{9D8B030D-6E8A-4147-A177-3AD203B41FA5}">
                          <a16:colId xmlns:a16="http://schemas.microsoft.com/office/drawing/2014/main" val="3672610532"/>
                        </a:ext>
                      </a:extLst>
                    </a:gridCol>
                  </a:tblGrid>
                  <a:tr h="0">
                    <a:tc>
                      <a:txBody>
                        <a:bodyPr/>
                        <a:lstStyle/>
                        <a:p>
                          <a:pPr marL="0" marR="0" algn="ctr">
                            <a:lnSpc>
                              <a:spcPct val="107000"/>
                            </a:lnSpc>
                            <a:spcBef>
                              <a:spcPts val="0"/>
                            </a:spcBef>
                            <a:spcAft>
                              <a:spcPts val="0"/>
                            </a:spcAft>
                          </a:pPr>
                          <a:r>
                            <a:rPr lang="en-US" sz="1000" dirty="0">
                              <a:solidFill>
                                <a:schemeClr val="tx1"/>
                              </a:solidFill>
                              <a:effectLst/>
                            </a:rPr>
                            <a:t>Value</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07000"/>
                            </a:lnSpc>
                            <a:spcBef>
                              <a:spcPts val="0"/>
                            </a:spcBef>
                            <a:spcAft>
                              <a:spcPts val="0"/>
                            </a:spcAft>
                          </a:pPr>
                          <a:r>
                            <a:rPr lang="en-US" sz="1000" dirty="0">
                              <a:solidFill>
                                <a:schemeClr val="tx1"/>
                              </a:solidFill>
                              <a:effectLst/>
                            </a:rPr>
                            <a:t>Description</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800373442"/>
                      </a:ext>
                    </a:extLst>
                  </a:tr>
                  <a:tr h="0">
                    <a:tc>
                      <a:txBody>
                        <a:bodyPr/>
                        <a:lstStyle/>
                        <a:p>
                          <a:pPr marL="0" marR="0" algn="ctr">
                            <a:lnSpc>
                              <a:spcPct val="107000"/>
                            </a:lnSpc>
                            <a:spcBef>
                              <a:spcPts val="0"/>
                            </a:spcBef>
                            <a:spcAft>
                              <a:spcPts val="0"/>
                            </a:spcAft>
                          </a:pPr>
                          <a:r>
                            <a:rPr lang="en-US" sz="1000" dirty="0">
                              <a:solidFill>
                                <a:schemeClr val="tx1"/>
                              </a:solidFill>
                              <a:effectLst/>
                            </a:rPr>
                            <a:t>1</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07000"/>
                            </a:lnSpc>
                            <a:spcBef>
                              <a:spcPts val="0"/>
                            </a:spcBef>
                            <a:spcAft>
                              <a:spcPts val="0"/>
                            </a:spcAft>
                          </a:pPr>
                          <a:r>
                            <a:rPr lang="en-US" sz="1000" dirty="0">
                              <a:effectLst/>
                            </a:rPr>
                            <a:t>NPCA fail count* </a:t>
                          </a:r>
                          <a14:m>
                            <m:oMath xmlns:m="http://schemas.openxmlformats.org/officeDocument/2006/math">
                              <m:r>
                                <a:rPr lang="en-US" sz="1000">
                                  <a:effectLst/>
                                  <a:latin typeface="Cambria Math" panose="02040503050406030204" pitchFamily="18" charset="0"/>
                                </a:rPr>
                                <m:t>≥</m:t>
                              </m:r>
                            </m:oMath>
                          </a14:m>
                          <a:r>
                            <a:rPr lang="en-US" sz="1000" dirty="0">
                              <a:effectLst/>
                            </a:rPr>
                            <a:t> NPCA Feedback Threshold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51715328"/>
                      </a:ext>
                    </a:extLst>
                  </a:tr>
                  <a:tr h="0">
                    <a:tc>
                      <a:txBody>
                        <a:bodyPr/>
                        <a:lstStyle/>
                        <a:p>
                          <a:pPr marL="0" marR="0" algn="ctr">
                            <a:lnSpc>
                              <a:spcPct val="107000"/>
                            </a:lnSpc>
                            <a:spcBef>
                              <a:spcPts val="0"/>
                            </a:spcBef>
                            <a:spcAft>
                              <a:spcPts val="0"/>
                            </a:spcAft>
                          </a:pPr>
                          <a:r>
                            <a:rPr lang="en-US" sz="1000" dirty="0">
                              <a:solidFill>
                                <a:schemeClr val="tx1"/>
                              </a:solidFill>
                              <a:effectLst/>
                            </a:rPr>
                            <a:t>0</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07000"/>
                            </a:lnSpc>
                            <a:spcBef>
                              <a:spcPts val="0"/>
                            </a:spcBef>
                            <a:spcAft>
                              <a:spcPts val="0"/>
                            </a:spcAft>
                          </a:pPr>
                          <a:r>
                            <a:rPr lang="en-US" sz="1000" dirty="0">
                              <a:effectLst/>
                            </a:rPr>
                            <a:t>NPCA fail count* </a:t>
                          </a:r>
                          <a14:m>
                            <m:oMath xmlns:m="http://schemas.openxmlformats.org/officeDocument/2006/math">
                              <m:r>
                                <a:rPr lang="en-US" sz="1000">
                                  <a:effectLst/>
                                  <a:latin typeface="Cambria Math" panose="02040503050406030204" pitchFamily="18" charset="0"/>
                                </a:rPr>
                                <m:t>&lt;</m:t>
                              </m:r>
                            </m:oMath>
                          </a14:m>
                          <a:r>
                            <a:rPr lang="en-US" sz="1000" dirty="0">
                              <a:effectLst/>
                            </a:rPr>
                            <a:t> NPCA Feedback Threshold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255691227"/>
                      </a:ext>
                    </a:extLst>
                  </a:tr>
                </a:tbl>
              </a:graphicData>
            </a:graphic>
          </p:graphicFrame>
        </mc:Choice>
        <mc:Fallback xmlns="">
          <p:graphicFrame>
            <p:nvGraphicFramePr>
              <p:cNvPr id="9" name="Table 8">
                <a:extLst>
                  <a:ext uri="{FF2B5EF4-FFF2-40B4-BE49-F238E27FC236}">
                    <a16:creationId xmlns:a16="http://schemas.microsoft.com/office/drawing/2014/main" id="{FB000EAA-349B-4E6C-BBB3-D01DD33938F1}"/>
                  </a:ext>
                </a:extLst>
              </p:cNvPr>
              <p:cNvGraphicFramePr>
                <a:graphicFrameLocks noGrp="1"/>
              </p:cNvGraphicFramePr>
              <p:nvPr>
                <p:extLst>
                  <p:ext uri="{D42A27DB-BD31-4B8C-83A1-F6EECF244321}">
                    <p14:modId xmlns:p14="http://schemas.microsoft.com/office/powerpoint/2010/main" val="4057174138"/>
                  </p:ext>
                </p:extLst>
              </p:nvPr>
            </p:nvGraphicFramePr>
            <p:xfrm>
              <a:off x="5346191" y="3379374"/>
              <a:ext cx="3432049" cy="465012"/>
            </p:xfrm>
            <a:graphic>
              <a:graphicData uri="http://schemas.openxmlformats.org/drawingml/2006/table">
                <a:tbl>
                  <a:tblPr firstRow="1" firstCol="1" bandRow="1">
                    <a:tableStyleId>{5C22544A-7EE6-4342-B048-85BDC9FD1C3A}</a:tableStyleId>
                  </a:tblPr>
                  <a:tblGrid>
                    <a:gridCol w="597409">
                      <a:extLst>
                        <a:ext uri="{9D8B030D-6E8A-4147-A177-3AD203B41FA5}">
                          <a16:colId xmlns:a16="http://schemas.microsoft.com/office/drawing/2014/main" val="1639150528"/>
                        </a:ext>
                      </a:extLst>
                    </a:gridCol>
                    <a:gridCol w="2834640">
                      <a:extLst>
                        <a:ext uri="{9D8B030D-6E8A-4147-A177-3AD203B41FA5}">
                          <a16:colId xmlns:a16="http://schemas.microsoft.com/office/drawing/2014/main" val="3672610532"/>
                        </a:ext>
                      </a:extLst>
                    </a:gridCol>
                  </a:tblGrid>
                  <a:tr h="155004">
                    <a:tc>
                      <a:txBody>
                        <a:bodyPr/>
                        <a:lstStyle/>
                        <a:p>
                          <a:pPr marL="0" marR="0" algn="ctr">
                            <a:lnSpc>
                              <a:spcPct val="107000"/>
                            </a:lnSpc>
                            <a:spcBef>
                              <a:spcPts val="0"/>
                            </a:spcBef>
                            <a:spcAft>
                              <a:spcPts val="0"/>
                            </a:spcAft>
                          </a:pPr>
                          <a:r>
                            <a:rPr lang="en-US" sz="1000" dirty="0">
                              <a:solidFill>
                                <a:schemeClr val="tx1"/>
                              </a:solidFill>
                              <a:effectLst/>
                            </a:rPr>
                            <a:t>Value</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07000"/>
                            </a:lnSpc>
                            <a:spcBef>
                              <a:spcPts val="0"/>
                            </a:spcBef>
                            <a:spcAft>
                              <a:spcPts val="0"/>
                            </a:spcAft>
                          </a:pPr>
                          <a:r>
                            <a:rPr lang="en-US" sz="1000" dirty="0">
                              <a:solidFill>
                                <a:schemeClr val="tx1"/>
                              </a:solidFill>
                              <a:effectLst/>
                            </a:rPr>
                            <a:t>Description</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800373442"/>
                      </a:ext>
                    </a:extLst>
                  </a:tr>
                  <a:tr h="155004">
                    <a:tc>
                      <a:txBody>
                        <a:bodyPr/>
                        <a:lstStyle/>
                        <a:p>
                          <a:pPr marL="0" marR="0" algn="ctr">
                            <a:lnSpc>
                              <a:spcPct val="107000"/>
                            </a:lnSpc>
                            <a:spcBef>
                              <a:spcPts val="0"/>
                            </a:spcBef>
                            <a:spcAft>
                              <a:spcPts val="0"/>
                            </a:spcAft>
                          </a:pPr>
                          <a:r>
                            <a:rPr lang="en-US" sz="1000" dirty="0">
                              <a:solidFill>
                                <a:schemeClr val="tx1"/>
                              </a:solidFill>
                              <a:effectLst/>
                            </a:rPr>
                            <a:t>1</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3"/>
                          <a:stretch>
                            <a:fillRect l="-21245" t="-128000" r="-644" b="-152000"/>
                          </a:stretch>
                        </a:blipFill>
                      </a:tcPr>
                    </a:tc>
                    <a:extLst>
                      <a:ext uri="{0D108BD9-81ED-4DB2-BD59-A6C34878D82A}">
                        <a16:rowId xmlns:a16="http://schemas.microsoft.com/office/drawing/2014/main" val="1751715328"/>
                      </a:ext>
                    </a:extLst>
                  </a:tr>
                  <a:tr h="155004">
                    <a:tc>
                      <a:txBody>
                        <a:bodyPr/>
                        <a:lstStyle/>
                        <a:p>
                          <a:pPr marL="0" marR="0" algn="ctr">
                            <a:lnSpc>
                              <a:spcPct val="107000"/>
                            </a:lnSpc>
                            <a:spcBef>
                              <a:spcPts val="0"/>
                            </a:spcBef>
                            <a:spcAft>
                              <a:spcPts val="0"/>
                            </a:spcAft>
                          </a:pPr>
                          <a:r>
                            <a:rPr lang="en-US" sz="1000" dirty="0">
                              <a:solidFill>
                                <a:schemeClr val="tx1"/>
                              </a:solidFill>
                              <a:effectLst/>
                            </a:rPr>
                            <a:t>0</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3"/>
                          <a:stretch>
                            <a:fillRect l="-21245" t="-219231" r="-644" b="-46154"/>
                          </a:stretch>
                        </a:blipFill>
                      </a:tcPr>
                    </a:tc>
                    <a:extLst>
                      <a:ext uri="{0D108BD9-81ED-4DB2-BD59-A6C34878D82A}">
                        <a16:rowId xmlns:a16="http://schemas.microsoft.com/office/drawing/2014/main" val="1255691227"/>
                      </a:ext>
                    </a:extLst>
                  </a:tr>
                </a:tbl>
              </a:graphicData>
            </a:graphic>
          </p:graphicFrame>
        </mc:Fallback>
      </mc:AlternateContent>
      <p:graphicFrame>
        <p:nvGraphicFramePr>
          <p:cNvPr id="10" name="Table 9">
            <a:extLst>
              <a:ext uri="{FF2B5EF4-FFF2-40B4-BE49-F238E27FC236}">
                <a16:creationId xmlns:a16="http://schemas.microsoft.com/office/drawing/2014/main" id="{2C9417A8-E12B-4CD0-AA5A-E872DCBACEEC}"/>
              </a:ext>
            </a:extLst>
          </p:cNvPr>
          <p:cNvGraphicFramePr>
            <a:graphicFrameLocks noGrp="1"/>
          </p:cNvGraphicFramePr>
          <p:nvPr>
            <p:extLst>
              <p:ext uri="{D42A27DB-BD31-4B8C-83A1-F6EECF244321}">
                <p14:modId xmlns:p14="http://schemas.microsoft.com/office/powerpoint/2010/main" val="2073035314"/>
              </p:ext>
            </p:extLst>
          </p:nvPr>
        </p:nvGraphicFramePr>
        <p:xfrm>
          <a:off x="5321808" y="4275486"/>
          <a:ext cx="3462400" cy="456249"/>
        </p:xfrm>
        <a:graphic>
          <a:graphicData uri="http://schemas.openxmlformats.org/drawingml/2006/table">
            <a:tbl>
              <a:tblPr firstRow="1" firstCol="1" bandRow="1">
                <a:tableStyleId>{5C22544A-7EE6-4342-B048-85BDC9FD1C3A}</a:tableStyleId>
              </a:tblPr>
              <a:tblGrid>
                <a:gridCol w="719328">
                  <a:extLst>
                    <a:ext uri="{9D8B030D-6E8A-4147-A177-3AD203B41FA5}">
                      <a16:colId xmlns:a16="http://schemas.microsoft.com/office/drawing/2014/main" val="3288972668"/>
                    </a:ext>
                  </a:extLst>
                </a:gridCol>
                <a:gridCol w="2743072">
                  <a:extLst>
                    <a:ext uri="{9D8B030D-6E8A-4147-A177-3AD203B41FA5}">
                      <a16:colId xmlns:a16="http://schemas.microsoft.com/office/drawing/2014/main" val="2755657819"/>
                    </a:ext>
                  </a:extLst>
                </a:gridCol>
              </a:tblGrid>
              <a:tr h="0">
                <a:tc>
                  <a:txBody>
                    <a:bodyPr/>
                    <a:lstStyle/>
                    <a:p>
                      <a:pPr marL="0" marR="0" algn="ctr" defTabSz="914400" rtl="0" eaLnBrk="1" latinLnBrk="0" hangingPunct="1">
                        <a:lnSpc>
                          <a:spcPct val="107000"/>
                        </a:lnSpc>
                        <a:spcBef>
                          <a:spcPts val="0"/>
                        </a:spcBef>
                        <a:spcAft>
                          <a:spcPts val="0"/>
                        </a:spcAft>
                      </a:pPr>
                      <a:r>
                        <a:rPr lang="en-US" sz="1000" kern="1200">
                          <a:solidFill>
                            <a:schemeClr val="dk1"/>
                          </a:solidFill>
                          <a:effectLst/>
                          <a:latin typeface="+mn-lt"/>
                          <a:ea typeface="+mn-ea"/>
                          <a:cs typeface="+mn-cs"/>
                        </a:rPr>
                        <a:t>Value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pPr marL="0" marR="0" algn="ctr" defTabSz="914400" rtl="0" eaLnBrk="1" latinLnBrk="0" hangingPunct="1">
                        <a:lnSpc>
                          <a:spcPct val="107000"/>
                        </a:lnSpc>
                        <a:spcBef>
                          <a:spcPts val="0"/>
                        </a:spcBef>
                        <a:spcAft>
                          <a:spcPts val="0"/>
                        </a:spcAft>
                      </a:pPr>
                      <a:r>
                        <a:rPr lang="en-US" sz="1000" kern="1200">
                          <a:solidFill>
                            <a:schemeClr val="dk1"/>
                          </a:solidFill>
                          <a:effectLst/>
                          <a:latin typeface="+mn-lt"/>
                          <a:ea typeface="+mn-ea"/>
                          <a:cs typeface="+mn-cs"/>
                        </a:rPr>
                        <a:t>Description</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extLst>
                  <a:ext uri="{0D108BD9-81ED-4DB2-BD59-A6C34878D82A}">
                    <a16:rowId xmlns:a16="http://schemas.microsoft.com/office/drawing/2014/main" val="228619369"/>
                  </a:ext>
                </a:extLst>
              </a:tr>
              <a:tr h="0">
                <a:tc>
                  <a:txBody>
                    <a:bodyPr/>
                    <a:lstStyle/>
                    <a:p>
                      <a:pPr marL="0" marR="0" algn="ctr" defTabSz="914400" rtl="0" eaLnBrk="1" latinLnBrk="0" hangingPunct="1">
                        <a:lnSpc>
                          <a:spcPct val="107000"/>
                        </a:lnSpc>
                        <a:spcBef>
                          <a:spcPts val="0"/>
                        </a:spcBef>
                        <a:spcAft>
                          <a:spcPts val="0"/>
                        </a:spcAft>
                      </a:pPr>
                      <a:r>
                        <a:rPr lang="en-US" sz="1000" kern="1200">
                          <a:solidFill>
                            <a:schemeClr val="dk1"/>
                          </a:solidFill>
                          <a:effectLst/>
                          <a:latin typeface="+mn-lt"/>
                          <a:ea typeface="+mn-ea"/>
                          <a:cs typeface="+mn-cs"/>
                        </a:rPr>
                        <a:t>1</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pPr marL="0" marR="0" algn="ctr" defTabSz="914400" rtl="0" eaLnBrk="1" latinLnBrk="0" hangingPunct="1">
                        <a:lnSpc>
                          <a:spcPct val="107000"/>
                        </a:lnSpc>
                        <a:spcBef>
                          <a:spcPts val="0"/>
                        </a:spcBef>
                        <a:spcAft>
                          <a:spcPts val="0"/>
                        </a:spcAft>
                      </a:pPr>
                      <a:r>
                        <a:rPr lang="en-US" sz="1000" kern="1200" dirty="0">
                          <a:solidFill>
                            <a:schemeClr val="dk1"/>
                          </a:solidFill>
                          <a:effectLst/>
                          <a:latin typeface="+mn-lt"/>
                          <a:ea typeface="+mn-ea"/>
                          <a:cs typeface="+mn-cs"/>
                        </a:rPr>
                        <a:t>NPCA Mode Enabled</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extLst>
                  <a:ext uri="{0D108BD9-81ED-4DB2-BD59-A6C34878D82A}">
                    <a16:rowId xmlns:a16="http://schemas.microsoft.com/office/drawing/2014/main" val="3927868846"/>
                  </a:ext>
                </a:extLst>
              </a:tr>
              <a:tr h="0">
                <a:tc>
                  <a:txBody>
                    <a:bodyPr/>
                    <a:lstStyle/>
                    <a:p>
                      <a:pPr marL="0" marR="0" algn="ctr" defTabSz="914400" rtl="0" eaLnBrk="1" latinLnBrk="0" hangingPunct="1">
                        <a:lnSpc>
                          <a:spcPct val="107000"/>
                        </a:lnSpc>
                        <a:spcBef>
                          <a:spcPts val="0"/>
                        </a:spcBef>
                        <a:spcAft>
                          <a:spcPts val="0"/>
                        </a:spcAft>
                      </a:pPr>
                      <a:r>
                        <a:rPr lang="en-US" sz="1000" kern="1200">
                          <a:solidFill>
                            <a:schemeClr val="dk1"/>
                          </a:solidFill>
                          <a:effectLst/>
                          <a:latin typeface="+mn-lt"/>
                          <a:ea typeface="+mn-ea"/>
                          <a:cs typeface="+mn-cs"/>
                        </a:rPr>
                        <a:t>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pPr marL="0" marR="0" algn="ctr" defTabSz="914400" rtl="0" eaLnBrk="1" latinLnBrk="0" hangingPunct="1">
                        <a:lnSpc>
                          <a:spcPct val="107000"/>
                        </a:lnSpc>
                        <a:spcBef>
                          <a:spcPts val="0"/>
                        </a:spcBef>
                        <a:spcAft>
                          <a:spcPts val="0"/>
                        </a:spcAft>
                      </a:pPr>
                      <a:r>
                        <a:rPr lang="en-US" sz="1000" kern="1200" dirty="0">
                          <a:solidFill>
                            <a:schemeClr val="dk1"/>
                          </a:solidFill>
                          <a:effectLst/>
                          <a:latin typeface="+mn-lt"/>
                          <a:ea typeface="+mn-ea"/>
                          <a:cs typeface="+mn-cs"/>
                        </a:rPr>
                        <a:t>NPCA Mode Disabled</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extLst>
                  <a:ext uri="{0D108BD9-81ED-4DB2-BD59-A6C34878D82A}">
                    <a16:rowId xmlns:a16="http://schemas.microsoft.com/office/drawing/2014/main" val="2433596723"/>
                  </a:ext>
                </a:extLst>
              </a:tr>
            </a:tbl>
          </a:graphicData>
        </a:graphic>
      </p:graphicFrame>
      <p:sp>
        <p:nvSpPr>
          <p:cNvPr id="16" name="TextBox 15">
            <a:extLst>
              <a:ext uri="{FF2B5EF4-FFF2-40B4-BE49-F238E27FC236}">
                <a16:creationId xmlns:a16="http://schemas.microsoft.com/office/drawing/2014/main" id="{40559414-BF80-4B34-8362-49F7DEA47909}"/>
              </a:ext>
            </a:extLst>
          </p:cNvPr>
          <p:cNvSpPr txBox="1"/>
          <p:nvPr/>
        </p:nvSpPr>
        <p:spPr>
          <a:xfrm>
            <a:off x="5425440" y="4778857"/>
            <a:ext cx="3279648" cy="281231"/>
          </a:xfrm>
          <a:prstGeom prst="rect">
            <a:avLst/>
          </a:prstGeom>
          <a:noFill/>
        </p:spPr>
        <p:txBody>
          <a:bodyPr wrap="square">
            <a:spAutoFit/>
          </a:bodyPr>
          <a:lstStyle/>
          <a:p>
            <a:pPr marL="0" marR="0" algn="ctr">
              <a:lnSpc>
                <a:spcPct val="107000"/>
              </a:lnSpc>
              <a:spcBef>
                <a:spcPts val="0"/>
              </a:spcBef>
              <a:spcAft>
                <a:spcPts val="80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Fig. xx. NPCA Mode.</a:t>
            </a:r>
          </a:p>
        </p:txBody>
      </p:sp>
      <p:sp>
        <p:nvSpPr>
          <p:cNvPr id="18" name="TextBox 17">
            <a:extLst>
              <a:ext uri="{FF2B5EF4-FFF2-40B4-BE49-F238E27FC236}">
                <a16:creationId xmlns:a16="http://schemas.microsoft.com/office/drawing/2014/main" id="{D0264EB7-EAA4-4380-92EC-CB4A6BCDFB75}"/>
              </a:ext>
            </a:extLst>
          </p:cNvPr>
          <p:cNvSpPr txBox="1"/>
          <p:nvPr/>
        </p:nvSpPr>
        <p:spPr>
          <a:xfrm>
            <a:off x="883920" y="5602799"/>
            <a:ext cx="6870192" cy="477888"/>
          </a:xfrm>
          <a:prstGeom prst="rect">
            <a:avLst/>
          </a:prstGeom>
          <a:noFill/>
        </p:spPr>
        <p:txBody>
          <a:bodyPr wrap="square">
            <a:spAutoFit/>
          </a:bodyPr>
          <a:lstStyle/>
          <a:p>
            <a:pPr marL="0" marR="0">
              <a:lnSpc>
                <a:spcPct val="107000"/>
              </a:lnSpc>
              <a:spcBef>
                <a:spcPts val="0"/>
              </a:spcBef>
              <a:spcAft>
                <a:spcPts val="800"/>
              </a:spcAft>
            </a:pPr>
            <a:r>
              <a:rPr lang="en-US" sz="1200" i="1" dirty="0">
                <a:effectLst/>
                <a:latin typeface="Times New Roman" panose="02020603050405020304" pitchFamily="18" charset="0"/>
                <a:ea typeface="Calibri" panose="020F0502020204030204" pitchFamily="34" charset="0"/>
                <a:cs typeface="Times New Roman" panose="02020603050405020304" pitchFamily="18" charset="0"/>
              </a:rPr>
              <a:t>Note: NPCA fail count* is a counter value that a STA counts. It counts the number of failed NPCA attempts due to partially or fully busy NPCA primary channel because of OBSS or other conditions.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630211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04439A0-8E87-D6E1-ADB2-CF624EB1213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C85BBF6-5FFF-CF3D-00DE-F29332F1F98C}"/>
              </a:ext>
            </a:extLst>
          </p:cNvPr>
          <p:cNvSpPr>
            <a:spLocks noGrp="1"/>
          </p:cNvSpPr>
          <p:nvPr>
            <p:ph type="title"/>
          </p:nvPr>
        </p:nvSpPr>
        <p:spPr>
          <a:xfrm>
            <a:off x="685800" y="721027"/>
            <a:ext cx="7772400" cy="609600"/>
          </a:xfrm>
        </p:spPr>
        <p:txBody>
          <a:bodyPr/>
          <a:lstStyle/>
          <a:p>
            <a:pPr lvl="2"/>
            <a:r>
              <a:rPr lang="en-US" sz="2800" dirty="0"/>
              <a:t>Summary</a:t>
            </a:r>
          </a:p>
        </p:txBody>
      </p:sp>
      <p:sp>
        <p:nvSpPr>
          <p:cNvPr id="3" name="Content Placeholder 2">
            <a:extLst>
              <a:ext uri="{FF2B5EF4-FFF2-40B4-BE49-F238E27FC236}">
                <a16:creationId xmlns:a16="http://schemas.microsoft.com/office/drawing/2014/main" id="{DDD6C619-39A5-C1B9-7176-B90278073D47}"/>
              </a:ext>
            </a:extLst>
          </p:cNvPr>
          <p:cNvSpPr>
            <a:spLocks noGrp="1"/>
          </p:cNvSpPr>
          <p:nvPr>
            <p:ph idx="1"/>
          </p:nvPr>
        </p:nvSpPr>
        <p:spPr>
          <a:xfrm>
            <a:off x="685800" y="1488773"/>
            <a:ext cx="8150629" cy="4875213"/>
          </a:xfrm>
        </p:spPr>
        <p:txBody>
          <a:bodyPr/>
          <a:lstStyle/>
          <a:p>
            <a:r>
              <a:rPr lang="en-US" sz="1400" dirty="0"/>
              <a:t>In this contribution, we explored potential of sending a feedback to AP about the NPCA primary channel condition and also STA behavior while the NPCA primary channel condition degrades.</a:t>
            </a:r>
          </a:p>
          <a:p>
            <a:pPr marL="0" indent="0">
              <a:buNone/>
            </a:pPr>
            <a:endParaRPr lang="en-US" sz="1400" dirty="0"/>
          </a:p>
        </p:txBody>
      </p:sp>
      <p:sp>
        <p:nvSpPr>
          <p:cNvPr id="4" name="Slide Number Placeholder 3">
            <a:extLst>
              <a:ext uri="{FF2B5EF4-FFF2-40B4-BE49-F238E27FC236}">
                <a16:creationId xmlns:a16="http://schemas.microsoft.com/office/drawing/2014/main" id="{21616895-116E-5515-A4B3-C301D056B3E4}"/>
              </a:ext>
            </a:extLst>
          </p:cNvPr>
          <p:cNvSpPr>
            <a:spLocks noGrp="1"/>
          </p:cNvSpPr>
          <p:nvPr>
            <p:ph type="sldNum" sz="quarter" idx="12"/>
          </p:nvPr>
        </p:nvSpPr>
        <p:spPr>
          <a:xfrm>
            <a:off x="4344988" y="6475413"/>
            <a:ext cx="530225" cy="182562"/>
          </a:xfrm>
        </p:spPr>
        <p:txBody>
          <a:bodyPr/>
          <a:lstStyle/>
          <a:p>
            <a:r>
              <a:rPr lang="en-US"/>
              <a:t>Slide </a:t>
            </a:r>
            <a:fld id="{C1789BC7-C074-42CC-ADF8-5107DF6BD1C1}" type="slidenum">
              <a:rPr lang="en-US" smtClean="0"/>
              <a:pPr/>
              <a:t>6</a:t>
            </a:fld>
            <a:endParaRPr lang="en-US"/>
          </a:p>
        </p:txBody>
      </p:sp>
      <p:sp>
        <p:nvSpPr>
          <p:cNvPr id="5" name="Footer Placeholder 4">
            <a:extLst>
              <a:ext uri="{FF2B5EF4-FFF2-40B4-BE49-F238E27FC236}">
                <a16:creationId xmlns:a16="http://schemas.microsoft.com/office/drawing/2014/main" id="{D75E3D7E-8DC1-B28A-D712-D61EAC01BC28}"/>
              </a:ext>
            </a:extLst>
          </p:cNvPr>
          <p:cNvSpPr>
            <a:spLocks noGrp="1"/>
          </p:cNvSpPr>
          <p:nvPr>
            <p:ph type="ftr" sz="quarter" idx="3"/>
          </p:nvPr>
        </p:nvSpPr>
        <p:spPr>
          <a:xfrm>
            <a:off x="5924361" y="6475413"/>
            <a:ext cx="2619564" cy="184666"/>
          </a:xfrm>
        </p:spPr>
        <p:txBody>
          <a:bodyPr/>
          <a:lstStyle/>
          <a:p>
            <a:r>
              <a:rPr lang="en-US" altLang="ko-KR" dirty="0"/>
              <a:t>Shravan Kumar Kalyankar, et. al., Huawei</a:t>
            </a:r>
          </a:p>
        </p:txBody>
      </p:sp>
      <p:sp>
        <p:nvSpPr>
          <p:cNvPr id="6" name="Date Placeholder 5">
            <a:extLst>
              <a:ext uri="{FF2B5EF4-FFF2-40B4-BE49-F238E27FC236}">
                <a16:creationId xmlns:a16="http://schemas.microsoft.com/office/drawing/2014/main" id="{9EC22FAE-FCB9-AAB5-11B5-6D709C56A52B}"/>
              </a:ext>
            </a:extLst>
          </p:cNvPr>
          <p:cNvSpPr>
            <a:spLocks noGrp="1"/>
          </p:cNvSpPr>
          <p:nvPr>
            <p:ph type="dt" sz="half" idx="2"/>
          </p:nvPr>
        </p:nvSpPr>
        <p:spPr>
          <a:xfrm>
            <a:off x="696913" y="332601"/>
            <a:ext cx="968214" cy="276999"/>
          </a:xfrm>
        </p:spPr>
        <p:txBody>
          <a:bodyPr/>
          <a:lstStyle/>
          <a:p>
            <a:pPr>
              <a:defRPr/>
            </a:pPr>
            <a:r>
              <a:rPr lang="en-US" dirty="0"/>
              <a:t>May 2025</a:t>
            </a:r>
          </a:p>
        </p:txBody>
      </p:sp>
      <p:sp>
        <p:nvSpPr>
          <p:cNvPr id="7" name="Rectangle 2">
            <a:extLst>
              <a:ext uri="{FF2B5EF4-FFF2-40B4-BE49-F238E27FC236}">
                <a16:creationId xmlns:a16="http://schemas.microsoft.com/office/drawing/2014/main" id="{89065594-6761-64EA-AC3E-4A31090FAB6B}"/>
              </a:ext>
            </a:extLst>
          </p:cNvPr>
          <p:cNvSpPr>
            <a:spLocks noChangeArrowheads="1"/>
          </p:cNvSpPr>
          <p:nvPr/>
        </p:nvSpPr>
        <p:spPr bwMode="auto">
          <a:xfrm>
            <a:off x="380999" y="2133600"/>
            <a:ext cx="11389637"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19922706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19B586-753B-4A07-8C70-F60C17477A0E}"/>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DAB070D-A8F6-4D3F-92B9-97F1DDAF71ED}"/>
              </a:ext>
            </a:extLst>
          </p:cNvPr>
          <p:cNvSpPr>
            <a:spLocks noGrp="1"/>
          </p:cNvSpPr>
          <p:nvPr>
            <p:ph idx="1"/>
          </p:nvPr>
        </p:nvSpPr>
        <p:spPr/>
        <p:txBody>
          <a:bodyPr/>
          <a:lstStyle/>
          <a:p>
            <a:pPr marL="355268" indent="-342900">
              <a:buFont typeface="+mj-lt"/>
              <a:buAutoNum type="arabicPeriod"/>
            </a:pPr>
            <a:r>
              <a:rPr lang="en-US" altLang="zh-CN" sz="2000" dirty="0"/>
              <a:t>IEEE P802.11-REVme/D7.0, August 2024</a:t>
            </a:r>
          </a:p>
          <a:p>
            <a:pPr marL="355268" indent="-342900">
              <a:buFont typeface="+mj-lt"/>
              <a:buAutoNum type="arabicPeriod"/>
            </a:pPr>
            <a:r>
              <a:rPr lang="en-US" altLang="zh-CN" dirty="0"/>
              <a:t>NPCA Primary Channel Selection, </a:t>
            </a:r>
            <a:r>
              <a:rPr lang="en-GB" dirty="0" err="1"/>
              <a:t>Yuxin</a:t>
            </a:r>
            <a:r>
              <a:rPr lang="en-GB" dirty="0"/>
              <a:t> Lu, TCL Industries (11-24-2089-00-00bn-npca-primary-channel-selection).</a:t>
            </a:r>
          </a:p>
          <a:p>
            <a:pPr marL="355268" indent="-342900">
              <a:buFont typeface="+mj-lt"/>
              <a:buAutoNum type="arabicPeriod"/>
            </a:pPr>
            <a:r>
              <a:rPr lang="en-US" altLang="zh-CN" dirty="0"/>
              <a:t>Considerations on </a:t>
            </a:r>
            <a:r>
              <a:rPr lang="en-US" dirty="0"/>
              <a:t>NPCA </a:t>
            </a:r>
            <a:r>
              <a:rPr lang="en-US" altLang="zh-CN" dirty="0"/>
              <a:t>F</a:t>
            </a:r>
            <a:r>
              <a:rPr lang="en-US" dirty="0"/>
              <a:t>ollow </a:t>
            </a:r>
            <a:r>
              <a:rPr lang="en-US" altLang="zh-CN" dirty="0"/>
              <a:t>U</a:t>
            </a:r>
            <a:r>
              <a:rPr lang="en-US" dirty="0"/>
              <a:t>p</a:t>
            </a:r>
            <a:r>
              <a:rPr lang="en-GB" dirty="0"/>
              <a:t>, </a:t>
            </a:r>
            <a:r>
              <a:rPr lang="en-GB" altLang="zh-CN" dirty="0" err="1"/>
              <a:t>Maolin</a:t>
            </a:r>
            <a:r>
              <a:rPr lang="en-GB" altLang="zh-CN" dirty="0"/>
              <a:t> Zhang, Huawei (11-24-2092-00-00bn-considerations-on-npca-follow-up 0212).</a:t>
            </a:r>
          </a:p>
          <a:p>
            <a:pPr marL="355268" indent="-342900">
              <a:buFont typeface="+mj-lt"/>
              <a:buAutoNum type="arabicPeriod"/>
            </a:pPr>
            <a:r>
              <a:rPr lang="en-GB" dirty="0"/>
              <a:t>Considerations on NPCA Operation, </a:t>
            </a:r>
            <a:r>
              <a:rPr lang="da-DK" altLang="zh-CN" dirty="0"/>
              <a:t>Zhenpeng Shi et al., Huawei Technologies</a:t>
            </a:r>
            <a:r>
              <a:rPr lang="en-GB" altLang="zh-CN" dirty="0"/>
              <a:t> (11-25-0065-00-00bn-considerations-on-npca-operation).</a:t>
            </a:r>
          </a:p>
          <a:p>
            <a:pPr marL="457200" indent="-457200">
              <a:buFont typeface="+mj-lt"/>
              <a:buAutoNum type="arabicPeriod"/>
            </a:pPr>
            <a:endParaRPr lang="it-IT" dirty="0"/>
          </a:p>
          <a:p>
            <a:pPr marL="0" indent="0">
              <a:buNone/>
            </a:pPr>
            <a:r>
              <a:rPr lang="en-US" dirty="0"/>
              <a:t> </a:t>
            </a:r>
          </a:p>
        </p:txBody>
      </p:sp>
      <p:sp>
        <p:nvSpPr>
          <p:cNvPr id="4" name="Slide Number Placeholder 3">
            <a:extLst>
              <a:ext uri="{FF2B5EF4-FFF2-40B4-BE49-F238E27FC236}">
                <a16:creationId xmlns:a16="http://schemas.microsoft.com/office/drawing/2014/main" id="{F0882D19-83E4-4D86-8A5A-4EBB22CE4619}"/>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7</a:t>
            </a:fld>
            <a:endParaRPr lang="en-US"/>
          </a:p>
        </p:txBody>
      </p:sp>
      <p:sp>
        <p:nvSpPr>
          <p:cNvPr id="5" name="Footer Placeholder 4">
            <a:extLst>
              <a:ext uri="{FF2B5EF4-FFF2-40B4-BE49-F238E27FC236}">
                <a16:creationId xmlns:a16="http://schemas.microsoft.com/office/drawing/2014/main" id="{A2D66089-E422-4BBE-8F19-F97C015C2D5B}"/>
              </a:ext>
            </a:extLst>
          </p:cNvPr>
          <p:cNvSpPr>
            <a:spLocks noGrp="1"/>
          </p:cNvSpPr>
          <p:nvPr>
            <p:ph type="ftr" sz="quarter" idx="3"/>
          </p:nvPr>
        </p:nvSpPr>
        <p:spPr>
          <a:xfrm>
            <a:off x="5924361" y="6475413"/>
            <a:ext cx="2619564" cy="184666"/>
          </a:xfrm>
        </p:spPr>
        <p:txBody>
          <a:bodyPr/>
          <a:lstStyle/>
          <a:p>
            <a:pPr>
              <a:defRPr/>
            </a:pPr>
            <a:r>
              <a:rPr lang="en-US" altLang="ko-KR" dirty="0"/>
              <a:t>Shravan Kumar Kalyankar, et. al., Huawei</a:t>
            </a:r>
          </a:p>
        </p:txBody>
      </p:sp>
      <p:sp>
        <p:nvSpPr>
          <p:cNvPr id="6" name="Date Placeholder 5">
            <a:extLst>
              <a:ext uri="{FF2B5EF4-FFF2-40B4-BE49-F238E27FC236}">
                <a16:creationId xmlns:a16="http://schemas.microsoft.com/office/drawing/2014/main" id="{FDDF01CB-FA21-4239-81D7-18BDA35364ED}"/>
              </a:ext>
            </a:extLst>
          </p:cNvPr>
          <p:cNvSpPr>
            <a:spLocks noGrp="1"/>
          </p:cNvSpPr>
          <p:nvPr>
            <p:ph type="dt" sz="half" idx="2"/>
          </p:nvPr>
        </p:nvSpPr>
        <p:spPr>
          <a:xfrm>
            <a:off x="696913" y="332601"/>
            <a:ext cx="968214" cy="276999"/>
          </a:xfrm>
        </p:spPr>
        <p:txBody>
          <a:bodyPr/>
          <a:lstStyle/>
          <a:p>
            <a:pPr>
              <a:defRPr/>
            </a:pPr>
            <a:r>
              <a:rPr lang="en-US" dirty="0"/>
              <a:t>May 2025</a:t>
            </a:r>
          </a:p>
        </p:txBody>
      </p:sp>
    </p:spTree>
    <p:extLst>
      <p:ext uri="{BB962C8B-B14F-4D97-AF65-F5344CB8AC3E}">
        <p14:creationId xmlns:p14="http://schemas.microsoft.com/office/powerpoint/2010/main" val="18438314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27150"/>
            <a:ext cx="8229600" cy="551322"/>
          </a:xfrm>
        </p:spPr>
        <p:txBody>
          <a:bodyPr/>
          <a:lstStyle/>
          <a:p>
            <a:r>
              <a:rPr lang="en-US" dirty="0">
                <a:latin typeface="+mj-lt"/>
              </a:rPr>
              <a:t>Straw Poll 1</a:t>
            </a:r>
          </a:p>
        </p:txBody>
      </p:sp>
      <p:sp>
        <p:nvSpPr>
          <p:cNvPr id="3" name="Slide Number Placeholder 2"/>
          <p:cNvSpPr>
            <a:spLocks noGrp="1"/>
          </p:cNvSpPr>
          <p:nvPr>
            <p:ph type="sldNum" sz="quarter" idx="12"/>
          </p:nvPr>
        </p:nvSpPr>
        <p:spPr>
          <a:xfrm>
            <a:off x="4571630" y="6486894"/>
            <a:ext cx="76944" cy="184666"/>
          </a:xfrm>
        </p:spPr>
        <p:txBody>
          <a:bodyPr/>
          <a:lstStyle/>
          <a:p>
            <a:fld id="{EE2556C5-CE8C-6547-B838-EA80C61A4AF7}" type="slidenum">
              <a:rPr lang="en-US" sz="1200">
                <a:latin typeface="+mj-lt"/>
              </a:rPr>
              <a:pPr/>
              <a:t>8</a:t>
            </a:fld>
            <a:endParaRPr lang="en-US" sz="1200" dirty="0">
              <a:latin typeface="+mj-lt"/>
            </a:endParaRPr>
          </a:p>
        </p:txBody>
      </p:sp>
      <p:sp>
        <p:nvSpPr>
          <p:cNvPr id="4" name="Text Placeholder 3"/>
          <p:cNvSpPr>
            <a:spLocks noGrp="1"/>
          </p:cNvSpPr>
          <p:nvPr>
            <p:ph type="body" sz="quarter" idx="13"/>
          </p:nvPr>
        </p:nvSpPr>
        <p:spPr>
          <a:xfrm>
            <a:off x="455613" y="2104873"/>
            <a:ext cx="8287458" cy="3382537"/>
          </a:xfrm>
        </p:spPr>
        <p:txBody>
          <a:bodyPr>
            <a:normAutofit/>
          </a:bodyPr>
          <a:lstStyle/>
          <a:p>
            <a:pPr>
              <a:buFont typeface="Arial" panose="020B0604020202020204" pitchFamily="34" charset="0"/>
              <a:buChar char="•"/>
            </a:pPr>
            <a:r>
              <a:rPr lang="en-US" dirty="0"/>
              <a:t>Do you support that NPCA STA will send a feedback to indicate worse NPCA primary channel condition?</a:t>
            </a:r>
          </a:p>
          <a:p>
            <a:pPr>
              <a:buFont typeface="Arial" panose="020B0604020202020204" pitchFamily="34" charset="0"/>
              <a:buChar char="•"/>
            </a:pPr>
            <a:endParaRPr lang="en-US" dirty="0"/>
          </a:p>
          <a:p>
            <a:pPr marL="342900" lvl="1" indent="0">
              <a:buNone/>
            </a:pPr>
            <a:endParaRPr lang="en-US" dirty="0"/>
          </a:p>
          <a:p>
            <a:pPr lvl="1"/>
            <a:r>
              <a:rPr lang="en-US" dirty="0">
                <a:solidFill>
                  <a:srgbClr val="FF0000"/>
                </a:solidFill>
              </a:rPr>
              <a:t>Y/N/A</a:t>
            </a:r>
          </a:p>
          <a:p>
            <a:pPr lvl="1"/>
            <a:endParaRPr lang="en-US" altLang="ko-KR" sz="1700" dirty="0"/>
          </a:p>
          <a:p>
            <a:endParaRPr lang="en-US" dirty="0"/>
          </a:p>
        </p:txBody>
      </p:sp>
      <p:sp>
        <p:nvSpPr>
          <p:cNvPr id="6" name="Date Placeholder 5">
            <a:extLst>
              <a:ext uri="{FF2B5EF4-FFF2-40B4-BE49-F238E27FC236}">
                <a16:creationId xmlns:a16="http://schemas.microsoft.com/office/drawing/2014/main" id="{A32201BE-D81E-49C1-B4AB-A610D140D1F4}"/>
              </a:ext>
            </a:extLst>
          </p:cNvPr>
          <p:cNvSpPr>
            <a:spLocks noGrp="1"/>
          </p:cNvSpPr>
          <p:nvPr>
            <p:ph type="dt" sz="half" idx="10"/>
          </p:nvPr>
        </p:nvSpPr>
        <p:spPr>
          <a:xfrm>
            <a:off x="696914" y="332602"/>
            <a:ext cx="941604" cy="276999"/>
          </a:xfrm>
        </p:spPr>
        <p:txBody>
          <a:bodyPr/>
          <a:lstStyle/>
          <a:p>
            <a:r>
              <a:rPr lang="en-US" dirty="0"/>
              <a:t>May 2025</a:t>
            </a:r>
          </a:p>
        </p:txBody>
      </p:sp>
      <p:sp>
        <p:nvSpPr>
          <p:cNvPr id="11" name="Footer Placeholder 10">
            <a:extLst>
              <a:ext uri="{FF2B5EF4-FFF2-40B4-BE49-F238E27FC236}">
                <a16:creationId xmlns:a16="http://schemas.microsoft.com/office/drawing/2014/main" id="{B18AA8AE-FB91-46DA-92F2-00AA0910C8F1}"/>
              </a:ext>
            </a:extLst>
          </p:cNvPr>
          <p:cNvSpPr>
            <a:spLocks noGrp="1"/>
          </p:cNvSpPr>
          <p:nvPr>
            <p:ph type="ftr" sz="quarter" idx="11"/>
          </p:nvPr>
        </p:nvSpPr>
        <p:spPr>
          <a:xfrm>
            <a:off x="6018234" y="6475414"/>
            <a:ext cx="2525692" cy="184666"/>
          </a:xfrm>
        </p:spPr>
        <p:txBody>
          <a:bodyPr/>
          <a:lstStyle/>
          <a:p>
            <a:r>
              <a:rPr lang="en-US" dirty="0"/>
              <a:t>Shravan Kumar Kalyankar, et. al., Huawei</a:t>
            </a:r>
          </a:p>
        </p:txBody>
      </p:sp>
    </p:spTree>
    <p:extLst>
      <p:ext uri="{BB962C8B-B14F-4D97-AF65-F5344CB8AC3E}">
        <p14:creationId xmlns:p14="http://schemas.microsoft.com/office/powerpoint/2010/main" val="41288887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27150"/>
            <a:ext cx="8229600" cy="551322"/>
          </a:xfrm>
        </p:spPr>
        <p:txBody>
          <a:bodyPr/>
          <a:lstStyle/>
          <a:p>
            <a:r>
              <a:rPr lang="en-US" dirty="0">
                <a:latin typeface="+mj-lt"/>
              </a:rPr>
              <a:t>Straw Poll 2</a:t>
            </a:r>
          </a:p>
        </p:txBody>
      </p:sp>
      <p:sp>
        <p:nvSpPr>
          <p:cNvPr id="3" name="Slide Number Placeholder 2"/>
          <p:cNvSpPr>
            <a:spLocks noGrp="1"/>
          </p:cNvSpPr>
          <p:nvPr>
            <p:ph type="sldNum" sz="quarter" idx="12"/>
          </p:nvPr>
        </p:nvSpPr>
        <p:spPr>
          <a:xfrm>
            <a:off x="4571630" y="6486894"/>
            <a:ext cx="76944" cy="184666"/>
          </a:xfrm>
        </p:spPr>
        <p:txBody>
          <a:bodyPr/>
          <a:lstStyle/>
          <a:p>
            <a:fld id="{EE2556C5-CE8C-6547-B838-EA80C61A4AF7}" type="slidenum">
              <a:rPr lang="en-US" sz="1200">
                <a:latin typeface="+mj-lt"/>
              </a:rPr>
              <a:pPr/>
              <a:t>9</a:t>
            </a:fld>
            <a:endParaRPr lang="en-US" sz="1200" dirty="0">
              <a:latin typeface="+mj-lt"/>
            </a:endParaRPr>
          </a:p>
        </p:txBody>
      </p:sp>
      <p:sp>
        <p:nvSpPr>
          <p:cNvPr id="4" name="Text Placeholder 3"/>
          <p:cNvSpPr>
            <a:spLocks noGrp="1"/>
          </p:cNvSpPr>
          <p:nvPr>
            <p:ph type="body" sz="quarter" idx="13"/>
          </p:nvPr>
        </p:nvSpPr>
        <p:spPr>
          <a:xfrm>
            <a:off x="455613" y="2104873"/>
            <a:ext cx="8287458" cy="3382537"/>
          </a:xfrm>
        </p:spPr>
        <p:txBody>
          <a:bodyPr>
            <a:normAutofit/>
          </a:bodyPr>
          <a:lstStyle/>
          <a:p>
            <a:pPr>
              <a:buFont typeface="Arial" panose="020B0604020202020204" pitchFamily="34" charset="0"/>
              <a:buChar char="•"/>
            </a:pPr>
            <a:r>
              <a:rPr lang="en-US" dirty="0"/>
              <a:t>Do you support that the NPCA AP will indicate a NPCA feedback threshold?</a:t>
            </a:r>
          </a:p>
          <a:p>
            <a:pPr marL="0" indent="0">
              <a:buNone/>
            </a:pPr>
            <a:endParaRPr lang="en-US" dirty="0"/>
          </a:p>
          <a:p>
            <a:pPr marL="342900" lvl="1" indent="0">
              <a:buNone/>
            </a:pPr>
            <a:endParaRPr lang="en-US" dirty="0"/>
          </a:p>
          <a:p>
            <a:pPr lvl="1"/>
            <a:r>
              <a:rPr lang="en-US" dirty="0">
                <a:solidFill>
                  <a:srgbClr val="FF0000"/>
                </a:solidFill>
              </a:rPr>
              <a:t>Y/N/A</a:t>
            </a:r>
          </a:p>
          <a:p>
            <a:pPr lvl="1"/>
            <a:endParaRPr lang="en-US" altLang="ko-KR" sz="1700" dirty="0"/>
          </a:p>
          <a:p>
            <a:endParaRPr lang="en-US" dirty="0"/>
          </a:p>
        </p:txBody>
      </p:sp>
      <p:sp>
        <p:nvSpPr>
          <p:cNvPr id="6" name="Date Placeholder 5">
            <a:extLst>
              <a:ext uri="{FF2B5EF4-FFF2-40B4-BE49-F238E27FC236}">
                <a16:creationId xmlns:a16="http://schemas.microsoft.com/office/drawing/2014/main" id="{A32201BE-D81E-49C1-B4AB-A610D140D1F4}"/>
              </a:ext>
            </a:extLst>
          </p:cNvPr>
          <p:cNvSpPr>
            <a:spLocks noGrp="1"/>
          </p:cNvSpPr>
          <p:nvPr>
            <p:ph type="dt" sz="half" idx="10"/>
          </p:nvPr>
        </p:nvSpPr>
        <p:spPr>
          <a:xfrm>
            <a:off x="696914" y="332602"/>
            <a:ext cx="941604" cy="276999"/>
          </a:xfrm>
        </p:spPr>
        <p:txBody>
          <a:bodyPr/>
          <a:lstStyle/>
          <a:p>
            <a:r>
              <a:rPr lang="en-US" dirty="0"/>
              <a:t>May 2025</a:t>
            </a:r>
          </a:p>
        </p:txBody>
      </p:sp>
      <p:sp>
        <p:nvSpPr>
          <p:cNvPr id="11" name="Footer Placeholder 10">
            <a:extLst>
              <a:ext uri="{FF2B5EF4-FFF2-40B4-BE49-F238E27FC236}">
                <a16:creationId xmlns:a16="http://schemas.microsoft.com/office/drawing/2014/main" id="{B18AA8AE-FB91-46DA-92F2-00AA0910C8F1}"/>
              </a:ext>
            </a:extLst>
          </p:cNvPr>
          <p:cNvSpPr>
            <a:spLocks noGrp="1"/>
          </p:cNvSpPr>
          <p:nvPr>
            <p:ph type="ftr" sz="quarter" idx="11"/>
          </p:nvPr>
        </p:nvSpPr>
        <p:spPr>
          <a:xfrm>
            <a:off x="6018234" y="6475414"/>
            <a:ext cx="2525692" cy="184666"/>
          </a:xfrm>
        </p:spPr>
        <p:txBody>
          <a:bodyPr/>
          <a:lstStyle/>
          <a:p>
            <a:r>
              <a:rPr lang="en-US" dirty="0"/>
              <a:t>Shravan Kumar Kalyankar, et. al., Huawei</a:t>
            </a:r>
          </a:p>
        </p:txBody>
      </p:sp>
    </p:spTree>
    <p:extLst>
      <p:ext uri="{BB962C8B-B14F-4D97-AF65-F5344CB8AC3E}">
        <p14:creationId xmlns:p14="http://schemas.microsoft.com/office/powerpoint/2010/main" val="2569610394"/>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08f6f869-1ed0-46b3-a227-1d3e52347e28}" enabled="1" method="Standard" siteId="{98e9ba89-e1a1-4e38-9007-8bdabc25de1d}" removed="0"/>
</clbl:labelList>
</file>

<file path=docProps/app.xml><?xml version="1.0" encoding="utf-8"?>
<Properties xmlns="http://schemas.openxmlformats.org/officeDocument/2006/extended-properties" xmlns:vt="http://schemas.openxmlformats.org/officeDocument/2006/docPropsVTypes">
  <Template/>
  <TotalTime>21828</TotalTime>
  <Words>938</Words>
  <Application>Microsoft Office PowerPoint</Application>
  <PresentationFormat>On-screen Show (4:3)</PresentationFormat>
  <Paragraphs>128</Paragraphs>
  <Slides>10</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10</vt:i4>
      </vt:variant>
    </vt:vector>
  </HeadingPairs>
  <TitlesOfParts>
    <vt:vector size="18" baseType="lpstr">
      <vt:lpstr>Arial</vt:lpstr>
      <vt:lpstr>Calibri</vt:lpstr>
      <vt:lpstr>Cambria Math</vt:lpstr>
      <vt:lpstr>Intel Clear</vt:lpstr>
      <vt:lpstr>Intel Clear Light</vt:lpstr>
      <vt:lpstr>Times New Roman</vt:lpstr>
      <vt:lpstr>Wingdings</vt:lpstr>
      <vt:lpstr>802-11-Submission</vt:lpstr>
      <vt:lpstr>CR 1482 Discussion on NPCA Primary Channel Condition</vt:lpstr>
      <vt:lpstr>NPCA Min. Duration Threshold</vt:lpstr>
      <vt:lpstr>Problem</vt:lpstr>
      <vt:lpstr>NPCA Primary Channel Feedback Mechanism</vt:lpstr>
      <vt:lpstr>NPCA Primary Channel Feedback Mechanism</vt:lpstr>
      <vt:lpstr>Summary</vt:lpstr>
      <vt:lpstr>References</vt:lpstr>
      <vt:lpstr>Straw Poll 1</vt:lpstr>
      <vt:lpstr>Straw Poll 2</vt:lpstr>
      <vt:lpstr>Straw Poll 3</vt:lpstr>
    </vt:vector>
  </TitlesOfParts>
  <Company>AT&amp;T Labs Research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Asterjadhi, Alfred</dc:creator>
  <cp:lastModifiedBy>Kalyankar Shravan Kumar</cp:lastModifiedBy>
  <cp:revision>287</cp:revision>
  <cp:lastPrinted>1998-02-10T13:28:06Z</cp:lastPrinted>
  <dcterms:created xsi:type="dcterms:W3CDTF">2007-05-21T21:00:37Z</dcterms:created>
  <dcterms:modified xsi:type="dcterms:W3CDTF">2025-05-10T13:01:20Z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_readonly">
    <vt:lpwstr/>
  </property>
  <property fmtid="{D5CDD505-2E9C-101B-9397-08002B2CF9AE}" pid="4" name="_change">
    <vt:lpwstr/>
  </property>
  <property fmtid="{D5CDD505-2E9C-101B-9397-08002B2CF9AE}" pid="5" name="_full-control">
    <vt:lpwstr/>
  </property>
  <property fmtid="{D5CDD505-2E9C-101B-9397-08002B2CF9AE}" pid="6" name="sflag">
    <vt:lpwstr>1746155032</vt:lpwstr>
  </property>
</Properties>
</file>