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31" r:id="rId2"/>
    <p:sldId id="910" r:id="rId3"/>
    <p:sldId id="958" r:id="rId4"/>
    <p:sldId id="959" r:id="rId5"/>
    <p:sldId id="960" r:id="rId6"/>
    <p:sldId id="961" r:id="rId7"/>
    <p:sldId id="939" r:id="rId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649" autoAdjust="0"/>
  </p:normalViewPr>
  <p:slideViewPr>
    <p:cSldViewPr>
      <p:cViewPr varScale="1">
        <p:scale>
          <a:sx n="73" d="100"/>
          <a:sy n="73" d="100"/>
        </p:scale>
        <p:origin x="3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252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a:t>(Huawei)</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5/5/2025</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a:t>(</a:t>
            </a:r>
            <a:r>
              <a:rPr lang="en-US" altLang="zh-CN" dirty="0"/>
              <a:t>Huawei</a:t>
            </a:r>
            <a:r>
              <a:rPr lang="en-GB" dirty="0"/>
              <a:t>)</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4">
            <a:extLst>
              <a:ext uri="{FF2B5EF4-FFF2-40B4-BE49-F238E27FC236}">
                <a16:creationId xmlns="" xmlns:a16="http://schemas.microsoft.com/office/drawing/2014/main" id="{1CADB04A-8BC5-4077-AD64-B68ADEED3033}"/>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Alice Chen (Qualcomm)</a:t>
            </a:r>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802.11-25/</a:t>
            </a:r>
            <a:r>
              <a:rPr lang="en-US" altLang="en-US" sz="1800" b="1" dirty="0" smtClean="0"/>
              <a:t>0763</a:t>
            </a:r>
            <a:r>
              <a:rPr lang="en-GB" altLang="en-US" sz="1800" b="1" dirty="0" smtClean="0"/>
              <a:t>r</a:t>
            </a:r>
            <a:r>
              <a:rPr lang="en-US" altLang="en-US" sz="1800" b="1" dirty="0"/>
              <a:t>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a:t>C-RTWT in NPCA Primary Channel</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2025-04-30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graphicFrame>
        <p:nvGraphicFramePr>
          <p:cNvPr id="11"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69241713"/>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a:t>Yunbo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Shenzhen,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liyunbo@Huawei.com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a:t>Yuchen</a:t>
                      </a:r>
                      <a:r>
                        <a:rPr lang="en-US" sz="1100" baseline="0" dirty="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Guogang</a:t>
                      </a:r>
                      <a:r>
                        <a:rPr lang="en-US" sz="1100" dirty="0"/>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Yue Zhao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Maolin</a:t>
                      </a:r>
                      <a:r>
                        <a:rPr lang="en-US" sz="1100" dirty="0"/>
                        <a:t> Zhang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Zhenpeng Shi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5"/>
            <a:ext cx="7772400" cy="4486275"/>
          </a:xfrm>
        </p:spPr>
        <p:txBody>
          <a:bodyPr/>
          <a:lstStyle/>
          <a:p>
            <a:r>
              <a:rPr lang="en-US" altLang="zh-CN" sz="1600" dirty="0"/>
              <a:t>A STA that supports non-primary channel access (NPCA) will switch to a non-primary channel when an OBSS PPDU is received;</a:t>
            </a:r>
          </a:p>
          <a:p>
            <a:r>
              <a:rPr lang="en-US" altLang="zh-CN" sz="1600" dirty="0"/>
              <a:t>C-RTWT responding AP and its association STAs will terminate TXOP before the start time of C-RTWT SP from a C-RTWT requesting AP;</a:t>
            </a:r>
          </a:p>
          <a:p>
            <a:r>
              <a:rPr lang="en-US" sz="1600" dirty="0"/>
              <a:t>NPCA and C-RTWT are two individual features for different purposes, but the spec need to clarify the C-RTWT operation when </a:t>
            </a:r>
            <a:r>
              <a:rPr lang="en-US" altLang="zh-CN" sz="1600" dirty="0"/>
              <a:t>C-RTWT responding AP and its association STAs switch to NPCA primary channel.</a:t>
            </a:r>
          </a:p>
          <a:p>
            <a:endParaRPr lang="en-US" sz="1600" dirty="0"/>
          </a:p>
          <a:p>
            <a:endParaRPr 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t>Introduction</a:t>
            </a:r>
          </a:p>
        </p:txBody>
      </p:sp>
      <p:sp>
        <p:nvSpPr>
          <p:cNvPr id="3"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C9BAD6D2-DA52-4105-9A16-FC966C2CF19D}"/>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2081746"/>
          </a:xfrm>
        </p:spPr>
        <p:txBody>
          <a:bodyPr/>
          <a:lstStyle/>
          <a:p>
            <a:r>
              <a:rPr lang="en-US" altLang="zh-CN" sz="1600" dirty="0"/>
              <a:t>Generally, after Co-RTWT Responding AP and its associated STAs switch to NPCA primary channel, they should terminate the obtained TXOP before the start time of </a:t>
            </a:r>
            <a:r>
              <a:rPr lang="en-US" altLang="zh-CN" sz="1600"/>
              <a:t>Co-RTWT </a:t>
            </a:r>
            <a:r>
              <a:rPr lang="en-US" altLang="zh-CN" sz="1600" smtClean="0"/>
              <a:t>SPs;</a:t>
            </a:r>
            <a:endParaRPr lang="en-US" altLang="zh-CN" sz="1600" dirty="0"/>
          </a:p>
          <a:p>
            <a:pPr lvl="1"/>
            <a:r>
              <a:rPr lang="en-US" altLang="zh-CN" sz="1600" dirty="0"/>
              <a:t>The TXOP holder on primary channel may terminate TXOP before the start time of Co-RTWT SP according to R-TWT or Co-RTWT rules</a:t>
            </a:r>
          </a:p>
          <a:p>
            <a:pPr lvl="1"/>
            <a:r>
              <a:rPr lang="en-US" altLang="zh-CN" sz="1600" dirty="0"/>
              <a:t>The contention of Co-RTWT requesting AP after the start time of Co-RTWT SP may occupy the whole operating bandwidth, it will conflict with the transmission on NPCA primary channel. </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General Rules</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27A5E85B-DE01-43B2-8D3B-AED6536744C0}"/>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cxnSp>
        <p:nvCxnSpPr>
          <p:cNvPr id="11" name="直接连接符 10">
            <a:extLst>
              <a:ext uri="{FF2B5EF4-FFF2-40B4-BE49-F238E27FC236}">
                <a16:creationId xmlns="" xmlns:a16="http://schemas.microsoft.com/office/drawing/2014/main" id="{3FFE1F16-1B4B-424F-8A01-4CDF2EBB49CA}"/>
              </a:ext>
            </a:extLst>
          </p:cNvPr>
          <p:cNvCxnSpPr>
            <a:cxnSpLocks/>
          </p:cNvCxnSpPr>
          <p:nvPr/>
        </p:nvCxnSpPr>
        <p:spPr bwMode="auto">
          <a:xfrm>
            <a:off x="1905000" y="4419600"/>
            <a:ext cx="6172200" cy="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12" name="文本框 11">
            <a:extLst>
              <a:ext uri="{FF2B5EF4-FFF2-40B4-BE49-F238E27FC236}">
                <a16:creationId xmlns="" xmlns:a16="http://schemas.microsoft.com/office/drawing/2014/main" id="{1900F95E-CBB2-4F2F-B5C0-792670F5099F}"/>
              </a:ext>
            </a:extLst>
          </p:cNvPr>
          <p:cNvSpPr txBox="1"/>
          <p:nvPr/>
        </p:nvSpPr>
        <p:spPr>
          <a:xfrm>
            <a:off x="109114" y="5650467"/>
            <a:ext cx="1200561" cy="830997"/>
          </a:xfrm>
          <a:prstGeom prst="rect">
            <a:avLst/>
          </a:prstGeom>
          <a:noFill/>
        </p:spPr>
        <p:txBody>
          <a:bodyPr wrap="square" rtlCol="0">
            <a:spAutoFit/>
          </a:bodyPr>
          <a:lstStyle/>
          <a:p>
            <a:r>
              <a:rPr lang="en-US" altLang="zh-CN" dirty="0"/>
              <a:t>Co-RTWT Responding AP &amp; its associated STA</a:t>
            </a:r>
            <a:endParaRPr lang="zh-CN" altLang="en-US" dirty="0"/>
          </a:p>
        </p:txBody>
      </p:sp>
      <p:cxnSp>
        <p:nvCxnSpPr>
          <p:cNvPr id="14" name="直接连接符 13">
            <a:extLst>
              <a:ext uri="{FF2B5EF4-FFF2-40B4-BE49-F238E27FC236}">
                <a16:creationId xmlns="" xmlns:a16="http://schemas.microsoft.com/office/drawing/2014/main" id="{9C764084-13B4-4ABB-A980-3BB147D236A9}"/>
              </a:ext>
            </a:extLst>
          </p:cNvPr>
          <p:cNvCxnSpPr/>
          <p:nvPr/>
        </p:nvCxnSpPr>
        <p:spPr bwMode="auto">
          <a:xfrm>
            <a:off x="1447800" y="5050367"/>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文本框 14">
            <a:extLst>
              <a:ext uri="{FF2B5EF4-FFF2-40B4-BE49-F238E27FC236}">
                <a16:creationId xmlns="" xmlns:a16="http://schemas.microsoft.com/office/drawing/2014/main" id="{4E7AF72B-F7A4-463C-B769-76B74DA75D51}"/>
              </a:ext>
            </a:extLst>
          </p:cNvPr>
          <p:cNvSpPr txBox="1"/>
          <p:nvPr/>
        </p:nvSpPr>
        <p:spPr>
          <a:xfrm>
            <a:off x="381000" y="4495800"/>
            <a:ext cx="1200561" cy="461665"/>
          </a:xfrm>
          <a:prstGeom prst="rect">
            <a:avLst/>
          </a:prstGeom>
          <a:noFill/>
        </p:spPr>
        <p:txBody>
          <a:bodyPr wrap="square" rtlCol="0">
            <a:spAutoFit/>
          </a:bodyPr>
          <a:lstStyle/>
          <a:p>
            <a:r>
              <a:rPr lang="en-US" altLang="zh-CN" dirty="0"/>
              <a:t>Co-RTWT Requesting AP</a:t>
            </a:r>
            <a:endParaRPr lang="zh-CN" altLang="en-US" dirty="0"/>
          </a:p>
        </p:txBody>
      </p:sp>
      <p:sp>
        <p:nvSpPr>
          <p:cNvPr id="16" name="文本框 15">
            <a:extLst>
              <a:ext uri="{FF2B5EF4-FFF2-40B4-BE49-F238E27FC236}">
                <a16:creationId xmlns="" xmlns:a16="http://schemas.microsoft.com/office/drawing/2014/main" id="{985FF3CB-AEFA-4E75-9284-C30FA0604C50}"/>
              </a:ext>
            </a:extLst>
          </p:cNvPr>
          <p:cNvSpPr txBox="1"/>
          <p:nvPr/>
        </p:nvSpPr>
        <p:spPr>
          <a:xfrm>
            <a:off x="304800" y="5024735"/>
            <a:ext cx="1447801" cy="461665"/>
          </a:xfrm>
          <a:prstGeom prst="rect">
            <a:avLst/>
          </a:prstGeom>
          <a:noFill/>
        </p:spPr>
        <p:txBody>
          <a:bodyPr wrap="square" rtlCol="0">
            <a:spAutoFit/>
          </a:bodyPr>
          <a:lstStyle/>
          <a:p>
            <a:r>
              <a:rPr lang="en-US" altLang="zh-CN" dirty="0"/>
              <a:t>Associated STA of  Requesting AP</a:t>
            </a:r>
            <a:endParaRPr lang="zh-CN" altLang="en-US" dirty="0"/>
          </a:p>
        </p:txBody>
      </p:sp>
      <p:sp>
        <p:nvSpPr>
          <p:cNvPr id="17" name="矩形 16">
            <a:extLst>
              <a:ext uri="{FF2B5EF4-FFF2-40B4-BE49-F238E27FC236}">
                <a16:creationId xmlns="" xmlns:a16="http://schemas.microsoft.com/office/drawing/2014/main" id="{327809E7-0088-44C5-A573-9AB8553D8D56}"/>
              </a:ext>
            </a:extLst>
          </p:cNvPr>
          <p:cNvSpPr/>
          <p:nvPr/>
        </p:nvSpPr>
        <p:spPr bwMode="auto">
          <a:xfrm>
            <a:off x="1905000" y="4724402"/>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RTS</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矩形 17">
            <a:extLst>
              <a:ext uri="{FF2B5EF4-FFF2-40B4-BE49-F238E27FC236}">
                <a16:creationId xmlns="" xmlns:a16="http://schemas.microsoft.com/office/drawing/2014/main" id="{8DD895F4-6211-4B6E-9A0F-AAE358D68823}"/>
              </a:ext>
            </a:extLst>
          </p:cNvPr>
          <p:cNvSpPr/>
          <p:nvPr/>
        </p:nvSpPr>
        <p:spPr bwMode="auto">
          <a:xfrm>
            <a:off x="2590800" y="5050364"/>
            <a:ext cx="5334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C</a:t>
            </a:r>
            <a:r>
              <a:rPr kumimoji="0" lang="en-US" altLang="zh-CN" sz="1200" b="0" i="0" u="none" strike="noStrike" cap="none" normalizeH="0" baseline="0" dirty="0">
                <a:ln>
                  <a:noFill/>
                </a:ln>
                <a:solidFill>
                  <a:schemeClr val="tx1"/>
                </a:solidFill>
                <a:effectLst/>
                <a:latin typeface="Times New Roman" pitchFamily="18" charset="0"/>
              </a:rPr>
              <a:t>TS</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矩形 18">
            <a:extLst>
              <a:ext uri="{FF2B5EF4-FFF2-40B4-BE49-F238E27FC236}">
                <a16:creationId xmlns="" xmlns:a16="http://schemas.microsoft.com/office/drawing/2014/main" id="{F541A1DE-CD59-421D-8F10-F56CEE20F530}"/>
              </a:ext>
            </a:extLst>
          </p:cNvPr>
          <p:cNvSpPr/>
          <p:nvPr/>
        </p:nvSpPr>
        <p:spPr bwMode="auto">
          <a:xfrm>
            <a:off x="3276600" y="4724400"/>
            <a:ext cx="22098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矩形 19">
            <a:extLst>
              <a:ext uri="{FF2B5EF4-FFF2-40B4-BE49-F238E27FC236}">
                <a16:creationId xmlns="" xmlns:a16="http://schemas.microsoft.com/office/drawing/2014/main" id="{E64890DB-2DE8-4963-A63E-DDBF47E7BEB4}"/>
              </a:ext>
            </a:extLst>
          </p:cNvPr>
          <p:cNvSpPr/>
          <p:nvPr/>
        </p:nvSpPr>
        <p:spPr bwMode="auto">
          <a:xfrm>
            <a:off x="5715000" y="5054258"/>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矩形 20">
            <a:extLst>
              <a:ext uri="{FF2B5EF4-FFF2-40B4-BE49-F238E27FC236}">
                <a16:creationId xmlns="" xmlns:a16="http://schemas.microsoft.com/office/drawing/2014/main" id="{2AB78EF4-98F7-4897-8EB7-979CD1408324}"/>
              </a:ext>
            </a:extLst>
          </p:cNvPr>
          <p:cNvSpPr/>
          <p:nvPr/>
        </p:nvSpPr>
        <p:spPr bwMode="auto">
          <a:xfrm>
            <a:off x="6400800" y="4724400"/>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文本框 21">
            <a:extLst>
              <a:ext uri="{FF2B5EF4-FFF2-40B4-BE49-F238E27FC236}">
                <a16:creationId xmlns="" xmlns:a16="http://schemas.microsoft.com/office/drawing/2014/main" id="{D88AB79D-8DE3-42F5-ADFA-B4A7604ED813}"/>
              </a:ext>
            </a:extLst>
          </p:cNvPr>
          <p:cNvSpPr txBox="1"/>
          <p:nvPr/>
        </p:nvSpPr>
        <p:spPr>
          <a:xfrm>
            <a:off x="6400800" y="4656548"/>
            <a:ext cx="500458" cy="461665"/>
          </a:xfrm>
          <a:prstGeom prst="rect">
            <a:avLst/>
          </a:prstGeom>
          <a:noFill/>
        </p:spPr>
        <p:txBody>
          <a:bodyPr wrap="none" rtlCol="0">
            <a:spAutoFit/>
          </a:bodyPr>
          <a:lstStyle/>
          <a:p>
            <a:r>
              <a:rPr lang="en-US" altLang="zh-CN" dirty="0"/>
              <a:t>CF-</a:t>
            </a:r>
          </a:p>
          <a:p>
            <a:r>
              <a:rPr lang="en-US" altLang="zh-CN" dirty="0"/>
              <a:t>END</a:t>
            </a:r>
            <a:endParaRPr lang="zh-CN" altLang="en-US" dirty="0"/>
          </a:p>
        </p:txBody>
      </p:sp>
      <p:cxnSp>
        <p:nvCxnSpPr>
          <p:cNvPr id="24" name="直接连接符 23">
            <a:extLst>
              <a:ext uri="{FF2B5EF4-FFF2-40B4-BE49-F238E27FC236}">
                <a16:creationId xmlns="" xmlns:a16="http://schemas.microsoft.com/office/drawing/2014/main" id="{2067882F-E2EC-4C04-8C77-0623005FB539}"/>
              </a:ext>
            </a:extLst>
          </p:cNvPr>
          <p:cNvCxnSpPr/>
          <p:nvPr/>
        </p:nvCxnSpPr>
        <p:spPr bwMode="auto">
          <a:xfrm flipV="1">
            <a:off x="8077200" y="4246033"/>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5" name="直接连接符 24">
            <a:extLst>
              <a:ext uri="{FF2B5EF4-FFF2-40B4-BE49-F238E27FC236}">
                <a16:creationId xmlns="" xmlns:a16="http://schemas.microsoft.com/office/drawing/2014/main" id="{D1529DF9-BCF7-4D4A-9ABE-48F8FF836B74}"/>
              </a:ext>
            </a:extLst>
          </p:cNvPr>
          <p:cNvCxnSpPr/>
          <p:nvPr/>
        </p:nvCxnSpPr>
        <p:spPr bwMode="auto">
          <a:xfrm flipV="1">
            <a:off x="1905000" y="4267200"/>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7" name="文本框 26">
            <a:extLst>
              <a:ext uri="{FF2B5EF4-FFF2-40B4-BE49-F238E27FC236}">
                <a16:creationId xmlns="" xmlns:a16="http://schemas.microsoft.com/office/drawing/2014/main" id="{323FD58B-7863-4D3F-8C61-5F7EBBB815C7}"/>
              </a:ext>
            </a:extLst>
          </p:cNvPr>
          <p:cNvSpPr txBox="1"/>
          <p:nvPr/>
        </p:nvSpPr>
        <p:spPr>
          <a:xfrm>
            <a:off x="4426904" y="4142601"/>
            <a:ext cx="1135696" cy="276999"/>
          </a:xfrm>
          <a:prstGeom prst="rect">
            <a:avLst/>
          </a:prstGeom>
          <a:noFill/>
        </p:spPr>
        <p:txBody>
          <a:bodyPr wrap="none" rtlCol="0">
            <a:spAutoFit/>
          </a:bodyPr>
          <a:lstStyle/>
          <a:p>
            <a:r>
              <a:rPr lang="en-US" altLang="zh-CN" dirty="0"/>
              <a:t>Original TXOP</a:t>
            </a:r>
            <a:endParaRPr lang="zh-CN" altLang="en-US" dirty="0"/>
          </a:p>
        </p:txBody>
      </p:sp>
      <p:cxnSp>
        <p:nvCxnSpPr>
          <p:cNvPr id="28" name="直接连接符 27">
            <a:extLst>
              <a:ext uri="{FF2B5EF4-FFF2-40B4-BE49-F238E27FC236}">
                <a16:creationId xmlns="" xmlns:a16="http://schemas.microsoft.com/office/drawing/2014/main" id="{634AC16D-EC75-4CD2-9A52-BE1B12DC3836}"/>
              </a:ext>
            </a:extLst>
          </p:cNvPr>
          <p:cNvCxnSpPr>
            <a:cxnSpLocks/>
          </p:cNvCxnSpPr>
          <p:nvPr/>
        </p:nvCxnSpPr>
        <p:spPr bwMode="auto">
          <a:xfrm flipV="1">
            <a:off x="6856843" y="4224872"/>
            <a:ext cx="1157" cy="499528"/>
          </a:xfrm>
          <a:prstGeom prst="line">
            <a:avLst/>
          </a:prstGeom>
          <a:solidFill>
            <a:schemeClr val="accent1"/>
          </a:solidFill>
          <a:ln w="12700" cap="flat" cmpd="sng" algn="ctr">
            <a:solidFill>
              <a:schemeClr val="tx1"/>
            </a:solidFill>
            <a:prstDash val="solid"/>
            <a:round/>
            <a:headEnd type="arrow" w="sm" len="sm"/>
            <a:tailEnd type="none" w="sm" len="sm"/>
          </a:ln>
          <a:effectLst/>
        </p:spPr>
      </p:cxnSp>
      <p:sp>
        <p:nvSpPr>
          <p:cNvPr id="29" name="文本框 28">
            <a:extLst>
              <a:ext uri="{FF2B5EF4-FFF2-40B4-BE49-F238E27FC236}">
                <a16:creationId xmlns="" xmlns:a16="http://schemas.microsoft.com/office/drawing/2014/main" id="{F695F8D2-6FC1-48B8-BC11-90FC1F458C15}"/>
              </a:ext>
            </a:extLst>
          </p:cNvPr>
          <p:cNvSpPr txBox="1"/>
          <p:nvPr/>
        </p:nvSpPr>
        <p:spPr>
          <a:xfrm>
            <a:off x="6019800" y="3990201"/>
            <a:ext cx="1860638" cy="276999"/>
          </a:xfrm>
          <a:prstGeom prst="rect">
            <a:avLst/>
          </a:prstGeom>
          <a:noFill/>
        </p:spPr>
        <p:txBody>
          <a:bodyPr wrap="none" rtlCol="0">
            <a:spAutoFit/>
          </a:bodyPr>
          <a:lstStyle/>
          <a:p>
            <a:r>
              <a:rPr lang="en-US" altLang="zh-CN" dirty="0"/>
              <a:t>Start time of Co-RTWT SP</a:t>
            </a:r>
            <a:endParaRPr lang="zh-CN" altLang="en-US" dirty="0"/>
          </a:p>
        </p:txBody>
      </p:sp>
      <p:sp>
        <p:nvSpPr>
          <p:cNvPr id="31" name="矩形 30">
            <a:extLst>
              <a:ext uri="{FF2B5EF4-FFF2-40B4-BE49-F238E27FC236}">
                <a16:creationId xmlns="" xmlns:a16="http://schemas.microsoft.com/office/drawing/2014/main" id="{B772D493-B94C-4E44-8E9C-0D8618EE532B}"/>
              </a:ext>
            </a:extLst>
          </p:cNvPr>
          <p:cNvSpPr/>
          <p:nvPr/>
        </p:nvSpPr>
        <p:spPr bwMode="auto">
          <a:xfrm>
            <a:off x="1447800" y="5770037"/>
            <a:ext cx="1981200"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2" name="矩形 31">
            <a:extLst>
              <a:ext uri="{FF2B5EF4-FFF2-40B4-BE49-F238E27FC236}">
                <a16:creationId xmlns="" xmlns:a16="http://schemas.microsoft.com/office/drawing/2014/main" id="{75567C80-7545-4D6E-B43D-8B6660AF73CC}"/>
              </a:ext>
            </a:extLst>
          </p:cNvPr>
          <p:cNvSpPr/>
          <p:nvPr/>
        </p:nvSpPr>
        <p:spPr bwMode="auto">
          <a:xfrm>
            <a:off x="3428999" y="5770031"/>
            <a:ext cx="4648182" cy="26541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4" name="文本框 33">
            <a:extLst>
              <a:ext uri="{FF2B5EF4-FFF2-40B4-BE49-F238E27FC236}">
                <a16:creationId xmlns="" xmlns:a16="http://schemas.microsoft.com/office/drawing/2014/main" id="{FD90EAFC-FF58-424B-8DD8-A26624DA42F6}"/>
              </a:ext>
            </a:extLst>
          </p:cNvPr>
          <p:cNvSpPr txBox="1"/>
          <p:nvPr/>
        </p:nvSpPr>
        <p:spPr>
          <a:xfrm>
            <a:off x="1870552" y="5847429"/>
            <a:ext cx="1234633" cy="276999"/>
          </a:xfrm>
          <a:prstGeom prst="rect">
            <a:avLst/>
          </a:prstGeom>
          <a:noFill/>
        </p:spPr>
        <p:txBody>
          <a:bodyPr wrap="none" rtlCol="0">
            <a:spAutoFit/>
          </a:bodyPr>
          <a:lstStyle/>
          <a:p>
            <a:r>
              <a:rPr lang="en-US" altLang="zh-CN" dirty="0"/>
              <a:t>Primary Channel</a:t>
            </a:r>
            <a:endParaRPr lang="zh-CN" altLang="en-US" dirty="0"/>
          </a:p>
        </p:txBody>
      </p:sp>
      <p:sp>
        <p:nvSpPr>
          <p:cNvPr id="36" name="文本框 35">
            <a:extLst>
              <a:ext uri="{FF2B5EF4-FFF2-40B4-BE49-F238E27FC236}">
                <a16:creationId xmlns="" xmlns:a16="http://schemas.microsoft.com/office/drawing/2014/main" id="{442C739C-BACE-4877-8F4C-E3492D5A5B6E}"/>
              </a:ext>
            </a:extLst>
          </p:cNvPr>
          <p:cNvSpPr txBox="1"/>
          <p:nvPr/>
        </p:nvSpPr>
        <p:spPr>
          <a:xfrm>
            <a:off x="4343400" y="5742801"/>
            <a:ext cx="1673407" cy="276999"/>
          </a:xfrm>
          <a:prstGeom prst="rect">
            <a:avLst/>
          </a:prstGeom>
          <a:noFill/>
        </p:spPr>
        <p:txBody>
          <a:bodyPr wrap="none" rtlCol="0">
            <a:spAutoFit/>
          </a:bodyPr>
          <a:lstStyle/>
          <a:p>
            <a:r>
              <a:rPr lang="en-US" altLang="zh-CN" dirty="0"/>
              <a:t>NPCA Primary Channel</a:t>
            </a:r>
            <a:endParaRPr lang="zh-CN" altLang="en-US" dirty="0"/>
          </a:p>
        </p:txBody>
      </p:sp>
      <p:cxnSp>
        <p:nvCxnSpPr>
          <p:cNvPr id="37" name="直接连接符 36">
            <a:extLst>
              <a:ext uri="{FF2B5EF4-FFF2-40B4-BE49-F238E27FC236}">
                <a16:creationId xmlns="" xmlns:a16="http://schemas.microsoft.com/office/drawing/2014/main" id="{E25AE184-5ED8-49B3-BAFC-028E167C81D7}"/>
              </a:ext>
            </a:extLst>
          </p:cNvPr>
          <p:cNvCxnSpPr/>
          <p:nvPr/>
        </p:nvCxnSpPr>
        <p:spPr bwMode="auto">
          <a:xfrm flipV="1">
            <a:off x="3428999" y="5024735"/>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a:extLst>
              <a:ext uri="{FF2B5EF4-FFF2-40B4-BE49-F238E27FC236}">
                <a16:creationId xmlns="" xmlns:a16="http://schemas.microsoft.com/office/drawing/2014/main" id="{584CCB3C-6233-46ED-A9EB-BEB6A3E64050}"/>
              </a:ext>
            </a:extLst>
          </p:cNvPr>
          <p:cNvCxnSpPr/>
          <p:nvPr/>
        </p:nvCxnSpPr>
        <p:spPr bwMode="auto">
          <a:xfrm flipV="1">
            <a:off x="6856842" y="5024734"/>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矩形 38">
            <a:extLst>
              <a:ext uri="{FF2B5EF4-FFF2-40B4-BE49-F238E27FC236}">
                <a16:creationId xmlns="" xmlns:a16="http://schemas.microsoft.com/office/drawing/2014/main" id="{7171BCF3-BFA2-418F-9EFC-EE27B2AF9912}"/>
              </a:ext>
            </a:extLst>
          </p:cNvPr>
          <p:cNvSpPr/>
          <p:nvPr/>
        </p:nvSpPr>
        <p:spPr bwMode="auto">
          <a:xfrm>
            <a:off x="7241498" y="4495800"/>
            <a:ext cx="1130088" cy="55713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40" name="文本框 39">
            <a:extLst>
              <a:ext uri="{FF2B5EF4-FFF2-40B4-BE49-F238E27FC236}">
                <a16:creationId xmlns="" xmlns:a16="http://schemas.microsoft.com/office/drawing/2014/main" id="{2A443FA3-F999-4FC4-AE9A-FC2138EAB1E6}"/>
              </a:ext>
            </a:extLst>
          </p:cNvPr>
          <p:cNvSpPr txBox="1"/>
          <p:nvPr/>
        </p:nvSpPr>
        <p:spPr>
          <a:xfrm>
            <a:off x="7500657" y="4648200"/>
            <a:ext cx="652743" cy="276999"/>
          </a:xfrm>
          <a:prstGeom prst="rect">
            <a:avLst/>
          </a:prstGeom>
          <a:noFill/>
        </p:spPr>
        <p:txBody>
          <a:bodyPr wrap="none" rtlCol="0">
            <a:spAutoFit/>
          </a:bodyPr>
          <a:lstStyle/>
          <a:p>
            <a:r>
              <a:rPr lang="en-US" altLang="zh-CN" dirty="0"/>
              <a:t>PPDU2</a:t>
            </a:r>
            <a:endParaRPr lang="zh-CN" altLang="en-US" dirty="0"/>
          </a:p>
        </p:txBody>
      </p:sp>
      <p:sp>
        <p:nvSpPr>
          <p:cNvPr id="3" name="椭圆 2">
            <a:extLst>
              <a:ext uri="{FF2B5EF4-FFF2-40B4-BE49-F238E27FC236}">
                <a16:creationId xmlns="" xmlns:a16="http://schemas.microsoft.com/office/drawing/2014/main" id="{0A339D0C-4F8A-4B9F-98AF-367AB0EBFB93}"/>
              </a:ext>
            </a:extLst>
          </p:cNvPr>
          <p:cNvSpPr/>
          <p:nvPr/>
        </p:nvSpPr>
        <p:spPr bwMode="auto">
          <a:xfrm>
            <a:off x="7391400" y="4419600"/>
            <a:ext cx="500457" cy="1812095"/>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1" name="文本框 40">
            <a:extLst>
              <a:ext uri="{FF2B5EF4-FFF2-40B4-BE49-F238E27FC236}">
                <a16:creationId xmlns="" xmlns:a16="http://schemas.microsoft.com/office/drawing/2014/main" id="{C7D05F39-4DDB-4C69-927D-0F52D6BD9B6B}"/>
              </a:ext>
            </a:extLst>
          </p:cNvPr>
          <p:cNvSpPr txBox="1"/>
          <p:nvPr/>
        </p:nvSpPr>
        <p:spPr>
          <a:xfrm>
            <a:off x="7299921" y="5249314"/>
            <a:ext cx="819455" cy="276999"/>
          </a:xfrm>
          <a:prstGeom prst="rect">
            <a:avLst/>
          </a:prstGeom>
          <a:noFill/>
        </p:spPr>
        <p:txBody>
          <a:bodyPr wrap="none" rtlCol="0">
            <a:spAutoFit/>
          </a:bodyPr>
          <a:lstStyle/>
          <a:p>
            <a:r>
              <a:rPr lang="en-US" altLang="zh-CN" dirty="0">
                <a:solidFill>
                  <a:srgbClr val="FF0000"/>
                </a:solidFill>
              </a:rPr>
              <a:t>Collision?</a:t>
            </a:r>
            <a:endParaRPr lang="zh-CN" altLang="en-US" dirty="0">
              <a:solidFill>
                <a:srgbClr val="FF0000"/>
              </a:solidFill>
            </a:endParaRPr>
          </a:p>
        </p:txBody>
      </p:sp>
    </p:spTree>
    <p:extLst>
      <p:ext uri="{BB962C8B-B14F-4D97-AF65-F5344CB8AC3E}">
        <p14:creationId xmlns:p14="http://schemas.microsoft.com/office/powerpoint/2010/main" val="3500396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4"/>
            <a:ext cx="7772400" cy="2653585"/>
          </a:xfrm>
        </p:spPr>
        <p:txBody>
          <a:bodyPr/>
          <a:lstStyle/>
          <a:p>
            <a:r>
              <a:rPr lang="en-US" altLang="zh-CN" sz="1600" dirty="0"/>
              <a:t>If Co-RTWT Responding AP switch to NPCA primary channel base on a long PPDU from Co-RTWT requesting AP’s BSS, then Co-RTWT Responding AP doesn’t need to terminate obtained TXOP on NPCA primary channel before the start time of Co-RTWT SP;</a:t>
            </a:r>
          </a:p>
          <a:p>
            <a:pPr lvl="1"/>
            <a:r>
              <a:rPr lang="en-US" altLang="zh-CN" sz="1600" dirty="0"/>
              <a:t>The requesting AP is transmitting or receiving on primary channel, no new contention will start before the end of the long PPDU </a:t>
            </a:r>
          </a:p>
          <a:p>
            <a:pPr lvl="1"/>
            <a:r>
              <a:rPr lang="en-US" altLang="zh-CN" sz="1600" dirty="0"/>
              <a:t>The NPCA primary channel will totally not overlapped with the transmitting channel of the long PPDU  </a:t>
            </a:r>
          </a:p>
          <a:p>
            <a:pPr lvl="1"/>
            <a:r>
              <a:rPr lang="en-US" altLang="zh-CN" sz="1600" dirty="0"/>
              <a:t>No interference between NPCA transmission and long PPDU on primary channel</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Exception Rule 1</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27A5E85B-DE01-43B2-8D3B-AED6536744C0}"/>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
        <p:nvSpPr>
          <p:cNvPr id="12" name="文本框 11">
            <a:extLst>
              <a:ext uri="{FF2B5EF4-FFF2-40B4-BE49-F238E27FC236}">
                <a16:creationId xmlns="" xmlns:a16="http://schemas.microsoft.com/office/drawing/2014/main" id="{1900F95E-CBB2-4F2F-B5C0-792670F5099F}"/>
              </a:ext>
            </a:extLst>
          </p:cNvPr>
          <p:cNvSpPr txBox="1"/>
          <p:nvPr/>
        </p:nvSpPr>
        <p:spPr>
          <a:xfrm>
            <a:off x="109114" y="5650467"/>
            <a:ext cx="1200561" cy="830997"/>
          </a:xfrm>
          <a:prstGeom prst="rect">
            <a:avLst/>
          </a:prstGeom>
          <a:noFill/>
        </p:spPr>
        <p:txBody>
          <a:bodyPr wrap="square" rtlCol="0">
            <a:spAutoFit/>
          </a:bodyPr>
          <a:lstStyle/>
          <a:p>
            <a:r>
              <a:rPr lang="en-US" altLang="zh-CN" dirty="0"/>
              <a:t>Co-RTWT Responding AP &amp; its associated STA</a:t>
            </a:r>
            <a:endParaRPr lang="zh-CN" altLang="en-US" dirty="0"/>
          </a:p>
        </p:txBody>
      </p:sp>
      <p:cxnSp>
        <p:nvCxnSpPr>
          <p:cNvPr id="14" name="直接连接符 13">
            <a:extLst>
              <a:ext uri="{FF2B5EF4-FFF2-40B4-BE49-F238E27FC236}">
                <a16:creationId xmlns="" xmlns:a16="http://schemas.microsoft.com/office/drawing/2014/main" id="{9C764084-13B4-4ABB-A980-3BB147D236A9}"/>
              </a:ext>
            </a:extLst>
          </p:cNvPr>
          <p:cNvCxnSpPr/>
          <p:nvPr/>
        </p:nvCxnSpPr>
        <p:spPr bwMode="auto">
          <a:xfrm>
            <a:off x="1447800" y="5050367"/>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文本框 14">
            <a:extLst>
              <a:ext uri="{FF2B5EF4-FFF2-40B4-BE49-F238E27FC236}">
                <a16:creationId xmlns="" xmlns:a16="http://schemas.microsoft.com/office/drawing/2014/main" id="{4E7AF72B-F7A4-463C-B769-76B74DA75D51}"/>
              </a:ext>
            </a:extLst>
          </p:cNvPr>
          <p:cNvSpPr txBox="1"/>
          <p:nvPr/>
        </p:nvSpPr>
        <p:spPr>
          <a:xfrm>
            <a:off x="381000" y="4495800"/>
            <a:ext cx="1200561" cy="461665"/>
          </a:xfrm>
          <a:prstGeom prst="rect">
            <a:avLst/>
          </a:prstGeom>
          <a:noFill/>
        </p:spPr>
        <p:txBody>
          <a:bodyPr wrap="square" rtlCol="0">
            <a:spAutoFit/>
          </a:bodyPr>
          <a:lstStyle/>
          <a:p>
            <a:r>
              <a:rPr lang="en-US" altLang="zh-CN" dirty="0"/>
              <a:t>Co-RTWT Requesting AP</a:t>
            </a:r>
            <a:endParaRPr lang="zh-CN" altLang="en-US" dirty="0"/>
          </a:p>
        </p:txBody>
      </p:sp>
      <p:sp>
        <p:nvSpPr>
          <p:cNvPr id="16" name="文本框 15">
            <a:extLst>
              <a:ext uri="{FF2B5EF4-FFF2-40B4-BE49-F238E27FC236}">
                <a16:creationId xmlns="" xmlns:a16="http://schemas.microsoft.com/office/drawing/2014/main" id="{985FF3CB-AEFA-4E75-9284-C30FA0604C50}"/>
              </a:ext>
            </a:extLst>
          </p:cNvPr>
          <p:cNvSpPr txBox="1"/>
          <p:nvPr/>
        </p:nvSpPr>
        <p:spPr>
          <a:xfrm>
            <a:off x="304800" y="5024735"/>
            <a:ext cx="1447801" cy="461665"/>
          </a:xfrm>
          <a:prstGeom prst="rect">
            <a:avLst/>
          </a:prstGeom>
          <a:noFill/>
        </p:spPr>
        <p:txBody>
          <a:bodyPr wrap="square" rtlCol="0">
            <a:spAutoFit/>
          </a:bodyPr>
          <a:lstStyle/>
          <a:p>
            <a:r>
              <a:rPr lang="en-US" altLang="zh-CN" dirty="0"/>
              <a:t>Associated STA of  Requesting AP</a:t>
            </a:r>
            <a:endParaRPr lang="zh-CN" altLang="en-US" dirty="0"/>
          </a:p>
        </p:txBody>
      </p:sp>
      <p:sp>
        <p:nvSpPr>
          <p:cNvPr id="17" name="矩形 16">
            <a:extLst>
              <a:ext uri="{FF2B5EF4-FFF2-40B4-BE49-F238E27FC236}">
                <a16:creationId xmlns="" xmlns:a16="http://schemas.microsoft.com/office/drawing/2014/main" id="{327809E7-0088-44C5-A573-9AB8553D8D56}"/>
              </a:ext>
            </a:extLst>
          </p:cNvPr>
          <p:cNvSpPr/>
          <p:nvPr/>
        </p:nvSpPr>
        <p:spPr bwMode="auto">
          <a:xfrm>
            <a:off x="1905000" y="4724402"/>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RTS</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矩形 17">
            <a:extLst>
              <a:ext uri="{FF2B5EF4-FFF2-40B4-BE49-F238E27FC236}">
                <a16:creationId xmlns="" xmlns:a16="http://schemas.microsoft.com/office/drawing/2014/main" id="{8DD895F4-6211-4B6E-9A0F-AAE358D68823}"/>
              </a:ext>
            </a:extLst>
          </p:cNvPr>
          <p:cNvSpPr/>
          <p:nvPr/>
        </p:nvSpPr>
        <p:spPr bwMode="auto">
          <a:xfrm>
            <a:off x="2590800" y="5050364"/>
            <a:ext cx="5334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C</a:t>
            </a:r>
            <a:r>
              <a:rPr kumimoji="0" lang="en-US" altLang="zh-CN" sz="1200" b="0" i="0" u="none" strike="noStrike" cap="none" normalizeH="0" baseline="0" dirty="0">
                <a:ln>
                  <a:noFill/>
                </a:ln>
                <a:solidFill>
                  <a:schemeClr val="tx1"/>
                </a:solidFill>
                <a:effectLst/>
                <a:latin typeface="Times New Roman" pitchFamily="18" charset="0"/>
              </a:rPr>
              <a:t>TS</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矩形 18">
            <a:extLst>
              <a:ext uri="{FF2B5EF4-FFF2-40B4-BE49-F238E27FC236}">
                <a16:creationId xmlns="" xmlns:a16="http://schemas.microsoft.com/office/drawing/2014/main" id="{F541A1DE-CD59-421D-8F10-F56CEE20F530}"/>
              </a:ext>
            </a:extLst>
          </p:cNvPr>
          <p:cNvSpPr/>
          <p:nvPr/>
        </p:nvSpPr>
        <p:spPr bwMode="auto">
          <a:xfrm>
            <a:off x="3276599" y="4724400"/>
            <a:ext cx="4419595"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矩形 19">
            <a:extLst>
              <a:ext uri="{FF2B5EF4-FFF2-40B4-BE49-F238E27FC236}">
                <a16:creationId xmlns="" xmlns:a16="http://schemas.microsoft.com/office/drawing/2014/main" id="{E64890DB-2DE8-4963-A63E-DDBF47E7BEB4}"/>
              </a:ext>
            </a:extLst>
          </p:cNvPr>
          <p:cNvSpPr/>
          <p:nvPr/>
        </p:nvSpPr>
        <p:spPr bwMode="auto">
          <a:xfrm>
            <a:off x="7772400" y="5054258"/>
            <a:ext cx="457200" cy="3259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28" name="直接连接符 27">
            <a:extLst>
              <a:ext uri="{FF2B5EF4-FFF2-40B4-BE49-F238E27FC236}">
                <a16:creationId xmlns="" xmlns:a16="http://schemas.microsoft.com/office/drawing/2014/main" id="{634AC16D-EC75-4CD2-9A52-BE1B12DC3836}"/>
              </a:ext>
            </a:extLst>
          </p:cNvPr>
          <p:cNvCxnSpPr>
            <a:cxnSpLocks/>
          </p:cNvCxnSpPr>
          <p:nvPr/>
        </p:nvCxnSpPr>
        <p:spPr bwMode="auto">
          <a:xfrm flipV="1">
            <a:off x="6856843" y="4447401"/>
            <a:ext cx="0" cy="276999"/>
          </a:xfrm>
          <a:prstGeom prst="line">
            <a:avLst/>
          </a:prstGeom>
          <a:solidFill>
            <a:schemeClr val="accent1"/>
          </a:solidFill>
          <a:ln w="12700" cap="flat" cmpd="sng" algn="ctr">
            <a:solidFill>
              <a:schemeClr val="tx1"/>
            </a:solidFill>
            <a:prstDash val="solid"/>
            <a:round/>
            <a:headEnd type="arrow" w="sm" len="sm"/>
            <a:tailEnd type="none" w="sm" len="sm"/>
          </a:ln>
          <a:effectLst/>
        </p:spPr>
      </p:cxnSp>
      <p:sp>
        <p:nvSpPr>
          <p:cNvPr id="29" name="文本框 28">
            <a:extLst>
              <a:ext uri="{FF2B5EF4-FFF2-40B4-BE49-F238E27FC236}">
                <a16:creationId xmlns="" xmlns:a16="http://schemas.microsoft.com/office/drawing/2014/main" id="{F695F8D2-6FC1-48B8-BC11-90FC1F458C15}"/>
              </a:ext>
            </a:extLst>
          </p:cNvPr>
          <p:cNvSpPr txBox="1"/>
          <p:nvPr/>
        </p:nvSpPr>
        <p:spPr>
          <a:xfrm>
            <a:off x="6019800" y="4218801"/>
            <a:ext cx="1860638" cy="276999"/>
          </a:xfrm>
          <a:prstGeom prst="rect">
            <a:avLst/>
          </a:prstGeom>
          <a:noFill/>
        </p:spPr>
        <p:txBody>
          <a:bodyPr wrap="none" rtlCol="0">
            <a:spAutoFit/>
          </a:bodyPr>
          <a:lstStyle/>
          <a:p>
            <a:r>
              <a:rPr lang="en-US" altLang="zh-CN" dirty="0"/>
              <a:t>Start time of Co-RTWT SP</a:t>
            </a:r>
            <a:endParaRPr lang="zh-CN" altLang="en-US" dirty="0"/>
          </a:p>
        </p:txBody>
      </p:sp>
      <p:sp>
        <p:nvSpPr>
          <p:cNvPr id="31" name="矩形 30">
            <a:extLst>
              <a:ext uri="{FF2B5EF4-FFF2-40B4-BE49-F238E27FC236}">
                <a16:creationId xmlns="" xmlns:a16="http://schemas.microsoft.com/office/drawing/2014/main" id="{B772D493-B94C-4E44-8E9C-0D8618EE532B}"/>
              </a:ext>
            </a:extLst>
          </p:cNvPr>
          <p:cNvSpPr/>
          <p:nvPr/>
        </p:nvSpPr>
        <p:spPr bwMode="auto">
          <a:xfrm>
            <a:off x="1447800" y="5770037"/>
            <a:ext cx="1981200"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2" name="矩形 31">
            <a:extLst>
              <a:ext uri="{FF2B5EF4-FFF2-40B4-BE49-F238E27FC236}">
                <a16:creationId xmlns="" xmlns:a16="http://schemas.microsoft.com/office/drawing/2014/main" id="{75567C80-7545-4D6E-B43D-8B6660AF73CC}"/>
              </a:ext>
            </a:extLst>
          </p:cNvPr>
          <p:cNvSpPr/>
          <p:nvPr/>
        </p:nvSpPr>
        <p:spPr bwMode="auto">
          <a:xfrm>
            <a:off x="3428999" y="5770031"/>
            <a:ext cx="4267171" cy="26541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矩形 32">
            <a:extLst>
              <a:ext uri="{FF2B5EF4-FFF2-40B4-BE49-F238E27FC236}">
                <a16:creationId xmlns="" xmlns:a16="http://schemas.microsoft.com/office/drawing/2014/main" id="{55AE4BBC-2DAD-44FE-9890-3D7D60636DCD}"/>
              </a:ext>
            </a:extLst>
          </p:cNvPr>
          <p:cNvSpPr/>
          <p:nvPr/>
        </p:nvSpPr>
        <p:spPr bwMode="auto">
          <a:xfrm>
            <a:off x="7696200" y="5770031"/>
            <a:ext cx="928642"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4" name="文本框 33">
            <a:extLst>
              <a:ext uri="{FF2B5EF4-FFF2-40B4-BE49-F238E27FC236}">
                <a16:creationId xmlns="" xmlns:a16="http://schemas.microsoft.com/office/drawing/2014/main" id="{FD90EAFC-FF58-424B-8DD8-A26624DA42F6}"/>
              </a:ext>
            </a:extLst>
          </p:cNvPr>
          <p:cNvSpPr txBox="1"/>
          <p:nvPr/>
        </p:nvSpPr>
        <p:spPr>
          <a:xfrm>
            <a:off x="1870552" y="5847429"/>
            <a:ext cx="1234633" cy="276999"/>
          </a:xfrm>
          <a:prstGeom prst="rect">
            <a:avLst/>
          </a:prstGeom>
          <a:noFill/>
        </p:spPr>
        <p:txBody>
          <a:bodyPr wrap="none" rtlCol="0">
            <a:spAutoFit/>
          </a:bodyPr>
          <a:lstStyle/>
          <a:p>
            <a:r>
              <a:rPr lang="en-US" altLang="zh-CN" dirty="0"/>
              <a:t>Primary Channel</a:t>
            </a:r>
            <a:endParaRPr lang="zh-CN" altLang="en-US" dirty="0"/>
          </a:p>
        </p:txBody>
      </p:sp>
      <p:sp>
        <p:nvSpPr>
          <p:cNvPr id="35" name="文本框 34">
            <a:extLst>
              <a:ext uri="{FF2B5EF4-FFF2-40B4-BE49-F238E27FC236}">
                <a16:creationId xmlns="" xmlns:a16="http://schemas.microsoft.com/office/drawing/2014/main" id="{BFAE9741-6F85-4F1B-8FDB-DC28DD51423E}"/>
              </a:ext>
            </a:extLst>
          </p:cNvPr>
          <p:cNvSpPr txBox="1"/>
          <p:nvPr/>
        </p:nvSpPr>
        <p:spPr>
          <a:xfrm>
            <a:off x="7834326" y="5742802"/>
            <a:ext cx="928644" cy="461665"/>
          </a:xfrm>
          <a:prstGeom prst="rect">
            <a:avLst/>
          </a:prstGeom>
          <a:noFill/>
        </p:spPr>
        <p:txBody>
          <a:bodyPr wrap="square" rtlCol="0">
            <a:spAutoFit/>
          </a:bodyPr>
          <a:lstStyle/>
          <a:p>
            <a:r>
              <a:rPr lang="en-US" altLang="zh-CN" dirty="0"/>
              <a:t>Primary Channel</a:t>
            </a:r>
            <a:endParaRPr lang="zh-CN" altLang="en-US" dirty="0"/>
          </a:p>
        </p:txBody>
      </p:sp>
      <p:sp>
        <p:nvSpPr>
          <p:cNvPr id="36" name="文本框 35">
            <a:extLst>
              <a:ext uri="{FF2B5EF4-FFF2-40B4-BE49-F238E27FC236}">
                <a16:creationId xmlns="" xmlns:a16="http://schemas.microsoft.com/office/drawing/2014/main" id="{442C739C-BACE-4877-8F4C-E3492D5A5B6E}"/>
              </a:ext>
            </a:extLst>
          </p:cNvPr>
          <p:cNvSpPr txBox="1"/>
          <p:nvPr/>
        </p:nvSpPr>
        <p:spPr>
          <a:xfrm>
            <a:off x="4343400" y="5742801"/>
            <a:ext cx="1673407" cy="276999"/>
          </a:xfrm>
          <a:prstGeom prst="rect">
            <a:avLst/>
          </a:prstGeom>
          <a:noFill/>
        </p:spPr>
        <p:txBody>
          <a:bodyPr wrap="none" rtlCol="0">
            <a:spAutoFit/>
          </a:bodyPr>
          <a:lstStyle/>
          <a:p>
            <a:r>
              <a:rPr lang="en-US" altLang="zh-CN" dirty="0"/>
              <a:t>NPCA Primary Channel</a:t>
            </a:r>
            <a:endParaRPr lang="zh-CN" altLang="en-US" dirty="0"/>
          </a:p>
        </p:txBody>
      </p:sp>
      <p:cxnSp>
        <p:nvCxnSpPr>
          <p:cNvPr id="37" name="直接连接符 36">
            <a:extLst>
              <a:ext uri="{FF2B5EF4-FFF2-40B4-BE49-F238E27FC236}">
                <a16:creationId xmlns="" xmlns:a16="http://schemas.microsoft.com/office/drawing/2014/main" id="{E25AE184-5ED8-49B3-BAFC-028E167C81D7}"/>
              </a:ext>
            </a:extLst>
          </p:cNvPr>
          <p:cNvCxnSpPr/>
          <p:nvPr/>
        </p:nvCxnSpPr>
        <p:spPr bwMode="auto">
          <a:xfrm flipV="1">
            <a:off x="3428999" y="5024735"/>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a:extLst>
              <a:ext uri="{FF2B5EF4-FFF2-40B4-BE49-F238E27FC236}">
                <a16:creationId xmlns="" xmlns:a16="http://schemas.microsoft.com/office/drawing/2014/main" id="{584CCB3C-6233-46ED-A9EB-BEB6A3E64050}"/>
              </a:ext>
            </a:extLst>
          </p:cNvPr>
          <p:cNvCxnSpPr/>
          <p:nvPr/>
        </p:nvCxnSpPr>
        <p:spPr bwMode="auto">
          <a:xfrm flipV="1">
            <a:off x="7696200" y="5024734"/>
            <a:ext cx="0" cy="804329"/>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502975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4"/>
            <a:ext cx="7772400" cy="2653585"/>
          </a:xfrm>
        </p:spPr>
        <p:txBody>
          <a:bodyPr/>
          <a:lstStyle/>
          <a:p>
            <a:r>
              <a:rPr lang="en-US" altLang="zh-CN" sz="1600" dirty="0"/>
              <a:t>If Co-RTWT Requesting AP’s operating channel doesn’t overlap with Co-RTWT Responding AP’s NPCA channel, Co-RTWT Responding AP doesn’t need to terminate TXOP on NPCA primary channel before the start time of Co-RTWT SP;</a:t>
            </a:r>
          </a:p>
          <a:p>
            <a:r>
              <a:rPr lang="en-US" altLang="zh-CN" sz="1600" dirty="0"/>
              <a:t>The Co-RTWT Responding AP can also informs its associated STAs not to terminate TXOP on NPCA primary channel before the start time of Co-RTWT SP under this case.</a:t>
            </a:r>
          </a:p>
          <a:p>
            <a:r>
              <a:rPr lang="en-US" altLang="zh-CN" sz="1600" dirty="0"/>
              <a:t>Below is an example of 160MHz and 320MHz for Co-RTWT Requesting AP’s and Co-RTWT Responding AP’s operating channel respectively. Same rule applies for 80MHz and 160MHz for Co-RTWT Requesting AP’s and Co-RTWT Responding AP’s primary channel respectively.</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Exception Rule 2-1</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27A5E85B-DE01-43B2-8D3B-AED6536744C0}"/>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
        <p:nvSpPr>
          <p:cNvPr id="27" name="矩形 26">
            <a:extLst>
              <a:ext uri="{FF2B5EF4-FFF2-40B4-BE49-F238E27FC236}">
                <a16:creationId xmlns="" xmlns:a16="http://schemas.microsoft.com/office/drawing/2014/main" id="{088DBD59-EF5B-44C4-8A25-71D020594C3D}"/>
              </a:ext>
            </a:extLst>
          </p:cNvPr>
          <p:cNvSpPr/>
          <p:nvPr/>
        </p:nvSpPr>
        <p:spPr bwMode="auto">
          <a:xfrm>
            <a:off x="3859135" y="5541437"/>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文本框 29">
            <a:extLst>
              <a:ext uri="{FF2B5EF4-FFF2-40B4-BE49-F238E27FC236}">
                <a16:creationId xmlns="" xmlns:a16="http://schemas.microsoft.com/office/drawing/2014/main" id="{32055F91-F3E1-47A6-A2A3-F4D54B3B1C6A}"/>
              </a:ext>
            </a:extLst>
          </p:cNvPr>
          <p:cNvSpPr txBox="1"/>
          <p:nvPr/>
        </p:nvSpPr>
        <p:spPr>
          <a:xfrm>
            <a:off x="4158401" y="5666601"/>
            <a:ext cx="836388" cy="276999"/>
          </a:xfrm>
          <a:prstGeom prst="rect">
            <a:avLst/>
          </a:prstGeom>
          <a:noFill/>
        </p:spPr>
        <p:txBody>
          <a:bodyPr wrap="square" rtlCol="0">
            <a:spAutoFit/>
          </a:bodyPr>
          <a:lstStyle/>
          <a:p>
            <a:r>
              <a:rPr lang="en-US" altLang="zh-CN" dirty="0"/>
              <a:t>160 MHz</a:t>
            </a:r>
            <a:endParaRPr lang="zh-CN" altLang="en-US" dirty="0"/>
          </a:p>
        </p:txBody>
      </p:sp>
      <p:sp>
        <p:nvSpPr>
          <p:cNvPr id="39" name="矩形 38">
            <a:extLst>
              <a:ext uri="{FF2B5EF4-FFF2-40B4-BE49-F238E27FC236}">
                <a16:creationId xmlns="" xmlns:a16="http://schemas.microsoft.com/office/drawing/2014/main" id="{EFF82010-A842-4F66-A703-DAAD79289B4D}"/>
              </a:ext>
            </a:extLst>
          </p:cNvPr>
          <p:cNvSpPr/>
          <p:nvPr/>
        </p:nvSpPr>
        <p:spPr bwMode="auto">
          <a:xfrm>
            <a:off x="3854140" y="5081665"/>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40" name="文本框 39">
            <a:extLst>
              <a:ext uri="{FF2B5EF4-FFF2-40B4-BE49-F238E27FC236}">
                <a16:creationId xmlns="" xmlns:a16="http://schemas.microsoft.com/office/drawing/2014/main" id="{6E654919-2C31-4E87-AB58-28C881AD2B47}"/>
              </a:ext>
            </a:extLst>
          </p:cNvPr>
          <p:cNvSpPr txBox="1"/>
          <p:nvPr/>
        </p:nvSpPr>
        <p:spPr>
          <a:xfrm>
            <a:off x="4153406" y="5206829"/>
            <a:ext cx="836388" cy="276999"/>
          </a:xfrm>
          <a:prstGeom prst="rect">
            <a:avLst/>
          </a:prstGeom>
          <a:noFill/>
        </p:spPr>
        <p:txBody>
          <a:bodyPr wrap="square" rtlCol="0">
            <a:spAutoFit/>
          </a:bodyPr>
          <a:lstStyle/>
          <a:p>
            <a:r>
              <a:rPr lang="en-US" altLang="zh-CN" dirty="0"/>
              <a:t>160 MHz</a:t>
            </a:r>
            <a:endParaRPr lang="zh-CN" altLang="en-US" dirty="0"/>
          </a:p>
        </p:txBody>
      </p:sp>
      <p:sp>
        <p:nvSpPr>
          <p:cNvPr id="8" name="右大括号 7">
            <a:extLst>
              <a:ext uri="{FF2B5EF4-FFF2-40B4-BE49-F238E27FC236}">
                <a16:creationId xmlns="" xmlns:a16="http://schemas.microsoft.com/office/drawing/2014/main" id="{DEC9EF4F-1235-4B04-9C96-E810A222D6D7}"/>
              </a:ext>
            </a:extLst>
          </p:cNvPr>
          <p:cNvSpPr/>
          <p:nvPr/>
        </p:nvSpPr>
        <p:spPr bwMode="auto">
          <a:xfrm>
            <a:off x="5530001" y="5029200"/>
            <a:ext cx="234134" cy="9144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1" name="右大括号 40">
            <a:extLst>
              <a:ext uri="{FF2B5EF4-FFF2-40B4-BE49-F238E27FC236}">
                <a16:creationId xmlns="" xmlns:a16="http://schemas.microsoft.com/office/drawing/2014/main" id="{0F484F38-EEAC-4BBB-BFEF-4C765D8072A3}"/>
              </a:ext>
            </a:extLst>
          </p:cNvPr>
          <p:cNvSpPr/>
          <p:nvPr/>
        </p:nvSpPr>
        <p:spPr bwMode="auto">
          <a:xfrm>
            <a:off x="5306935" y="5562600"/>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 name="文本框 2">
            <a:extLst>
              <a:ext uri="{FF2B5EF4-FFF2-40B4-BE49-F238E27FC236}">
                <a16:creationId xmlns="" xmlns:a16="http://schemas.microsoft.com/office/drawing/2014/main" id="{0BC87852-E4D7-4E31-AD6B-E60F9DA57AB4}"/>
              </a:ext>
            </a:extLst>
          </p:cNvPr>
          <p:cNvSpPr txBox="1"/>
          <p:nvPr/>
        </p:nvSpPr>
        <p:spPr>
          <a:xfrm>
            <a:off x="5495479" y="5638800"/>
            <a:ext cx="3156799" cy="276999"/>
          </a:xfrm>
          <a:prstGeom prst="rect">
            <a:avLst/>
          </a:prstGeom>
          <a:noFill/>
        </p:spPr>
        <p:txBody>
          <a:bodyPr wrap="square" rtlCol="0">
            <a:spAutoFit/>
          </a:bodyPr>
          <a:lstStyle/>
          <a:p>
            <a:r>
              <a:rPr lang="en-US" altLang="zh-CN" dirty="0"/>
              <a:t>Co-RTWT Requesting AP’s operating channel</a:t>
            </a:r>
            <a:endParaRPr lang="zh-CN" altLang="en-US" dirty="0"/>
          </a:p>
        </p:txBody>
      </p:sp>
      <p:sp>
        <p:nvSpPr>
          <p:cNvPr id="16" name="文本框 15">
            <a:extLst>
              <a:ext uri="{FF2B5EF4-FFF2-40B4-BE49-F238E27FC236}">
                <a16:creationId xmlns="" xmlns:a16="http://schemas.microsoft.com/office/drawing/2014/main" id="{49962CFD-3923-4399-B9C7-12B2AA31B7A1}"/>
              </a:ext>
            </a:extLst>
          </p:cNvPr>
          <p:cNvSpPr txBox="1"/>
          <p:nvPr/>
        </p:nvSpPr>
        <p:spPr>
          <a:xfrm>
            <a:off x="5758601" y="5334000"/>
            <a:ext cx="3156799" cy="276999"/>
          </a:xfrm>
          <a:prstGeom prst="rect">
            <a:avLst/>
          </a:prstGeom>
          <a:noFill/>
        </p:spPr>
        <p:txBody>
          <a:bodyPr wrap="square" rtlCol="0">
            <a:spAutoFit/>
          </a:bodyPr>
          <a:lstStyle/>
          <a:p>
            <a:r>
              <a:rPr lang="en-US" altLang="zh-CN" dirty="0"/>
              <a:t>Co-RTWT Responding AP’s operating channel</a:t>
            </a:r>
            <a:endParaRPr lang="zh-CN" altLang="en-US" dirty="0"/>
          </a:p>
        </p:txBody>
      </p:sp>
      <p:sp>
        <p:nvSpPr>
          <p:cNvPr id="18" name="右大括号 17">
            <a:extLst>
              <a:ext uri="{FF2B5EF4-FFF2-40B4-BE49-F238E27FC236}">
                <a16:creationId xmlns="" xmlns:a16="http://schemas.microsoft.com/office/drawing/2014/main" id="{08F1B1CA-36FE-4AB1-9A9E-1CDB612E523E}"/>
              </a:ext>
            </a:extLst>
          </p:cNvPr>
          <p:cNvSpPr/>
          <p:nvPr/>
        </p:nvSpPr>
        <p:spPr bwMode="auto">
          <a:xfrm rot="10800000">
            <a:off x="3652605" y="5105400"/>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9" name="文本框 18">
            <a:extLst>
              <a:ext uri="{FF2B5EF4-FFF2-40B4-BE49-F238E27FC236}">
                <a16:creationId xmlns="" xmlns:a16="http://schemas.microsoft.com/office/drawing/2014/main" id="{213949CB-F234-4284-A302-25E7E1ABCF7C}"/>
              </a:ext>
            </a:extLst>
          </p:cNvPr>
          <p:cNvSpPr txBox="1"/>
          <p:nvPr/>
        </p:nvSpPr>
        <p:spPr>
          <a:xfrm>
            <a:off x="806139" y="5189498"/>
            <a:ext cx="2927662" cy="276999"/>
          </a:xfrm>
          <a:prstGeom prst="rect">
            <a:avLst/>
          </a:prstGeom>
          <a:noFill/>
        </p:spPr>
        <p:txBody>
          <a:bodyPr wrap="square" rtlCol="0">
            <a:spAutoFit/>
          </a:bodyPr>
          <a:lstStyle/>
          <a:p>
            <a:r>
              <a:rPr lang="en-US" altLang="zh-CN" dirty="0"/>
              <a:t>Co-RTWT Responding AP’s NPCA Channel</a:t>
            </a:r>
            <a:endParaRPr lang="zh-CN" altLang="en-US" dirty="0"/>
          </a:p>
        </p:txBody>
      </p:sp>
    </p:spTree>
    <p:extLst>
      <p:ext uri="{BB962C8B-B14F-4D97-AF65-F5344CB8AC3E}">
        <p14:creationId xmlns:p14="http://schemas.microsoft.com/office/powerpoint/2010/main" val="1453617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4"/>
            <a:ext cx="7772400" cy="2653585"/>
          </a:xfrm>
        </p:spPr>
        <p:txBody>
          <a:bodyPr/>
          <a:lstStyle/>
          <a:p>
            <a:r>
              <a:rPr lang="en-US" altLang="zh-CN" sz="1600" dirty="0"/>
              <a:t>Below is another use case for exception rule 2.</a:t>
            </a:r>
          </a:p>
          <a:p>
            <a:pPr lvl="1"/>
            <a:r>
              <a:rPr lang="en-US" altLang="zh-CN" sz="1200" dirty="0"/>
              <a:t>Co-RTWT requesting AP and Co-RTWT responding AP have common primary 160MHz;</a:t>
            </a:r>
          </a:p>
          <a:p>
            <a:pPr lvl="1"/>
            <a:r>
              <a:rPr lang="en-US" altLang="zh-CN" sz="1200" dirty="0"/>
              <a:t>Co-RTWT requesting AP and Co-RTWT responding AP have different secondary 160MHz due to 320MHz -1 and 320 MHz-2 channelization</a:t>
            </a:r>
          </a:p>
          <a:p>
            <a:pPr lvl="1"/>
            <a:r>
              <a:rPr lang="en-US" altLang="zh-CN" sz="1200" dirty="0"/>
              <a:t>Co-RTWT responding AP’s selects the secondary 160MHz as NPCA primary channel</a:t>
            </a:r>
          </a:p>
          <a:p>
            <a:pPr lvl="1"/>
            <a:r>
              <a:rPr lang="en-US" altLang="zh-CN" sz="1200" dirty="0"/>
              <a:t>As a result, Co-RTWT responding AP’s NPCA primary channel (consider no preamble puncture) will not overlap with Co-RTWT requesting AP’s operating channel.</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Exception Rule 2-2</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27A5E85B-DE01-43B2-8D3B-AED6536744C0}"/>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
        <p:nvSpPr>
          <p:cNvPr id="27" name="矩形 26">
            <a:extLst>
              <a:ext uri="{FF2B5EF4-FFF2-40B4-BE49-F238E27FC236}">
                <a16:creationId xmlns="" xmlns:a16="http://schemas.microsoft.com/office/drawing/2014/main" id="{088DBD59-EF5B-44C4-8A25-71D020594C3D}"/>
              </a:ext>
            </a:extLst>
          </p:cNvPr>
          <p:cNvSpPr/>
          <p:nvPr/>
        </p:nvSpPr>
        <p:spPr bwMode="auto">
          <a:xfrm>
            <a:off x="4697223" y="4931837"/>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文本框 29">
            <a:extLst>
              <a:ext uri="{FF2B5EF4-FFF2-40B4-BE49-F238E27FC236}">
                <a16:creationId xmlns="" xmlns:a16="http://schemas.microsoft.com/office/drawing/2014/main" id="{32055F91-F3E1-47A6-A2A3-F4D54B3B1C6A}"/>
              </a:ext>
            </a:extLst>
          </p:cNvPr>
          <p:cNvSpPr txBox="1"/>
          <p:nvPr/>
        </p:nvSpPr>
        <p:spPr>
          <a:xfrm>
            <a:off x="4996489" y="5057001"/>
            <a:ext cx="836388" cy="276999"/>
          </a:xfrm>
          <a:prstGeom prst="rect">
            <a:avLst/>
          </a:prstGeom>
          <a:noFill/>
        </p:spPr>
        <p:txBody>
          <a:bodyPr wrap="square" rtlCol="0">
            <a:spAutoFit/>
          </a:bodyPr>
          <a:lstStyle/>
          <a:p>
            <a:r>
              <a:rPr lang="en-US" altLang="zh-CN" dirty="0"/>
              <a:t>160 MHz</a:t>
            </a:r>
            <a:endParaRPr lang="zh-CN" altLang="en-US" dirty="0"/>
          </a:p>
        </p:txBody>
      </p:sp>
      <p:sp>
        <p:nvSpPr>
          <p:cNvPr id="39" name="矩形 38">
            <a:extLst>
              <a:ext uri="{FF2B5EF4-FFF2-40B4-BE49-F238E27FC236}">
                <a16:creationId xmlns="" xmlns:a16="http://schemas.microsoft.com/office/drawing/2014/main" id="{EFF82010-A842-4F66-A703-DAAD79289B4D}"/>
              </a:ext>
            </a:extLst>
          </p:cNvPr>
          <p:cNvSpPr/>
          <p:nvPr/>
        </p:nvSpPr>
        <p:spPr bwMode="auto">
          <a:xfrm>
            <a:off x="4692228" y="4472065"/>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40" name="文本框 39">
            <a:extLst>
              <a:ext uri="{FF2B5EF4-FFF2-40B4-BE49-F238E27FC236}">
                <a16:creationId xmlns="" xmlns:a16="http://schemas.microsoft.com/office/drawing/2014/main" id="{6E654919-2C31-4E87-AB58-28C881AD2B47}"/>
              </a:ext>
            </a:extLst>
          </p:cNvPr>
          <p:cNvSpPr txBox="1"/>
          <p:nvPr/>
        </p:nvSpPr>
        <p:spPr>
          <a:xfrm>
            <a:off x="4991494" y="4597229"/>
            <a:ext cx="836388" cy="276999"/>
          </a:xfrm>
          <a:prstGeom prst="rect">
            <a:avLst/>
          </a:prstGeom>
          <a:noFill/>
        </p:spPr>
        <p:txBody>
          <a:bodyPr wrap="square" rtlCol="0">
            <a:spAutoFit/>
          </a:bodyPr>
          <a:lstStyle/>
          <a:p>
            <a:r>
              <a:rPr lang="en-US" altLang="zh-CN" dirty="0"/>
              <a:t>160 MHz</a:t>
            </a:r>
            <a:endParaRPr lang="zh-CN" altLang="en-US" dirty="0"/>
          </a:p>
        </p:txBody>
      </p:sp>
      <p:sp>
        <p:nvSpPr>
          <p:cNvPr id="8" name="右大括号 7">
            <a:extLst>
              <a:ext uri="{FF2B5EF4-FFF2-40B4-BE49-F238E27FC236}">
                <a16:creationId xmlns="" xmlns:a16="http://schemas.microsoft.com/office/drawing/2014/main" id="{DEC9EF4F-1235-4B04-9C96-E810A222D6D7}"/>
              </a:ext>
            </a:extLst>
          </p:cNvPr>
          <p:cNvSpPr/>
          <p:nvPr/>
        </p:nvSpPr>
        <p:spPr bwMode="auto">
          <a:xfrm>
            <a:off x="6368089" y="4419600"/>
            <a:ext cx="234134" cy="9144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 name="文本框 2">
            <a:extLst>
              <a:ext uri="{FF2B5EF4-FFF2-40B4-BE49-F238E27FC236}">
                <a16:creationId xmlns="" xmlns:a16="http://schemas.microsoft.com/office/drawing/2014/main" id="{0BC87852-E4D7-4E31-AD6B-E60F9DA57AB4}"/>
              </a:ext>
            </a:extLst>
          </p:cNvPr>
          <p:cNvSpPr txBox="1"/>
          <p:nvPr/>
        </p:nvSpPr>
        <p:spPr>
          <a:xfrm>
            <a:off x="6333568" y="5285601"/>
            <a:ext cx="947110" cy="276999"/>
          </a:xfrm>
          <a:prstGeom prst="rect">
            <a:avLst/>
          </a:prstGeom>
          <a:noFill/>
        </p:spPr>
        <p:txBody>
          <a:bodyPr wrap="square" rtlCol="0">
            <a:spAutoFit/>
          </a:bodyPr>
          <a:lstStyle/>
          <a:p>
            <a:r>
              <a:rPr lang="en-US" altLang="zh-CN" dirty="0"/>
              <a:t>320MHz -2</a:t>
            </a:r>
            <a:endParaRPr lang="zh-CN" altLang="en-US" dirty="0"/>
          </a:p>
        </p:txBody>
      </p:sp>
      <p:sp>
        <p:nvSpPr>
          <p:cNvPr id="16" name="文本框 15">
            <a:extLst>
              <a:ext uri="{FF2B5EF4-FFF2-40B4-BE49-F238E27FC236}">
                <a16:creationId xmlns="" xmlns:a16="http://schemas.microsoft.com/office/drawing/2014/main" id="{49962CFD-3923-4399-B9C7-12B2AA31B7A1}"/>
              </a:ext>
            </a:extLst>
          </p:cNvPr>
          <p:cNvSpPr txBox="1"/>
          <p:nvPr/>
        </p:nvSpPr>
        <p:spPr>
          <a:xfrm>
            <a:off x="6596689" y="4724400"/>
            <a:ext cx="947111" cy="276999"/>
          </a:xfrm>
          <a:prstGeom prst="rect">
            <a:avLst/>
          </a:prstGeom>
          <a:noFill/>
        </p:spPr>
        <p:txBody>
          <a:bodyPr wrap="square" rtlCol="0">
            <a:spAutoFit/>
          </a:bodyPr>
          <a:lstStyle/>
          <a:p>
            <a:r>
              <a:rPr lang="en-US" altLang="zh-CN" dirty="0"/>
              <a:t>320MHz -1</a:t>
            </a:r>
            <a:endParaRPr lang="zh-CN" altLang="en-US" dirty="0"/>
          </a:p>
        </p:txBody>
      </p:sp>
      <p:sp>
        <p:nvSpPr>
          <p:cNvPr id="18" name="右大括号 17">
            <a:extLst>
              <a:ext uri="{FF2B5EF4-FFF2-40B4-BE49-F238E27FC236}">
                <a16:creationId xmlns="" xmlns:a16="http://schemas.microsoft.com/office/drawing/2014/main" id="{08F1B1CA-36FE-4AB1-9A9E-1CDB612E523E}"/>
              </a:ext>
            </a:extLst>
          </p:cNvPr>
          <p:cNvSpPr/>
          <p:nvPr/>
        </p:nvSpPr>
        <p:spPr bwMode="auto">
          <a:xfrm rot="10800000">
            <a:off x="4490693" y="4495800"/>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9" name="文本框 18">
            <a:extLst>
              <a:ext uri="{FF2B5EF4-FFF2-40B4-BE49-F238E27FC236}">
                <a16:creationId xmlns="" xmlns:a16="http://schemas.microsoft.com/office/drawing/2014/main" id="{213949CB-F234-4284-A302-25E7E1ABCF7C}"/>
              </a:ext>
            </a:extLst>
          </p:cNvPr>
          <p:cNvSpPr txBox="1"/>
          <p:nvPr/>
        </p:nvSpPr>
        <p:spPr>
          <a:xfrm>
            <a:off x="1295288" y="4579898"/>
            <a:ext cx="3232462" cy="276999"/>
          </a:xfrm>
          <a:prstGeom prst="rect">
            <a:avLst/>
          </a:prstGeom>
          <a:noFill/>
        </p:spPr>
        <p:txBody>
          <a:bodyPr wrap="square" rtlCol="0">
            <a:spAutoFit/>
          </a:bodyPr>
          <a:lstStyle/>
          <a:p>
            <a:r>
              <a:rPr lang="en-US" altLang="zh-CN" dirty="0"/>
              <a:t>Co-RTWT Responding AP’s secondary 160 MHz</a:t>
            </a:r>
            <a:endParaRPr lang="zh-CN" altLang="en-US" dirty="0"/>
          </a:p>
        </p:txBody>
      </p:sp>
      <p:sp>
        <p:nvSpPr>
          <p:cNvPr id="20" name="矩形 19">
            <a:extLst>
              <a:ext uri="{FF2B5EF4-FFF2-40B4-BE49-F238E27FC236}">
                <a16:creationId xmlns="" xmlns:a16="http://schemas.microsoft.com/office/drawing/2014/main" id="{491298AD-7520-40A5-85EE-49B8CF6098C8}"/>
              </a:ext>
            </a:extLst>
          </p:cNvPr>
          <p:cNvSpPr/>
          <p:nvPr/>
        </p:nvSpPr>
        <p:spPr bwMode="auto">
          <a:xfrm>
            <a:off x="4700553" y="5398246"/>
            <a:ext cx="1376595" cy="46165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文本框 20">
            <a:extLst>
              <a:ext uri="{FF2B5EF4-FFF2-40B4-BE49-F238E27FC236}">
                <a16:creationId xmlns="" xmlns:a16="http://schemas.microsoft.com/office/drawing/2014/main" id="{A9058389-132D-4AE1-8D60-4EC4D008F6DC}"/>
              </a:ext>
            </a:extLst>
          </p:cNvPr>
          <p:cNvSpPr txBox="1"/>
          <p:nvPr/>
        </p:nvSpPr>
        <p:spPr>
          <a:xfrm>
            <a:off x="4999819" y="5523410"/>
            <a:ext cx="836388" cy="276999"/>
          </a:xfrm>
          <a:prstGeom prst="rect">
            <a:avLst/>
          </a:prstGeom>
          <a:noFill/>
        </p:spPr>
        <p:txBody>
          <a:bodyPr wrap="square" rtlCol="0">
            <a:spAutoFit/>
          </a:bodyPr>
          <a:lstStyle/>
          <a:p>
            <a:r>
              <a:rPr lang="en-US" altLang="zh-CN" dirty="0"/>
              <a:t>160 MHz</a:t>
            </a:r>
            <a:endParaRPr lang="zh-CN" altLang="en-US" dirty="0"/>
          </a:p>
        </p:txBody>
      </p:sp>
      <p:sp>
        <p:nvSpPr>
          <p:cNvPr id="22" name="右大括号 21">
            <a:extLst>
              <a:ext uri="{FF2B5EF4-FFF2-40B4-BE49-F238E27FC236}">
                <a16:creationId xmlns="" xmlns:a16="http://schemas.microsoft.com/office/drawing/2014/main" id="{5F5F1C0E-2DC0-4998-AC15-4A1AC79DF25E}"/>
              </a:ext>
            </a:extLst>
          </p:cNvPr>
          <p:cNvSpPr/>
          <p:nvPr/>
        </p:nvSpPr>
        <p:spPr bwMode="auto">
          <a:xfrm>
            <a:off x="6095888" y="4953000"/>
            <a:ext cx="234134" cy="9144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3" name="右大括号 22">
            <a:extLst>
              <a:ext uri="{FF2B5EF4-FFF2-40B4-BE49-F238E27FC236}">
                <a16:creationId xmlns="" xmlns:a16="http://schemas.microsoft.com/office/drawing/2014/main" id="{37D930D7-7FBC-4080-982A-61DD6B1B7423}"/>
              </a:ext>
            </a:extLst>
          </p:cNvPr>
          <p:cNvSpPr/>
          <p:nvPr/>
        </p:nvSpPr>
        <p:spPr bwMode="auto">
          <a:xfrm rot="10800000">
            <a:off x="4490693" y="4952999"/>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文本框 23">
            <a:extLst>
              <a:ext uri="{FF2B5EF4-FFF2-40B4-BE49-F238E27FC236}">
                <a16:creationId xmlns="" xmlns:a16="http://schemas.microsoft.com/office/drawing/2014/main" id="{01ADD257-AEBC-4AF3-AE15-5B372A7E91D6}"/>
              </a:ext>
            </a:extLst>
          </p:cNvPr>
          <p:cNvSpPr txBox="1"/>
          <p:nvPr/>
        </p:nvSpPr>
        <p:spPr>
          <a:xfrm>
            <a:off x="2580159" y="5057001"/>
            <a:ext cx="1991730" cy="276999"/>
          </a:xfrm>
          <a:prstGeom prst="rect">
            <a:avLst/>
          </a:prstGeom>
          <a:noFill/>
        </p:spPr>
        <p:txBody>
          <a:bodyPr wrap="square" rtlCol="0">
            <a:spAutoFit/>
          </a:bodyPr>
          <a:lstStyle/>
          <a:p>
            <a:r>
              <a:rPr lang="en-US" altLang="zh-CN" dirty="0"/>
              <a:t>Common primary 160 MHz</a:t>
            </a:r>
            <a:endParaRPr lang="zh-CN" altLang="en-US" dirty="0"/>
          </a:p>
        </p:txBody>
      </p:sp>
      <p:sp>
        <p:nvSpPr>
          <p:cNvPr id="25" name="右大括号 24">
            <a:extLst>
              <a:ext uri="{FF2B5EF4-FFF2-40B4-BE49-F238E27FC236}">
                <a16:creationId xmlns="" xmlns:a16="http://schemas.microsoft.com/office/drawing/2014/main" id="{3B3F234D-6196-4CE1-86D6-9CC66D346541}"/>
              </a:ext>
            </a:extLst>
          </p:cNvPr>
          <p:cNvSpPr/>
          <p:nvPr/>
        </p:nvSpPr>
        <p:spPr bwMode="auto">
          <a:xfrm rot="10800000">
            <a:off x="4490693" y="5410199"/>
            <a:ext cx="157395" cy="457200"/>
          </a:xfrm>
          <a:prstGeom prst="rightBrace">
            <a:avLst>
              <a:gd name="adj1" fmla="val 22103"/>
              <a:gd name="adj2" fmla="val 5206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6" name="文本框 25">
            <a:extLst>
              <a:ext uri="{FF2B5EF4-FFF2-40B4-BE49-F238E27FC236}">
                <a16:creationId xmlns="" xmlns:a16="http://schemas.microsoft.com/office/drawing/2014/main" id="{FBB8D7C7-94ED-479D-B271-2C11858BCF6C}"/>
              </a:ext>
            </a:extLst>
          </p:cNvPr>
          <p:cNvSpPr txBox="1"/>
          <p:nvPr/>
        </p:nvSpPr>
        <p:spPr>
          <a:xfrm>
            <a:off x="1295288" y="5494297"/>
            <a:ext cx="3276601" cy="276999"/>
          </a:xfrm>
          <a:prstGeom prst="rect">
            <a:avLst/>
          </a:prstGeom>
          <a:noFill/>
        </p:spPr>
        <p:txBody>
          <a:bodyPr wrap="square" rtlCol="0">
            <a:spAutoFit/>
          </a:bodyPr>
          <a:lstStyle/>
          <a:p>
            <a:r>
              <a:rPr lang="en-US" altLang="zh-CN" dirty="0"/>
              <a:t>Co-RTWT Responding AP’s secondary 160MHz</a:t>
            </a:r>
            <a:endParaRPr lang="zh-CN" altLang="en-US" dirty="0"/>
          </a:p>
        </p:txBody>
      </p:sp>
    </p:spTree>
    <p:extLst>
      <p:ext uri="{BB962C8B-B14F-4D97-AF65-F5344CB8AC3E}">
        <p14:creationId xmlns:p14="http://schemas.microsoft.com/office/powerpoint/2010/main" val="2218973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sz="2000" dirty="0"/>
              <a:t>The operating rules of Co-RTWT in NPCA primary channel are discussed;</a:t>
            </a:r>
          </a:p>
          <a:p>
            <a:r>
              <a:rPr lang="en-US" sz="2000" dirty="0"/>
              <a:t>Generally, the responding AP and its associated STA should protect the start time of Co-RTWT SP;</a:t>
            </a:r>
          </a:p>
          <a:p>
            <a:r>
              <a:rPr lang="en-US" sz="2000" dirty="0"/>
              <a:t>In some cases, if responding AP’s NPCA channel not overlap with the communicating channel of requesting AP, the responding AP doesn’t need to terminate TXOP before the start time of requesting AP’s Co-RTWT SP.</a:t>
            </a:r>
          </a:p>
          <a:p>
            <a:endParaRPr lang="en-US" sz="1600" dirty="0"/>
          </a:p>
          <a:p>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 xmlns:a16="http://schemas.microsoft.com/office/drawing/2014/main" id="{91B3B171-D5FA-4D78-859B-2EF446B5A939}"/>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Tree>
    <p:extLst>
      <p:ext uri="{BB962C8B-B14F-4D97-AF65-F5344CB8AC3E}">
        <p14:creationId xmlns:p14="http://schemas.microsoft.com/office/powerpoint/2010/main" val="2531324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101027</TotalTime>
  <Words>740</Words>
  <Application>Microsoft Office PowerPoint</Application>
  <PresentationFormat>全屏显示(4:3)</PresentationFormat>
  <Paragraphs>109</Paragraphs>
  <Slides>7</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7</vt:i4>
      </vt:variant>
    </vt:vector>
  </HeadingPairs>
  <TitlesOfParts>
    <vt:vector size="12" baseType="lpstr">
      <vt:lpstr>Qualcomm Office Regular</vt:lpstr>
      <vt:lpstr>Qualcomm Regular</vt:lpstr>
      <vt:lpstr>Arial</vt:lpstr>
      <vt:lpstr>Times New Roman</vt:lpstr>
      <vt:lpstr>802-11-Submission</vt:lpstr>
      <vt:lpstr>C-RTWT in NPCA Primary Channel</vt:lpstr>
      <vt:lpstr>Introduction</vt:lpstr>
      <vt:lpstr>General Rules</vt:lpstr>
      <vt:lpstr>Exception Rule 1</vt:lpstr>
      <vt:lpstr>Exception Rule 2-1</vt:lpstr>
      <vt:lpstr>Exception Rule 2-2</vt:lpstr>
      <vt:lpstr>Summary</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2040</cp:revision>
  <cp:lastPrinted>1998-02-10T13:28:06Z</cp:lastPrinted>
  <dcterms:created xsi:type="dcterms:W3CDTF">2004-12-02T14:01:45Z</dcterms:created>
  <dcterms:modified xsi:type="dcterms:W3CDTF">2025-05-05T04:38:19Z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(3)L07xHmgWOgNTjzrBI5ilsknXWuDGJHTYQfNZS7fhtBwiZM7UlzTQcXgiWXvMhajRYoY25PGR
TXX2aatJS9RRaV1SPV67oOZ9YnJlhrLGUeJm8OYsxjeaj6QAe9xTasvp362/IdI7/n8ksVc/
p6Dc+O+joVsuSAKdfMon1boushGM9rpx2gpMsWihmxHCg/RAiMeRQszIHDWCSXpNLZbQLPkd
GTAn9DPd12NCnZqbKT</vt:lpwstr>
  </property>
  <property fmtid="{D5CDD505-2E9C-101B-9397-08002B2CF9AE}" pid="4" name="_2015_ms_pID_7253431">
    <vt:lpwstr>C88CMtS9vCQVkVUSQPk1crz1d4/+aCCVakXMfesOO6aJ2NX0UpJiTT
uI8FRg19H9+ZoUf9Xq6/6zAvgnUAzyvmTONyd84p0TdM6aG9cZzhrMPbPhg1057f7b2NHu9i
51Jp+WpI0rswYjFmgLQOwkViBvIC3xZM2n9CXogGhUBPKthxG1obZzx0FgDM5Vn2vuhhmfy7
TEpC1rwZKoUF42qhthgnGYPvBe9KrEonjFiz</vt:lpwstr>
  </property>
  <property fmtid="{D5CDD505-2E9C-101B-9397-08002B2CF9AE}" pid="5" name="_2015_ms_pID_7253432">
    <vt:lpwstr>4r8OSJyKuAHMC9WE+YadpMM=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1746341795</vt:lpwstr>
  </property>
</Properties>
</file>