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31" r:id="rId2"/>
    <p:sldId id="910" r:id="rId3"/>
    <p:sldId id="964" r:id="rId4"/>
    <p:sldId id="958" r:id="rId5"/>
    <p:sldId id="959" r:id="rId6"/>
    <p:sldId id="965" r:id="rId7"/>
    <p:sldId id="939" r:id="rId8"/>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6649" autoAdjust="0"/>
  </p:normalViewPr>
  <p:slideViewPr>
    <p:cSldViewPr>
      <p:cViewPr varScale="1">
        <p:scale>
          <a:sx n="73" d="100"/>
          <a:sy n="73" d="100"/>
        </p:scale>
        <p:origin x="378" y="7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1648" y="-252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a:t>(Huawei)</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5/5/2025</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
        <p:nvSpPr>
          <p:cNvPr id="7"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a:t>(</a:t>
            </a:r>
            <a:r>
              <a:rPr lang="en-US" altLang="zh-CN" dirty="0"/>
              <a:t>Huawei</a:t>
            </a:r>
            <a:r>
              <a:rPr lang="en-GB" dirty="0"/>
              <a:t>)</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
        <p:nvSpPr>
          <p:cNvPr id="8" name="Rectangle 4">
            <a:extLst>
              <a:ext uri="{FF2B5EF4-FFF2-40B4-BE49-F238E27FC236}">
                <a16:creationId xmlns="" xmlns:a16="http://schemas.microsoft.com/office/drawing/2014/main" id="{1CADB04A-8BC5-4077-AD64-B68ADEED3033}"/>
              </a:ext>
            </a:extLst>
          </p:cNvPr>
          <p:cNvSpPr>
            <a:spLocks noGrp="1" noChangeArrowheads="1"/>
          </p:cNvSpPr>
          <p:nvPr>
            <p:ph type="dt" sz="half" idx="13"/>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November 2023</a:t>
            </a:r>
            <a:endParaRPr lang="en-GB" altLang="en-US" dirty="0"/>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a:t>(</a:t>
            </a:r>
            <a:r>
              <a:rPr lang="en-US" altLang="zh-CN" dirty="0"/>
              <a:t>Huawei</a:t>
            </a:r>
            <a:r>
              <a:rPr lang="en-GB" dirty="0"/>
              <a:t>)</a:t>
            </a:r>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dirty="0"/>
              <a:t>February</a:t>
            </a:r>
            <a:r>
              <a:rPr lang="en-US" altLang="en-US" dirty="0"/>
              <a:t> 2024</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Alice Chen (Qualcomm)</a:t>
            </a:r>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802.11-25/</a:t>
            </a:r>
            <a:r>
              <a:rPr lang="en-US" altLang="en-US" sz="1800" b="1" dirty="0" smtClean="0"/>
              <a:t>0762</a:t>
            </a:r>
            <a:r>
              <a:rPr lang="en-GB" altLang="en-US" sz="1800" b="1" dirty="0" smtClean="0"/>
              <a:t>r</a:t>
            </a:r>
            <a:r>
              <a:rPr lang="en-US" altLang="en-US" sz="1800" b="1" dirty="0"/>
              <a:t>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__2.vsdx"/></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smtClean="0"/>
              <a:t>Extended transition mode for DPS AP</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2025-04-30</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graphicFrame>
        <p:nvGraphicFramePr>
          <p:cNvPr id="11"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496034171"/>
              </p:ext>
            </p:extLst>
          </p:nvPr>
        </p:nvGraphicFramePr>
        <p:xfrm>
          <a:off x="1152525" y="2998720"/>
          <a:ext cx="7391400" cy="228041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a:t>Yunbo Li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r>
                        <a:rPr lang="en-US" sz="1100" dirty="0"/>
                        <a:t>Huawei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Shenzhen, China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liyunbo@Huawei.com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a:t>Yuchen</a:t>
                      </a:r>
                      <a:r>
                        <a:rPr lang="en-US" sz="1100" baseline="0" dirty="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Guogang</a:t>
                      </a:r>
                      <a:r>
                        <a:rPr lang="en-US" sz="1100" dirty="0"/>
                        <a:t>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Yue Zhao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t>Maolin</a:t>
                      </a:r>
                      <a:r>
                        <a:rPr lang="en-US" sz="1100" dirty="0"/>
                        <a:t> Zhang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Zhenpeng Shi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zh-CN" alt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Ming Gan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r>
              <a:rPr lang="en-US" altLang="zh-CN" sz="1600" b="0" dirty="0"/>
              <a:t>When an AP sending Data to a EMLSR STA, the EMLSR STA will transition back to the listen mode after the end of frame exchanges. If the AP intend to transmit to the EMLSR STA in the following TXOP, the transmission need to be deferred until the transition period expires;</a:t>
            </a:r>
          </a:p>
          <a:p>
            <a:r>
              <a:rPr lang="en-US" altLang="zh-CN" sz="1600" b="0" dirty="0"/>
              <a:t>Similar situations happen in DL transmission of DSP, DSO operation;</a:t>
            </a:r>
          </a:p>
          <a:p>
            <a:r>
              <a:rPr lang="en-US" altLang="zh-CN" sz="1600" b="0" dirty="0"/>
              <a:t>For uplink transmission, similar situation </a:t>
            </a:r>
            <a:r>
              <a:rPr lang="en-US" altLang="zh-CN" sz="1600" b="0" dirty="0">
                <a:solidFill>
                  <a:srgbClr val="C00000"/>
                </a:solidFill>
              </a:rPr>
              <a:t>happens and only happens </a:t>
            </a:r>
            <a:r>
              <a:rPr lang="en-US" altLang="zh-CN" sz="1600" b="0" dirty="0"/>
              <a:t>when associated mobile AP support DPS.</a:t>
            </a:r>
          </a:p>
          <a:p>
            <a:endParaRPr lang="en-US" sz="1600" dirty="0"/>
          </a:p>
          <a:p>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Background</a:t>
            </a:r>
            <a:endParaRPr lang="en-US" dirty="0"/>
          </a:p>
        </p:txBody>
      </p:sp>
      <p:sp>
        <p:nvSpPr>
          <p:cNvPr id="3"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C9BAD6D2-DA52-4105-9A16-FC966C2CF19D}"/>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38325"/>
            <a:ext cx="7772400" cy="4486275"/>
          </a:xfrm>
        </p:spPr>
        <p:txBody>
          <a:bodyPr/>
          <a:lstStyle/>
          <a:p>
            <a:pPr>
              <a:spcBef>
                <a:spcPts val="600"/>
              </a:spcBef>
            </a:pPr>
            <a:r>
              <a:rPr lang="en-US" altLang="zh-CN" sz="1600" b="0" dirty="0">
                <a:solidFill>
                  <a:srgbClr val="000000"/>
                </a:solidFill>
              </a:rPr>
              <a:t>If STA1 communicate with DPS mobile AP in previous TXOP, STA1 knows the AP’s transition period, and the STA1 can defer the UL transmission until transition period expires, but it will add the complexity at STA1 side</a:t>
            </a:r>
          </a:p>
          <a:p>
            <a:pPr>
              <a:spcBef>
                <a:spcPts val="600"/>
              </a:spcBef>
            </a:pPr>
            <a:endParaRPr lang="en-US" altLang="zh-CN" sz="1400" b="0" dirty="0">
              <a:solidFill>
                <a:srgbClr val="000000"/>
              </a:solidFill>
            </a:endParaRPr>
          </a:p>
          <a:p>
            <a:pPr>
              <a:spcBef>
                <a:spcPts val="600"/>
              </a:spcBef>
            </a:pPr>
            <a:r>
              <a:rPr lang="en-US" altLang="zh-CN" sz="1600" b="0" dirty="0">
                <a:solidFill>
                  <a:srgbClr val="000000"/>
                </a:solidFill>
              </a:rPr>
              <a:t>If STA2 doesn’t involve into the communication with DPS mobile AP in previous TXOP, STA2 need to monitor the communication in previous TXOP in order to determine the transition period of the mobile AP. It will less power efficiency for STA2, and also add the complexity at STA2 side;</a:t>
            </a:r>
          </a:p>
          <a:p>
            <a:pPr>
              <a:spcBef>
                <a:spcPts val="600"/>
              </a:spcBef>
            </a:pPr>
            <a:endParaRPr lang="en-US" altLang="zh-CN" sz="1600" b="0" dirty="0">
              <a:solidFill>
                <a:srgbClr val="000000"/>
              </a:solidFill>
            </a:endParaRPr>
          </a:p>
          <a:p>
            <a:pPr>
              <a:spcBef>
                <a:spcPts val="600"/>
              </a:spcBef>
            </a:pPr>
            <a:r>
              <a:rPr lang="en-US" altLang="zh-CN" sz="1600" b="0" dirty="0">
                <a:solidFill>
                  <a:srgbClr val="000000"/>
                </a:solidFill>
              </a:rPr>
              <a:t>If STA3 is in doze state, or interfered by OBSS transmission during previous TXOP, STA3 will hard to know the transition period of the mobile AP. STA3 can not respect mobile AP’s transition period</a:t>
            </a:r>
          </a:p>
          <a:p>
            <a:pPr>
              <a:spcBef>
                <a:spcPts val="600"/>
              </a:spcBef>
            </a:pPr>
            <a:endParaRPr lang="en-US" altLang="zh-CN" sz="1600" b="0" dirty="0">
              <a:solidFill>
                <a:srgbClr val="000000"/>
              </a:solidFill>
            </a:endParaRPr>
          </a:p>
          <a:p>
            <a:pPr>
              <a:spcBef>
                <a:spcPts val="600"/>
              </a:spcBef>
            </a:pPr>
            <a:r>
              <a:rPr lang="en-US" altLang="zh-CN" sz="1600" b="0" dirty="0">
                <a:solidFill>
                  <a:srgbClr val="000000"/>
                </a:solidFill>
              </a:rPr>
              <a:t>We need a mechanism to </a:t>
            </a:r>
            <a:endParaRPr lang="en-US" altLang="zh-CN" sz="1600" b="0" dirty="0" smtClean="0">
              <a:solidFill>
                <a:srgbClr val="000000"/>
              </a:solidFill>
            </a:endParaRPr>
          </a:p>
          <a:p>
            <a:pPr lvl="1">
              <a:spcBef>
                <a:spcPts val="600"/>
              </a:spcBef>
            </a:pPr>
            <a:r>
              <a:rPr lang="en-US" altLang="zh-CN" sz="1400" dirty="0" smtClean="0">
                <a:solidFill>
                  <a:srgbClr val="000000"/>
                </a:solidFill>
              </a:rPr>
              <a:t>Solve the issue that some non-AP STA can not identify the transition back period of DPS AP</a:t>
            </a:r>
            <a:endParaRPr lang="en-US" altLang="zh-CN" sz="1400" dirty="0">
              <a:solidFill>
                <a:srgbClr val="000000"/>
              </a:solidFill>
            </a:endParaRPr>
          </a:p>
          <a:p>
            <a:pPr lvl="1">
              <a:spcBef>
                <a:spcPts val="600"/>
              </a:spcBef>
            </a:pPr>
            <a:r>
              <a:rPr lang="en-US" altLang="zh-CN" sz="1400" b="0" dirty="0" smtClean="0">
                <a:solidFill>
                  <a:srgbClr val="000000"/>
                </a:solidFill>
              </a:rPr>
              <a:t>simplify </a:t>
            </a:r>
            <a:r>
              <a:rPr lang="en-US" altLang="zh-CN" sz="1400" b="0" dirty="0">
                <a:solidFill>
                  <a:srgbClr val="000000"/>
                </a:solidFill>
              </a:rPr>
              <a:t>the </a:t>
            </a:r>
            <a:r>
              <a:rPr lang="en-US" altLang="zh-CN" sz="1400" b="0" dirty="0" smtClean="0">
                <a:solidFill>
                  <a:srgbClr val="000000"/>
                </a:solidFill>
              </a:rPr>
              <a:t>implement complexity </a:t>
            </a:r>
            <a:r>
              <a:rPr lang="en-US" altLang="zh-CN" sz="1400" b="0" dirty="0">
                <a:solidFill>
                  <a:srgbClr val="000000"/>
                </a:solidFill>
              </a:rPr>
              <a:t>at </a:t>
            </a:r>
            <a:r>
              <a:rPr lang="en-US" altLang="zh-CN" sz="1400" b="0" dirty="0" smtClean="0">
                <a:solidFill>
                  <a:srgbClr val="000000"/>
                </a:solidFill>
              </a:rPr>
              <a:t>non-AP STA </a:t>
            </a:r>
            <a:r>
              <a:rPr lang="en-US" altLang="zh-CN" sz="1400" b="0" dirty="0">
                <a:solidFill>
                  <a:srgbClr val="000000"/>
                </a:solidFill>
              </a:rPr>
              <a:t>side.</a:t>
            </a:r>
          </a:p>
          <a:p>
            <a:endParaRPr lang="en-US" sz="1600" dirty="0"/>
          </a:p>
          <a:p>
            <a:endParaRPr 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Motivation</a:t>
            </a:r>
            <a:endParaRPr lang="en-US" dirty="0"/>
          </a:p>
        </p:txBody>
      </p:sp>
      <p:sp>
        <p:nvSpPr>
          <p:cNvPr id="3" name="Rectangle 2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C9BAD6D2-DA52-4105-9A16-FC966C2CF19D}"/>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Tree>
    <p:extLst>
      <p:ext uri="{BB962C8B-B14F-4D97-AF65-F5344CB8AC3E}">
        <p14:creationId xmlns:p14="http://schemas.microsoft.com/office/powerpoint/2010/main" val="756073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2081746"/>
          </a:xfrm>
        </p:spPr>
        <p:txBody>
          <a:bodyPr/>
          <a:lstStyle/>
          <a:p>
            <a:r>
              <a:rPr lang="en-US" altLang="zh-CN" sz="1800" b="0" dirty="0"/>
              <a:t>Below is an example of </a:t>
            </a:r>
            <a:r>
              <a:rPr lang="en-US" altLang="zh-CN" sz="1800" b="0" dirty="0" smtClean="0"/>
              <a:t>switch back of DPS AP;</a:t>
            </a:r>
          </a:p>
          <a:p>
            <a:r>
              <a:rPr lang="en-US" altLang="zh-CN" sz="1800" b="0" dirty="0" smtClean="0"/>
              <a:t>During the switch back delay period, another non-AP STA may finished </a:t>
            </a:r>
            <a:r>
              <a:rPr lang="en-US" altLang="zh-CN" sz="1800" b="0" dirty="0" err="1" smtClean="0"/>
              <a:t>backoff</a:t>
            </a:r>
            <a:r>
              <a:rPr lang="en-US" altLang="zh-CN" sz="1800" b="0" dirty="0" smtClean="0"/>
              <a:t> and initiate transmission to DPS, and will definitely failed due to the unavailability at DPS AP side;</a:t>
            </a:r>
          </a:p>
          <a:p>
            <a:r>
              <a:rPr lang="en-US" altLang="zh-CN" sz="1800" b="0" dirty="0" smtClean="0"/>
              <a:t>The another non-AP STA will hard to know the reason of failures</a:t>
            </a: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ltLang="zh-CN" dirty="0" smtClean="0"/>
              <a:t>Example of Switch Back</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3" name="Rectangle 1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2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1579519709"/>
              </p:ext>
            </p:extLst>
          </p:nvPr>
        </p:nvGraphicFramePr>
        <p:xfrm>
          <a:off x="1295400" y="4191000"/>
          <a:ext cx="6412396" cy="1600200"/>
        </p:xfrm>
        <a:graphic>
          <a:graphicData uri="http://schemas.openxmlformats.org/presentationml/2006/ole">
            <mc:AlternateContent xmlns:mc="http://schemas.openxmlformats.org/markup-compatibility/2006">
              <mc:Choice xmlns:v="urn:schemas-microsoft-com:vml" Requires="v">
                <p:oleObj spid="_x0000_s1058" name="Visio" r:id="rId4" imgW="7848571" imgH="1962176" progId="Visio.Drawing.15">
                  <p:embed/>
                </p:oleObj>
              </mc:Choice>
              <mc:Fallback>
                <p:oleObj name="Visio" r:id="rId4" imgW="7848571" imgH="1962176" progId="Visio.Drawing.15">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191000"/>
                        <a:ext cx="6412396" cy="1600200"/>
                      </a:xfrm>
                      <a:prstGeom prst="rect">
                        <a:avLst/>
                      </a:prstGeom>
                      <a:noFill/>
                    </p:spPr>
                  </p:pic>
                </p:oleObj>
              </mc:Fallback>
            </mc:AlternateContent>
          </a:graphicData>
        </a:graphic>
      </p:graphicFrame>
    </p:spTree>
    <p:extLst>
      <p:ext uri="{BB962C8B-B14F-4D97-AF65-F5344CB8AC3E}">
        <p14:creationId xmlns:p14="http://schemas.microsoft.com/office/powerpoint/2010/main" val="35003961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2653585"/>
          </a:xfrm>
        </p:spPr>
        <p:txBody>
          <a:bodyPr/>
          <a:lstStyle/>
          <a:p>
            <a:pPr>
              <a:spcBef>
                <a:spcPts val="600"/>
              </a:spcBef>
            </a:pPr>
            <a:r>
              <a:rPr lang="en-US" altLang="zh-CN" sz="1800" b="0" dirty="0" smtClean="0">
                <a:solidFill>
                  <a:srgbClr val="000000"/>
                </a:solidFill>
              </a:rPr>
              <a:t>AP broadcast it is in extended transition mode, in which the non-AP that intend to transmit to the AP doesn’t need to consider the switch back delay from high capability (HC) mode to low capability (LC) mode;</a:t>
            </a:r>
          </a:p>
          <a:p>
            <a:pPr lvl="1">
              <a:spcBef>
                <a:spcPts val="600"/>
              </a:spcBef>
            </a:pPr>
            <a:r>
              <a:rPr lang="en-US" altLang="zh-CN" sz="1400" dirty="0" smtClean="0">
                <a:solidFill>
                  <a:srgbClr val="000000"/>
                </a:solidFill>
              </a:rPr>
              <a:t>The AP may initiate the switch back during the transmission period of an OBSS PPDU; or,</a:t>
            </a:r>
          </a:p>
          <a:p>
            <a:pPr lvl="1">
              <a:spcBef>
                <a:spcPts val="600"/>
              </a:spcBef>
            </a:pPr>
            <a:r>
              <a:rPr lang="en-US" altLang="zh-CN" sz="1400" b="0" dirty="0" smtClean="0">
                <a:solidFill>
                  <a:srgbClr val="000000"/>
                </a:solidFill>
              </a:rPr>
              <a:t>The AP may set a longer TXOP to protect the switch back delay; or,</a:t>
            </a:r>
          </a:p>
          <a:p>
            <a:pPr lvl="1">
              <a:spcBef>
                <a:spcPts val="600"/>
              </a:spcBef>
            </a:pPr>
            <a:r>
              <a:rPr lang="en-US" altLang="zh-CN" sz="1400" dirty="0" smtClean="0">
                <a:solidFill>
                  <a:srgbClr val="000000"/>
                </a:solidFill>
              </a:rPr>
              <a:t>The AP may choose an estimated period that non-AP with low probability to initiate UL transmission based on internal algorithm.</a:t>
            </a:r>
            <a:endParaRPr lang="en-US" altLang="zh-CN" sz="1400" b="0" dirty="0" smtClean="0">
              <a:solidFill>
                <a:srgbClr val="000000"/>
              </a:solidFill>
            </a:endParaRPr>
          </a:p>
          <a:p>
            <a:pPr>
              <a:spcBef>
                <a:spcPts val="600"/>
              </a:spcBef>
            </a:pPr>
            <a:r>
              <a:rPr lang="en-US" altLang="zh-CN" sz="1800" b="0" dirty="0" smtClean="0">
                <a:solidFill>
                  <a:srgbClr val="000000"/>
                </a:solidFill>
              </a:rPr>
              <a:t>The non-AP will treat switch back delay of AP as 0, so no modification about channel access procedure, which will simplify the implementation;</a:t>
            </a:r>
          </a:p>
          <a:p>
            <a:pPr>
              <a:spcBef>
                <a:spcPts val="600"/>
              </a:spcBef>
            </a:pPr>
            <a:endParaRPr lang="en-US" altLang="zh-CN" sz="1800" b="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dirty="0">
              <a:solidFill>
                <a:srgbClr val="000000"/>
              </a:solidFill>
            </a:endParaRP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Proposed Solution – AP side</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3" name="Rectangle 9">
            <a:extLst>
              <a:ext uri="{FF2B5EF4-FFF2-40B4-BE49-F238E27FC236}">
                <a16:creationId xmlns="" xmlns:a16="http://schemas.microsoft.com/office/drawing/2014/main" id="{085EA193-DEB0-46C7-9491-A72B09AAC7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11">
            <a:extLst>
              <a:ext uri="{FF2B5EF4-FFF2-40B4-BE49-F238E27FC236}">
                <a16:creationId xmlns="" xmlns:a16="http://schemas.microsoft.com/office/drawing/2014/main" id="{6E9A6299-226D-4DB3-8687-F5027D12C92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 name="Rectangle 3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p:cNvGraphicFramePr>
            <a:graphicFrameLocks noChangeAspect="1"/>
          </p:cNvGraphicFramePr>
          <p:nvPr>
            <p:extLst>
              <p:ext uri="{D42A27DB-BD31-4B8C-83A1-F6EECF244321}">
                <p14:modId xmlns:p14="http://schemas.microsoft.com/office/powerpoint/2010/main" val="3768622462"/>
              </p:ext>
            </p:extLst>
          </p:nvPr>
        </p:nvGraphicFramePr>
        <p:xfrm>
          <a:off x="1447800" y="4473237"/>
          <a:ext cx="6400800" cy="1775163"/>
        </p:xfrm>
        <a:graphic>
          <a:graphicData uri="http://schemas.openxmlformats.org/presentationml/2006/ole">
            <mc:AlternateContent xmlns:mc="http://schemas.openxmlformats.org/markup-compatibility/2006">
              <mc:Choice xmlns:v="urn:schemas-microsoft-com:vml" Requires="v">
                <p:oleObj spid="_x0000_s2095" name="Visio" r:id="rId4" imgW="9153370" imgH="2609979" progId="Visio.Drawing.15">
                  <p:embed/>
                </p:oleObj>
              </mc:Choice>
              <mc:Fallback>
                <p:oleObj name="Visio" r:id="rId4" imgW="9153370" imgH="2609979" progId="Visio.Drawing.15">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4473237"/>
                        <a:ext cx="6400800" cy="1775163"/>
                      </a:xfrm>
                      <a:prstGeom prst="rect">
                        <a:avLst/>
                      </a:prstGeom>
                      <a:noFill/>
                    </p:spPr>
                  </p:pic>
                </p:oleObj>
              </mc:Fallback>
            </mc:AlternateContent>
          </a:graphicData>
        </a:graphic>
      </p:graphicFrame>
    </p:spTree>
    <p:extLst>
      <p:ext uri="{BB962C8B-B14F-4D97-AF65-F5344CB8AC3E}">
        <p14:creationId xmlns:p14="http://schemas.microsoft.com/office/powerpoint/2010/main" val="15029757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114800"/>
          </a:xfrm>
        </p:spPr>
        <p:txBody>
          <a:bodyPr/>
          <a:lstStyle/>
          <a:p>
            <a:pPr>
              <a:spcBef>
                <a:spcPts val="600"/>
              </a:spcBef>
            </a:pPr>
            <a:r>
              <a:rPr lang="en-US" altLang="zh-CN" sz="1800" b="0" dirty="0" smtClean="0">
                <a:solidFill>
                  <a:srgbClr val="000000"/>
                </a:solidFill>
              </a:rPr>
              <a:t>An non-AP STA may indicate whether it can respect the switch back delay of the associated AP from HC mode to LC mode</a:t>
            </a:r>
          </a:p>
          <a:p>
            <a:pPr lvl="1">
              <a:spcBef>
                <a:spcPts val="600"/>
              </a:spcBef>
            </a:pPr>
            <a:r>
              <a:rPr lang="en-US" altLang="zh-CN" sz="1400" dirty="0" smtClean="0">
                <a:solidFill>
                  <a:srgbClr val="000000"/>
                </a:solidFill>
              </a:rPr>
              <a:t>If the non-AP STA can respect the switch back delay, it will defer the UL transmission after the switch back delay of the AP</a:t>
            </a:r>
          </a:p>
          <a:p>
            <a:pPr lvl="1">
              <a:spcBef>
                <a:spcPts val="600"/>
              </a:spcBef>
            </a:pPr>
            <a:r>
              <a:rPr lang="en-US" altLang="zh-CN" sz="1400" dirty="0" smtClean="0">
                <a:solidFill>
                  <a:srgbClr val="000000"/>
                </a:solidFill>
              </a:rPr>
              <a:t>If </a:t>
            </a:r>
            <a:r>
              <a:rPr lang="en-US" altLang="zh-CN" sz="1400" dirty="0">
                <a:solidFill>
                  <a:srgbClr val="000000"/>
                </a:solidFill>
              </a:rPr>
              <a:t>the non-AP STA can </a:t>
            </a:r>
            <a:r>
              <a:rPr lang="en-US" altLang="zh-CN" sz="1400" dirty="0" smtClean="0">
                <a:solidFill>
                  <a:srgbClr val="000000"/>
                </a:solidFill>
              </a:rPr>
              <a:t>not respect </a:t>
            </a:r>
            <a:r>
              <a:rPr lang="en-US" altLang="zh-CN" sz="1400" dirty="0">
                <a:solidFill>
                  <a:srgbClr val="000000"/>
                </a:solidFill>
              </a:rPr>
              <a:t>the switch back delay, it </a:t>
            </a:r>
            <a:r>
              <a:rPr lang="en-US" altLang="zh-CN" sz="1400" dirty="0" smtClean="0">
                <a:solidFill>
                  <a:srgbClr val="000000"/>
                </a:solidFill>
              </a:rPr>
              <a:t>may initiate </a:t>
            </a:r>
            <a:r>
              <a:rPr lang="en-US" altLang="zh-CN" sz="1400" dirty="0">
                <a:solidFill>
                  <a:srgbClr val="000000"/>
                </a:solidFill>
              </a:rPr>
              <a:t>UL transmission </a:t>
            </a:r>
            <a:r>
              <a:rPr lang="en-US" altLang="zh-CN" sz="1400" dirty="0" smtClean="0">
                <a:solidFill>
                  <a:srgbClr val="000000"/>
                </a:solidFill>
              </a:rPr>
              <a:t>during </a:t>
            </a:r>
            <a:r>
              <a:rPr lang="en-US" altLang="zh-CN" sz="1400" dirty="0">
                <a:solidFill>
                  <a:srgbClr val="000000"/>
                </a:solidFill>
              </a:rPr>
              <a:t>the switch back delay </a:t>
            </a:r>
            <a:r>
              <a:rPr lang="en-US" altLang="zh-CN" sz="1400" dirty="0" smtClean="0">
                <a:solidFill>
                  <a:srgbClr val="000000"/>
                </a:solidFill>
              </a:rPr>
              <a:t>period of </a:t>
            </a:r>
            <a:r>
              <a:rPr lang="en-US" altLang="zh-CN" sz="1400" dirty="0">
                <a:solidFill>
                  <a:srgbClr val="000000"/>
                </a:solidFill>
              </a:rPr>
              <a:t>the </a:t>
            </a:r>
            <a:r>
              <a:rPr lang="en-US" altLang="zh-CN" sz="1400" dirty="0" smtClean="0">
                <a:solidFill>
                  <a:srgbClr val="000000"/>
                </a:solidFill>
              </a:rPr>
              <a:t>AP. The non-AP may or may not count the failure during switch back delay period into link adaption;</a:t>
            </a:r>
            <a:endParaRPr lang="en-US" altLang="zh-CN" sz="1400" b="0" dirty="0" smtClean="0">
              <a:solidFill>
                <a:srgbClr val="000000"/>
              </a:solidFill>
            </a:endParaRPr>
          </a:p>
          <a:p>
            <a:pPr>
              <a:spcBef>
                <a:spcPts val="600"/>
              </a:spcBef>
            </a:pPr>
            <a:r>
              <a:rPr lang="en-US" altLang="zh-CN" sz="1800" b="0" dirty="0" smtClean="0">
                <a:solidFill>
                  <a:srgbClr val="000000"/>
                </a:solidFill>
              </a:rPr>
              <a:t>The AP can use the indication from associated non-AP STAs as reference to decide whether to enter extended transition mode</a:t>
            </a:r>
          </a:p>
          <a:p>
            <a:pPr lvl="1">
              <a:spcBef>
                <a:spcPts val="600"/>
              </a:spcBef>
            </a:pPr>
            <a:r>
              <a:rPr lang="en-US" altLang="zh-CN" sz="1400" b="0" dirty="0" smtClean="0">
                <a:solidFill>
                  <a:srgbClr val="000000"/>
                </a:solidFill>
              </a:rPr>
              <a:t>If all associated non-AP STAs can respect the switch back delay of th</a:t>
            </a:r>
            <a:r>
              <a:rPr lang="en-US" altLang="zh-CN" sz="1400" dirty="0" smtClean="0">
                <a:solidFill>
                  <a:srgbClr val="000000"/>
                </a:solidFill>
              </a:rPr>
              <a:t>e AP, the AP can quit extended transition mode to save more power</a:t>
            </a:r>
          </a:p>
          <a:p>
            <a:pPr lvl="1">
              <a:spcBef>
                <a:spcPts val="600"/>
              </a:spcBef>
            </a:pPr>
            <a:r>
              <a:rPr lang="en-US" altLang="zh-CN" sz="1400" b="0" dirty="0" smtClean="0">
                <a:solidFill>
                  <a:srgbClr val="000000"/>
                </a:solidFill>
              </a:rPr>
              <a:t>If some associated non-AP STAs can not respect the switch back delay, the AP may enter extended transition mode to help non-AP STAs to have better performance.</a:t>
            </a:r>
          </a:p>
          <a:p>
            <a:pPr>
              <a:spcBef>
                <a:spcPts val="600"/>
              </a:spcBef>
            </a:pPr>
            <a:endParaRPr lang="en-US" altLang="zh-CN" sz="1800" b="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sz="2000" dirty="0">
              <a:solidFill>
                <a:srgbClr val="000000"/>
              </a:solidFill>
            </a:endParaRPr>
          </a:p>
          <a:p>
            <a:pPr>
              <a:spcBef>
                <a:spcPts val="600"/>
              </a:spcBef>
            </a:pPr>
            <a:endParaRPr lang="en-US" altLang="zh-CN" dirty="0">
              <a:solidFill>
                <a:srgbClr val="000000"/>
              </a:solidFill>
            </a:endParaRPr>
          </a:p>
          <a:p>
            <a:pPr marL="0" indent="0">
              <a:buNone/>
            </a:pPr>
            <a:endParaRPr lang="en-US" altLang="zh-CN" sz="2000"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Proposed Solution – non-AP side</a:t>
            </a:r>
            <a:endParaRPr lang="en-US"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Date Placeholder 1">
            <a:extLst>
              <a:ext uri="{FF2B5EF4-FFF2-40B4-BE49-F238E27FC236}">
                <a16:creationId xmlns="" xmlns:a16="http://schemas.microsoft.com/office/drawing/2014/main" id="{27A5E85B-DE01-43B2-8D3B-AED6536744C0}"/>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
        <p:nvSpPr>
          <p:cNvPr id="3" name="Rectangle 9">
            <a:extLst>
              <a:ext uri="{FF2B5EF4-FFF2-40B4-BE49-F238E27FC236}">
                <a16:creationId xmlns="" xmlns:a16="http://schemas.microsoft.com/office/drawing/2014/main" id="{085EA193-DEB0-46C7-9491-A72B09AAC7F8}"/>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11">
            <a:extLst>
              <a:ext uri="{FF2B5EF4-FFF2-40B4-BE49-F238E27FC236}">
                <a16:creationId xmlns="" xmlns:a16="http://schemas.microsoft.com/office/drawing/2014/main" id="{6E9A6299-226D-4DB3-8687-F5027D12C92C}"/>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33381623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114800"/>
          </a:xfrm>
        </p:spPr>
        <p:txBody>
          <a:bodyPr/>
          <a:lstStyle/>
          <a:p>
            <a:r>
              <a:rPr lang="en-US" sz="2000" dirty="0" smtClean="0"/>
              <a:t>During the switch back period of DPS AP, some non-AP STA may transmit frame to the DPS AP;</a:t>
            </a:r>
          </a:p>
          <a:p>
            <a:r>
              <a:rPr lang="en-US" sz="2000" dirty="0" smtClean="0"/>
              <a:t>It is hard for some non-AP STAs to know the exact location of </a:t>
            </a:r>
            <a:r>
              <a:rPr lang="en-US" sz="2000" dirty="0" err="1" smtClean="0"/>
              <a:t>swith</a:t>
            </a:r>
            <a:r>
              <a:rPr lang="en-US" sz="2000" dirty="0" smtClean="0"/>
              <a:t> back period of DPS AP; and</a:t>
            </a:r>
          </a:p>
          <a:p>
            <a:r>
              <a:rPr lang="en-US" sz="2000" dirty="0" smtClean="0"/>
              <a:t>It significantly add the complexity at non-AP STA side;</a:t>
            </a:r>
          </a:p>
          <a:p>
            <a:r>
              <a:rPr lang="en-US" sz="2000" dirty="0" smtClean="0"/>
              <a:t>We propose AP can announce an extended transition mode to release the concern from non-AP STA side.</a:t>
            </a:r>
            <a:endParaRPr lang="en-US" sz="1600" dirty="0"/>
          </a:p>
        </p:txBody>
      </p:sp>
      <p:sp>
        <p:nvSpPr>
          <p:cNvPr id="5" name="Slide Number Placeholder 4"/>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a:solidFill>
                  <a:schemeClr val="tx1"/>
                </a:solidFill>
              </a:rPr>
              <a:t>Summary</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Li (</a:t>
            </a:r>
            <a:r>
              <a:rPr lang="en-US" altLang="zh-CN" dirty="0"/>
              <a:t>Huawei</a:t>
            </a:r>
            <a:r>
              <a:rPr lang="en-GB" dirty="0"/>
              <a:t>)</a:t>
            </a:r>
          </a:p>
        </p:txBody>
      </p:sp>
      <p:sp>
        <p:nvSpPr>
          <p:cNvPr id="9" name="Date Placeholder 1">
            <a:extLst>
              <a:ext uri="{FF2B5EF4-FFF2-40B4-BE49-F238E27FC236}">
                <a16:creationId xmlns="" xmlns:a16="http://schemas.microsoft.com/office/drawing/2014/main" id="{91B3B171-D5FA-4D78-859B-2EF446B5A939}"/>
              </a:ext>
            </a:extLst>
          </p:cNvPr>
          <p:cNvSpPr>
            <a:spLocks noGrp="1"/>
          </p:cNvSpPr>
          <p:nvPr>
            <p:ph type="dt" sz="half" idx="2"/>
          </p:nvPr>
        </p:nvSpPr>
        <p:spPr>
          <a:xfrm>
            <a:off x="696913" y="332601"/>
            <a:ext cx="1045158" cy="276999"/>
          </a:xfrm>
        </p:spPr>
        <p:txBody>
          <a:bodyPr/>
          <a:lstStyle/>
          <a:p>
            <a:pPr>
              <a:defRPr/>
            </a:pPr>
            <a:r>
              <a:rPr lang="en-US" altLang="zh-CN" dirty="0"/>
              <a:t>April</a:t>
            </a:r>
            <a:r>
              <a:rPr lang="en-US" altLang="en-US" dirty="0"/>
              <a:t> 2025</a:t>
            </a:r>
            <a:endParaRPr lang="en-GB" altLang="en-US" dirty="0"/>
          </a:p>
        </p:txBody>
      </p:sp>
    </p:spTree>
    <p:extLst>
      <p:ext uri="{BB962C8B-B14F-4D97-AF65-F5344CB8AC3E}">
        <p14:creationId xmlns:p14="http://schemas.microsoft.com/office/powerpoint/2010/main" val="2531324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101566</TotalTime>
  <Words>788</Words>
  <Application>Microsoft Office PowerPoint</Application>
  <PresentationFormat>全屏显示(4:3)</PresentationFormat>
  <Paragraphs>87</Paragraphs>
  <Slides>7</Slides>
  <Notes>1</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7</vt:i4>
      </vt:variant>
    </vt:vector>
  </HeadingPairs>
  <TitlesOfParts>
    <vt:vector size="13" baseType="lpstr">
      <vt:lpstr>Qualcomm Office Regular</vt:lpstr>
      <vt:lpstr>Qualcomm Regular</vt:lpstr>
      <vt:lpstr>Arial</vt:lpstr>
      <vt:lpstr>Times New Roman</vt:lpstr>
      <vt:lpstr>802-11-Submission</vt:lpstr>
      <vt:lpstr>Visio</vt:lpstr>
      <vt:lpstr>Extended transition mode for DPS AP</vt:lpstr>
      <vt:lpstr>Background</vt:lpstr>
      <vt:lpstr>Motivation</vt:lpstr>
      <vt:lpstr>Example of Switch Back</vt:lpstr>
      <vt:lpstr>Proposed Solution – AP side</vt:lpstr>
      <vt:lpstr>Proposed Solution – non-AP side</vt:lpstr>
      <vt:lpstr>Summary</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2058</cp:revision>
  <cp:lastPrinted>1998-02-10T13:28:06Z</cp:lastPrinted>
  <dcterms:created xsi:type="dcterms:W3CDTF">2004-12-02T14:01:45Z</dcterms:created>
  <dcterms:modified xsi:type="dcterms:W3CDTF">2025-05-05T04:37:19Z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(3)L07xHmgWOgNTjzrBI5ilsknXWuDGJHTYQfNZS7fhtBwiZM7UlzTQcXgiWXvMhajRYoY25PGR
TXX2aatJS9RRaV1SPV67oOZ9YnJlhrLGUeJm8OYsxjeaj6QAe9xTasvp362/IdI7/n8ksVc/
p6Dc+O+joVsuSAKdfMon1boushGM9rpx2gpMsWihmxHCg/RAiMeRQszIHDWCSXpNLZbQLPkd
GTAn9DPd12NCnZqbKT</vt:lpwstr>
  </property>
  <property fmtid="{D5CDD505-2E9C-101B-9397-08002B2CF9AE}" pid="4" name="_2015_ms_pID_7253431">
    <vt:lpwstr>C88CMtS9vCQVkVUSQPk1crz1d4/+aCCVakXMfesOO6aJ2NX0UpJiTT
uI8FRg19H9+ZoUf9Xq6/6zAvgnUAzyvmTONyd84p0TdM6aG9cZzhrMPbPhg1057f7b2NHu9i
51Jp+WpI0rswYjFmgLQOwkViBvIC3xZM2n9CXogGhUBPKthxG1obZzx0FgDM5Vn2vuhhmfy7
TEpC1rwZKoUF42qhthgnGYPvBe9KrEonjFiz</vt:lpwstr>
  </property>
  <property fmtid="{D5CDD505-2E9C-101B-9397-08002B2CF9AE}" pid="5" name="_2015_ms_pID_7253432">
    <vt:lpwstr>4r8OSJyKuAHMC9WE+YadpMM=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1746341795</vt:lpwstr>
  </property>
</Properties>
</file>