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910" r:id="rId3"/>
    <p:sldId id="958" r:id="rId4"/>
    <p:sldId id="959" r:id="rId5"/>
    <p:sldId id="963" r:id="rId6"/>
    <p:sldId id="960" r:id="rId7"/>
    <p:sldId id="961" r:id="rId8"/>
    <p:sldId id="962" r:id="rId9"/>
    <p:sldId id="939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649" autoAdjust="0"/>
  </p:normalViewPr>
  <p:slideViewPr>
    <p:cSldViewPr>
      <p:cViewPr varScale="1">
        <p:scale>
          <a:sx n="73" d="100"/>
          <a:sy n="73" d="100"/>
        </p:scale>
        <p:origin x="378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252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5/5/2025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802.11-25/</a:t>
            </a:r>
            <a:r>
              <a:rPr lang="en-US" altLang="en-US" sz="1800" b="1" dirty="0" smtClean="0"/>
              <a:t>0760</a:t>
            </a:r>
            <a:r>
              <a:rPr lang="en-GB" altLang="en-US" sz="1800" b="1" dirty="0" smtClean="0"/>
              <a:t>r</a:t>
            </a:r>
            <a:r>
              <a:rPr lang="en-US" altLang="en-US" sz="1800" b="1" dirty="0"/>
              <a:t>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Visio___3.vsdx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Visio___6.vsdx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7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Visio___8.vsdx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9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Visio___10.vsdx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TXOP in P-EDCA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2025-04-30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869714"/>
              </p:ext>
            </p:extLst>
          </p:nvPr>
        </p:nvGraphicFramePr>
        <p:xfrm>
          <a:off x="1152525" y="2998720"/>
          <a:ext cx="7391400" cy="22804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Yunbo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Yuchen</a:t>
                      </a:r>
                      <a:r>
                        <a:rPr lang="en-US" sz="1100" baseline="0" dirty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Guogang</a:t>
                      </a:r>
                      <a:r>
                        <a:rPr lang="en-US" sz="1100" dirty="0"/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Yue Zhao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Maolin</a:t>
                      </a:r>
                      <a:r>
                        <a:rPr lang="en-US" sz="1100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Zhenpeng Shi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April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1600" b="0" dirty="0"/>
              <a:t>Below are two TXOP duration related paragraphs from IEEE802.11 </a:t>
            </a:r>
            <a:r>
              <a:rPr lang="en-US" altLang="zh-CN" sz="1600" b="0" dirty="0" err="1"/>
              <a:t>REVme</a:t>
            </a:r>
            <a:r>
              <a:rPr lang="en-US" altLang="zh-CN" sz="1600" b="0" dirty="0"/>
              <a:t> 7.0:</a:t>
            </a:r>
          </a:p>
          <a:p>
            <a:endParaRPr lang="en-US" altLang="zh-CN" sz="1600" b="0" dirty="0"/>
          </a:p>
          <a:p>
            <a:r>
              <a:rPr lang="en-US" altLang="zh-CN" sz="1600" b="0" dirty="0"/>
              <a:t>“</a:t>
            </a:r>
            <a:r>
              <a:rPr lang="en-US" altLang="zh-CN" sz="1600" b="0" i="1" dirty="0">
                <a:solidFill>
                  <a:srgbClr val="C00000"/>
                </a:solidFill>
              </a:rPr>
              <a:t>The duration of a TXOP is the time a STA obtaining a TXOP (the TXOP holder) maintains uninterrupted control of the medium</a:t>
            </a:r>
            <a:r>
              <a:rPr lang="en-US" altLang="zh-CN" sz="1600" b="0" i="1" dirty="0"/>
              <a:t>, and it includes the time required to transmit frames sent as an immediate response to TXOP holder transmissions. The TXOP holder shall, subject to the exceptions below, ensure that </a:t>
            </a:r>
            <a:r>
              <a:rPr lang="en-US" altLang="zh-CN" sz="1600" b="0" i="1" dirty="0">
                <a:solidFill>
                  <a:srgbClr val="C00000"/>
                </a:solidFill>
              </a:rPr>
              <a:t>the duration of a TXOP does not exceed the TXOP limit</a:t>
            </a:r>
            <a:r>
              <a:rPr lang="en-US" altLang="zh-CN" sz="1600" b="0" i="1" dirty="0"/>
              <a:t>, when nonzero.”</a:t>
            </a:r>
          </a:p>
          <a:p>
            <a:endParaRPr lang="en-US" altLang="zh-CN" sz="1600" b="0" dirty="0">
              <a:solidFill>
                <a:srgbClr val="000000"/>
              </a:solidFill>
            </a:endParaRPr>
          </a:p>
          <a:p>
            <a:r>
              <a:rPr lang="en-US" altLang="zh-CN" sz="1600" b="0" dirty="0"/>
              <a:t>“</a:t>
            </a:r>
            <a:r>
              <a:rPr lang="en-US" altLang="zh-CN" sz="1600" b="0" i="1" dirty="0"/>
              <a:t>In transmissions under EDCA by a STA that initiates a TXOP, there are two classes of duration settings: single protection and multiple protection. In single protection, the Duration/ID field of the frame can set a network allocation vector (NAV) value at receiving STAs that protects up to the end of any following Data, Management, or response frame plus any additional overhead frames as described below. </a:t>
            </a:r>
            <a:r>
              <a:rPr lang="en-US" altLang="zh-CN" sz="1600" b="0" i="1" dirty="0">
                <a:solidFill>
                  <a:srgbClr val="C00000"/>
                </a:solidFill>
              </a:rPr>
              <a:t>In multiple protection, the Duration/ID field of the frame can set a NAV that protects up to the estimated end of a sequence of multiple frames</a:t>
            </a:r>
            <a:r>
              <a:rPr lang="en-US" altLang="zh-CN" sz="1600" b="0" i="1" dirty="0"/>
              <a:t>.”</a:t>
            </a:r>
            <a:endParaRPr lang="en-US" altLang="zh-CN" sz="1600" i="1" dirty="0">
              <a:solidFill>
                <a:srgbClr val="000000"/>
              </a:solidFill>
            </a:endParaRP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C9BAD6D2-DA52-4105-9A16-FC966C2CF1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April</a:t>
            </a:r>
            <a:r>
              <a:rPr lang="en-US" altLang="en-US" dirty="0"/>
              <a:t>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081746"/>
          </a:xfrm>
        </p:spPr>
        <p:txBody>
          <a:bodyPr/>
          <a:lstStyle/>
          <a:p>
            <a:r>
              <a:rPr lang="en-US" altLang="zh-CN" sz="1800" b="0" dirty="0"/>
              <a:t>Below is an example of typical TXOP duration in multiple protection.</a:t>
            </a:r>
          </a:p>
          <a:p>
            <a:pPr lvl="1"/>
            <a:r>
              <a:rPr lang="en-US" altLang="zh-CN" sz="1600" dirty="0"/>
              <a:t>Channel sensing and </a:t>
            </a:r>
            <a:r>
              <a:rPr lang="en-US" altLang="zh-CN" sz="1600" dirty="0" err="1"/>
              <a:t>backoff</a:t>
            </a:r>
            <a:r>
              <a:rPr lang="en-US" altLang="zh-CN" sz="1600" dirty="0"/>
              <a:t> before initiate a TXOP</a:t>
            </a:r>
          </a:p>
          <a:p>
            <a:pPr lvl="1"/>
            <a:r>
              <a:rPr lang="en-US" altLang="zh-CN" sz="1600" dirty="0"/>
              <a:t>A TXOP is obtained through an initiate frame exchange (typically RTS/CTS)</a:t>
            </a:r>
          </a:p>
          <a:p>
            <a:pPr lvl="1"/>
            <a:r>
              <a:rPr lang="en-US" altLang="zh-CN" sz="1600" dirty="0"/>
              <a:t>The TXOP holder indicate the expected TXOP duration through Duration field in each transmitted frame</a:t>
            </a:r>
          </a:p>
          <a:p>
            <a:pPr lvl="1"/>
            <a:r>
              <a:rPr lang="en-US" altLang="zh-CN" sz="1600" dirty="0"/>
              <a:t>TXOP duration can be extended, but the total duration can not exceed the TXOP limit</a:t>
            </a: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Example of A TXOP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27A5E85B-DE01-43B2-8D3B-AED653674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April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graphicFrame>
        <p:nvGraphicFramePr>
          <p:cNvPr id="35" name="对象 34">
            <a:extLst>
              <a:ext uri="{FF2B5EF4-FFF2-40B4-BE49-F238E27FC236}">
                <a16:creationId xmlns:a16="http://schemas.microsoft.com/office/drawing/2014/main" xmlns="" id="{110F1FB0-3D7F-4E54-92B5-3B13B3ED88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985655"/>
              </p:ext>
            </p:extLst>
          </p:nvPr>
        </p:nvGraphicFramePr>
        <p:xfrm>
          <a:off x="1115616" y="3985379"/>
          <a:ext cx="6552728" cy="2034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Visio" r:id="rId3" imgW="7010516" imgH="2181122" progId="Visio.Drawing.15">
                  <p:embed/>
                </p:oleObj>
              </mc:Choice>
              <mc:Fallback>
                <p:oleObj name="Visio" r:id="rId3" imgW="7010516" imgH="2181122" progId="Visio.Drawing.15">
                  <p:embed/>
                  <p:pic>
                    <p:nvPicPr>
                      <p:cNvPr id="3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985379"/>
                        <a:ext cx="6552728" cy="20344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039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65358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In P-EDCA procedure, a </a:t>
            </a:r>
            <a:r>
              <a:rPr lang="en-US" altLang="zh-CN" sz="1800" b="0" dirty="0" smtClean="0">
                <a:solidFill>
                  <a:srgbClr val="000000"/>
                </a:solidFill>
              </a:rPr>
              <a:t>DS-CTS </a:t>
            </a:r>
            <a:r>
              <a:rPr lang="en-US" altLang="zh-CN" sz="1800" b="0" dirty="0">
                <a:solidFill>
                  <a:srgbClr val="000000"/>
                </a:solidFill>
              </a:rPr>
              <a:t>frame is introduced before a short channel contention.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>
                <a:solidFill>
                  <a:srgbClr val="000000"/>
                </a:solidFill>
              </a:rPr>
              <a:t>The initial </a:t>
            </a:r>
            <a:r>
              <a:rPr lang="en-US" altLang="zh-CN" sz="1600" dirty="0" smtClean="0">
                <a:solidFill>
                  <a:srgbClr val="000000"/>
                </a:solidFill>
              </a:rPr>
              <a:t>DS-CTS </a:t>
            </a:r>
            <a:r>
              <a:rPr lang="en-US" altLang="zh-CN" sz="1600" dirty="0">
                <a:solidFill>
                  <a:srgbClr val="000000"/>
                </a:solidFill>
              </a:rPr>
              <a:t>frame is used to suspend contention from non-P-EDCA eligible STAs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>
                <a:solidFill>
                  <a:srgbClr val="000000"/>
                </a:solidFill>
              </a:rPr>
              <a:t>The short channel contention is used for data transmission.</a:t>
            </a:r>
          </a:p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It is not clear whether the first part of P-EDCA contention period </a:t>
            </a:r>
            <a:r>
              <a:rPr lang="en-US" altLang="zh-CN" sz="1800" b="0" dirty="0" smtClean="0">
                <a:solidFill>
                  <a:srgbClr val="000000"/>
                </a:solidFill>
              </a:rPr>
              <a:t>(DS-CTS </a:t>
            </a:r>
            <a:r>
              <a:rPr lang="en-US" altLang="zh-CN" sz="1800" b="0" dirty="0">
                <a:solidFill>
                  <a:srgbClr val="000000"/>
                </a:solidFill>
              </a:rPr>
              <a:t>and short </a:t>
            </a:r>
            <a:r>
              <a:rPr lang="en-US" altLang="zh-CN" sz="1800" b="0" dirty="0" err="1">
                <a:solidFill>
                  <a:srgbClr val="000000"/>
                </a:solidFill>
              </a:rPr>
              <a:t>backoff</a:t>
            </a:r>
            <a:r>
              <a:rPr lang="en-US" altLang="zh-CN" sz="1800" b="0" dirty="0">
                <a:solidFill>
                  <a:srgbClr val="000000"/>
                </a:solidFill>
              </a:rPr>
              <a:t>) is part of the TXOP?</a:t>
            </a:r>
          </a:p>
          <a:p>
            <a:pPr>
              <a:spcBef>
                <a:spcPts val="600"/>
              </a:spcBef>
            </a:pPr>
            <a:endParaRPr lang="en-US" altLang="zh-CN" sz="20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endParaRPr lang="en-US" altLang="zh-CN" sz="20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endParaRPr lang="en-US" altLang="zh-CN" sz="20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If failure happens during P-EDCA contention period, when is the start time of the TXOP?</a:t>
            </a:r>
          </a:p>
          <a:p>
            <a:pPr>
              <a:spcBef>
                <a:spcPts val="600"/>
              </a:spcBef>
            </a:pPr>
            <a:endParaRPr lang="en-US" altLang="zh-CN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Some Ambiguities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27A5E85B-DE01-43B2-8D3B-AED653674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April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085EA193-DEB0-46C7-9491-A72B09AAC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xmlns="" id="{DD60836B-EE28-4497-921F-081DC75724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611297"/>
              </p:ext>
            </p:extLst>
          </p:nvPr>
        </p:nvGraphicFramePr>
        <p:xfrm>
          <a:off x="1936750" y="3810000"/>
          <a:ext cx="52705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Visio" r:id="rId3" imgW="7134055" imgH="1342871" progId="Visio.Drawing.15">
                  <p:embed/>
                </p:oleObj>
              </mc:Choice>
              <mc:Fallback>
                <p:oleObj name="Visio" r:id="rId3" imgW="7134055" imgH="1342871" progId="Visio.Drawing.15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0" y="3810000"/>
                        <a:ext cx="52705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1">
            <a:extLst>
              <a:ext uri="{FF2B5EF4-FFF2-40B4-BE49-F238E27FC236}">
                <a16:creationId xmlns:a16="http://schemas.microsoft.com/office/drawing/2014/main" xmlns="" id="{6E9A6299-226D-4DB3-8687-F5027D12C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xmlns="" id="{C7F5978B-7B76-415F-9F5F-4802E0D16D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929403"/>
              </p:ext>
            </p:extLst>
          </p:nvPr>
        </p:nvGraphicFramePr>
        <p:xfrm>
          <a:off x="2044700" y="5334000"/>
          <a:ext cx="52705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Visio" r:id="rId5" imgW="7010516" imgH="1419328" progId="Visio.Drawing.15">
                  <p:embed/>
                </p:oleObj>
              </mc:Choice>
              <mc:Fallback>
                <p:oleObj name="Visio" r:id="rId5" imgW="7010516" imgH="1419328" progId="Visio.Drawing.15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5334000"/>
                        <a:ext cx="52705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297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65358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b="0" dirty="0" smtClean="0">
                <a:solidFill>
                  <a:srgbClr val="000000"/>
                </a:solidFill>
              </a:rPr>
              <a:t>The Duration field in DS-CTS protection the channel until the start of RTS frame (or a short time after the start of RTS);</a:t>
            </a:r>
          </a:p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The Duration field in </a:t>
            </a:r>
            <a:r>
              <a:rPr lang="en-US" altLang="zh-CN" sz="1800" b="0" dirty="0" smtClean="0">
                <a:solidFill>
                  <a:srgbClr val="000000"/>
                </a:solidFill>
              </a:rPr>
              <a:t>RTS </a:t>
            </a:r>
            <a:r>
              <a:rPr lang="en-US" altLang="zh-CN" sz="1800" b="0" dirty="0">
                <a:solidFill>
                  <a:srgbClr val="000000"/>
                </a:solidFill>
              </a:rPr>
              <a:t>protection the channel until the </a:t>
            </a:r>
            <a:r>
              <a:rPr lang="en-US" altLang="zh-CN" sz="1800" b="0" dirty="0" smtClean="0">
                <a:solidFill>
                  <a:srgbClr val="000000"/>
                </a:solidFill>
              </a:rPr>
              <a:t>end of the TXOP;</a:t>
            </a:r>
          </a:p>
          <a:p>
            <a:pPr>
              <a:spcBef>
                <a:spcPts val="600"/>
              </a:spcBef>
            </a:pPr>
            <a:r>
              <a:rPr lang="en-US" altLang="zh-CN" sz="1800" b="0" dirty="0" smtClean="0">
                <a:solidFill>
                  <a:srgbClr val="000000"/>
                </a:solidFill>
              </a:rPr>
              <a:t>The third part STAs don’t have chance to attend the channel from the DS-CTS to the end of the TXOP;</a:t>
            </a:r>
          </a:p>
          <a:p>
            <a:pPr>
              <a:spcBef>
                <a:spcPts val="600"/>
              </a:spcBef>
            </a:pPr>
            <a:r>
              <a:rPr lang="en-US" altLang="zh-CN" sz="1800" b="0" dirty="0" smtClean="0">
                <a:solidFill>
                  <a:srgbClr val="000000"/>
                </a:solidFill>
              </a:rPr>
              <a:t>The DS-CTS and the short contention should be a part of the TXOP.</a:t>
            </a:r>
            <a:endParaRPr lang="en-US" altLang="zh-CN" sz="1800" b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endParaRPr lang="en-US" altLang="zh-CN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Channel Protection in P-EDCA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27A5E85B-DE01-43B2-8D3B-AED653674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April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085EA193-DEB0-46C7-9491-A72B09AAC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xmlns="" id="{6E9A6299-226D-4DB3-8687-F5027D12C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382514"/>
              </p:ext>
            </p:extLst>
          </p:nvPr>
        </p:nvGraphicFramePr>
        <p:xfrm>
          <a:off x="1219200" y="4876800"/>
          <a:ext cx="6376159" cy="1139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Visio" r:id="rId3" imgW="7010516" imgH="1247646" progId="Visio.Drawing.15">
                  <p:embed/>
                </p:oleObj>
              </mc:Choice>
              <mc:Fallback>
                <p:oleObj name="Visio" r:id="rId3" imgW="7010516" imgH="1247646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876800"/>
                        <a:ext cx="6376159" cy="11394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549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4"/>
            <a:ext cx="7772400" cy="265358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600" dirty="0">
                <a:solidFill>
                  <a:srgbClr val="000000"/>
                </a:solidFill>
              </a:rPr>
              <a:t>The TXOP duration start from the </a:t>
            </a:r>
            <a:r>
              <a:rPr lang="en-US" altLang="zh-CN" sz="1600" dirty="0" smtClean="0">
                <a:solidFill>
                  <a:srgbClr val="000000"/>
                </a:solidFill>
              </a:rPr>
              <a:t>DS-CTS </a:t>
            </a:r>
            <a:r>
              <a:rPr lang="en-US" altLang="zh-CN" sz="1600" dirty="0">
                <a:solidFill>
                  <a:srgbClr val="000000"/>
                </a:solidFill>
              </a:rPr>
              <a:t>that immediately precede the successful short contention that used for data transmission.</a:t>
            </a:r>
            <a:endParaRPr lang="en-US" altLang="zh-CN" sz="1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Option 1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27A5E85B-DE01-43B2-8D3B-AED653674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April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xmlns="" id="{6BE7B9CD-045B-4A2E-873D-45A807B8DBEC}"/>
              </a:ext>
            </a:extLst>
          </p:cNvPr>
          <p:cNvSpPr txBox="1"/>
          <p:nvPr/>
        </p:nvSpPr>
        <p:spPr>
          <a:xfrm>
            <a:off x="1835696" y="3803200"/>
            <a:ext cx="4643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Case 1: without failure during P-EDCA contention period</a:t>
            </a:r>
            <a:endParaRPr lang="zh-CN" altLang="en-US" sz="1400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xmlns="" id="{B0019081-2A89-4E43-8BF4-D436756625F9}"/>
              </a:ext>
            </a:extLst>
          </p:cNvPr>
          <p:cNvSpPr txBox="1"/>
          <p:nvPr/>
        </p:nvSpPr>
        <p:spPr>
          <a:xfrm>
            <a:off x="1979712" y="5635823"/>
            <a:ext cx="4445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Case 2: with failure during P-EDCA contention period</a:t>
            </a:r>
            <a:endParaRPr lang="zh-CN" altLang="en-US" sz="1400" dirty="0"/>
          </a:p>
        </p:txBody>
      </p:sp>
      <p:graphicFrame>
        <p:nvGraphicFramePr>
          <p:cNvPr id="24" name="对象 23">
            <a:extLst>
              <a:ext uri="{FF2B5EF4-FFF2-40B4-BE49-F238E27FC236}">
                <a16:creationId xmlns:a16="http://schemas.microsoft.com/office/drawing/2014/main" xmlns="" id="{8288577F-EB29-4F3A-B996-D36EEECA61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44943"/>
              </p:ext>
            </p:extLst>
          </p:nvPr>
        </p:nvGraphicFramePr>
        <p:xfrm>
          <a:off x="1295400" y="2574476"/>
          <a:ext cx="6172200" cy="1055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Visio" r:id="rId3" imgW="7010516" imgH="1200034" progId="Visio.Drawing.15">
                  <p:embed/>
                </p:oleObj>
              </mc:Choice>
              <mc:Fallback>
                <p:oleObj name="Visio" r:id="rId3" imgW="7010516" imgH="1200034" progId="Visio.Drawing.15">
                  <p:embed/>
                  <p:pic>
                    <p:nvPicPr>
                      <p:cNvPr id="11" name="对象 10">
                        <a:extLst>
                          <a:ext uri="{FF2B5EF4-FFF2-40B4-BE49-F238E27FC236}">
                            <a16:creationId xmlns:a16="http://schemas.microsoft.com/office/drawing/2014/main" xmlns="" id="{FAAF8D4F-40AD-464F-A9AD-A2670518EC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574476"/>
                        <a:ext cx="6172200" cy="10559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B12CF97-0238-4B58-9D79-A9861BFE4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xmlns="" id="{08E4ED0A-7353-485A-B255-CFAAEBF5AA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254407"/>
              </p:ext>
            </p:extLst>
          </p:nvPr>
        </p:nvGraphicFramePr>
        <p:xfrm>
          <a:off x="1213936" y="4366595"/>
          <a:ext cx="6351100" cy="1055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Visio" r:id="rId5" imgW="7010516" imgH="1162153" progId="Visio.Drawing.15">
                  <p:embed/>
                </p:oleObj>
              </mc:Choice>
              <mc:Fallback>
                <p:oleObj name="Visio" r:id="rId5" imgW="7010516" imgH="1162153" progId="Visio.Drawing.15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3936" y="4366595"/>
                        <a:ext cx="6351100" cy="10559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61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4"/>
            <a:ext cx="7772400" cy="265358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600" dirty="0">
                <a:solidFill>
                  <a:srgbClr val="000000"/>
                </a:solidFill>
              </a:rPr>
              <a:t>The TXOP duration start from the first </a:t>
            </a:r>
            <a:r>
              <a:rPr lang="en-US" altLang="zh-CN" sz="1600" dirty="0" smtClean="0">
                <a:solidFill>
                  <a:srgbClr val="000000"/>
                </a:solidFill>
              </a:rPr>
              <a:t>DS-CTS </a:t>
            </a:r>
            <a:r>
              <a:rPr lang="en-US" altLang="zh-CN" sz="1600" dirty="0">
                <a:solidFill>
                  <a:srgbClr val="000000"/>
                </a:solidFill>
              </a:rPr>
              <a:t>frame to start P-EDCA contention in consecutive P-EDCA contention attempts that follows a successful short contention that used for data transmission.</a:t>
            </a:r>
            <a:endParaRPr lang="en-US" altLang="zh-CN" sz="11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Option 2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27A5E85B-DE01-43B2-8D3B-AED653674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April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xmlns="" id="{FAAF8D4F-40AD-464F-A9AD-A2670518EC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500020"/>
              </p:ext>
            </p:extLst>
          </p:nvPr>
        </p:nvGraphicFramePr>
        <p:xfrm>
          <a:off x="1371600" y="3124200"/>
          <a:ext cx="6172200" cy="1055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Visio" r:id="rId3" imgW="7010516" imgH="1200034" progId="Visio.Drawing.15">
                  <p:embed/>
                </p:oleObj>
              </mc:Choice>
              <mc:Fallback>
                <p:oleObj name="Visio" r:id="rId3" imgW="7010516" imgH="1200034" progId="Visio.Drawing.1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24200"/>
                        <a:ext cx="6172200" cy="10559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EE0F5895-A784-4D74-8983-72FAA0800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对象 12">
            <a:extLst>
              <a:ext uri="{FF2B5EF4-FFF2-40B4-BE49-F238E27FC236}">
                <a16:creationId xmlns:a16="http://schemas.microsoft.com/office/drawing/2014/main" xmlns="" id="{CC873573-E8C0-4415-BCF7-9DFCC9F5E0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003960"/>
              </p:ext>
            </p:extLst>
          </p:nvPr>
        </p:nvGraphicFramePr>
        <p:xfrm>
          <a:off x="1219200" y="4940263"/>
          <a:ext cx="6324600" cy="1051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Visio" r:id="rId5" imgW="7010516" imgH="1162153" progId="Visio.Drawing.15">
                  <p:embed/>
                </p:oleObj>
              </mc:Choice>
              <mc:Fallback>
                <p:oleObj name="Visio" r:id="rId5" imgW="7010516" imgH="1162153" progId="Visio.Drawing.1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940263"/>
                        <a:ext cx="6324600" cy="10515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文本框 30">
            <a:extLst>
              <a:ext uri="{FF2B5EF4-FFF2-40B4-BE49-F238E27FC236}">
                <a16:creationId xmlns:a16="http://schemas.microsoft.com/office/drawing/2014/main" xmlns="" id="{82289450-9351-4710-B152-7561D7E3227A}"/>
              </a:ext>
            </a:extLst>
          </p:cNvPr>
          <p:cNvSpPr txBox="1"/>
          <p:nvPr/>
        </p:nvSpPr>
        <p:spPr>
          <a:xfrm>
            <a:off x="1909236" y="4340423"/>
            <a:ext cx="4643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Case 1: without failure during P-EDCA contention period</a:t>
            </a:r>
            <a:endParaRPr lang="zh-CN" altLang="en-US" sz="1400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="" id="{AF29F74A-78DD-46AB-93DD-0DE9D8BF451B}"/>
              </a:ext>
            </a:extLst>
          </p:cNvPr>
          <p:cNvSpPr txBox="1"/>
          <p:nvPr/>
        </p:nvSpPr>
        <p:spPr>
          <a:xfrm>
            <a:off x="1979712" y="6093023"/>
            <a:ext cx="424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Case 2-1: with failure during P-EDCA contention period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1897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4"/>
            <a:ext cx="7772400" cy="265358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>
                <a:solidFill>
                  <a:srgbClr val="000000"/>
                </a:solidFill>
              </a:rPr>
              <a:t>More failure cases shows below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>
                <a:solidFill>
                  <a:srgbClr val="000000"/>
                </a:solidFill>
              </a:rPr>
              <a:t>If the channel is obtained by other STA in the middle of P-EDCA contention, then the TXOP starts from the </a:t>
            </a:r>
            <a:r>
              <a:rPr lang="en-US" altLang="zh-CN" sz="1400" dirty="0" smtClean="0">
                <a:solidFill>
                  <a:srgbClr val="000000"/>
                </a:solidFill>
              </a:rPr>
              <a:t>DS-CTS </a:t>
            </a:r>
            <a:r>
              <a:rPr lang="en-US" altLang="zh-CN" sz="1400" dirty="0">
                <a:solidFill>
                  <a:srgbClr val="000000"/>
                </a:solidFill>
              </a:rPr>
              <a:t>of first consecutive P-EDCA attempts.</a:t>
            </a: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Option 2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27A5E85B-DE01-43B2-8D3B-AED653674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April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EE0F5895-A784-4D74-8983-72FAA0800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xmlns="" id="{6C694BBC-6220-407E-9AE7-2EA14F7345DA}"/>
              </a:ext>
            </a:extLst>
          </p:cNvPr>
          <p:cNvSpPr txBox="1"/>
          <p:nvPr/>
        </p:nvSpPr>
        <p:spPr>
          <a:xfrm>
            <a:off x="2152778" y="4117218"/>
            <a:ext cx="424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Case 2-2: with failure during P-EDCA contention period</a:t>
            </a:r>
            <a:endParaRPr lang="zh-CN" altLang="en-US" sz="1400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368F1B7B-DD1A-4E12-BB16-40B314FD61C9}"/>
              </a:ext>
            </a:extLst>
          </p:cNvPr>
          <p:cNvSpPr txBox="1"/>
          <p:nvPr/>
        </p:nvSpPr>
        <p:spPr>
          <a:xfrm>
            <a:off x="2133600" y="5940623"/>
            <a:ext cx="424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Case 2-3: with failure during P-EDCA contention period</a:t>
            </a:r>
            <a:endParaRPr lang="zh-CN" altLang="en-US" sz="1400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601452CD-1DFA-4467-81E5-BF113239F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xmlns="" id="{E682E097-46F1-4120-BC07-C409DAA36B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179072"/>
              </p:ext>
            </p:extLst>
          </p:nvPr>
        </p:nvGraphicFramePr>
        <p:xfrm>
          <a:off x="1523999" y="3110714"/>
          <a:ext cx="5821905" cy="946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Visio" r:id="rId3" imgW="8381942" imgH="1361985" progId="Visio.Drawing.15">
                  <p:embed/>
                </p:oleObj>
              </mc:Choice>
              <mc:Fallback>
                <p:oleObj name="Visio" r:id="rId3" imgW="8381942" imgH="1361985" progId="Visio.Drawing.1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3999" y="3110714"/>
                        <a:ext cx="5821905" cy="9469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15680294-FE50-4434-974A-3729239C0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6" name="对象 15">
            <a:extLst>
              <a:ext uri="{FF2B5EF4-FFF2-40B4-BE49-F238E27FC236}">
                <a16:creationId xmlns:a16="http://schemas.microsoft.com/office/drawing/2014/main" xmlns="" id="{A86EB9F0-4CD9-4002-93F7-76FABF4F4E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209078"/>
              </p:ext>
            </p:extLst>
          </p:nvPr>
        </p:nvGraphicFramePr>
        <p:xfrm>
          <a:off x="1555229" y="4842874"/>
          <a:ext cx="5821905" cy="946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Visio" r:id="rId5" imgW="8381942" imgH="1361985" progId="Visio.Drawing.15">
                  <p:embed/>
                </p:oleObj>
              </mc:Choice>
              <mc:Fallback>
                <p:oleObj name="Visio" r:id="rId5" imgW="8381942" imgH="1361985" progId="Visio.Drawing.1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229" y="4842874"/>
                        <a:ext cx="5821905" cy="9469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83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2000" dirty="0"/>
              <a:t>P-EDCA is a new procedure introduced in </a:t>
            </a:r>
            <a:r>
              <a:rPr lang="en-US" sz="2000" dirty="0" err="1"/>
              <a:t>TGbn</a:t>
            </a:r>
            <a:r>
              <a:rPr lang="en-US" sz="2000" dirty="0"/>
              <a:t>;</a:t>
            </a:r>
          </a:p>
          <a:p>
            <a:r>
              <a:rPr lang="en-US" sz="2000" dirty="0"/>
              <a:t>Whether all or part of P-EDCA contention included in TXOP is not clear;</a:t>
            </a:r>
          </a:p>
          <a:p>
            <a:r>
              <a:rPr lang="en-US" sz="2000" dirty="0"/>
              <a:t>Two options for TXOP in P-EDCA procedure are proposed for discussion</a:t>
            </a:r>
          </a:p>
          <a:p>
            <a:r>
              <a:rPr lang="en-US" sz="2000" dirty="0"/>
              <a:t>Option 1 is slightly preferred due to simplicity. 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91B3B171-D5FA-4D78-859B-2EF446B5A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April</a:t>
            </a:r>
            <a:r>
              <a:rPr lang="en-US" altLang="en-US" dirty="0"/>
              <a:t>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109224</TotalTime>
  <Words>730</Words>
  <Application>Microsoft Office PowerPoint</Application>
  <PresentationFormat>全屏显示(4:3)</PresentationFormat>
  <Paragraphs>93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Qualcomm Office Regular</vt:lpstr>
      <vt:lpstr>Qualcomm Regular</vt:lpstr>
      <vt:lpstr>Arial</vt:lpstr>
      <vt:lpstr>Times New Roman</vt:lpstr>
      <vt:lpstr>802-11-Submission</vt:lpstr>
      <vt:lpstr>Visio</vt:lpstr>
      <vt:lpstr>TXOP in P-EDCA</vt:lpstr>
      <vt:lpstr>Introduction</vt:lpstr>
      <vt:lpstr>Example of A TXOP</vt:lpstr>
      <vt:lpstr>Some Ambiguities</vt:lpstr>
      <vt:lpstr>Channel Protection in P-EDCA</vt:lpstr>
      <vt:lpstr>Option 1</vt:lpstr>
      <vt:lpstr>Option 2</vt:lpstr>
      <vt:lpstr>Option 2</vt:lpstr>
      <vt:lpstr>Summary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2049</cp:revision>
  <cp:lastPrinted>1998-02-10T13:28:06Z</cp:lastPrinted>
  <dcterms:created xsi:type="dcterms:W3CDTF">2004-12-02T14:01:45Z</dcterms:created>
  <dcterms:modified xsi:type="dcterms:W3CDTF">2025-05-05T04:36:12Z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(3)L07xHmgWOgNTjzrBI5ilsknXWuDGJHTYQfNZS7fhtBwiZM7UlzTQcXgiWXvMhajRYoY25PGR
TXX2aatJS9RRaV1SPV67oOZ9YnJlhrLGUeJm8OYsxjeaj6QAe9xTasvp362/IdI7/n8ksVc/
p6Dc+O+joVsuSAKdfMon1boushGM9rpx2gpMsWihmxHCg/RAiMeRQszIHDWCSXpNLZbQLPkd
GTAn9DPd12NCnZqbKT</vt:lpwstr>
  </property>
  <property fmtid="{D5CDD505-2E9C-101B-9397-08002B2CF9AE}" pid="4" name="_2015_ms_pID_7253431">
    <vt:lpwstr>C88CMtS9vCQVkVUSQPk1crz1d4/+aCCVakXMfesOO6aJ2NX0UpJiTT
uI8FRg19H9+ZoUf9Xq6/6zAvgnUAzyvmTONyd84p0TdM6aG9cZzhrMPbPhg1057f7b2NHu9i
51Jp+WpI0rswYjFmgLQOwkViBvIC3xZM2n9CXogGhUBPKthxG1obZzx0FgDM5Vn2vuhhmfy7
TEpC1rwZKoUF42qhthgnGYPvBe9KrEonjFiz</vt:lpwstr>
  </property>
  <property fmtid="{D5CDD505-2E9C-101B-9397-08002B2CF9AE}" pid="5" name="_2015_ms_pID_7253432">
    <vt:lpwstr>4r8OSJyKuAHMC9WE+YadpMM=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1746341795</vt:lpwstr>
  </property>
</Properties>
</file>