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72"/>
  </p:notesMasterIdLst>
  <p:handoutMasterIdLst>
    <p:handoutMasterId r:id="rId73"/>
  </p:handoutMasterIdLst>
  <p:sldIdLst>
    <p:sldId id="269" r:id="rId2"/>
    <p:sldId id="383" r:id="rId3"/>
    <p:sldId id="567" r:id="rId4"/>
    <p:sldId id="576" r:id="rId5"/>
    <p:sldId id="578" r:id="rId6"/>
    <p:sldId id="604" r:id="rId7"/>
    <p:sldId id="579" r:id="rId8"/>
    <p:sldId id="580" r:id="rId9"/>
    <p:sldId id="581" r:id="rId10"/>
    <p:sldId id="582" r:id="rId11"/>
    <p:sldId id="583" r:id="rId12"/>
    <p:sldId id="584" r:id="rId13"/>
    <p:sldId id="589" r:id="rId14"/>
    <p:sldId id="585" r:id="rId15"/>
    <p:sldId id="590" r:id="rId16"/>
    <p:sldId id="586" r:id="rId17"/>
    <p:sldId id="587" r:id="rId18"/>
    <p:sldId id="577" r:id="rId19"/>
    <p:sldId id="588" r:id="rId20"/>
    <p:sldId id="591" r:id="rId21"/>
    <p:sldId id="635" r:id="rId22"/>
    <p:sldId id="592" r:id="rId23"/>
    <p:sldId id="594" r:id="rId24"/>
    <p:sldId id="603" r:id="rId25"/>
    <p:sldId id="636" r:id="rId26"/>
    <p:sldId id="595" r:id="rId27"/>
    <p:sldId id="637" r:id="rId28"/>
    <p:sldId id="638" r:id="rId29"/>
    <p:sldId id="596" r:id="rId30"/>
    <p:sldId id="597" r:id="rId31"/>
    <p:sldId id="598" r:id="rId32"/>
    <p:sldId id="599" r:id="rId33"/>
    <p:sldId id="600" r:id="rId34"/>
    <p:sldId id="601" r:id="rId35"/>
    <p:sldId id="602" r:id="rId36"/>
    <p:sldId id="605" r:id="rId37"/>
    <p:sldId id="606" r:id="rId38"/>
    <p:sldId id="607" r:id="rId39"/>
    <p:sldId id="608" r:id="rId40"/>
    <p:sldId id="609" r:id="rId41"/>
    <p:sldId id="611" r:id="rId42"/>
    <p:sldId id="610" r:id="rId43"/>
    <p:sldId id="612" r:id="rId44"/>
    <p:sldId id="613" r:id="rId45"/>
    <p:sldId id="614" r:id="rId46"/>
    <p:sldId id="615" r:id="rId47"/>
    <p:sldId id="617" r:id="rId48"/>
    <p:sldId id="619" r:id="rId49"/>
    <p:sldId id="620" r:id="rId50"/>
    <p:sldId id="621" r:id="rId51"/>
    <p:sldId id="622" r:id="rId52"/>
    <p:sldId id="639" r:id="rId53"/>
    <p:sldId id="623" r:id="rId54"/>
    <p:sldId id="624" r:id="rId55"/>
    <p:sldId id="625" r:id="rId56"/>
    <p:sldId id="626" r:id="rId57"/>
    <p:sldId id="627" r:id="rId58"/>
    <p:sldId id="628" r:id="rId59"/>
    <p:sldId id="634" r:id="rId60"/>
    <p:sldId id="630" r:id="rId61"/>
    <p:sldId id="633" r:id="rId62"/>
    <p:sldId id="631" r:id="rId63"/>
    <p:sldId id="632" r:id="rId64"/>
    <p:sldId id="640" r:id="rId65"/>
    <p:sldId id="570" r:id="rId66"/>
    <p:sldId id="575" r:id="rId67"/>
    <p:sldId id="571" r:id="rId68"/>
    <p:sldId id="572" r:id="rId69"/>
    <p:sldId id="573" r:id="rId70"/>
    <p:sldId id="574" r:id="rId71"/>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ou, Laurent" initials="CL" lastIdx="1" clrIdx="0"/>
  <p:cmAuthor id="2" name="Hanxiao (Tony, CT Lab)" initials="H(CL" lastIdx="3" clrIdx="1"/>
  <p:cmAuthor id="3" name="weijie" initials="weijie"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52" autoAdjust="0"/>
    <p:restoredTop sz="93875" autoAdjust="0"/>
  </p:normalViewPr>
  <p:slideViewPr>
    <p:cSldViewPr>
      <p:cViewPr varScale="1">
        <p:scale>
          <a:sx n="128" d="100"/>
          <a:sy n="128" d="100"/>
        </p:scale>
        <p:origin x="1376"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5597525" y="177800"/>
            <a:ext cx="641350" cy="212725"/>
          </a:xfrm>
          <a:prstGeom prst="rect">
            <a:avLst/>
          </a:prstGeom>
          <a:noFill/>
          <a:ln w="9525">
            <a:noFill/>
            <a:miter lim="800000"/>
          </a:ln>
          <a:effectLst/>
        </p:spPr>
        <p:txBody>
          <a:bodyPr vert="horz" wrap="none" lIns="0" tIns="0" rIns="0" bIns="0" numCol="1" anchor="b" anchorCtr="0" compatLnSpc="1">
            <a:spAutoFit/>
          </a:bodyPr>
          <a:lstStyle>
            <a:lvl1pPr algn="r" defTabSz="933450">
              <a:defRPr sz="1400" b="1" smtClean="0"/>
            </a:lvl1pPr>
          </a:lstStyle>
          <a:p>
            <a:pPr>
              <a:defRPr/>
            </a:pPr>
            <a:r>
              <a:rPr lang="en-US"/>
              <a:t>Doc Title</a:t>
            </a:r>
            <a:endParaRPr lang="en-US" dirty="0"/>
          </a:p>
        </p:txBody>
      </p:sp>
      <p:sp>
        <p:nvSpPr>
          <p:cNvPr id="3075" name="Rectangle 3"/>
          <p:cNvSpPr>
            <a:spLocks noGrp="1" noChangeArrowheads="1"/>
          </p:cNvSpPr>
          <p:nvPr>
            <p:ph type="dt" sz="quarter" idx="1"/>
          </p:nvPr>
        </p:nvSpPr>
        <p:spPr bwMode="auto">
          <a:xfrm>
            <a:off x="695325" y="177800"/>
            <a:ext cx="827088" cy="212725"/>
          </a:xfrm>
          <a:prstGeom prst="rect">
            <a:avLst/>
          </a:prstGeom>
          <a:noFill/>
          <a:ln w="9525">
            <a:noFill/>
            <a:miter lim="800000"/>
          </a:ln>
          <a:effectLst/>
        </p:spPr>
        <p:txBody>
          <a:bodyPr vert="horz" wrap="none" lIns="0" tIns="0" rIns="0" bIns="0" numCol="1" anchor="b" anchorCtr="0" compatLnSpc="1">
            <a:spAutoFit/>
          </a:bodyPr>
          <a:lstStyle>
            <a:lvl1pPr defTabSz="933450">
              <a:defRPr sz="1400" b="1" smtClean="0"/>
            </a:lvl1pPr>
          </a:lstStyle>
          <a:p>
            <a:pPr>
              <a:defRPr/>
            </a:pPr>
            <a:r>
              <a:rPr lang="en-US" dirty="0"/>
              <a:t>Month Year</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ln>
          <a:effectLst/>
        </p:spPr>
        <p:txBody>
          <a:bodyPr vert="horz" wrap="none" lIns="0" tIns="0" rIns="0" bIns="0" numCol="1" anchor="t" anchorCtr="0" compatLnSpc="1">
            <a:spAutoFit/>
          </a:bodyPr>
          <a:lstStyle>
            <a:lvl1pPr algn="r" defTabSz="933450">
              <a:defRPr smtClean="0"/>
            </a:lvl1pPr>
          </a:lstStyle>
          <a:p>
            <a:pPr>
              <a:defRPr/>
            </a:pPr>
            <a:r>
              <a:rPr lang="en-US"/>
              <a:t>Harry Bims, Bims Labs</a:t>
            </a:r>
            <a:endParaRPr lang="en-US" dirty="0"/>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ln>
          <a:effectLst/>
        </p:spPr>
        <p:txBody>
          <a:bodyPr vert="horz" wrap="none" lIns="0" tIns="0" rIns="0" bIns="0" numCol="1" anchor="t" anchorCtr="0" compatLnSpc="1">
            <a:spAutoFit/>
          </a:bodyPr>
          <a:lstStyle>
            <a:lvl1pPr algn="ctr" defTabSz="933450">
              <a:defRPr smtClean="0"/>
            </a:lvl1pPr>
          </a:lstStyle>
          <a:p>
            <a:pPr>
              <a:defRPr/>
            </a:pPr>
            <a:r>
              <a:rPr lang="en-US" dirty="0"/>
              <a:t>Page </a:t>
            </a:r>
            <a:fld id="{3F99EF29-387F-42BB-8A81-132E16DF8442}" type="slidenum">
              <a:rPr lang="en-US" dirty="0"/>
              <a:t>‹#›</a:t>
            </a:fld>
            <a:endParaRPr lang="en-US" dirty="0"/>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p>
        </p:txBody>
      </p:sp>
      <p:sp>
        <p:nvSpPr>
          <p:cNvPr id="3079" name="Rectangle 7"/>
          <p:cNvSpPr>
            <a:spLocks noChangeArrowheads="1"/>
          </p:cNvSpPr>
          <p:nvPr/>
        </p:nvSpPr>
        <p:spPr bwMode="auto">
          <a:xfrm>
            <a:off x="693738" y="8982075"/>
            <a:ext cx="711200" cy="182563"/>
          </a:xfrm>
          <a:prstGeom prst="rect">
            <a:avLst/>
          </a:prstGeom>
          <a:noFill/>
          <a:ln w="9525">
            <a:noFill/>
            <a:miter lim="800000"/>
          </a:ln>
          <a:effectLst/>
        </p:spPr>
        <p:txBody>
          <a:bodyPr wrap="none" lIns="0" tIns="0" rIns="0" bIns="0">
            <a:spAutoFit/>
          </a:bodyPr>
          <a:lstStyle/>
          <a:p>
            <a:pPr defTabSz="933450">
              <a:defRPr/>
            </a:pPr>
            <a:r>
              <a:rPr lang="en-US" dirty="0"/>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5640388" y="98425"/>
            <a:ext cx="641350" cy="212725"/>
          </a:xfrm>
          <a:prstGeom prst="rect">
            <a:avLst/>
          </a:prstGeom>
          <a:noFill/>
          <a:ln w="9525">
            <a:noFill/>
            <a:miter lim="800000"/>
          </a:ln>
          <a:effectLst/>
        </p:spPr>
        <p:txBody>
          <a:bodyPr vert="horz" wrap="none" lIns="0" tIns="0" rIns="0" bIns="0" numCol="1" anchor="b" anchorCtr="0" compatLnSpc="1">
            <a:spAutoFit/>
          </a:bodyPr>
          <a:lstStyle>
            <a:lvl1pPr algn="r" defTabSz="933450">
              <a:defRPr sz="1400" b="1" smtClean="0"/>
            </a:lvl1pPr>
          </a:lstStyle>
          <a:p>
            <a:pPr>
              <a:defRPr/>
            </a:pPr>
            <a:r>
              <a:rPr lang="en-US"/>
              <a:t>Doc Title</a:t>
            </a:r>
            <a:endParaRPr lang="en-US" dirty="0"/>
          </a:p>
        </p:txBody>
      </p:sp>
      <p:sp>
        <p:nvSpPr>
          <p:cNvPr id="2051" name="Rectangle 3"/>
          <p:cNvSpPr>
            <a:spLocks noGrp="1" noChangeArrowheads="1"/>
          </p:cNvSpPr>
          <p:nvPr>
            <p:ph type="dt" idx="1"/>
          </p:nvPr>
        </p:nvSpPr>
        <p:spPr bwMode="auto">
          <a:xfrm>
            <a:off x="654050" y="98425"/>
            <a:ext cx="827088" cy="212725"/>
          </a:xfrm>
          <a:prstGeom prst="rect">
            <a:avLst/>
          </a:prstGeom>
          <a:noFill/>
          <a:ln w="9525">
            <a:noFill/>
            <a:miter lim="800000"/>
          </a:ln>
          <a:effectLst/>
        </p:spPr>
        <p:txBody>
          <a:bodyPr vert="horz" wrap="none" lIns="0" tIns="0" rIns="0" bIns="0" numCol="1" anchor="b" anchorCtr="0" compatLnSpc="1">
            <a:spAutoFit/>
          </a:bodyPr>
          <a:lstStyle>
            <a:lvl1pPr defTabSz="933450">
              <a:defRPr sz="1400" b="1" smtClean="0"/>
            </a:lvl1pPr>
          </a:lstStyle>
          <a:p>
            <a:pPr>
              <a:defRPr/>
            </a:pPr>
            <a:r>
              <a:rPr lang="en-US" dirty="0"/>
              <a:t>Month Year</a:t>
            </a:r>
          </a:p>
        </p:txBody>
      </p:sp>
      <p:sp>
        <p:nvSpPr>
          <p:cNvPr id="9220"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ln>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ln>
          <a:effectLst/>
        </p:spPr>
        <p:txBody>
          <a:bodyPr vert="horz" wrap="square" lIns="93662" tIns="46038" rIns="93662" bIns="46038"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ln>
          <a:effectLst/>
        </p:spPr>
        <p:txBody>
          <a:bodyPr vert="horz" wrap="none" lIns="0" tIns="0" rIns="0" bIns="0" numCol="1" anchor="t" anchorCtr="0" compatLnSpc="1">
            <a:spAutoFit/>
          </a:bodyPr>
          <a:lstStyle>
            <a:lvl5pPr marL="457200" lvl="4" algn="r" defTabSz="933450">
              <a:defRPr smtClean="0"/>
            </a:lvl5pPr>
          </a:lstStyle>
          <a:p>
            <a:pPr lvl="4">
              <a:defRPr/>
            </a:pPr>
            <a:r>
              <a:rPr lang="en-US"/>
              <a:t>Harry Bims, Bims Labs</a:t>
            </a:r>
            <a:endParaRPr lang="en-US" dirty="0"/>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ln>
          <a:effectLst/>
        </p:spPr>
        <p:txBody>
          <a:bodyPr vert="horz" wrap="none" lIns="0" tIns="0" rIns="0" bIns="0" numCol="1" anchor="t" anchorCtr="0" compatLnSpc="1">
            <a:spAutoFit/>
          </a:bodyPr>
          <a:lstStyle>
            <a:lvl1pPr algn="r" defTabSz="933450">
              <a:defRPr smtClean="0"/>
            </a:lvl1pPr>
          </a:lstStyle>
          <a:p>
            <a:pPr>
              <a:defRPr/>
            </a:pPr>
            <a:r>
              <a:rPr lang="en-US" dirty="0"/>
              <a:t>Page </a:t>
            </a:r>
            <a:fld id="{870C1BA4-1CEE-4CD8-8532-343A8D2B3155}" type="slidenum">
              <a:rPr lang="en-US" dirty="0"/>
              <a:t>‹#›</a:t>
            </a:fld>
            <a:endParaRPr lang="en-US" dirty="0"/>
          </a:p>
        </p:txBody>
      </p:sp>
      <p:sp>
        <p:nvSpPr>
          <p:cNvPr id="2056" name="Rectangle 8"/>
          <p:cNvSpPr>
            <a:spLocks noChangeArrowheads="1"/>
          </p:cNvSpPr>
          <p:nvPr/>
        </p:nvSpPr>
        <p:spPr bwMode="auto">
          <a:xfrm>
            <a:off x="723900" y="8985250"/>
            <a:ext cx="711200" cy="182563"/>
          </a:xfrm>
          <a:prstGeom prst="rect">
            <a:avLst/>
          </a:prstGeom>
          <a:noFill/>
          <a:ln w="9525">
            <a:noFill/>
            <a:miter lim="800000"/>
          </a:ln>
          <a:effectLst/>
        </p:spPr>
        <p:txBody>
          <a:bodyPr wrap="none" lIns="0" tIns="0" rIns="0" bIns="0">
            <a:spAutoFit/>
          </a:bodyPr>
          <a:lstStyle/>
          <a:p>
            <a:pPr>
              <a:defRPr/>
            </a:pPr>
            <a:r>
              <a:rPr lang="en-US" dirty="0"/>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p>
        </p:txBody>
      </p:sp>
    </p:spTree>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a:noFill/>
        </p:spPr>
        <p:txBody>
          <a:bodyPr/>
          <a:lstStyle/>
          <a:p>
            <a:r>
              <a:rPr lang="en-US"/>
              <a:t>Doc Title</a:t>
            </a:r>
            <a:endParaRPr lang="en-US" dirty="0"/>
          </a:p>
        </p:txBody>
      </p:sp>
      <p:sp>
        <p:nvSpPr>
          <p:cNvPr id="10243" name="Rectangle 3"/>
          <p:cNvSpPr>
            <a:spLocks noGrp="1" noChangeArrowheads="1"/>
          </p:cNvSpPr>
          <p:nvPr>
            <p:ph type="dt" sz="quarter" idx="1"/>
          </p:nvPr>
        </p:nvSpPr>
        <p:spPr>
          <a:noFill/>
        </p:spPr>
        <p:txBody>
          <a:bodyPr/>
          <a:lstStyle/>
          <a:p>
            <a:r>
              <a:rPr lang="en-US" dirty="0"/>
              <a:t>Month Year</a:t>
            </a:r>
          </a:p>
        </p:txBody>
      </p:sp>
      <p:sp>
        <p:nvSpPr>
          <p:cNvPr id="10244" name="Rectangle 6"/>
          <p:cNvSpPr>
            <a:spLocks noGrp="1" noChangeArrowheads="1"/>
          </p:cNvSpPr>
          <p:nvPr>
            <p:ph type="ftr" sz="quarter" idx="4"/>
          </p:nvPr>
        </p:nvSpPr>
        <p:spPr>
          <a:noFill/>
        </p:spPr>
        <p:txBody>
          <a:bodyPr/>
          <a:lstStyle/>
          <a:p>
            <a:pPr lvl="4"/>
            <a:r>
              <a:rPr lang="en-US"/>
              <a:t>Harry Bims, Bims Labs</a:t>
            </a:r>
            <a:endParaRPr lang="en-US" dirty="0"/>
          </a:p>
        </p:txBody>
      </p:sp>
      <p:sp>
        <p:nvSpPr>
          <p:cNvPr id="10245" name="Rectangle 7"/>
          <p:cNvSpPr>
            <a:spLocks noGrp="1" noChangeArrowheads="1"/>
          </p:cNvSpPr>
          <p:nvPr>
            <p:ph type="sldNum" sz="quarter" idx="5"/>
          </p:nvPr>
        </p:nvSpPr>
        <p:spPr>
          <a:noFill/>
        </p:spPr>
        <p:txBody>
          <a:bodyPr/>
          <a:lstStyle/>
          <a:p>
            <a:r>
              <a:rPr lang="en-US" dirty="0"/>
              <a:t>Page </a:t>
            </a:r>
            <a:fld id="{9A6FF2A5-3843-4034-80EC-B86A7C49C539}" type="slidenum">
              <a:rPr lang="en-US" dirty="0"/>
              <a:t>1</a:t>
            </a:fld>
            <a:endParaRPr lang="en-US" dirty="0"/>
          </a:p>
        </p:txBody>
      </p:sp>
      <p:sp>
        <p:nvSpPr>
          <p:cNvPr id="10246" name="Rectangle 2"/>
          <p:cNvSpPr>
            <a:spLocks noGrp="1" noRot="1" noChangeAspect="1" noChangeArrowheads="1" noTextEdit="1"/>
          </p:cNvSpPr>
          <p:nvPr>
            <p:ph type="sldImg"/>
          </p:nvPr>
        </p:nvSpPr>
        <p:spPr>
          <a:xfrm>
            <a:off x="1154113" y="701675"/>
            <a:ext cx="4625975" cy="3468688"/>
          </a:xfrm>
        </p:spPr>
      </p:sp>
      <p:sp>
        <p:nvSpPr>
          <p:cNvPr id="10247"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D030-F9D8-0EDF-F1D1-64E906376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41672-FEB5-CDAD-C27E-5A213F43D4D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DEB51CD5-A1F9-9680-6EE3-C1FC08A91CC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3F1D06D-B8FC-867B-100C-1E69987801DB}"/>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A21C570E-324E-496F-E765-63CFDFB62035}"/>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510876D6-3ECE-16BC-E0CA-9F9325903162}"/>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040EC360-7BE2-1084-4FE0-6BF8D3E4113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10</a:t>
            </a:fld>
            <a:endParaRPr lang="en-US" dirty="0"/>
          </a:p>
        </p:txBody>
      </p:sp>
    </p:spTree>
    <p:extLst>
      <p:ext uri="{BB962C8B-B14F-4D97-AF65-F5344CB8AC3E}">
        <p14:creationId xmlns:p14="http://schemas.microsoft.com/office/powerpoint/2010/main" val="1610111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7333D-CFAF-00D1-20C4-6FA7C05D5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2BEC4-B6B5-7E4D-D771-B46E881C3994}"/>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D0FA8A96-0718-6132-F58E-6D1262C6239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500E5FF-7140-552A-E272-4C09ADF0B3EF}"/>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CC11923C-4006-B35A-8830-C55059DE3CF4}"/>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A7EE9CB4-2960-08E4-8656-090275546D7A}"/>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41C7A11-D8F6-8787-0632-85FFFAB63BFC}"/>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11</a:t>
            </a:fld>
            <a:endParaRPr lang="en-US" dirty="0"/>
          </a:p>
        </p:txBody>
      </p:sp>
    </p:spTree>
    <p:extLst>
      <p:ext uri="{BB962C8B-B14F-4D97-AF65-F5344CB8AC3E}">
        <p14:creationId xmlns:p14="http://schemas.microsoft.com/office/powerpoint/2010/main" val="23759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2CD6D-E712-F240-8A3D-2D705598E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FBC9C-8AE3-D853-DC31-951FC19BD170}"/>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6E42F643-579A-F058-3437-297110CF89B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7BCB376-080C-F9D2-2FF6-A2F10EBDB042}"/>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02EAA0C9-3BB4-5754-1AF6-381D1230897D}"/>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A85696B6-A87A-342E-8183-D21DDCC8D819}"/>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F7495E09-A3FF-694A-7802-78272E961587}"/>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12</a:t>
            </a:fld>
            <a:endParaRPr lang="en-US" dirty="0"/>
          </a:p>
        </p:txBody>
      </p:sp>
    </p:spTree>
    <p:extLst>
      <p:ext uri="{BB962C8B-B14F-4D97-AF65-F5344CB8AC3E}">
        <p14:creationId xmlns:p14="http://schemas.microsoft.com/office/powerpoint/2010/main" val="211205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066B-1DA6-F247-6FD6-F025A0873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4F878-05F2-DA38-9B37-CD1B19566930}"/>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CDF2F6A7-1E4B-DB7B-114C-2A6C4E5224D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C1BFCAD-9B98-A43C-500A-65AF4A27078F}"/>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15030559-69EC-2222-2402-B2504CB8522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95B0252C-FFAF-36ED-ED78-042DA37830F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A6287C5E-5542-36A9-69EA-30AFA45D38BB}"/>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13</a:t>
            </a:fld>
            <a:endParaRPr lang="en-US" dirty="0"/>
          </a:p>
        </p:txBody>
      </p:sp>
    </p:spTree>
    <p:extLst>
      <p:ext uri="{BB962C8B-B14F-4D97-AF65-F5344CB8AC3E}">
        <p14:creationId xmlns:p14="http://schemas.microsoft.com/office/powerpoint/2010/main" val="268730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8F2EF-FA1B-F1B0-B650-E6B8FB00F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E621C-A546-EC95-2BDC-CAF3D631A1CA}"/>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CA0F4889-AC95-D806-1672-17C4122E8D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3051D4B-33E9-5DCD-8390-9042773A26A4}"/>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9478D257-52CE-6A2A-B51B-16AE86ADCB1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2B4E434E-4C2C-E393-A9B3-A26B98414789}"/>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D99D04E-2E21-C2F6-429F-C8299D72900B}"/>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14</a:t>
            </a:fld>
            <a:endParaRPr lang="en-US" dirty="0"/>
          </a:p>
        </p:txBody>
      </p:sp>
    </p:spTree>
    <p:extLst>
      <p:ext uri="{BB962C8B-B14F-4D97-AF65-F5344CB8AC3E}">
        <p14:creationId xmlns:p14="http://schemas.microsoft.com/office/powerpoint/2010/main" val="1923895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E899A-33F3-2A34-D58E-ABFF653B6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ED3FA-2E06-1660-67AC-CF17E02E93E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44A66870-8DF9-9D0E-71C5-CFD1FFBFBFC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14EAD3D-81E8-699E-8368-1F9C98B9B8EE}"/>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36C41EA5-E9D7-19F1-4787-DD1CC32D509A}"/>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A5E18292-5B77-7E6D-ECD0-56EB1C86BC1B}"/>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34869B75-19D7-93AE-6D86-4B5BDFFBD180}"/>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15</a:t>
            </a:fld>
            <a:endParaRPr lang="en-US" dirty="0"/>
          </a:p>
        </p:txBody>
      </p:sp>
    </p:spTree>
    <p:extLst>
      <p:ext uri="{BB962C8B-B14F-4D97-AF65-F5344CB8AC3E}">
        <p14:creationId xmlns:p14="http://schemas.microsoft.com/office/powerpoint/2010/main" val="1230592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2615-C0AA-1A12-9C3F-2CBDA86E6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147CB-CFC3-1FAE-EC33-260CD2EC505F}"/>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639B72A1-CDD0-7588-5052-B8449726BB2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3B058D1-3879-82CB-CAB8-96E4DFC17D37}"/>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2195335B-BF80-FE8B-504D-8691390630C0}"/>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95683E90-9811-6EAF-3D16-CA7853CBD95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6D1C9709-0067-E29E-C1C0-DE12751935CE}"/>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16</a:t>
            </a:fld>
            <a:endParaRPr lang="en-US" dirty="0"/>
          </a:p>
        </p:txBody>
      </p:sp>
    </p:spTree>
    <p:extLst>
      <p:ext uri="{BB962C8B-B14F-4D97-AF65-F5344CB8AC3E}">
        <p14:creationId xmlns:p14="http://schemas.microsoft.com/office/powerpoint/2010/main" val="849569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17923-F73D-9B8A-A68B-55C27AD34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AFB76-BFC4-3737-9488-C4109B025083}"/>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DF34D8F1-B7C6-2AF4-B034-DA1048B8564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A44AF83-16AA-81AF-D052-2CC4DE3A9642}"/>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955B973-DAE9-7941-E0FA-A0B4ADB8AE36}"/>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06508CF9-91C3-369C-1E2A-E5321157277C}"/>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7909308-AE13-AF02-67CF-C4A6330F7D69}"/>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17</a:t>
            </a:fld>
            <a:endParaRPr lang="en-US" dirty="0"/>
          </a:p>
        </p:txBody>
      </p:sp>
    </p:spTree>
    <p:extLst>
      <p:ext uri="{BB962C8B-B14F-4D97-AF65-F5344CB8AC3E}">
        <p14:creationId xmlns:p14="http://schemas.microsoft.com/office/powerpoint/2010/main" val="2486409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1437A-EDC9-DFF2-815B-E53D6C76F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6638C-777F-319F-A470-50C9FD300C94}"/>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F277D18A-8683-D1E5-96F0-EF3A1EDC41D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5C3B981-403B-5E76-4558-AC0506CCF097}"/>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4EEC1C4-C99A-97FA-BCB2-1D240C11BD0B}"/>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352022B-C41D-55CD-24FD-FEB0470B9AEF}"/>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971B9F14-8B64-A3FF-C7A2-1097E05DED57}"/>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18</a:t>
            </a:fld>
            <a:endParaRPr lang="en-US" dirty="0"/>
          </a:p>
        </p:txBody>
      </p:sp>
    </p:spTree>
    <p:extLst>
      <p:ext uri="{BB962C8B-B14F-4D97-AF65-F5344CB8AC3E}">
        <p14:creationId xmlns:p14="http://schemas.microsoft.com/office/powerpoint/2010/main" val="1155861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7FC2-930D-4AE9-887E-35370F648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9CA8B-786E-C678-0DC2-35679FD341B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94E4ADA6-0AD6-9247-2841-E7777193EE7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808A2A7-60A4-9FAF-77EF-BD864332692F}"/>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0FF7532B-7375-09CE-FDFB-E847F2103822}"/>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04D6C777-EF6F-31E6-D195-0010AAA62F92}"/>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193BEE4F-734D-87FF-2448-DD96E9E40BC8}"/>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19</a:t>
            </a:fld>
            <a:endParaRPr lang="en-US" dirty="0"/>
          </a:p>
        </p:txBody>
      </p:sp>
    </p:spTree>
    <p:extLst>
      <p:ext uri="{BB962C8B-B14F-4D97-AF65-F5344CB8AC3E}">
        <p14:creationId xmlns:p14="http://schemas.microsoft.com/office/powerpoint/2010/main" val="354014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Doc Title</a:t>
            </a:r>
            <a:endParaRPr lang="en-US" dirty="0"/>
          </a:p>
        </p:txBody>
      </p:sp>
      <p:sp>
        <p:nvSpPr>
          <p:cNvPr id="5" name="Date Placeholder 4"/>
          <p:cNvSpPr>
            <a:spLocks noGrp="1"/>
          </p:cNvSpPr>
          <p:nvPr>
            <p:ph type="dt" idx="11"/>
          </p:nvPr>
        </p:nvSpPr>
        <p:spPr/>
        <p:txBody>
          <a:bodyPr/>
          <a:lstStyle/>
          <a:p>
            <a:pPr>
              <a:defRPr/>
            </a:pPr>
            <a:r>
              <a:rPr lang="en-US"/>
              <a:t>Month Year</a:t>
            </a:r>
            <a:endParaRPr lang="en-US" dirty="0"/>
          </a:p>
        </p:txBody>
      </p:sp>
      <p:sp>
        <p:nvSpPr>
          <p:cNvPr id="6" name="Footer Placeholder 5"/>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p:cNvSpPr>
            <a:spLocks noGrp="1"/>
          </p:cNvSpPr>
          <p:nvPr>
            <p:ph type="sldNum" sz="quarter" idx="13"/>
          </p:nvPr>
        </p:nvSpPr>
        <p:spPr/>
        <p:txBody>
          <a:bodyPr/>
          <a:lstStyle/>
          <a:p>
            <a:pPr>
              <a:defRPr/>
            </a:pPr>
            <a:r>
              <a:rPr lang="en-US"/>
              <a:t>Page </a:t>
            </a:r>
            <a:fld id="{870C1BA4-1CEE-4CD8-8532-343A8D2B3155}" type="slidenum">
              <a:rPr lang="en-US" smtClean="0"/>
              <a:pPr>
                <a:defRPr/>
              </a:pPr>
              <a:t>2</a:t>
            </a:fld>
            <a:endParaRPr lang="en-US" dirty="0"/>
          </a:p>
        </p:txBody>
      </p:sp>
    </p:spTree>
    <p:extLst>
      <p:ext uri="{BB962C8B-B14F-4D97-AF65-F5344CB8AC3E}">
        <p14:creationId xmlns:p14="http://schemas.microsoft.com/office/powerpoint/2010/main" val="380251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81D0E-DBFD-8786-3BA6-14B498E17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D28B3-6293-DAA6-7E3B-64E6BF74E0D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E40F8519-D80E-C344-54D6-903F56F5551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32A3912-92E5-2266-A992-ECA3D338A082}"/>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E259B04-C77B-902D-31F2-5D0CD9FF63C8}"/>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6CCB6ADA-C599-BE60-1334-805AF78C1EBD}"/>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666B3E2C-6C9A-A755-BFE0-2F036480807B}"/>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20</a:t>
            </a:fld>
            <a:endParaRPr lang="en-US" dirty="0"/>
          </a:p>
        </p:txBody>
      </p:sp>
    </p:spTree>
    <p:extLst>
      <p:ext uri="{BB962C8B-B14F-4D97-AF65-F5344CB8AC3E}">
        <p14:creationId xmlns:p14="http://schemas.microsoft.com/office/powerpoint/2010/main" val="3656134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21A2-CCC4-EBF2-19D5-7EB9D64E7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8803D-AD4A-195E-97F4-89C146C2F9DD}"/>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8D84075E-F494-9BD4-E110-E3C7F585E11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A970FE-D320-4B7B-697C-E5B5B7DBA335}"/>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4DF235BF-562D-F67E-4696-7AB41A65EDBE}"/>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4339E5E6-D0C9-F4FD-C095-D84D73083196}"/>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A81FF80C-BAB0-F93B-E2ED-C27B4470CD0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21</a:t>
            </a:fld>
            <a:endParaRPr lang="en-US" dirty="0"/>
          </a:p>
        </p:txBody>
      </p:sp>
    </p:spTree>
    <p:extLst>
      <p:ext uri="{BB962C8B-B14F-4D97-AF65-F5344CB8AC3E}">
        <p14:creationId xmlns:p14="http://schemas.microsoft.com/office/powerpoint/2010/main" val="2811355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499F5-9B34-ABFA-D215-343F20F30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4783B-64F7-89AD-CD53-147BBC94C6E9}"/>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665C6CAD-12A4-8342-B259-582B7F2019A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719D0A2-9131-61D3-6D83-FABCD9960BB3}"/>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39A9B908-25AF-DFB1-8444-92A6AEF05285}"/>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FFEBC029-D0C4-3115-9ADB-12936269EECF}"/>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6F5EE71-D96B-FA9D-54D6-CD474DFD4ECD}"/>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22</a:t>
            </a:fld>
            <a:endParaRPr lang="en-US" dirty="0"/>
          </a:p>
        </p:txBody>
      </p:sp>
    </p:spTree>
    <p:extLst>
      <p:ext uri="{BB962C8B-B14F-4D97-AF65-F5344CB8AC3E}">
        <p14:creationId xmlns:p14="http://schemas.microsoft.com/office/powerpoint/2010/main" val="2104720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31392-EDD7-66D2-9B7C-F9767D357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00D34-F2D7-F637-9896-F1728C9F24B8}"/>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427F95B1-146D-F1DB-A54B-6A2E02B0C2F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52591B4-AEC3-6356-7B7A-4C88CB9B1702}"/>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4CCED5E8-D0D4-9539-FC92-F5D866326D51}"/>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F79D0EBE-CDE2-2652-52D2-8CEFF8FFEFC7}"/>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AED9AE1D-41C9-9597-B790-F723BD7DE5E0}"/>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23</a:t>
            </a:fld>
            <a:endParaRPr lang="en-US" dirty="0"/>
          </a:p>
        </p:txBody>
      </p:sp>
    </p:spTree>
    <p:extLst>
      <p:ext uri="{BB962C8B-B14F-4D97-AF65-F5344CB8AC3E}">
        <p14:creationId xmlns:p14="http://schemas.microsoft.com/office/powerpoint/2010/main" val="1937518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79995-97FE-AA31-9A0F-C865AD8D5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94748-54FF-BBB1-7E5B-7FB928980EAE}"/>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2F185343-4DC4-6CB6-FEB0-69E9CC4DBA1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F1E325A-F9F7-4991-16E5-40E93C352F8F}"/>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0F52A489-B70F-E6C3-27DB-354755E1CB7F}"/>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9F95AC27-377D-F5C8-5C83-8D23EE5C452F}"/>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6C8C6673-D8FE-2EBE-9B3A-67B9427226CA}"/>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24</a:t>
            </a:fld>
            <a:endParaRPr lang="en-US" dirty="0"/>
          </a:p>
        </p:txBody>
      </p:sp>
    </p:spTree>
    <p:extLst>
      <p:ext uri="{BB962C8B-B14F-4D97-AF65-F5344CB8AC3E}">
        <p14:creationId xmlns:p14="http://schemas.microsoft.com/office/powerpoint/2010/main" val="1893857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4A204-95CB-CDCD-EF6C-A10184D17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65A6C-DBEB-55E8-D585-653F96C075E5}"/>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8E36A189-2A67-B9AF-7AF1-319837CAAD3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24325DE-1C6A-E5B9-726B-373853B50FFF}"/>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190950D2-9615-8A5A-C76D-6AB2E493F65E}"/>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66C10B30-E18A-E3A4-84D0-627F3B2F802C}"/>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FFE6315D-9AD7-C669-67A3-95B524E0A698}"/>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25</a:t>
            </a:fld>
            <a:endParaRPr lang="en-US" dirty="0"/>
          </a:p>
        </p:txBody>
      </p:sp>
    </p:spTree>
    <p:extLst>
      <p:ext uri="{BB962C8B-B14F-4D97-AF65-F5344CB8AC3E}">
        <p14:creationId xmlns:p14="http://schemas.microsoft.com/office/powerpoint/2010/main" val="3183431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2968C-FE43-5B8F-443C-E59DE040D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B6E03-9AFF-BDD3-8932-98EF87952BE4}"/>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25602027-E010-8A23-FD3B-31E7CF9CF2A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9052E55-87E8-0605-854B-11B8EDCD8F21}"/>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D6699036-4395-E938-9213-962CF43F67EA}"/>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F716F0A3-47FD-41FC-515A-2C540D90EF26}"/>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D98BCE29-C029-3CD2-263F-A5B0B7B0E4D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26</a:t>
            </a:fld>
            <a:endParaRPr lang="en-US" dirty="0"/>
          </a:p>
        </p:txBody>
      </p:sp>
    </p:spTree>
    <p:extLst>
      <p:ext uri="{BB962C8B-B14F-4D97-AF65-F5344CB8AC3E}">
        <p14:creationId xmlns:p14="http://schemas.microsoft.com/office/powerpoint/2010/main" val="183613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B92A7-DECB-3E5A-4E64-0B689DD49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A6C60-E238-3D94-0098-3747EB918DAA}"/>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90636DD4-3A5E-2CFF-350C-AE4642CA277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2D2D592-AC34-E24B-77B8-DB3B68D7D570}"/>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CA766B78-24D7-9FD3-E90E-13C3C02D9328}"/>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21050819-E09F-1223-0BE5-605596717ACD}"/>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7D5E17CD-7DE5-11CC-FBDE-BDE129DC9AF4}"/>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27</a:t>
            </a:fld>
            <a:endParaRPr lang="en-US" dirty="0"/>
          </a:p>
        </p:txBody>
      </p:sp>
    </p:spTree>
    <p:extLst>
      <p:ext uri="{BB962C8B-B14F-4D97-AF65-F5344CB8AC3E}">
        <p14:creationId xmlns:p14="http://schemas.microsoft.com/office/powerpoint/2010/main" val="2178486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89A6-D587-1363-1D17-F6E40C8C8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6D369-9E99-63FE-4ABF-EC897CDDDD29}"/>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90F74AA6-51E8-7364-6C6E-DB53BEB4025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3D550EC-D814-B4BF-3ACE-FD190F3E1FD9}"/>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BE93638C-0E44-A69A-CDA2-6FC9933543A4}"/>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89F57D43-0752-2E34-9972-5C4C7001D856}"/>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F428F386-50DB-F31A-068D-1410A3B99A84}"/>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28</a:t>
            </a:fld>
            <a:endParaRPr lang="en-US" dirty="0"/>
          </a:p>
        </p:txBody>
      </p:sp>
    </p:spTree>
    <p:extLst>
      <p:ext uri="{BB962C8B-B14F-4D97-AF65-F5344CB8AC3E}">
        <p14:creationId xmlns:p14="http://schemas.microsoft.com/office/powerpoint/2010/main" val="176058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33300-A796-FA4E-B10C-AB8061D89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32495-37D0-4436-9358-626599C03669}"/>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1CF31B32-874C-3107-4ECA-BBA678E82CA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D37FE86-1A84-C5BC-83C0-2507E9D9353B}"/>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C631B2DB-7F23-5701-F5C9-BBF5A0DE8C74}"/>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C4760781-0D2E-8837-36FB-8BBA53D60275}"/>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3FF91D6A-8F7B-36DA-F58E-FE7ED936D92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29</a:t>
            </a:fld>
            <a:endParaRPr lang="en-US" dirty="0"/>
          </a:p>
        </p:txBody>
      </p:sp>
    </p:spTree>
    <p:extLst>
      <p:ext uri="{BB962C8B-B14F-4D97-AF65-F5344CB8AC3E}">
        <p14:creationId xmlns:p14="http://schemas.microsoft.com/office/powerpoint/2010/main" val="1106307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Doc Title</a:t>
            </a:r>
            <a:endParaRPr lang="en-US" dirty="0"/>
          </a:p>
        </p:txBody>
      </p:sp>
      <p:sp>
        <p:nvSpPr>
          <p:cNvPr id="5" name="Date Placeholder 4"/>
          <p:cNvSpPr>
            <a:spLocks noGrp="1"/>
          </p:cNvSpPr>
          <p:nvPr>
            <p:ph type="dt" idx="11"/>
          </p:nvPr>
        </p:nvSpPr>
        <p:spPr/>
        <p:txBody>
          <a:bodyPr/>
          <a:lstStyle/>
          <a:p>
            <a:pPr>
              <a:defRPr/>
            </a:pPr>
            <a:r>
              <a:rPr lang="en-US"/>
              <a:t>Month Year</a:t>
            </a:r>
            <a:endParaRPr lang="en-US" dirty="0"/>
          </a:p>
        </p:txBody>
      </p:sp>
      <p:sp>
        <p:nvSpPr>
          <p:cNvPr id="6" name="Footer Placeholder 5"/>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p:cNvSpPr>
            <a:spLocks noGrp="1"/>
          </p:cNvSpPr>
          <p:nvPr>
            <p:ph type="sldNum" sz="quarter" idx="13"/>
          </p:nvPr>
        </p:nvSpPr>
        <p:spPr/>
        <p:txBody>
          <a:bodyPr/>
          <a:lstStyle/>
          <a:p>
            <a:pPr>
              <a:defRPr/>
            </a:pPr>
            <a:r>
              <a:rPr lang="en-US"/>
              <a:t>Page </a:t>
            </a:r>
            <a:fld id="{870C1BA4-1CEE-4CD8-8532-343A8D2B3155}" type="slidenum">
              <a:rPr lang="en-US" smtClean="0"/>
              <a:pPr>
                <a:defRPr/>
              </a:pPr>
              <a:t>3</a:t>
            </a:fld>
            <a:endParaRPr lang="en-US" dirty="0"/>
          </a:p>
        </p:txBody>
      </p:sp>
    </p:spTree>
    <p:extLst>
      <p:ext uri="{BB962C8B-B14F-4D97-AF65-F5344CB8AC3E}">
        <p14:creationId xmlns:p14="http://schemas.microsoft.com/office/powerpoint/2010/main" val="3052779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C36F-14F2-BF71-8237-5A5426636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EBF1D-6ADC-49C8-773E-6CA6FFAF28BF}"/>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FEC20E43-5BF8-49E3-161F-B49981E855E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784805E-BD2A-5486-E1D3-7BCEB7DE7F22}"/>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289DB014-895A-30F8-C713-D081B2AB543B}"/>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6B102A40-7A23-1DDF-65EE-C56AECAC20A8}"/>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8982091E-85B8-A33F-772D-7F7742B22118}"/>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30</a:t>
            </a:fld>
            <a:endParaRPr lang="en-US" dirty="0"/>
          </a:p>
        </p:txBody>
      </p:sp>
    </p:spTree>
    <p:extLst>
      <p:ext uri="{BB962C8B-B14F-4D97-AF65-F5344CB8AC3E}">
        <p14:creationId xmlns:p14="http://schemas.microsoft.com/office/powerpoint/2010/main" val="3175314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E28B-4061-716E-89B1-0E0B2DC45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D454B-E03F-0F82-BC4E-ECB961EA2C18}"/>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D9185536-DA2D-005B-007D-B66851A419A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6DD697D-B43A-717D-1323-3C22401B1461}"/>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87850272-5004-AD4E-2521-BF02FB9B5787}"/>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BC2F7A0E-D26B-F7C6-B9A3-20CB41DABACB}"/>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692EA872-8EB3-1F29-88EC-9865E0CCB361}"/>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31</a:t>
            </a:fld>
            <a:endParaRPr lang="en-US" dirty="0"/>
          </a:p>
        </p:txBody>
      </p:sp>
    </p:spTree>
    <p:extLst>
      <p:ext uri="{BB962C8B-B14F-4D97-AF65-F5344CB8AC3E}">
        <p14:creationId xmlns:p14="http://schemas.microsoft.com/office/powerpoint/2010/main" val="982133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2332-4EAF-8962-DC4B-FA006A6F3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329-0EFE-FAF8-C13A-E7B5522EBE1D}"/>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64FFE7C8-8710-BECE-D6FA-1CBC35F5CE1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E4D778F-7EA5-15D8-958C-1D5679EE2A6C}"/>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E5E40037-D881-CF25-AF46-F0E6A9D3900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0623565A-0700-3D4A-43AF-91476B1A450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B17B3C88-7A28-282F-A363-CC38B6F08BAF}"/>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32</a:t>
            </a:fld>
            <a:endParaRPr lang="en-US" dirty="0"/>
          </a:p>
        </p:txBody>
      </p:sp>
    </p:spTree>
    <p:extLst>
      <p:ext uri="{BB962C8B-B14F-4D97-AF65-F5344CB8AC3E}">
        <p14:creationId xmlns:p14="http://schemas.microsoft.com/office/powerpoint/2010/main" val="3532775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01B6-053C-F327-1860-587D999EC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F5E70-83B8-3007-E72C-829658C53EBE}"/>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D21B1106-6896-13D5-2214-15762CF6A28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52ABAC1-0B6D-313B-72C4-1648A7DDD0BA}"/>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85E95E5E-BD0A-FDD7-0276-254B8F1443C2}"/>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1E85C246-119C-A79A-BAA4-31FA57FEE66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1A0C738C-03D4-F942-82E9-D48FB7B76C0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33</a:t>
            </a:fld>
            <a:endParaRPr lang="en-US" dirty="0"/>
          </a:p>
        </p:txBody>
      </p:sp>
    </p:spTree>
    <p:extLst>
      <p:ext uri="{BB962C8B-B14F-4D97-AF65-F5344CB8AC3E}">
        <p14:creationId xmlns:p14="http://schemas.microsoft.com/office/powerpoint/2010/main" val="2573570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16C7-C720-B9C3-92FC-0FC9E606A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6D9B6-D494-83B9-1161-CD2B6A5AEA9E}"/>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9BDBC171-8E54-A272-9351-6CD837910CB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630FDA7-6846-EB58-F7F1-56C8CD40F109}"/>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56FF2F8E-0303-9BAE-A437-53F343A99DCF}"/>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096CEA78-24A6-F4CD-A02B-830F49B01B83}"/>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6D7A197-1D52-22B0-06B0-E0CFFF1360BA}"/>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34</a:t>
            </a:fld>
            <a:endParaRPr lang="en-US" dirty="0"/>
          </a:p>
        </p:txBody>
      </p:sp>
    </p:spTree>
    <p:extLst>
      <p:ext uri="{BB962C8B-B14F-4D97-AF65-F5344CB8AC3E}">
        <p14:creationId xmlns:p14="http://schemas.microsoft.com/office/powerpoint/2010/main" val="3572502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CB83-6334-A0E3-7DCD-5DFC98DE7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21423-F383-0E3D-1E39-B5BFE91D4DF5}"/>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DC15FC3A-69D4-2383-BEB5-737F7791ACD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001CF7C-B37A-7F04-EA4E-1E876C209237}"/>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D0B2A9E-33A4-FD8E-FF11-EFADA6E46B2D}"/>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B251CDDB-E35B-210F-CE87-53E4A0BED586}"/>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3F1F5200-1037-E6CB-E58D-48380D935FF8}"/>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35</a:t>
            </a:fld>
            <a:endParaRPr lang="en-US" dirty="0"/>
          </a:p>
        </p:txBody>
      </p:sp>
    </p:spTree>
    <p:extLst>
      <p:ext uri="{BB962C8B-B14F-4D97-AF65-F5344CB8AC3E}">
        <p14:creationId xmlns:p14="http://schemas.microsoft.com/office/powerpoint/2010/main" val="630385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BE31-9079-3F7E-D5F7-CDE0D497D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1B10B-E3A2-122A-82F1-8D41F6143757}"/>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B9473ADC-E34F-3800-73EF-91AF189F84B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ECAE0A6-3575-0C5B-5789-4B88466163CE}"/>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F8FF06C3-EB2A-C38E-BE9B-16B21798AA74}"/>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9A784336-3B95-36A6-5C5B-B20142BC45A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937C18A0-F066-5DBC-661A-7603DB26EC3F}"/>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36</a:t>
            </a:fld>
            <a:endParaRPr lang="en-US" dirty="0"/>
          </a:p>
        </p:txBody>
      </p:sp>
    </p:spTree>
    <p:extLst>
      <p:ext uri="{BB962C8B-B14F-4D97-AF65-F5344CB8AC3E}">
        <p14:creationId xmlns:p14="http://schemas.microsoft.com/office/powerpoint/2010/main" val="4074626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59AA-412F-EF5B-7A0A-F12FB31D5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27B13-07FC-D256-EFCD-996EDE8A39E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76783770-FC7D-D3DF-64D3-C6DFDAD8D2E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B3920B9-B77B-5A45-24DD-3931811F1F27}"/>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CB4D2AE4-A58E-F7F1-A004-A513ABAE13DE}"/>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16D5FE11-D8D2-9A08-F0E4-E64EAE651618}"/>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7DDA4935-C774-490D-7C8C-E28053276EF0}"/>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37</a:t>
            </a:fld>
            <a:endParaRPr lang="en-US" dirty="0"/>
          </a:p>
        </p:txBody>
      </p:sp>
    </p:spTree>
    <p:extLst>
      <p:ext uri="{BB962C8B-B14F-4D97-AF65-F5344CB8AC3E}">
        <p14:creationId xmlns:p14="http://schemas.microsoft.com/office/powerpoint/2010/main" val="483231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7674C-A437-6DB1-EFF4-873A228D6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19A14-FCC5-549E-1EF9-D78326EACFB5}"/>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3FFCFA59-857B-A875-BF9E-1DFEB2267CC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6163004-ECE9-53EE-0CCE-1250AC4B3C8F}"/>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5E20D67D-ABD5-2A9E-34AA-E08F0A44171D}"/>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CA5783F8-DD92-9875-8F8C-85D0B60E099B}"/>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C082E6C-8104-B954-EA61-95D2D41A2EE4}"/>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38</a:t>
            </a:fld>
            <a:endParaRPr lang="en-US" dirty="0"/>
          </a:p>
        </p:txBody>
      </p:sp>
    </p:spTree>
    <p:extLst>
      <p:ext uri="{BB962C8B-B14F-4D97-AF65-F5344CB8AC3E}">
        <p14:creationId xmlns:p14="http://schemas.microsoft.com/office/powerpoint/2010/main" val="4163724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6EF62-A713-384E-71B8-844C78386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8590C-E4B6-B32B-36E2-8DE7B89763BF}"/>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AF1388C4-16F6-3EF4-4A5F-23EAF57F1A3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5C85D8C-6D35-E463-26C0-7BA641CEA493}"/>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C1149015-2ACF-0E2F-C20D-D73EFF799558}"/>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7057FAE-1D62-EA1F-5208-646A042652F3}"/>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13448F5B-5F90-38FD-895B-4CB493F2B98E}"/>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39</a:t>
            </a:fld>
            <a:endParaRPr lang="en-US" dirty="0"/>
          </a:p>
        </p:txBody>
      </p:sp>
    </p:spTree>
    <p:extLst>
      <p:ext uri="{BB962C8B-B14F-4D97-AF65-F5344CB8AC3E}">
        <p14:creationId xmlns:p14="http://schemas.microsoft.com/office/powerpoint/2010/main" val="357585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894AA-5837-AD68-25DF-FDE2C15CD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C0FCB-B5F7-FFB7-BC4A-BC482248CC83}"/>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3333CB76-B313-541F-0D5B-77BD712EFA5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E55D2A9-D0DA-0E41-CAE2-D72F3B9D6E86}"/>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32857FF1-B7D9-F8D6-4CC9-6CB7A976B506}"/>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68E39907-FF27-7138-DBF8-BEFCC5434396}"/>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6709584-FE1E-6F4F-56A2-A2CEE7F2D857}"/>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a:t>
            </a:fld>
            <a:endParaRPr lang="en-US" dirty="0"/>
          </a:p>
        </p:txBody>
      </p:sp>
    </p:spTree>
    <p:extLst>
      <p:ext uri="{BB962C8B-B14F-4D97-AF65-F5344CB8AC3E}">
        <p14:creationId xmlns:p14="http://schemas.microsoft.com/office/powerpoint/2010/main" val="1708620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C63FC-40BD-459A-A18E-BC85DC139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94C64-2CD2-3D88-607C-DCB2BD7412A7}"/>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22A1EAE5-CE6B-BFB6-4228-8F11C6C577E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7042C3B-276D-B098-5472-235A2C8C4C5A}"/>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326DB300-9479-C912-A517-17D65CFCF2F3}"/>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0E2CE9A5-F1C5-7546-C04E-4199CBE0EECC}"/>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75D8A9FC-44AD-6519-6731-81A998138D9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40</a:t>
            </a:fld>
            <a:endParaRPr lang="en-US" dirty="0"/>
          </a:p>
        </p:txBody>
      </p:sp>
    </p:spTree>
    <p:extLst>
      <p:ext uri="{BB962C8B-B14F-4D97-AF65-F5344CB8AC3E}">
        <p14:creationId xmlns:p14="http://schemas.microsoft.com/office/powerpoint/2010/main" val="1212816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7E0E-7D3A-AE68-E02E-E66177B60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67CB4-6C2C-3674-A8F6-57472468DBEF}"/>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1F33DAFB-EB03-40B2-C53F-CBAE7D78245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B728B92-D32E-53A8-442A-11E80AA1A113}"/>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170A43C9-EE80-E225-BC0D-97A39C75A386}"/>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9796CE1D-9F87-C1AE-EB6D-B9348C2D4FE7}"/>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CC64E77F-14E1-FD4E-7F7E-8ADEFC780FF4}"/>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41</a:t>
            </a:fld>
            <a:endParaRPr lang="en-US" dirty="0"/>
          </a:p>
        </p:txBody>
      </p:sp>
    </p:spTree>
    <p:extLst>
      <p:ext uri="{BB962C8B-B14F-4D97-AF65-F5344CB8AC3E}">
        <p14:creationId xmlns:p14="http://schemas.microsoft.com/office/powerpoint/2010/main" val="1276305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C79DD-36E9-FD79-C2EA-096FED815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CE826-4991-64C9-E3EA-31D87C63D1D0}"/>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F5215FE6-2DF7-4E9B-2F1A-E0ED0191DD6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B5A1AC2-83E5-D885-CBD1-AE794C5440A0}"/>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CE3868F9-5532-6FF8-4C24-B80910DCE037}"/>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A0FD96C6-8258-44CF-0EB7-B55A53A0D90D}"/>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A22D0304-50F5-F20C-BE1F-A242A15F2EBE}"/>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42</a:t>
            </a:fld>
            <a:endParaRPr lang="en-US" dirty="0"/>
          </a:p>
        </p:txBody>
      </p:sp>
    </p:spTree>
    <p:extLst>
      <p:ext uri="{BB962C8B-B14F-4D97-AF65-F5344CB8AC3E}">
        <p14:creationId xmlns:p14="http://schemas.microsoft.com/office/powerpoint/2010/main" val="805975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6C527-7350-7DEE-B2D2-EE5233ACC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91609-1834-8942-38E0-119E33F71C1D}"/>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184B84A7-672E-39B1-8F3A-FF6905C5B59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A4948C7-DABD-F461-FACE-328ADC795249}"/>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B295D02F-E08C-3876-4298-C405E06305C9}"/>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F55E1B4E-4E11-9159-5030-0AF58B49EE27}"/>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7D9B9BAA-3BAA-31FB-65D3-E8F3C8BF08B4}"/>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43</a:t>
            </a:fld>
            <a:endParaRPr lang="en-US" dirty="0"/>
          </a:p>
        </p:txBody>
      </p:sp>
    </p:spTree>
    <p:extLst>
      <p:ext uri="{BB962C8B-B14F-4D97-AF65-F5344CB8AC3E}">
        <p14:creationId xmlns:p14="http://schemas.microsoft.com/office/powerpoint/2010/main" val="3222915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50B28-7B45-CC40-2840-093DA6B81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33309-0401-CF97-C89D-A383534880A3}"/>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3C8B07D4-921B-BF87-6849-17AFF8CF008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16D3C7B-D319-859A-095C-D0747CFD77FA}"/>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96B22589-E884-83EA-E6F7-2BD7C8A6BC03}"/>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C10D7050-9F05-D69E-1D93-A8447AD39D04}"/>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283CE08-A95C-54AF-725A-5D978AEF31D3}"/>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44</a:t>
            </a:fld>
            <a:endParaRPr lang="en-US" dirty="0"/>
          </a:p>
        </p:txBody>
      </p:sp>
    </p:spTree>
    <p:extLst>
      <p:ext uri="{BB962C8B-B14F-4D97-AF65-F5344CB8AC3E}">
        <p14:creationId xmlns:p14="http://schemas.microsoft.com/office/powerpoint/2010/main" val="2388490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D754-92C2-8383-5517-317540C4F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165E7-63F3-7604-7CEF-FAFED9B5FAAD}"/>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CED6870F-780D-C060-C921-E73D5285147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606F48F-5252-4425-BBFF-D9F9AE13FFAE}"/>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70370882-EE41-0EC9-0AFE-72C6E5992389}"/>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CEC4166D-86B9-77F1-2DFB-6E81B7F9EE16}"/>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AC9EC4C8-C529-0136-9D0F-0BFB11C6EA6F}"/>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45</a:t>
            </a:fld>
            <a:endParaRPr lang="en-US" dirty="0"/>
          </a:p>
        </p:txBody>
      </p:sp>
    </p:spTree>
    <p:extLst>
      <p:ext uri="{BB962C8B-B14F-4D97-AF65-F5344CB8AC3E}">
        <p14:creationId xmlns:p14="http://schemas.microsoft.com/office/powerpoint/2010/main" val="398774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EB3C-EFC7-90B9-5A89-91AE88996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D168E-EF05-FA69-1B99-51B178F7586A}"/>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E932FDEC-37D8-18F3-FFBA-0E8A4DB300D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5FCF51C-91C5-C5B2-D995-B1E46723277A}"/>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8183AAC4-BE19-803F-5BAF-39AFDEC0C1D4}"/>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5AD5CBEE-26ED-8140-7E96-B45DF29C0404}"/>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4C1019A-B431-9C9B-24EC-EF14B79B817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46</a:t>
            </a:fld>
            <a:endParaRPr lang="en-US" dirty="0"/>
          </a:p>
        </p:txBody>
      </p:sp>
    </p:spTree>
    <p:extLst>
      <p:ext uri="{BB962C8B-B14F-4D97-AF65-F5344CB8AC3E}">
        <p14:creationId xmlns:p14="http://schemas.microsoft.com/office/powerpoint/2010/main" val="2069091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F51E-D23B-90E3-6C6E-E96FD4A15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09566-C7EB-0BA8-B35B-152CE9920D19}"/>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ABC31FD7-0777-53C8-2C7A-299FBE22C8B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071A614-0080-86EA-4660-635A7CDBD1D0}"/>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5847561E-181B-9FCA-58BD-8ADE4BA95B9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AD372A19-33B2-B118-E027-B0892A2BE449}"/>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9D97894-34C1-A27B-6E9B-498A58B8217E}"/>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47</a:t>
            </a:fld>
            <a:endParaRPr lang="en-US" dirty="0"/>
          </a:p>
        </p:txBody>
      </p:sp>
    </p:spTree>
    <p:extLst>
      <p:ext uri="{BB962C8B-B14F-4D97-AF65-F5344CB8AC3E}">
        <p14:creationId xmlns:p14="http://schemas.microsoft.com/office/powerpoint/2010/main" val="1712698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823E6-BA28-6E1F-AC8A-9A2F461EB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5AB8A-324E-7E49-254F-526406C87E5F}"/>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F36337FD-3632-25D4-E5AB-6B66A1F5599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186BDFA-1A6F-DC74-3CA1-1CC5CBA57660}"/>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26A13855-4E36-3CF5-ECC9-17FA181D3652}"/>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26E12F72-A537-9A50-0580-5F89525765A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DBAA7845-7872-24C5-22A8-A06B9B7EFCE5}"/>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48</a:t>
            </a:fld>
            <a:endParaRPr lang="en-US" dirty="0"/>
          </a:p>
        </p:txBody>
      </p:sp>
    </p:spTree>
    <p:extLst>
      <p:ext uri="{BB962C8B-B14F-4D97-AF65-F5344CB8AC3E}">
        <p14:creationId xmlns:p14="http://schemas.microsoft.com/office/powerpoint/2010/main" val="2697050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1EA65-AB04-623F-75ED-1889CFBE5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508AB-E4FE-6962-DB25-70BFE2DB2054}"/>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F7E89EAE-DB5A-E0F8-68A2-2B5AC313930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9947D41-6BC5-D8D7-BD70-7319A755FC46}"/>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7752434F-B724-F256-C3DF-1F876F07CCF0}"/>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341C4E0A-6517-CF5F-E51A-AB438CF2358B}"/>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C88DB93-9A82-37D9-2FE0-BF520625FFE7}"/>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49</a:t>
            </a:fld>
            <a:endParaRPr lang="en-US" dirty="0"/>
          </a:p>
        </p:txBody>
      </p:sp>
    </p:spTree>
    <p:extLst>
      <p:ext uri="{BB962C8B-B14F-4D97-AF65-F5344CB8AC3E}">
        <p14:creationId xmlns:p14="http://schemas.microsoft.com/office/powerpoint/2010/main" val="94742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648E2-CF8C-3F5C-10BE-0E4CC43C4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0FA9-579E-67FA-471B-AD7CF1669F40}"/>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455FF350-3658-22DD-BD0B-B12460124F2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D3E1A7E-12D7-FA7B-4ACB-273FD2BFBB15}"/>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41C217EA-B62A-19C0-A113-6DD545FE8B1D}"/>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9067FB55-A1E5-17D2-65D9-A25F8F536303}"/>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87BAD3B5-2B31-5749-1500-F583CFD10634}"/>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a:t>
            </a:fld>
            <a:endParaRPr lang="en-US" dirty="0"/>
          </a:p>
        </p:txBody>
      </p:sp>
    </p:spTree>
    <p:extLst>
      <p:ext uri="{BB962C8B-B14F-4D97-AF65-F5344CB8AC3E}">
        <p14:creationId xmlns:p14="http://schemas.microsoft.com/office/powerpoint/2010/main" val="1572233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8413E-9E28-5000-526D-3BA094FDD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47D95-EC3C-6B38-45DE-F2722A356602}"/>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6B46A286-2286-5E6B-82E8-FA06225A7F2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882795F-9F60-1D95-57AC-83C1BAA2F408}"/>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B88FF97B-0149-7B35-5854-EEE785798E1F}"/>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64A2F09-AFA7-56A5-C39D-7419F8C4789F}"/>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1F15AEA0-7B5E-0821-187F-7D7C0E63C7A6}"/>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50</a:t>
            </a:fld>
            <a:endParaRPr lang="en-US" dirty="0"/>
          </a:p>
        </p:txBody>
      </p:sp>
    </p:spTree>
    <p:extLst>
      <p:ext uri="{BB962C8B-B14F-4D97-AF65-F5344CB8AC3E}">
        <p14:creationId xmlns:p14="http://schemas.microsoft.com/office/powerpoint/2010/main" val="1498326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7B91C-7CB3-39E0-BBDF-852663CD9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F6E59-8580-0F2C-B393-CB2C60CA8F03}"/>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71987981-A88C-5CB5-7184-689532CF167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D52406B-4317-AC13-EE5C-D99C0F12C40A}"/>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452E8412-EBA4-B5C5-5A00-481A3A43598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9837AD8F-60F1-53D9-4A71-6A23A21F5D3E}"/>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FAB5B4D7-C62D-7C34-3ABB-FBFD6ECF74D7}"/>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51</a:t>
            </a:fld>
            <a:endParaRPr lang="en-US" dirty="0"/>
          </a:p>
        </p:txBody>
      </p:sp>
    </p:spTree>
    <p:extLst>
      <p:ext uri="{BB962C8B-B14F-4D97-AF65-F5344CB8AC3E}">
        <p14:creationId xmlns:p14="http://schemas.microsoft.com/office/powerpoint/2010/main" val="3610138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B94C3-B3BE-8D7E-5111-EFB2B8E1D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768A3-CA16-3676-65B1-1738D58A1189}"/>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413F4834-1942-AC8C-9DFE-6AE326DDF05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430F53C-C6EC-87EA-40CC-ABF39CFC8288}"/>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E3D31C07-5E19-7EBF-E1C1-0FA039E39923}"/>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FF79A50-98A1-42BB-C251-BFB38E40FF1B}"/>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6C1EF2E-D2F5-A210-6291-52A9FD93E789}"/>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52</a:t>
            </a:fld>
            <a:endParaRPr lang="en-US" dirty="0"/>
          </a:p>
        </p:txBody>
      </p:sp>
    </p:spTree>
    <p:extLst>
      <p:ext uri="{BB962C8B-B14F-4D97-AF65-F5344CB8AC3E}">
        <p14:creationId xmlns:p14="http://schemas.microsoft.com/office/powerpoint/2010/main" val="19065420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33AB6-2274-AB0E-3426-7B26DF9D9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FB9F0-FD2B-6AC7-51F4-CEAD698FF2E2}"/>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A308F9DD-E40F-0583-C6AC-BE73ADA2130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2D1B368-B4CB-5308-5DC9-9CC8D1A934C6}"/>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1B24D9BF-7BBB-0B85-2F67-29FD418571A6}"/>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28B62FED-E63D-36FD-C695-9E4F6FBD73A0}"/>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1BCC16D-354F-6C7D-B3D0-18882D8265E1}"/>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53</a:t>
            </a:fld>
            <a:endParaRPr lang="en-US" dirty="0"/>
          </a:p>
        </p:txBody>
      </p:sp>
    </p:spTree>
    <p:extLst>
      <p:ext uri="{BB962C8B-B14F-4D97-AF65-F5344CB8AC3E}">
        <p14:creationId xmlns:p14="http://schemas.microsoft.com/office/powerpoint/2010/main" val="2106286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0F3D-4E89-EFA7-45C6-9EBDED510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64D80-F2DA-8B6B-190C-6108A907491A}"/>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725E472A-B600-1268-DF12-115A65DA6CF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C7948DA-144F-13F5-5AF2-6D8444289499}"/>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66F0D2A-6E9C-6F51-F578-41551FC6E08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D44E3562-7F37-A905-775F-0909C5CFA7C4}"/>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F5A26181-7689-E21B-6199-4285E7BE77B8}"/>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54</a:t>
            </a:fld>
            <a:endParaRPr lang="en-US" dirty="0"/>
          </a:p>
        </p:txBody>
      </p:sp>
    </p:spTree>
    <p:extLst>
      <p:ext uri="{BB962C8B-B14F-4D97-AF65-F5344CB8AC3E}">
        <p14:creationId xmlns:p14="http://schemas.microsoft.com/office/powerpoint/2010/main" val="1907881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A417-153E-2B86-9E09-2884D2A4C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2B007-710E-3026-22BC-3F9D6165D4A6}"/>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7F711606-C6CB-622D-6A0F-EDF0363B7E4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735FBA1-FE24-1B30-91FE-B9054A0385BE}"/>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BAD93578-7724-64F4-39E2-A22361B98C0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71D5506-5808-2AE6-079D-1194ED66C51E}"/>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23667B4A-8141-8279-0C5E-CD1745D299CE}"/>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55</a:t>
            </a:fld>
            <a:endParaRPr lang="en-US" dirty="0"/>
          </a:p>
        </p:txBody>
      </p:sp>
    </p:spTree>
    <p:extLst>
      <p:ext uri="{BB962C8B-B14F-4D97-AF65-F5344CB8AC3E}">
        <p14:creationId xmlns:p14="http://schemas.microsoft.com/office/powerpoint/2010/main" val="3598669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6BD8-74E0-A2BB-36F0-C80908D38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840A5-2DB6-CC04-A02E-ECC6901A7287}"/>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E763DC97-BEE0-0D38-680E-B0F03766600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CBB1E92-2B8F-07C5-ACE1-0E6AF69DCCD2}"/>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E97E83B-1F7D-0479-9A0F-290AD848D90B}"/>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D0E8BCA0-3474-0A53-5C3E-E9DF1B9C453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3D51B52D-8998-699F-4B81-4DC6D31CE2CA}"/>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56</a:t>
            </a:fld>
            <a:endParaRPr lang="en-US" dirty="0"/>
          </a:p>
        </p:txBody>
      </p:sp>
    </p:spTree>
    <p:extLst>
      <p:ext uri="{BB962C8B-B14F-4D97-AF65-F5344CB8AC3E}">
        <p14:creationId xmlns:p14="http://schemas.microsoft.com/office/powerpoint/2010/main" val="34340784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1BA9-0626-B653-62F8-20249EB7D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60BDE-7748-7658-0E7B-9E0CD76FDFE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1D0E2988-8840-1FEF-0031-FCE5992D945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84F0363-A62F-C101-BB9B-4B49C52CCD50}"/>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5CFEB2E-EFE6-1C89-1A42-300EB08582B4}"/>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0E71B746-5BA2-5456-26BD-6B25C0220AAD}"/>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D31686B8-D2F9-45B1-A64B-1F819765DCAA}"/>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57</a:t>
            </a:fld>
            <a:endParaRPr lang="en-US" dirty="0"/>
          </a:p>
        </p:txBody>
      </p:sp>
    </p:spTree>
    <p:extLst>
      <p:ext uri="{BB962C8B-B14F-4D97-AF65-F5344CB8AC3E}">
        <p14:creationId xmlns:p14="http://schemas.microsoft.com/office/powerpoint/2010/main" val="974588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CD30-656C-EC10-3062-9B8735F24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9DA6F-E212-B9ED-A997-8A5B6998CE49}"/>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620C317F-306E-65E1-3A54-E22C14A5E87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9217F43-6B7E-CCEA-8911-11A40CA158F3}"/>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FE0A4E9E-296D-72C1-3A56-12EC7693DDB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1DC3A5A-BA07-7CA1-D355-9B1FB556B9F3}"/>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CF1078F0-689B-A515-8B23-3E9AF8FD4114}"/>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58</a:t>
            </a:fld>
            <a:endParaRPr lang="en-US" dirty="0"/>
          </a:p>
        </p:txBody>
      </p:sp>
    </p:spTree>
    <p:extLst>
      <p:ext uri="{BB962C8B-B14F-4D97-AF65-F5344CB8AC3E}">
        <p14:creationId xmlns:p14="http://schemas.microsoft.com/office/powerpoint/2010/main" val="3559413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D9F3-6DB3-D18B-830B-861982528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5961B-9A62-0FEF-8562-8A6293F0C07D}"/>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BC63D9DC-3837-B95C-F457-3C2A146CED3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378DCCD-9D51-EBE5-55A4-FFBABFDE08BB}"/>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4597196B-BC5F-4CFB-EFAB-8B93A3A2B426}"/>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4037A000-ADA4-1AE0-1EDE-7EC134B926A2}"/>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CBC636BF-07A1-E07A-B02F-E55E7DEDF0BD}"/>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59</a:t>
            </a:fld>
            <a:endParaRPr lang="en-US" dirty="0"/>
          </a:p>
        </p:txBody>
      </p:sp>
    </p:spTree>
    <p:extLst>
      <p:ext uri="{BB962C8B-B14F-4D97-AF65-F5344CB8AC3E}">
        <p14:creationId xmlns:p14="http://schemas.microsoft.com/office/powerpoint/2010/main" val="208129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3B25-F0E1-986D-2C68-F6CB2ED53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FDEBE-810F-C2D9-8178-C387D3447445}"/>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8E277248-3503-5C66-7FEB-062E9AB8C21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043C597-DB37-3EEE-3EF2-B566D4FCADA5}"/>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539DBEA6-9A9F-0AD3-7284-20D8F44E0273}"/>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06CE9E88-B17A-8A23-2433-4D40EBF59DA1}"/>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BD74C97-AEA1-856D-B356-51EC70B87515}"/>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a:t>
            </a:fld>
            <a:endParaRPr lang="en-US" dirty="0"/>
          </a:p>
        </p:txBody>
      </p:sp>
    </p:spTree>
    <p:extLst>
      <p:ext uri="{BB962C8B-B14F-4D97-AF65-F5344CB8AC3E}">
        <p14:creationId xmlns:p14="http://schemas.microsoft.com/office/powerpoint/2010/main" val="23000763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20A7-B4C1-F990-727B-C9D61890C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A0807-C4D3-2840-EE96-96F586524E33}"/>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3AFBC86C-88EA-1AAF-80C2-9CF61309FBA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67C2AAD-060F-D93F-EFAF-0A25D51EAD0A}"/>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0CD9E8E5-ABD0-2D41-398D-849EA200A352}"/>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FAFAE6AA-5F19-2BB2-34A4-E6235D567F5F}"/>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A7A9B488-7A3D-EFD6-D76D-F35AB614F457}"/>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60</a:t>
            </a:fld>
            <a:endParaRPr lang="en-US" dirty="0"/>
          </a:p>
        </p:txBody>
      </p:sp>
    </p:spTree>
    <p:extLst>
      <p:ext uri="{BB962C8B-B14F-4D97-AF65-F5344CB8AC3E}">
        <p14:creationId xmlns:p14="http://schemas.microsoft.com/office/powerpoint/2010/main" val="904820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DE95B-E5BD-7C88-0DE0-B1EE4A18F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36A29-8452-FFE9-917F-D5318679B00C}"/>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13721145-AF9B-6E85-2EB2-5460417E06C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BCEE4FA-95ED-31E0-2FDE-2E7B18E87808}"/>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1DEB8DD7-9C02-1194-3BE9-F96D721B4B5D}"/>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7B0945B6-C1A0-C44E-2891-E03DF88417CF}"/>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B9AA861F-3989-D2C7-559C-A8A0546DF991}"/>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61</a:t>
            </a:fld>
            <a:endParaRPr lang="en-US" dirty="0"/>
          </a:p>
        </p:txBody>
      </p:sp>
    </p:spTree>
    <p:extLst>
      <p:ext uri="{BB962C8B-B14F-4D97-AF65-F5344CB8AC3E}">
        <p14:creationId xmlns:p14="http://schemas.microsoft.com/office/powerpoint/2010/main" val="3628504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52461-00EF-4F40-ABDB-D177998EA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949F6-7A87-398E-EBE9-37028A2A70A2}"/>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480BD4EE-6474-49C5-C38D-F43E2A15540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E8911FF-E4CE-CBED-4765-06C45BFE1D1A}"/>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0E4F5EFE-4C1E-4D46-4DCA-F7AAD912869B}"/>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A7D0080B-9465-DDB1-FDE1-795B97960C6B}"/>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ECB14983-82A1-0D8E-39FB-4AE6C47BAEB6}"/>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62</a:t>
            </a:fld>
            <a:endParaRPr lang="en-US" dirty="0"/>
          </a:p>
        </p:txBody>
      </p:sp>
    </p:spTree>
    <p:extLst>
      <p:ext uri="{BB962C8B-B14F-4D97-AF65-F5344CB8AC3E}">
        <p14:creationId xmlns:p14="http://schemas.microsoft.com/office/powerpoint/2010/main" val="2682862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AC85D-2975-CC82-5870-EE7B6956C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5153A-BF75-AB06-7854-1C5A5B300514}"/>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1F64E13B-6B59-6248-24CF-0B02276F53A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DE3179E-768E-D5C7-6549-689FE002CD9B}"/>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34DE1F4F-B994-A9E4-5050-45857B8337B5}"/>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EA00BC1-E2E2-713C-1DBB-A28F5D79CF24}"/>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A35C39D7-359B-E0DF-8DEF-E531253C69FD}"/>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63</a:t>
            </a:fld>
            <a:endParaRPr lang="en-US" dirty="0"/>
          </a:p>
        </p:txBody>
      </p:sp>
    </p:spTree>
    <p:extLst>
      <p:ext uri="{BB962C8B-B14F-4D97-AF65-F5344CB8AC3E}">
        <p14:creationId xmlns:p14="http://schemas.microsoft.com/office/powerpoint/2010/main" val="40207896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110F-E85B-7015-C478-D165FDA1E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02B71-A222-9BF0-B1E2-EDF17850263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D705CC07-8F79-C574-9108-109C4FEE287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13AD8AE-79F7-F278-CA18-52EAF73C2CE8}"/>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15DCDDB3-56C2-56F0-BE03-C1C5ADBAE9EA}"/>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27318E05-2252-43FD-157A-D9252FD613D5}"/>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498E11D7-2809-67C2-1AFD-287D5CC0391F}"/>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64</a:t>
            </a:fld>
            <a:endParaRPr lang="en-US" dirty="0"/>
          </a:p>
        </p:txBody>
      </p:sp>
    </p:spTree>
    <p:extLst>
      <p:ext uri="{BB962C8B-B14F-4D97-AF65-F5344CB8AC3E}">
        <p14:creationId xmlns:p14="http://schemas.microsoft.com/office/powerpoint/2010/main" val="26336993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5975"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Doc Title</a:t>
            </a:r>
            <a:endParaRPr lang="en-US" dirty="0"/>
          </a:p>
        </p:txBody>
      </p:sp>
      <p:sp>
        <p:nvSpPr>
          <p:cNvPr id="5" name="Date Placeholder 4"/>
          <p:cNvSpPr>
            <a:spLocks noGrp="1"/>
          </p:cNvSpPr>
          <p:nvPr>
            <p:ph type="dt" idx="11"/>
          </p:nvPr>
        </p:nvSpPr>
        <p:spPr/>
        <p:txBody>
          <a:bodyPr/>
          <a:lstStyle/>
          <a:p>
            <a:pPr>
              <a:defRPr/>
            </a:pPr>
            <a:r>
              <a:rPr lang="en-US"/>
              <a:t>Month Year</a:t>
            </a:r>
            <a:endParaRPr lang="en-US" dirty="0"/>
          </a:p>
        </p:txBody>
      </p:sp>
      <p:sp>
        <p:nvSpPr>
          <p:cNvPr id="6" name="Footer Placeholder 5"/>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p:cNvSpPr>
            <a:spLocks noGrp="1"/>
          </p:cNvSpPr>
          <p:nvPr>
            <p:ph type="sldNum" sz="quarter" idx="13"/>
          </p:nvPr>
        </p:nvSpPr>
        <p:spPr/>
        <p:txBody>
          <a:bodyPr/>
          <a:lstStyle/>
          <a:p>
            <a:pPr>
              <a:defRPr/>
            </a:pPr>
            <a:r>
              <a:rPr lang="en-US"/>
              <a:t>Page </a:t>
            </a:r>
            <a:fld id="{870C1BA4-1CEE-4CD8-8532-343A8D2B3155}" type="slidenum">
              <a:rPr lang="en-US" smtClean="0"/>
              <a:pPr>
                <a:defRPr/>
              </a:pPr>
              <a:t>65</a:t>
            </a:fld>
            <a:endParaRPr lang="en-US" dirty="0"/>
          </a:p>
        </p:txBody>
      </p:sp>
    </p:spTree>
    <p:extLst>
      <p:ext uri="{BB962C8B-B14F-4D97-AF65-F5344CB8AC3E}">
        <p14:creationId xmlns:p14="http://schemas.microsoft.com/office/powerpoint/2010/main" val="7162474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CE81F-EDEA-A3FC-0E72-5CB78E260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E8396-A504-F102-F85B-1F2751E20E40}"/>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B81C758C-AD18-8DDD-C42F-AE80D68226A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00DE757-1E1D-CA43-D72B-5A92AA6D462E}"/>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6053102E-9465-DCBB-7C18-FEBE32A5BC46}"/>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822ADFA5-1C39-A887-FB01-A11DEEF14BEA}"/>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F8B9B769-3BFB-C249-1BA2-234DFDF8D331}"/>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66</a:t>
            </a:fld>
            <a:endParaRPr lang="en-US" dirty="0"/>
          </a:p>
        </p:txBody>
      </p:sp>
    </p:spTree>
    <p:extLst>
      <p:ext uri="{BB962C8B-B14F-4D97-AF65-F5344CB8AC3E}">
        <p14:creationId xmlns:p14="http://schemas.microsoft.com/office/powerpoint/2010/main" val="8826354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3646-833B-4895-DB99-B96BA07F3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EAF3F-FE40-E7D8-0CAD-A893D8F0A33E}"/>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96A7D676-293E-45F0-CC8F-CC126E7A392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E9DCD51-1F10-7873-E71C-3112AF94A6D5}"/>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DFAA585C-E8B9-193B-9052-D447E1966E0A}"/>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516FC60-977E-F53E-162E-341E1D3C99C8}"/>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CB70D67B-D29E-4262-2533-F50BAF4FF8D1}"/>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67</a:t>
            </a:fld>
            <a:endParaRPr lang="en-US" dirty="0"/>
          </a:p>
        </p:txBody>
      </p:sp>
    </p:spTree>
    <p:extLst>
      <p:ext uri="{BB962C8B-B14F-4D97-AF65-F5344CB8AC3E}">
        <p14:creationId xmlns:p14="http://schemas.microsoft.com/office/powerpoint/2010/main" val="2838086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0573A-B991-CAE2-A8BE-ADFE5BCB5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07C4F-0651-39E7-7107-6B3211714532}"/>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A4AE4F35-3DE2-F582-6111-5AAB9AB9A0E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5B526B1-5E56-DCBC-FB16-CCB2E82787B5}"/>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A89305E2-B271-391C-0FFE-EE227FA73826}"/>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8A8B454E-EE2D-3608-B99A-4F14995A29F4}"/>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562A8074-6C0B-B7B5-35D9-8A36D07EF5CE}"/>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68</a:t>
            </a:fld>
            <a:endParaRPr lang="en-US" dirty="0"/>
          </a:p>
        </p:txBody>
      </p:sp>
    </p:spTree>
    <p:extLst>
      <p:ext uri="{BB962C8B-B14F-4D97-AF65-F5344CB8AC3E}">
        <p14:creationId xmlns:p14="http://schemas.microsoft.com/office/powerpoint/2010/main" val="3794824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DA76A-85B6-634D-B41F-F7108973E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35DCD-214F-11B5-1B89-0FF891295166}"/>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C5142564-E98F-CB9F-7EFF-0A1E1DF8341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8C2370-CDF4-6EA8-D5C5-65A4273D7B13}"/>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B0E36561-0EB1-1639-994D-3BB796405F69}"/>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63259264-C216-38C0-822D-77B666877BC2}"/>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4AF574F1-6761-41EA-5C64-7E7CC90B50B9}"/>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69</a:t>
            </a:fld>
            <a:endParaRPr lang="en-US" dirty="0"/>
          </a:p>
        </p:txBody>
      </p:sp>
    </p:spTree>
    <p:extLst>
      <p:ext uri="{BB962C8B-B14F-4D97-AF65-F5344CB8AC3E}">
        <p14:creationId xmlns:p14="http://schemas.microsoft.com/office/powerpoint/2010/main" val="406877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A37B-D0CC-3CEA-DF76-91B9628EB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DCFBB-7E56-90D9-BA9B-93931335BEBB}"/>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8264CCBA-5660-4910-17DE-F7741764952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A07E2FB-1FAC-36FF-8876-8FF167EC6E98}"/>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E882AC75-09B6-5DB9-393D-7D1B439B5A6F}"/>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A8A5D2F8-66E4-0624-0E2E-F1467B891415}"/>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83E2C0BB-E08C-1BEC-5E69-7844E367FDA0}"/>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7</a:t>
            </a:fld>
            <a:endParaRPr lang="en-US" dirty="0"/>
          </a:p>
        </p:txBody>
      </p:sp>
    </p:spTree>
    <p:extLst>
      <p:ext uri="{BB962C8B-B14F-4D97-AF65-F5344CB8AC3E}">
        <p14:creationId xmlns:p14="http://schemas.microsoft.com/office/powerpoint/2010/main" val="8294583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533EF-6642-0176-8870-8696040B0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84238-3465-E304-81C2-3A1B4A0E2F8D}"/>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8B3B9F07-2BC2-88B4-0C04-A31CB556C4C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7E87BC3-5B4F-4CB6-1598-F3545D859D46}"/>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8EDFA048-4E00-432F-22F6-4D6AF1B8612C}"/>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5AD41074-078C-7CEA-C622-722E3689D01A}"/>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3F7C2806-1FF3-6A8B-B30B-D93C9DCE3371}"/>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70</a:t>
            </a:fld>
            <a:endParaRPr lang="en-US" dirty="0"/>
          </a:p>
        </p:txBody>
      </p:sp>
    </p:spTree>
    <p:extLst>
      <p:ext uri="{BB962C8B-B14F-4D97-AF65-F5344CB8AC3E}">
        <p14:creationId xmlns:p14="http://schemas.microsoft.com/office/powerpoint/2010/main" val="140923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2CC5F-49D7-C25E-3932-21B880E64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526B4-0168-94C0-90D4-E70887A691BC}"/>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46AB6B97-EF2C-F545-6586-B923C3388CD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82FBE08-E213-1849-F456-96D5213EC56C}"/>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244142BA-4DB4-F9FB-8515-6A101F43F8E4}"/>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B8DF344F-683F-4086-8DAA-ECBECDEBBC15}"/>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0E449C83-C648-8743-D3D1-DFF8678B4CD5}"/>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8</a:t>
            </a:fld>
            <a:endParaRPr lang="en-US" dirty="0"/>
          </a:p>
        </p:txBody>
      </p:sp>
    </p:spTree>
    <p:extLst>
      <p:ext uri="{BB962C8B-B14F-4D97-AF65-F5344CB8AC3E}">
        <p14:creationId xmlns:p14="http://schemas.microsoft.com/office/powerpoint/2010/main" val="103384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79E90-E9CE-8236-5E62-1248D83CD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0D483-101F-92E6-1270-D3FDFA450695}"/>
              </a:ext>
            </a:extLst>
          </p:cNvPr>
          <p:cNvSpPr>
            <a:spLocks noGrp="1" noRot="1" noChangeAspect="1"/>
          </p:cNvSpPr>
          <p:nvPr>
            <p:ph type="sldImg"/>
          </p:nvPr>
        </p:nvSpPr>
        <p:spPr>
          <a:xfrm>
            <a:off x="1154113" y="701675"/>
            <a:ext cx="4625975" cy="3468688"/>
          </a:xfrm>
        </p:spPr>
      </p:sp>
      <p:sp>
        <p:nvSpPr>
          <p:cNvPr id="3" name="Notes Placeholder 2">
            <a:extLst>
              <a:ext uri="{FF2B5EF4-FFF2-40B4-BE49-F238E27FC236}">
                <a16:creationId xmlns:a16="http://schemas.microsoft.com/office/drawing/2014/main" id="{B1230FD2-2468-F7C2-A6B5-0324E5136DB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FC95823-9CB0-8608-EA19-25B5E19390AD}"/>
              </a:ext>
            </a:extLst>
          </p:cNvPr>
          <p:cNvSpPr>
            <a:spLocks noGrp="1"/>
          </p:cNvSpPr>
          <p:nvPr>
            <p:ph type="hdr" sz="quarter" idx="10"/>
          </p:nvPr>
        </p:nvSpPr>
        <p:spPr/>
        <p:txBody>
          <a:bodyPr/>
          <a:lstStyle/>
          <a:p>
            <a:pPr>
              <a:defRPr/>
            </a:pPr>
            <a:r>
              <a:rPr lang="en-US"/>
              <a:t>Doc Title</a:t>
            </a:r>
            <a:endParaRPr lang="en-US" dirty="0"/>
          </a:p>
        </p:txBody>
      </p:sp>
      <p:sp>
        <p:nvSpPr>
          <p:cNvPr id="5" name="Date Placeholder 4">
            <a:extLst>
              <a:ext uri="{FF2B5EF4-FFF2-40B4-BE49-F238E27FC236}">
                <a16:creationId xmlns:a16="http://schemas.microsoft.com/office/drawing/2014/main" id="{1D7FB37D-DF67-9E9E-AF93-0108B33BDA59}"/>
              </a:ext>
            </a:extLst>
          </p:cNvPr>
          <p:cNvSpPr>
            <a:spLocks noGrp="1"/>
          </p:cNvSpPr>
          <p:nvPr>
            <p:ph type="dt" idx="11"/>
          </p:nvPr>
        </p:nvSpPr>
        <p:spPr/>
        <p:txBody>
          <a:bodyPr/>
          <a:lstStyle/>
          <a:p>
            <a:pPr>
              <a:defRPr/>
            </a:pPr>
            <a:r>
              <a:rPr lang="en-US"/>
              <a:t>Month Year</a:t>
            </a:r>
            <a:endParaRPr lang="en-US" dirty="0"/>
          </a:p>
        </p:txBody>
      </p:sp>
      <p:sp>
        <p:nvSpPr>
          <p:cNvPr id="6" name="Footer Placeholder 5">
            <a:extLst>
              <a:ext uri="{FF2B5EF4-FFF2-40B4-BE49-F238E27FC236}">
                <a16:creationId xmlns:a16="http://schemas.microsoft.com/office/drawing/2014/main" id="{EBEEA2B3-FCBD-A795-B6A4-4AEB47B0BE1A}"/>
              </a:ext>
            </a:extLst>
          </p:cNvPr>
          <p:cNvSpPr>
            <a:spLocks noGrp="1"/>
          </p:cNvSpPr>
          <p:nvPr>
            <p:ph type="ftr" sz="quarter" idx="12"/>
          </p:nvPr>
        </p:nvSpPr>
        <p:spPr/>
        <p:txBody>
          <a:bodyPr/>
          <a:lstStyle/>
          <a:p>
            <a:pPr lvl="4">
              <a:defRPr/>
            </a:pPr>
            <a:r>
              <a:rPr lang="en-US"/>
              <a:t>Harry Bims, Bims Labs</a:t>
            </a:r>
            <a:endParaRPr lang="en-US" dirty="0"/>
          </a:p>
        </p:txBody>
      </p:sp>
      <p:sp>
        <p:nvSpPr>
          <p:cNvPr id="7" name="Slide Number Placeholder 6">
            <a:extLst>
              <a:ext uri="{FF2B5EF4-FFF2-40B4-BE49-F238E27FC236}">
                <a16:creationId xmlns:a16="http://schemas.microsoft.com/office/drawing/2014/main" id="{6077432E-08F1-2807-4BC2-A812420DEE62}"/>
              </a:ext>
            </a:extLst>
          </p:cNvPr>
          <p:cNvSpPr>
            <a:spLocks noGrp="1"/>
          </p:cNvSpPr>
          <p:nvPr>
            <p:ph type="sldNum" sz="quarter" idx="13"/>
          </p:nvPr>
        </p:nvSpPr>
        <p:spPr/>
        <p:txBody>
          <a:bodyPr/>
          <a:lstStyle/>
          <a:p>
            <a:pPr>
              <a:defRPr/>
            </a:pPr>
            <a:r>
              <a:rPr lang="en-US"/>
              <a:t>Page </a:t>
            </a:r>
            <a:fld id="{870C1BA4-1CEE-4CD8-8532-343A8D2B3155}" type="slidenum">
              <a:rPr lang="en-US" smtClean="0"/>
              <a:pPr>
                <a:defRPr/>
              </a:pPr>
              <a:t>9</a:t>
            </a:fld>
            <a:endParaRPr lang="en-US" dirty="0"/>
          </a:p>
        </p:txBody>
      </p:sp>
    </p:spTree>
    <p:extLst>
      <p:ext uri="{BB962C8B-B14F-4D97-AF65-F5344CB8AC3E}">
        <p14:creationId xmlns:p14="http://schemas.microsoft.com/office/powerpoint/2010/main" val="34356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1"/>
          </p:nvPr>
        </p:nvSpPr>
        <p:spPr/>
        <p:txBody>
          <a:bodyPr/>
          <a:lstStyle>
            <a:lvl1pPr>
              <a:defRPr/>
            </a:lvl1pPr>
          </a:lstStyle>
          <a:p>
            <a:pPr>
              <a:defRPr/>
            </a:pPr>
            <a:r>
              <a:rPr lang="en-US" dirty="0"/>
              <a:t>Slide </a:t>
            </a:r>
            <a:fld id="{3099D1E7-2CFE-4362-BB72-AF97192842EA}" type="slidenum">
              <a:rPr lang="en-US" dirty="0"/>
              <a:t>‹#›</a:t>
            </a:fld>
            <a:endParaRPr lang="en-US" dirty="0"/>
          </a:p>
        </p:txBody>
      </p:sp>
      <p:sp>
        <p:nvSpPr>
          <p:cNvPr id="6" name="Footer Placeholder 5"/>
          <p:cNvSpPr>
            <a:spLocks noGrp="1" noChangeArrowheads="1"/>
          </p:cNvSpPr>
          <p:nvPr>
            <p:ph type="ftr" sz="quarter" idx="3"/>
          </p:nvPr>
        </p:nvSpPr>
        <p:spPr bwMode="auto">
          <a:xfrm flipH="1">
            <a:off x="5791199" y="6475413"/>
            <a:ext cx="2752661" cy="184666"/>
          </a:xfrm>
          <a:prstGeom prst="rect">
            <a:avLst/>
          </a:prstGeom>
          <a:noFill/>
          <a:ln w="9525">
            <a:noFill/>
            <a:miter lim="800000"/>
          </a:ln>
          <a:effectLst/>
        </p:spPr>
        <p:txBody>
          <a:bodyPr vert="horz" wrap="square" lIns="0" tIns="0" rIns="0" bIns="0" numCol="1" anchor="t" anchorCtr="0" compatLnSpc="1">
            <a:spAutoFit/>
          </a:bodyPr>
          <a:lstStyle>
            <a:lvl1pPr algn="r">
              <a:defRPr smtClean="0"/>
            </a:lvl1pPr>
          </a:lstStyle>
          <a:p>
            <a:pPr>
              <a:defRPr/>
            </a:pPr>
            <a:r>
              <a:rPr lang="en-GB"/>
              <a:t>Harry Bims (Bims Labs)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85800"/>
            <a:ext cx="7772400" cy="1066800"/>
          </a:xfrm>
          <a:prstGeom prst="rect">
            <a:avLst/>
          </a:prstGeom>
          <a:noFill/>
          <a:ln w="9525">
            <a:noFill/>
            <a:miter lim="800000"/>
          </a:ln>
        </p:spPr>
        <p:txBody>
          <a:bodyPr vert="horz" wrap="square" lIns="92075" tIns="46038" rIns="92075" bIns="46038" numCol="1" anchor="ctr" anchorCtr="0" compatLnSpc="1"/>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flipH="1">
            <a:off x="5791199" y="6475413"/>
            <a:ext cx="2752661" cy="184666"/>
          </a:xfrm>
          <a:prstGeom prst="rect">
            <a:avLst/>
          </a:prstGeom>
          <a:noFill/>
          <a:ln w="9525">
            <a:noFill/>
            <a:miter lim="800000"/>
          </a:ln>
          <a:effectLst/>
        </p:spPr>
        <p:txBody>
          <a:bodyPr vert="horz" wrap="square" lIns="0" tIns="0" rIns="0" bIns="0" numCol="1" anchor="t" anchorCtr="0" compatLnSpc="1">
            <a:spAutoFit/>
          </a:bodyPr>
          <a:lstStyle>
            <a:lvl1pPr algn="r">
              <a:defRPr smtClean="0"/>
            </a:lvl1pPr>
          </a:lstStyle>
          <a:p>
            <a:pPr>
              <a:defRPr/>
            </a:pPr>
            <a:r>
              <a:rPr lang="en-GB"/>
              <a:t>Harry Bims (Bims Labs)</a:t>
            </a:r>
            <a:endParaRPr lang="en-US"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w="9525">
            <a:noFill/>
            <a:miter lim="800000"/>
          </a:ln>
          <a:effectLst/>
        </p:spPr>
        <p:txBody>
          <a:bodyPr vert="horz" wrap="none" lIns="0" tIns="0" rIns="0" bIns="0" numCol="1" anchor="t" anchorCtr="0" compatLnSpc="1">
            <a:spAutoFit/>
          </a:bodyPr>
          <a:lstStyle>
            <a:lvl1pPr algn="ctr">
              <a:defRPr smtClean="0"/>
            </a:lvl1pPr>
          </a:lstStyle>
          <a:p>
            <a:pPr>
              <a:defRPr/>
            </a:pPr>
            <a:r>
              <a:rPr lang="en-US" dirty="0"/>
              <a:t>Slide </a:t>
            </a:r>
            <a:fld id="{1020D93E-1000-485A-B4A0-9946B8CFFE0D}" type="slidenum">
              <a:rPr lang="en-US" dirty="0"/>
              <a:t>‹#›</a:t>
            </a:fld>
            <a:endParaRPr lang="en-US" dirty="0"/>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p>
        </p:txBody>
      </p:sp>
      <p:sp>
        <p:nvSpPr>
          <p:cNvPr id="1033" name="Rectangle 9"/>
          <p:cNvSpPr>
            <a:spLocks noChangeArrowheads="1"/>
          </p:cNvSpPr>
          <p:nvPr/>
        </p:nvSpPr>
        <p:spPr bwMode="auto">
          <a:xfrm>
            <a:off x="685800" y="6475413"/>
            <a:ext cx="718145" cy="184666"/>
          </a:xfrm>
          <a:prstGeom prst="rect">
            <a:avLst/>
          </a:prstGeom>
          <a:noFill/>
          <a:ln w="9525">
            <a:noFill/>
            <a:miter lim="800000"/>
          </a:ln>
          <a:effectLst/>
        </p:spPr>
        <p:txBody>
          <a:bodyPr wrap="none" lIns="0" tIns="0" rIns="0" bIns="0">
            <a:spAutoFit/>
          </a:bodyPr>
          <a:lstStyle/>
          <a:p>
            <a:pPr>
              <a:defRPr/>
            </a:pPr>
            <a:r>
              <a:rPr lang="en-US" dirty="0"/>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49" r:id="rId1"/>
  </p:sldLayoutIdLst>
  <p:hf hd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anose="02020603050405020304" pitchFamily="18" charset="0"/>
        </a:defRPr>
      </a:lvl2pPr>
      <a:lvl3pPr algn="ctr" rtl="0" eaLnBrk="0" fontAlgn="base" hangingPunct="0">
        <a:spcBef>
          <a:spcPct val="0"/>
        </a:spcBef>
        <a:spcAft>
          <a:spcPct val="0"/>
        </a:spcAft>
        <a:defRPr sz="3200" b="1">
          <a:solidFill>
            <a:schemeClr val="tx2"/>
          </a:solidFill>
          <a:latin typeface="Times New Roman" panose="02020603050405020304" pitchFamily="18" charset="0"/>
        </a:defRPr>
      </a:lvl3pPr>
      <a:lvl4pPr algn="ctr" rtl="0" eaLnBrk="0" fontAlgn="base" hangingPunct="0">
        <a:spcBef>
          <a:spcPct val="0"/>
        </a:spcBef>
        <a:spcAft>
          <a:spcPct val="0"/>
        </a:spcAft>
        <a:defRPr sz="3200" b="1">
          <a:solidFill>
            <a:schemeClr val="tx2"/>
          </a:solidFill>
          <a:latin typeface="Times New Roman" panose="02020603050405020304" pitchFamily="18" charset="0"/>
        </a:defRPr>
      </a:lvl4pPr>
      <a:lvl5pPr algn="ctr" rtl="0" eaLnBrk="0" fontAlgn="base" hangingPunct="0">
        <a:spcBef>
          <a:spcPct val="0"/>
        </a:spcBef>
        <a:spcAft>
          <a:spcPct val="0"/>
        </a:spcAft>
        <a:defRPr sz="3200" b="1">
          <a:solidFill>
            <a:schemeClr val="tx2"/>
          </a:solidFill>
          <a:latin typeface="Times New Roman" panose="02020603050405020304" pitchFamily="18" charset="0"/>
        </a:defRPr>
      </a:lvl5pPr>
      <a:lvl6pPr marL="457200" algn="ctr" rtl="0" eaLnBrk="0" fontAlgn="base" hangingPunct="0">
        <a:spcBef>
          <a:spcPct val="0"/>
        </a:spcBef>
        <a:spcAft>
          <a:spcPct val="0"/>
        </a:spcAft>
        <a:defRPr sz="3200" b="1">
          <a:solidFill>
            <a:schemeClr val="tx2"/>
          </a:solidFill>
          <a:latin typeface="Times New Roman" panose="02020603050405020304" pitchFamily="18" charset="0"/>
        </a:defRPr>
      </a:lvl6pPr>
      <a:lvl7pPr marL="914400" algn="ctr" rtl="0" eaLnBrk="0" fontAlgn="base" hangingPunct="0">
        <a:spcBef>
          <a:spcPct val="0"/>
        </a:spcBef>
        <a:spcAft>
          <a:spcPct val="0"/>
        </a:spcAft>
        <a:defRPr sz="3200" b="1">
          <a:solidFill>
            <a:schemeClr val="tx2"/>
          </a:solidFill>
          <a:latin typeface="Times New Roman" panose="02020603050405020304" pitchFamily="18" charset="0"/>
        </a:defRPr>
      </a:lvl7pPr>
      <a:lvl8pPr marL="1371600" algn="ctr" rtl="0" eaLnBrk="0" fontAlgn="base" hangingPunct="0">
        <a:spcBef>
          <a:spcPct val="0"/>
        </a:spcBef>
        <a:spcAft>
          <a:spcPct val="0"/>
        </a:spcAft>
        <a:defRPr sz="3200" b="1">
          <a:solidFill>
            <a:schemeClr val="tx2"/>
          </a:solidFill>
          <a:latin typeface="Times New Roman" panose="02020603050405020304" pitchFamily="18" charset="0"/>
        </a:defRPr>
      </a:lvl8pPr>
      <a:lvl9pPr marL="1828800" algn="ctr" rtl="0" eaLnBrk="0" fontAlgn="base" hangingPunct="0">
        <a:spcBef>
          <a:spcPct val="0"/>
        </a:spcBef>
        <a:spcAft>
          <a:spcPct val="0"/>
        </a:spcAft>
        <a:defRPr sz="3200" b="1">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600">
          <a:solidFill>
            <a:schemeClr val="tx1"/>
          </a:solidFill>
          <a:latin typeface="+mn-lt"/>
        </a:defRPr>
      </a:lvl5pPr>
      <a:lvl6pPr marL="2228850" indent="-228600" algn="l" rtl="0" eaLnBrk="0" fontAlgn="base" hangingPunct="0">
        <a:spcBef>
          <a:spcPct val="20000"/>
        </a:spcBef>
        <a:spcAft>
          <a:spcPct val="0"/>
        </a:spcAft>
        <a:buChar char="•"/>
        <a:defRPr sz="1600">
          <a:solidFill>
            <a:schemeClr val="tx1"/>
          </a:solidFill>
          <a:latin typeface="+mn-lt"/>
        </a:defRPr>
      </a:lvl6pPr>
      <a:lvl7pPr marL="2686050" indent="-228600" algn="l" rtl="0" eaLnBrk="0" fontAlgn="base" hangingPunct="0">
        <a:spcBef>
          <a:spcPct val="20000"/>
        </a:spcBef>
        <a:spcAft>
          <a:spcPct val="0"/>
        </a:spcAft>
        <a:buChar char="•"/>
        <a:defRPr sz="1600">
          <a:solidFill>
            <a:schemeClr val="tx1"/>
          </a:solidFill>
          <a:latin typeface="+mn-lt"/>
        </a:defRPr>
      </a:lvl7pPr>
      <a:lvl8pPr marL="3143250" indent="-228600" algn="l" rtl="0" eaLnBrk="0" fontAlgn="base" hangingPunct="0">
        <a:spcBef>
          <a:spcPct val="20000"/>
        </a:spcBef>
        <a:spcAft>
          <a:spcPct val="0"/>
        </a:spcAft>
        <a:buChar char="•"/>
        <a:defRPr sz="1600">
          <a:solidFill>
            <a:schemeClr val="tx1"/>
          </a:solidFill>
          <a:latin typeface="+mn-lt"/>
        </a:defRPr>
      </a:lvl8pPr>
      <a:lvl9pPr marL="360045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6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152400" y="685800"/>
            <a:ext cx="8991600" cy="870323"/>
          </a:xfrm>
          <a:noFill/>
        </p:spPr>
        <p:txBody>
          <a:bodyPr/>
          <a:lstStyle/>
          <a:p>
            <a:r>
              <a:rPr lang="en-US" altLang="zh-CN" dirty="0">
                <a:solidFill>
                  <a:schemeClr val="tx1"/>
                </a:solidFill>
              </a:rPr>
              <a:t>WMs, Protection Mechanisms, and Frame Exchange Sequences</a:t>
            </a:r>
            <a:endParaRPr lang="en-US" dirty="0">
              <a:solidFill>
                <a:schemeClr val="tx1"/>
              </a:solidFill>
            </a:endParaRPr>
          </a:p>
        </p:txBody>
      </p:sp>
      <p:sp>
        <p:nvSpPr>
          <p:cNvPr id="7173" name="Rectangle 6"/>
          <p:cNvSpPr>
            <a:spLocks noGrp="1" noChangeArrowheads="1"/>
          </p:cNvSpPr>
          <p:nvPr>
            <p:ph idx="1"/>
          </p:nvPr>
        </p:nvSpPr>
        <p:spPr>
          <a:xfrm>
            <a:off x="723900" y="1600200"/>
            <a:ext cx="7772400" cy="4495800"/>
          </a:xfrm>
          <a:noFill/>
        </p:spPr>
        <p:txBody>
          <a:bodyPr/>
          <a:lstStyle/>
          <a:p>
            <a:pPr algn="ctr">
              <a:buFontTx/>
              <a:buNone/>
            </a:pPr>
            <a:r>
              <a:rPr lang="en-US" sz="1800" dirty="0"/>
              <a:t>Date:</a:t>
            </a:r>
            <a:r>
              <a:rPr lang="en-US" sz="1800" b="0" dirty="0"/>
              <a:t> 2025-05-13</a:t>
            </a:r>
          </a:p>
        </p:txBody>
      </p:sp>
      <p:sp>
        <p:nvSpPr>
          <p:cNvPr id="8" name="Rectangle 12"/>
          <p:cNvSpPr>
            <a:spLocks noChangeArrowheads="1"/>
          </p:cNvSpPr>
          <p:nvPr/>
        </p:nvSpPr>
        <p:spPr bwMode="auto">
          <a:xfrm>
            <a:off x="838200" y="2162576"/>
            <a:ext cx="1368339" cy="250021"/>
          </a:xfrm>
          <a:prstGeom prst="rect">
            <a:avLst/>
          </a:prstGeom>
          <a:noFill/>
          <a:ln w="9525">
            <a:noFill/>
            <a:miter lim="800000"/>
          </a:ln>
        </p:spPr>
        <p:txBody>
          <a:bodyPr lIns="92075" tIns="46038" rIns="92075" bIns="46038"/>
          <a:lstStyle/>
          <a:p>
            <a:pPr marL="342900" indent="-342900" eaLnBrk="0" hangingPunct="0">
              <a:spcBef>
                <a:spcPct val="20000"/>
              </a:spcBef>
            </a:pPr>
            <a:r>
              <a:rPr lang="en-US" sz="2000" b="1" dirty="0"/>
              <a:t>Authors:</a:t>
            </a:r>
            <a:endParaRPr lang="en-US" sz="2000" dirty="0"/>
          </a:p>
        </p:txBody>
      </p:sp>
      <p:sp>
        <p:nvSpPr>
          <p:cNvPr id="3" name="Footer Placeholder 2"/>
          <p:cNvSpPr>
            <a:spLocks noGrp="1"/>
          </p:cNvSpPr>
          <p:nvPr>
            <p:ph type="ftr" sz="quarter" idx="3"/>
          </p:nvPr>
        </p:nvSpPr>
        <p:spPr>
          <a:xfrm flipH="1">
            <a:off x="6172200" y="6475413"/>
            <a:ext cx="2371660" cy="184666"/>
          </a:xfrm>
        </p:spPr>
        <p:txBody>
          <a:bodyPr/>
          <a:lstStyle/>
          <a:p>
            <a:pPr>
              <a:defRPr/>
            </a:pPr>
            <a:r>
              <a:rPr lang="en-US" altLang="zh-CN"/>
              <a:t>Harry Bims (Bims Labs)</a:t>
            </a:r>
            <a:endParaRPr lang="en-US" dirty="0"/>
          </a:p>
        </p:txBody>
      </p:sp>
      <p:sp>
        <p:nvSpPr>
          <p:cNvPr id="4" name="Slide Number Placeholder 3"/>
          <p:cNvSpPr>
            <a:spLocks noGrp="1"/>
          </p:cNvSpPr>
          <p:nvPr>
            <p:ph type="sldNum" sz="quarter" idx="11"/>
          </p:nvPr>
        </p:nvSpPr>
        <p:spPr/>
        <p:txBody>
          <a:bodyPr/>
          <a:lstStyle/>
          <a:p>
            <a:pPr>
              <a:defRPr/>
            </a:pPr>
            <a:r>
              <a:rPr lang="en-US"/>
              <a:t>Slide </a:t>
            </a:r>
            <a:fld id="{3099D1E7-2CFE-4362-BB72-AF97192842EA}" type="slidenum">
              <a:rPr lang="en-US" smtClean="0"/>
              <a:t>1</a:t>
            </a:fld>
            <a:endParaRPr lang="en-US" dirty="0"/>
          </a:p>
        </p:txBody>
      </p:sp>
      <p:graphicFrame>
        <p:nvGraphicFramePr>
          <p:cNvPr id="5" name="Table 8"/>
          <p:cNvGraphicFramePr>
            <a:graphicFrameLocks noGrp="1"/>
          </p:cNvGraphicFramePr>
          <p:nvPr>
            <p:extLst>
              <p:ext uri="{D42A27DB-BD31-4B8C-83A1-F6EECF244321}">
                <p14:modId xmlns:p14="http://schemas.microsoft.com/office/powerpoint/2010/main" val="882726100"/>
              </p:ext>
            </p:extLst>
          </p:nvPr>
        </p:nvGraphicFramePr>
        <p:xfrm>
          <a:off x="952500" y="2701138"/>
          <a:ext cx="7658100" cy="550904"/>
        </p:xfrm>
        <a:graphic>
          <a:graphicData uri="http://schemas.openxmlformats.org/drawingml/2006/table">
            <a:tbl>
              <a:tblPr firstRow="1" bandRow="1">
                <a:tableStyleId>{F5AB1C69-6EDB-4FF4-983F-18BD219EF322}</a:tableStyleId>
              </a:tblPr>
              <a:tblGrid>
                <a:gridCol w="1531620">
                  <a:extLst>
                    <a:ext uri="{9D8B030D-6E8A-4147-A177-3AD203B41FA5}">
                      <a16:colId xmlns:a16="http://schemas.microsoft.com/office/drawing/2014/main" val="20000"/>
                    </a:ext>
                  </a:extLst>
                </a:gridCol>
                <a:gridCol w="2087880">
                  <a:extLst>
                    <a:ext uri="{9D8B030D-6E8A-4147-A177-3AD203B41FA5}">
                      <a16:colId xmlns:a16="http://schemas.microsoft.com/office/drawing/2014/main" val="20001"/>
                    </a:ext>
                  </a:extLst>
                </a:gridCol>
                <a:gridCol w="814137">
                  <a:extLst>
                    <a:ext uri="{9D8B030D-6E8A-4147-A177-3AD203B41FA5}">
                      <a16:colId xmlns:a16="http://schemas.microsoft.com/office/drawing/2014/main" val="20002"/>
                    </a:ext>
                  </a:extLst>
                </a:gridCol>
                <a:gridCol w="1289785">
                  <a:extLst>
                    <a:ext uri="{9D8B030D-6E8A-4147-A177-3AD203B41FA5}">
                      <a16:colId xmlns:a16="http://schemas.microsoft.com/office/drawing/2014/main" val="20003"/>
                    </a:ext>
                  </a:extLst>
                </a:gridCol>
                <a:gridCol w="1934678">
                  <a:extLst>
                    <a:ext uri="{9D8B030D-6E8A-4147-A177-3AD203B41FA5}">
                      <a16:colId xmlns:a16="http://schemas.microsoft.com/office/drawing/2014/main" val="20004"/>
                    </a:ext>
                  </a:extLst>
                </a:gridCol>
              </a:tblGrid>
              <a:tr h="275452">
                <a:tc>
                  <a:txBody>
                    <a:bodyPr/>
                    <a:lstStyle/>
                    <a:p>
                      <a:pPr algn="ctr"/>
                      <a:r>
                        <a:rPr lang="en-US" sz="1200" dirty="0">
                          <a:solidFill>
                            <a:schemeClr val="tx1"/>
                          </a:solidFill>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Affiliation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Address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Phone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5452">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Harry Bims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0" dirty="0">
                          <a:solidFill>
                            <a:srgbClr val="000000"/>
                          </a:solidFill>
                          <a:latin typeface="+mn-lt"/>
                          <a:ea typeface="Times New Roman" panose="02020603050405020304"/>
                          <a:cs typeface="Arial" panose="020B0604020202020204"/>
                        </a:rPr>
                        <a:t>Bims Laboratories, Inc.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0" dirty="0">
                        <a:latin typeface="Times New Roman" panose="02020603050405020304"/>
                        <a:ea typeface="Times New Roman" panose="02020603050405020304"/>
                        <a:cs typeface="Arial" panose="020B06040202020202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0" dirty="0">
                        <a:latin typeface="Times New Roman" panose="02020603050405020304"/>
                        <a:ea typeface="Times New Roman" panose="02020603050405020304"/>
                        <a:cs typeface="Arial" panose="020B06040202020202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err="1">
                          <a:latin typeface="+mn-lt"/>
                          <a:ea typeface="Times New Roman" panose="02020603050405020304"/>
                          <a:cs typeface="Arial" panose="020B0604020202020204"/>
                        </a:rPr>
                        <a:t>harrybims@me.com</a:t>
                      </a:r>
                      <a:endParaRPr lang="en-US" altLang="zh-CN" sz="1200" dirty="0">
                        <a:latin typeface="+mn-lt"/>
                        <a:ea typeface="Times New Roman" panose="02020603050405020304"/>
                        <a:cs typeface="Arial" panose="020B06040202020202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Rectangle 1">
            <a:extLst>
              <a:ext uri="{FF2B5EF4-FFF2-40B4-BE49-F238E27FC236}">
                <a16:creationId xmlns:a16="http://schemas.microsoft.com/office/drawing/2014/main" id="{7418231F-1399-42AA-8C68-122438488FA5}"/>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12" name="Date Placeholder 3">
            <a:extLst>
              <a:ext uri="{FF2B5EF4-FFF2-40B4-BE49-F238E27FC236}">
                <a16:creationId xmlns:a16="http://schemas.microsoft.com/office/drawing/2014/main" id="{0267D32A-FFA2-45AC-BF4C-9CEBFF7D490D}"/>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20A1-9B1D-8594-5471-4C0650FE5E8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6225675-F777-D897-AB01-EA797B69EED1}"/>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Wireless Medium of an exposed node</a:t>
            </a:r>
            <a:endParaRPr lang="en-GB" sz="2800" dirty="0"/>
          </a:p>
        </p:txBody>
      </p:sp>
      <p:sp>
        <p:nvSpPr>
          <p:cNvPr id="8" name="Content Placeholder 2">
            <a:extLst>
              <a:ext uri="{FF2B5EF4-FFF2-40B4-BE49-F238E27FC236}">
                <a16:creationId xmlns:a16="http://schemas.microsoft.com/office/drawing/2014/main" id="{DFC1DBB4-1EB9-7529-2199-008EFD21E30E}"/>
              </a:ext>
            </a:extLst>
          </p:cNvPr>
          <p:cNvSpPr txBox="1">
            <a:spLocks noChangeArrowheads="1"/>
          </p:cNvSpPr>
          <p:nvPr/>
        </p:nvSpPr>
        <p:spPr bwMode="auto">
          <a:xfrm>
            <a:off x="459581" y="4800600"/>
            <a:ext cx="8379619" cy="149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AP1 can request shared access to the WM of STA2 by, e.g. transmitting an RTS</a:t>
            </a:r>
          </a:p>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This has the ripple effect of impacting shared access to the WM of STA1</a:t>
            </a:r>
          </a:p>
        </p:txBody>
      </p:sp>
      <p:sp>
        <p:nvSpPr>
          <p:cNvPr id="2" name="Footer Placeholder 1">
            <a:extLst>
              <a:ext uri="{FF2B5EF4-FFF2-40B4-BE49-F238E27FC236}">
                <a16:creationId xmlns:a16="http://schemas.microsoft.com/office/drawing/2014/main" id="{585E983C-8743-128F-D67E-95A3EAC5B196}"/>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1146FD47-51BC-3621-1F11-13B60383BE6D}"/>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10</a:t>
            </a:fld>
            <a:endParaRPr lang="en-US" dirty="0"/>
          </a:p>
        </p:txBody>
      </p:sp>
      <p:sp>
        <p:nvSpPr>
          <p:cNvPr id="6" name="Rectangle 1">
            <a:extLst>
              <a:ext uri="{FF2B5EF4-FFF2-40B4-BE49-F238E27FC236}">
                <a16:creationId xmlns:a16="http://schemas.microsoft.com/office/drawing/2014/main" id="{13907510-DEFF-BC96-A835-90AD428185C1}"/>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925D26D6-C83E-71BD-0D4D-E23647DBBD7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EEFA1306-A598-25F4-F148-B2CC2927DAC4}"/>
              </a:ext>
            </a:extLst>
          </p:cNvPr>
          <p:cNvSpPr/>
          <p:nvPr/>
        </p:nvSpPr>
        <p:spPr bwMode="auto">
          <a:xfrm>
            <a:off x="4329748" y="1292225"/>
            <a:ext cx="3276600" cy="2971800"/>
          </a:xfrm>
          <a:prstGeom prst="ellipse">
            <a:avLst/>
          </a:prstGeom>
          <a:solidFill>
            <a:srgbClr val="FFFF00">
              <a:alpha val="24825"/>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74106DF0-028E-A63C-801F-A089D6216797}"/>
              </a:ext>
            </a:extLst>
          </p:cNvPr>
          <p:cNvSpPr/>
          <p:nvPr/>
        </p:nvSpPr>
        <p:spPr bwMode="auto">
          <a:xfrm>
            <a:off x="1752600" y="1292225"/>
            <a:ext cx="3276600" cy="2971800"/>
          </a:xfrm>
          <a:prstGeom prst="ellipse">
            <a:avLst/>
          </a:prstGeom>
          <a:solidFill>
            <a:srgbClr val="FFFF00">
              <a:alpha val="24825"/>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21" name="Oval 20">
            <a:extLst>
              <a:ext uri="{FF2B5EF4-FFF2-40B4-BE49-F238E27FC236}">
                <a16:creationId xmlns:a16="http://schemas.microsoft.com/office/drawing/2014/main" id="{D6FEAA2B-2993-2749-0473-9CB9E37D6823}"/>
              </a:ext>
            </a:extLst>
          </p:cNvPr>
          <p:cNvSpPr/>
          <p:nvPr/>
        </p:nvSpPr>
        <p:spPr bwMode="auto">
          <a:xfrm>
            <a:off x="3054317" y="1292225"/>
            <a:ext cx="3276600" cy="2971800"/>
          </a:xfrm>
          <a:prstGeom prst="ellipse">
            <a:avLst/>
          </a:prstGeom>
          <a:solidFill>
            <a:schemeClr val="accent2">
              <a:lumMod val="60000"/>
              <a:lumOff val="40000"/>
              <a:alpha val="49940"/>
            </a:schemeClr>
          </a:solidFill>
          <a:ln w="31750" cap="flat" cmpd="sng" algn="ctr">
            <a:solidFill>
              <a:schemeClr val="accent2">
                <a:lumMod val="60000"/>
                <a:lumOff val="40000"/>
              </a:schemeClr>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39DF8FC6-09AF-0DC3-FE78-304FAD9730CF}"/>
              </a:ext>
            </a:extLst>
          </p:cNvPr>
          <p:cNvSpPr/>
          <p:nvPr/>
        </p:nvSpPr>
        <p:spPr bwMode="auto">
          <a:xfrm>
            <a:off x="57150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E76ABB2A-A3AF-4E7C-596A-D6FBB62D5592}"/>
              </a:ext>
            </a:extLst>
          </p:cNvPr>
          <p:cNvSpPr/>
          <p:nvPr/>
        </p:nvSpPr>
        <p:spPr bwMode="auto">
          <a:xfrm>
            <a:off x="44196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28422BF8-3DBA-AC1A-118A-3B17F829A624}"/>
              </a:ext>
            </a:extLst>
          </p:cNvPr>
          <p:cNvSpPr/>
          <p:nvPr/>
        </p:nvSpPr>
        <p:spPr bwMode="auto">
          <a:xfrm>
            <a:off x="3110548"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0" i="0" u="none" strike="noStrike" cap="none" normalizeH="0" baseline="0" dirty="0">
                <a:ln>
                  <a:noFill/>
                </a:ln>
                <a:solidFill>
                  <a:schemeClr val="tx1"/>
                </a:solidFill>
                <a:effectLst/>
                <a:latin typeface="Times New Roman" panose="02020603050405020304" pitchFamily="18" charset="0"/>
              </a:rPr>
              <a:t>AP1</a:t>
            </a:r>
          </a:p>
        </p:txBody>
      </p:sp>
      <p:cxnSp>
        <p:nvCxnSpPr>
          <p:cNvPr id="16" name="Straight Arrow Connector 15">
            <a:extLst>
              <a:ext uri="{FF2B5EF4-FFF2-40B4-BE49-F238E27FC236}">
                <a16:creationId xmlns:a16="http://schemas.microsoft.com/office/drawing/2014/main" id="{CA1AA5F1-E21C-6B74-A5BB-10425F79277C}"/>
              </a:ext>
            </a:extLst>
          </p:cNvPr>
          <p:cNvCxnSpPr>
            <a:cxnSpLocks/>
          </p:cNvCxnSpPr>
          <p:nvPr/>
        </p:nvCxnSpPr>
        <p:spPr bwMode="auto">
          <a:xfrm>
            <a:off x="3657600" y="2793274"/>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sp>
        <p:nvSpPr>
          <p:cNvPr id="20" name="TextBox 19">
            <a:extLst>
              <a:ext uri="{FF2B5EF4-FFF2-40B4-BE49-F238E27FC236}">
                <a16:creationId xmlns:a16="http://schemas.microsoft.com/office/drawing/2014/main" id="{0012A6B7-EB30-EDF3-D60C-A45A05F91284}"/>
              </a:ext>
            </a:extLst>
          </p:cNvPr>
          <p:cNvSpPr txBox="1"/>
          <p:nvPr/>
        </p:nvSpPr>
        <p:spPr bwMode="auto">
          <a:xfrm>
            <a:off x="3671252" y="237163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2000" dirty="0">
                <a:solidFill>
                  <a:srgbClr val="C00000"/>
                </a:solidFill>
                <a:latin typeface="Times New Roman" panose="02020603050405020304" pitchFamily="18" charset="0"/>
                <a:cs typeface="Times New Roman" panose="02020603050405020304" pitchFamily="18" charset="0"/>
              </a:rPr>
              <a:t>RTS</a:t>
            </a:r>
          </a:p>
        </p:txBody>
      </p:sp>
    </p:spTree>
    <p:extLst>
      <p:ext uri="{BB962C8B-B14F-4D97-AF65-F5344CB8AC3E}">
        <p14:creationId xmlns:p14="http://schemas.microsoft.com/office/powerpoint/2010/main" val="18459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DA40-2A8A-20B0-D4A6-A102A39A03F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73D0647-70AB-B4C8-25F7-5544D7EF7ABE}"/>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Wireless Media of hidden nodes</a:t>
            </a:r>
            <a:endParaRPr lang="en-GB" sz="2800" dirty="0"/>
          </a:p>
        </p:txBody>
      </p:sp>
      <p:sp>
        <p:nvSpPr>
          <p:cNvPr id="8" name="Content Placeholder 2">
            <a:extLst>
              <a:ext uri="{FF2B5EF4-FFF2-40B4-BE49-F238E27FC236}">
                <a16:creationId xmlns:a16="http://schemas.microsoft.com/office/drawing/2014/main" id="{BBC7FF1E-5687-A96D-A7E3-06CAF3B1D022}"/>
              </a:ext>
            </a:extLst>
          </p:cNvPr>
          <p:cNvSpPr txBox="1">
            <a:spLocks noChangeArrowheads="1"/>
          </p:cNvSpPr>
          <p:nvPr/>
        </p:nvSpPr>
        <p:spPr bwMode="auto">
          <a:xfrm>
            <a:off x="496490" y="4497021"/>
            <a:ext cx="8379619" cy="207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STA1 transmits a frame to AP1 at the same STA2 transmits a frame to AP1, </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because they are out-of-range of each other’s protection mechanisms and coordination functions. </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Thus, AP1 experiences collisions in its WM unless it broadcasts protection mechanisms on its WM.</a:t>
            </a:r>
          </a:p>
        </p:txBody>
      </p:sp>
      <p:sp>
        <p:nvSpPr>
          <p:cNvPr id="2" name="Footer Placeholder 1">
            <a:extLst>
              <a:ext uri="{FF2B5EF4-FFF2-40B4-BE49-F238E27FC236}">
                <a16:creationId xmlns:a16="http://schemas.microsoft.com/office/drawing/2014/main" id="{E980F23B-EF92-1A23-942F-13ADBEBCE54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58809303-84BA-FEC1-52C2-5C530478E990}"/>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11</a:t>
            </a:fld>
            <a:endParaRPr lang="en-US" dirty="0"/>
          </a:p>
        </p:txBody>
      </p:sp>
      <p:sp>
        <p:nvSpPr>
          <p:cNvPr id="6" name="Rectangle 1">
            <a:extLst>
              <a:ext uri="{FF2B5EF4-FFF2-40B4-BE49-F238E27FC236}">
                <a16:creationId xmlns:a16="http://schemas.microsoft.com/office/drawing/2014/main" id="{E30E40D5-9E5A-94EA-ED64-250ABD3A2360}"/>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FED018BA-70E4-6A25-6E96-4D45E486B10C}"/>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0ECE12FB-4047-4A36-BCDD-F5C977F7AB72}"/>
              </a:ext>
            </a:extLst>
          </p:cNvPr>
          <p:cNvSpPr/>
          <p:nvPr/>
        </p:nvSpPr>
        <p:spPr bwMode="auto">
          <a:xfrm>
            <a:off x="4329748" y="1292225"/>
            <a:ext cx="3276600" cy="2971800"/>
          </a:xfrm>
          <a:prstGeom prst="ellipse">
            <a:avLst/>
          </a:prstGeom>
          <a:solidFill>
            <a:schemeClr val="accent2">
              <a:lumMod val="60000"/>
              <a:lumOff val="40000"/>
              <a:alpha val="49621"/>
            </a:scheme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0671D801-A42D-4040-AC2B-FF740586A607}"/>
              </a:ext>
            </a:extLst>
          </p:cNvPr>
          <p:cNvSpPr/>
          <p:nvPr/>
        </p:nvSpPr>
        <p:spPr bwMode="auto">
          <a:xfrm>
            <a:off x="1752600" y="1292225"/>
            <a:ext cx="3276600" cy="2971800"/>
          </a:xfrm>
          <a:prstGeom prst="ellipse">
            <a:avLst/>
          </a:prstGeom>
          <a:solidFill>
            <a:schemeClr val="accent2">
              <a:lumMod val="60000"/>
              <a:lumOff val="40000"/>
              <a:alpha val="50430"/>
            </a:scheme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21" name="Oval 20">
            <a:extLst>
              <a:ext uri="{FF2B5EF4-FFF2-40B4-BE49-F238E27FC236}">
                <a16:creationId xmlns:a16="http://schemas.microsoft.com/office/drawing/2014/main" id="{C251892D-B949-DD39-CABA-6C025DF3623A}"/>
              </a:ext>
            </a:extLst>
          </p:cNvPr>
          <p:cNvSpPr/>
          <p:nvPr/>
        </p:nvSpPr>
        <p:spPr bwMode="auto">
          <a:xfrm>
            <a:off x="3054317" y="1292225"/>
            <a:ext cx="3276600" cy="2971800"/>
          </a:xfrm>
          <a:prstGeom prst="ellipse">
            <a:avLst/>
          </a:prstGeom>
          <a:solidFill>
            <a:srgbClr val="FFFF00">
              <a:alpha val="25132"/>
            </a:srgbClr>
          </a:solid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F35E82E6-A789-B34A-4EE0-6510AEC62EB1}"/>
              </a:ext>
            </a:extLst>
          </p:cNvPr>
          <p:cNvSpPr/>
          <p:nvPr/>
        </p:nvSpPr>
        <p:spPr bwMode="auto">
          <a:xfrm>
            <a:off x="57150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7AA4AB61-F08B-0650-0AFF-992E4D009F6C}"/>
              </a:ext>
            </a:extLst>
          </p:cNvPr>
          <p:cNvSpPr/>
          <p:nvPr/>
        </p:nvSpPr>
        <p:spPr bwMode="auto">
          <a:xfrm>
            <a:off x="44196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05C99F45-FAA4-B84B-5702-66B85EC82A6F}"/>
              </a:ext>
            </a:extLst>
          </p:cNvPr>
          <p:cNvSpPr/>
          <p:nvPr/>
        </p:nvSpPr>
        <p:spPr bwMode="auto">
          <a:xfrm>
            <a:off x="3110548"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3199D2E1-4B9D-7444-7362-F0728A61D2D6}"/>
              </a:ext>
            </a:extLst>
          </p:cNvPr>
          <p:cNvCxnSpPr>
            <a:cxnSpLocks/>
          </p:cNvCxnSpPr>
          <p:nvPr/>
        </p:nvCxnSpPr>
        <p:spPr bwMode="auto">
          <a:xfrm>
            <a:off x="3657600" y="2793274"/>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10" name="Straight Arrow Connector 9">
            <a:extLst>
              <a:ext uri="{FF2B5EF4-FFF2-40B4-BE49-F238E27FC236}">
                <a16:creationId xmlns:a16="http://schemas.microsoft.com/office/drawing/2014/main" id="{6384DD15-CB13-C8EB-4BCE-2CCB0878719E}"/>
              </a:ext>
            </a:extLst>
          </p:cNvPr>
          <p:cNvCxnSpPr>
            <a:cxnSpLocks/>
            <a:endCxn id="14" idx="3"/>
          </p:cNvCxnSpPr>
          <p:nvPr/>
        </p:nvCxnSpPr>
        <p:spPr bwMode="auto">
          <a:xfrm flipH="1">
            <a:off x="4953000" y="2770608"/>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Tree>
    <p:extLst>
      <p:ext uri="{BB962C8B-B14F-4D97-AF65-F5344CB8AC3E}">
        <p14:creationId xmlns:p14="http://schemas.microsoft.com/office/powerpoint/2010/main" val="2089767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F7AE1-CDC4-12C5-99EB-5ADC816D827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ABFB18D-D19D-800B-552B-5739F613F742}"/>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Wireless Media of frame exchange sequences</a:t>
            </a:r>
            <a:endParaRPr lang="en-GB" sz="2800" dirty="0"/>
          </a:p>
        </p:txBody>
      </p:sp>
      <p:sp>
        <p:nvSpPr>
          <p:cNvPr id="8" name="Content Placeholder 2">
            <a:extLst>
              <a:ext uri="{FF2B5EF4-FFF2-40B4-BE49-F238E27FC236}">
                <a16:creationId xmlns:a16="http://schemas.microsoft.com/office/drawing/2014/main" id="{563659CC-0828-C09D-1271-140D32F1C3C5}"/>
              </a:ext>
            </a:extLst>
          </p:cNvPr>
          <p:cNvSpPr txBox="1">
            <a:spLocks noChangeArrowheads="1"/>
          </p:cNvSpPr>
          <p:nvPr/>
        </p:nvSpPr>
        <p:spPr bwMode="auto">
          <a:xfrm>
            <a:off x="496490" y="4281028"/>
            <a:ext cx="8379619" cy="229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Frames are exchanged between STAs that have their own WM.</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Each WM is dynamic, due to the location and mobility of APs, STAs, and artifacts in the WM.</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Thus, the entire extent of a WM cannot be controlled or reserved by any AP or STA.  However, the Tx and Rx of APs and STAs on their respective WMs can be controlled or reserved by other APs and STAs</a:t>
            </a:r>
          </a:p>
        </p:txBody>
      </p:sp>
      <p:sp>
        <p:nvSpPr>
          <p:cNvPr id="2" name="Footer Placeholder 1">
            <a:extLst>
              <a:ext uri="{FF2B5EF4-FFF2-40B4-BE49-F238E27FC236}">
                <a16:creationId xmlns:a16="http://schemas.microsoft.com/office/drawing/2014/main" id="{64A12102-F45D-4CA4-1D29-D9564217B545}"/>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2C293F38-9860-0C12-F3B9-678133D99D07}"/>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12</a:t>
            </a:fld>
            <a:endParaRPr lang="en-US" dirty="0"/>
          </a:p>
        </p:txBody>
      </p:sp>
      <p:sp>
        <p:nvSpPr>
          <p:cNvPr id="6" name="Rectangle 1">
            <a:extLst>
              <a:ext uri="{FF2B5EF4-FFF2-40B4-BE49-F238E27FC236}">
                <a16:creationId xmlns:a16="http://schemas.microsoft.com/office/drawing/2014/main" id="{07547A90-2039-F3DE-CE6A-BDD4D1CFE2A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B990976-8A74-7A5B-26E1-D9A6F9A0A778}"/>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DF46B4D9-0B7C-3410-7C21-360F163F872E}"/>
              </a:ext>
            </a:extLst>
          </p:cNvPr>
          <p:cNvSpPr/>
          <p:nvPr/>
        </p:nvSpPr>
        <p:spPr bwMode="auto">
          <a:xfrm>
            <a:off x="4329748" y="1219200"/>
            <a:ext cx="3276600" cy="2971800"/>
          </a:xfrm>
          <a:prstGeom prst="ellipse">
            <a:avLst/>
          </a:prstGeom>
          <a:solidFill>
            <a:srgbClr val="FFFF00">
              <a:alpha val="25367"/>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B8E0D780-E128-BE4B-6B7E-7C31529279F5}"/>
              </a:ext>
            </a:extLst>
          </p:cNvPr>
          <p:cNvSpPr/>
          <p:nvPr/>
        </p:nvSpPr>
        <p:spPr bwMode="auto">
          <a:xfrm>
            <a:off x="1752600" y="1219200"/>
            <a:ext cx="3276600" cy="2971800"/>
          </a:xfrm>
          <a:prstGeom prst="ellipse">
            <a:avLst/>
          </a:prstGeom>
          <a:solidFill>
            <a:srgbClr val="FFFF00">
              <a:alpha val="25367"/>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21" name="Oval 20">
            <a:extLst>
              <a:ext uri="{FF2B5EF4-FFF2-40B4-BE49-F238E27FC236}">
                <a16:creationId xmlns:a16="http://schemas.microsoft.com/office/drawing/2014/main" id="{0B90B543-1A7F-A380-5FF0-593E14E862F3}"/>
              </a:ext>
            </a:extLst>
          </p:cNvPr>
          <p:cNvSpPr/>
          <p:nvPr/>
        </p:nvSpPr>
        <p:spPr bwMode="auto">
          <a:xfrm>
            <a:off x="3054317" y="1219200"/>
            <a:ext cx="3276600" cy="2971800"/>
          </a:xfrm>
          <a:prstGeom prst="ellipse">
            <a:avLst/>
          </a:prstGeom>
          <a:solidFill>
            <a:srgbClr val="FFFF00">
              <a:alpha val="25132"/>
            </a:srgbClr>
          </a:solid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69CB3351-7D5A-6028-FA6C-20F3ED3C4D1F}"/>
              </a:ext>
            </a:extLst>
          </p:cNvPr>
          <p:cNvSpPr/>
          <p:nvPr/>
        </p:nvSpPr>
        <p:spPr bwMode="auto">
          <a:xfrm>
            <a:off x="57150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BB3F093B-55F6-34A2-BE32-CD883AAA2089}"/>
              </a:ext>
            </a:extLst>
          </p:cNvPr>
          <p:cNvSpPr/>
          <p:nvPr/>
        </p:nvSpPr>
        <p:spPr bwMode="auto">
          <a:xfrm>
            <a:off x="44196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CF10F5D4-50F5-6E20-190B-9D5AC986271B}"/>
              </a:ext>
            </a:extLst>
          </p:cNvPr>
          <p:cNvSpPr/>
          <p:nvPr/>
        </p:nvSpPr>
        <p:spPr bwMode="auto">
          <a:xfrm>
            <a:off x="3110548"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6296D1A7-6345-BEA8-CD6B-A8D47CD0852A}"/>
              </a:ext>
            </a:extLst>
          </p:cNvPr>
          <p:cNvCxnSpPr>
            <a:cxnSpLocks/>
          </p:cNvCxnSpPr>
          <p:nvPr/>
        </p:nvCxnSpPr>
        <p:spPr bwMode="auto">
          <a:xfrm>
            <a:off x="3657600" y="27202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10" name="Straight Arrow Connector 9">
            <a:extLst>
              <a:ext uri="{FF2B5EF4-FFF2-40B4-BE49-F238E27FC236}">
                <a16:creationId xmlns:a16="http://schemas.microsoft.com/office/drawing/2014/main" id="{35D08DF8-6F79-F9A5-E4D6-C4B76571064C}"/>
              </a:ext>
            </a:extLst>
          </p:cNvPr>
          <p:cNvCxnSpPr>
            <a:cxnSpLocks/>
            <a:endCxn id="14" idx="3"/>
          </p:cNvCxnSpPr>
          <p:nvPr/>
        </p:nvCxnSpPr>
        <p:spPr bwMode="auto">
          <a:xfrm flipH="1">
            <a:off x="4953000" y="26975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Tree>
    <p:extLst>
      <p:ext uri="{BB962C8B-B14F-4D97-AF65-F5344CB8AC3E}">
        <p14:creationId xmlns:p14="http://schemas.microsoft.com/office/powerpoint/2010/main" val="3601614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ECBDC-DF6E-AC06-3486-29E57BF30AE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1AF3469-8569-534C-C6D2-3B4118AAF134}"/>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spatial streams used by frame exchange sequences</a:t>
            </a:r>
            <a:endParaRPr lang="en-GB" sz="2800" dirty="0"/>
          </a:p>
        </p:txBody>
      </p:sp>
      <p:sp>
        <p:nvSpPr>
          <p:cNvPr id="2" name="Footer Placeholder 1">
            <a:extLst>
              <a:ext uri="{FF2B5EF4-FFF2-40B4-BE49-F238E27FC236}">
                <a16:creationId xmlns:a16="http://schemas.microsoft.com/office/drawing/2014/main" id="{EEE11977-534A-6ECE-5AF1-C2849F8415AC}"/>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BC2392C6-8C13-0CA0-9857-E4ADC3BD4F04}"/>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13</a:t>
            </a:fld>
            <a:endParaRPr lang="en-US" dirty="0"/>
          </a:p>
        </p:txBody>
      </p:sp>
      <p:sp>
        <p:nvSpPr>
          <p:cNvPr id="6" name="Rectangle 1">
            <a:extLst>
              <a:ext uri="{FF2B5EF4-FFF2-40B4-BE49-F238E27FC236}">
                <a16:creationId xmlns:a16="http://schemas.microsoft.com/office/drawing/2014/main" id="{5641CB4A-3EC0-B762-3A1B-E0AF3783457A}"/>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B8355E0-FFFE-8647-06BC-52AB64ACFB0B}"/>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340952E5-F45C-AF9D-FCA8-26B4EB71AC77}"/>
              </a:ext>
            </a:extLst>
          </p:cNvPr>
          <p:cNvSpPr/>
          <p:nvPr/>
        </p:nvSpPr>
        <p:spPr bwMode="auto">
          <a:xfrm>
            <a:off x="4329748" y="1219200"/>
            <a:ext cx="3276600" cy="2971800"/>
          </a:xfrm>
          <a:prstGeom prst="ellipse">
            <a:avLst/>
          </a:prstGeom>
          <a:no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E11F1E77-BC65-4925-B509-95D84D1F0C3C}"/>
              </a:ext>
            </a:extLst>
          </p:cNvPr>
          <p:cNvSpPr/>
          <p:nvPr/>
        </p:nvSpPr>
        <p:spPr bwMode="auto">
          <a:xfrm>
            <a:off x="1752600" y="1219200"/>
            <a:ext cx="3276600" cy="2971800"/>
          </a:xfrm>
          <a:prstGeom prst="ellipse">
            <a:avLst/>
          </a:prstGeom>
          <a:no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21" name="Oval 20">
            <a:extLst>
              <a:ext uri="{FF2B5EF4-FFF2-40B4-BE49-F238E27FC236}">
                <a16:creationId xmlns:a16="http://schemas.microsoft.com/office/drawing/2014/main" id="{AA6B064A-8211-AB29-6E0F-C408FFE32DD4}"/>
              </a:ext>
            </a:extLst>
          </p:cNvPr>
          <p:cNvSpPr/>
          <p:nvPr/>
        </p:nvSpPr>
        <p:spPr bwMode="auto">
          <a:xfrm>
            <a:off x="3054317" y="1219200"/>
            <a:ext cx="3276600" cy="2971800"/>
          </a:xfrm>
          <a:prstGeom prst="ellipse">
            <a:avLst/>
          </a:prstGeom>
          <a:no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C2CE48FD-DFFB-593C-EC8F-648FAF26350B}"/>
              </a:ext>
            </a:extLst>
          </p:cNvPr>
          <p:cNvSpPr/>
          <p:nvPr/>
        </p:nvSpPr>
        <p:spPr bwMode="auto">
          <a:xfrm>
            <a:off x="57150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79E7B37C-72F3-E9AF-1EAF-F81D93EDF4B1}"/>
              </a:ext>
            </a:extLst>
          </p:cNvPr>
          <p:cNvSpPr/>
          <p:nvPr/>
        </p:nvSpPr>
        <p:spPr bwMode="auto">
          <a:xfrm>
            <a:off x="44196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6575DC5E-B117-427F-D2D2-1C3F1FA44261}"/>
              </a:ext>
            </a:extLst>
          </p:cNvPr>
          <p:cNvSpPr/>
          <p:nvPr/>
        </p:nvSpPr>
        <p:spPr bwMode="auto">
          <a:xfrm>
            <a:off x="3110548"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8CFCFE8C-9C21-1B6D-BCD1-A89E96AEA50B}"/>
              </a:ext>
            </a:extLst>
          </p:cNvPr>
          <p:cNvCxnSpPr>
            <a:cxnSpLocks/>
          </p:cNvCxnSpPr>
          <p:nvPr/>
        </p:nvCxnSpPr>
        <p:spPr bwMode="auto">
          <a:xfrm>
            <a:off x="3657600" y="27202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10" name="Straight Arrow Connector 9">
            <a:extLst>
              <a:ext uri="{FF2B5EF4-FFF2-40B4-BE49-F238E27FC236}">
                <a16:creationId xmlns:a16="http://schemas.microsoft.com/office/drawing/2014/main" id="{9BD71290-2DCC-D5E9-B719-1718B2040FE2}"/>
              </a:ext>
            </a:extLst>
          </p:cNvPr>
          <p:cNvCxnSpPr>
            <a:cxnSpLocks/>
            <a:endCxn id="14" idx="3"/>
          </p:cNvCxnSpPr>
          <p:nvPr/>
        </p:nvCxnSpPr>
        <p:spPr bwMode="auto">
          <a:xfrm flipH="1">
            <a:off x="4953000" y="26975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
        <p:nvSpPr>
          <p:cNvPr id="11" name="Oval 10">
            <a:extLst>
              <a:ext uri="{FF2B5EF4-FFF2-40B4-BE49-F238E27FC236}">
                <a16:creationId xmlns:a16="http://schemas.microsoft.com/office/drawing/2014/main" id="{46D3CFF8-354A-223E-C574-615FCDE65583}"/>
              </a:ext>
            </a:extLst>
          </p:cNvPr>
          <p:cNvSpPr/>
          <p:nvPr/>
        </p:nvSpPr>
        <p:spPr bwMode="auto">
          <a:xfrm>
            <a:off x="2438400" y="2240383"/>
            <a:ext cx="4301332" cy="914400"/>
          </a:xfrm>
          <a:prstGeom prst="ellipse">
            <a:avLst/>
          </a:prstGeom>
          <a:solidFill>
            <a:srgbClr val="FFFF00">
              <a:alpha val="25000"/>
            </a:srgbClr>
          </a:solidFill>
          <a:ln w="1270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2" name="TextBox 11">
            <a:extLst>
              <a:ext uri="{FF2B5EF4-FFF2-40B4-BE49-F238E27FC236}">
                <a16:creationId xmlns:a16="http://schemas.microsoft.com/office/drawing/2014/main" id="{7EA6C3C3-734C-4BE2-1151-3E000326274B}"/>
              </a:ext>
            </a:extLst>
          </p:cNvPr>
          <p:cNvSpPr txBox="1"/>
          <p:nvPr/>
        </p:nvSpPr>
        <p:spPr bwMode="auto">
          <a:xfrm>
            <a:off x="952500" y="4518356"/>
            <a:ext cx="7315200" cy="120032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r>
              <a:rPr lang="en-US" sz="1800" b="1" dirty="0">
                <a:effectLst/>
                <a:latin typeface="Helvetica Neue" panose="02000503000000020004" pitchFamily="2" charset="0"/>
              </a:rPr>
              <a:t>spatial stream</a:t>
            </a:r>
            <a:r>
              <a:rPr lang="en-US" sz="1800" dirty="0">
                <a:effectLst/>
                <a:latin typeface="Helvetica Neue" panose="02000503000000020004" pitchFamily="2" charset="0"/>
              </a:rPr>
              <a:t>: One of several streams of bits or modulation symbols that might be transmitted over multiple spatial dimensions that are created by the use of multiple antennas at both ends of a communications link.</a:t>
            </a:r>
          </a:p>
        </p:txBody>
      </p:sp>
      <p:sp>
        <p:nvSpPr>
          <p:cNvPr id="8" name="TextBox 7">
            <a:extLst>
              <a:ext uri="{FF2B5EF4-FFF2-40B4-BE49-F238E27FC236}">
                <a16:creationId xmlns:a16="http://schemas.microsoft.com/office/drawing/2014/main" id="{8D0FB345-D632-FE61-C3CF-5558C17A86DD}"/>
              </a:ext>
            </a:extLst>
          </p:cNvPr>
          <p:cNvSpPr txBox="1"/>
          <p:nvPr/>
        </p:nvSpPr>
        <p:spPr bwMode="auto">
          <a:xfrm>
            <a:off x="7772400" y="5774202"/>
            <a:ext cx="53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2000" dirty="0">
                <a:latin typeface="Times New Roman" panose="02020603050405020304" pitchFamily="18" charset="0"/>
                <a:cs typeface="Times New Roman" panose="02020603050405020304" pitchFamily="18" charset="0"/>
              </a:rPr>
              <a:t>3.1</a:t>
            </a:r>
          </a:p>
        </p:txBody>
      </p:sp>
    </p:spTree>
    <p:extLst>
      <p:ext uri="{BB962C8B-B14F-4D97-AF65-F5344CB8AC3E}">
        <p14:creationId xmlns:p14="http://schemas.microsoft.com/office/powerpoint/2010/main" val="10388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74552-7DEF-619B-7AD2-144405658E7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7D01120-CC97-8C95-8CC9-AB89D82E8DB6}"/>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spatial streams used by frame exchange sequences</a:t>
            </a:r>
            <a:endParaRPr lang="en-GB" sz="2800" dirty="0"/>
          </a:p>
        </p:txBody>
      </p:sp>
      <p:sp>
        <p:nvSpPr>
          <p:cNvPr id="8" name="Content Placeholder 2">
            <a:extLst>
              <a:ext uri="{FF2B5EF4-FFF2-40B4-BE49-F238E27FC236}">
                <a16:creationId xmlns:a16="http://schemas.microsoft.com/office/drawing/2014/main" id="{87BC6194-6DB5-BA75-4229-984611E1A7C2}"/>
              </a:ext>
            </a:extLst>
          </p:cNvPr>
          <p:cNvSpPr txBox="1">
            <a:spLocks noChangeArrowheads="1"/>
          </p:cNvSpPr>
          <p:nvPr/>
        </p:nvSpPr>
        <p:spPr bwMode="auto">
          <a:xfrm>
            <a:off x="496490" y="4281028"/>
            <a:ext cx="8379619" cy="229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Frames exchange sequences can occupy only a portion of the WM of a STA or AP, through the use of spatial streams that traverse the WM of the STA.</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This allows overlapping frame exchange sequences in frequency and/or time within the WM of each AP or STA. (</a:t>
            </a:r>
            <a:r>
              <a:rPr lang="en-US" altLang="zh-CN" sz="2000" b="1" dirty="0">
                <a:latin typeface="Times New Roman" panose="02020603050405020304" pitchFamily="18" charset="0"/>
                <a:cs typeface="Times New Roman" panose="02020603050405020304" pitchFamily="18" charset="0"/>
              </a:rPr>
              <a:t>spatial sharing</a:t>
            </a:r>
            <a:r>
              <a:rPr lang="en-US" altLang="zh-CN" sz="2000" dirty="0">
                <a:latin typeface="Times New Roman" panose="02020603050405020304" pitchFamily="18" charset="0"/>
                <a:cs typeface="Times New Roman" panose="02020603050405020304" pitchFamily="18" charset="0"/>
              </a:rPr>
              <a:t>).</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This also reduces collisions with other STAs in the WMs that are outside the area of the frame exchange sequence</a:t>
            </a:r>
          </a:p>
        </p:txBody>
      </p:sp>
      <p:sp>
        <p:nvSpPr>
          <p:cNvPr id="2" name="Footer Placeholder 1">
            <a:extLst>
              <a:ext uri="{FF2B5EF4-FFF2-40B4-BE49-F238E27FC236}">
                <a16:creationId xmlns:a16="http://schemas.microsoft.com/office/drawing/2014/main" id="{846A2E89-E6FB-E588-E615-35C7F6BC6FF1}"/>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2C8268F9-DB7D-1155-82C6-9B4367268686}"/>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14</a:t>
            </a:fld>
            <a:endParaRPr lang="en-US" dirty="0"/>
          </a:p>
        </p:txBody>
      </p:sp>
      <p:sp>
        <p:nvSpPr>
          <p:cNvPr id="6" name="Rectangle 1">
            <a:extLst>
              <a:ext uri="{FF2B5EF4-FFF2-40B4-BE49-F238E27FC236}">
                <a16:creationId xmlns:a16="http://schemas.microsoft.com/office/drawing/2014/main" id="{B68DA871-19C6-428A-83A6-D0D96737162A}"/>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D7180D8-B1E1-E2DA-D80D-C677FAB27CC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1CB84C8B-D34C-E9F0-408B-2B349CC6DCC5}"/>
              </a:ext>
            </a:extLst>
          </p:cNvPr>
          <p:cNvSpPr/>
          <p:nvPr/>
        </p:nvSpPr>
        <p:spPr bwMode="auto">
          <a:xfrm>
            <a:off x="4329748" y="1219200"/>
            <a:ext cx="3276600" cy="2971800"/>
          </a:xfrm>
          <a:prstGeom prst="ellipse">
            <a:avLst/>
          </a:prstGeom>
          <a:no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489F07A8-32ED-E89F-DEA1-BE7B529683FB}"/>
              </a:ext>
            </a:extLst>
          </p:cNvPr>
          <p:cNvSpPr/>
          <p:nvPr/>
        </p:nvSpPr>
        <p:spPr bwMode="auto">
          <a:xfrm>
            <a:off x="1752600" y="1219200"/>
            <a:ext cx="3276600" cy="2971800"/>
          </a:xfrm>
          <a:prstGeom prst="ellipse">
            <a:avLst/>
          </a:prstGeom>
          <a:no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21" name="Oval 20">
            <a:extLst>
              <a:ext uri="{FF2B5EF4-FFF2-40B4-BE49-F238E27FC236}">
                <a16:creationId xmlns:a16="http://schemas.microsoft.com/office/drawing/2014/main" id="{35420A18-3E62-B349-65E8-95BB29F2C6DC}"/>
              </a:ext>
            </a:extLst>
          </p:cNvPr>
          <p:cNvSpPr/>
          <p:nvPr/>
        </p:nvSpPr>
        <p:spPr bwMode="auto">
          <a:xfrm>
            <a:off x="3054317" y="1219200"/>
            <a:ext cx="3276600" cy="2971800"/>
          </a:xfrm>
          <a:prstGeom prst="ellipse">
            <a:avLst/>
          </a:prstGeom>
          <a:no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C80792C5-5166-BB2B-D47F-25D2A48A1D45}"/>
              </a:ext>
            </a:extLst>
          </p:cNvPr>
          <p:cNvSpPr/>
          <p:nvPr/>
        </p:nvSpPr>
        <p:spPr bwMode="auto">
          <a:xfrm>
            <a:off x="57150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3CD1B32F-F2F7-5E5A-769F-13834AAAE5F6}"/>
              </a:ext>
            </a:extLst>
          </p:cNvPr>
          <p:cNvSpPr/>
          <p:nvPr/>
        </p:nvSpPr>
        <p:spPr bwMode="auto">
          <a:xfrm>
            <a:off x="44196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F6F780DB-3695-4562-D3AF-7EDB2B4AA4EF}"/>
              </a:ext>
            </a:extLst>
          </p:cNvPr>
          <p:cNvSpPr/>
          <p:nvPr/>
        </p:nvSpPr>
        <p:spPr bwMode="auto">
          <a:xfrm>
            <a:off x="3110548"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D7AFF85E-6516-AFB9-52BE-0FF31C4A1DA5}"/>
              </a:ext>
            </a:extLst>
          </p:cNvPr>
          <p:cNvCxnSpPr>
            <a:cxnSpLocks/>
          </p:cNvCxnSpPr>
          <p:nvPr/>
        </p:nvCxnSpPr>
        <p:spPr bwMode="auto">
          <a:xfrm>
            <a:off x="3657600" y="27202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10" name="Straight Arrow Connector 9">
            <a:extLst>
              <a:ext uri="{FF2B5EF4-FFF2-40B4-BE49-F238E27FC236}">
                <a16:creationId xmlns:a16="http://schemas.microsoft.com/office/drawing/2014/main" id="{BDCDD582-7CED-35F7-F6A9-055BB23B8412}"/>
              </a:ext>
            </a:extLst>
          </p:cNvPr>
          <p:cNvCxnSpPr>
            <a:cxnSpLocks/>
            <a:endCxn id="14" idx="3"/>
          </p:cNvCxnSpPr>
          <p:nvPr/>
        </p:nvCxnSpPr>
        <p:spPr bwMode="auto">
          <a:xfrm flipH="1">
            <a:off x="4953000" y="26975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
        <p:nvSpPr>
          <p:cNvPr id="11" name="Oval 10">
            <a:extLst>
              <a:ext uri="{FF2B5EF4-FFF2-40B4-BE49-F238E27FC236}">
                <a16:creationId xmlns:a16="http://schemas.microsoft.com/office/drawing/2014/main" id="{290CCFC1-BE60-1B54-A8FC-CE3F65A2DF0B}"/>
              </a:ext>
            </a:extLst>
          </p:cNvPr>
          <p:cNvSpPr/>
          <p:nvPr/>
        </p:nvSpPr>
        <p:spPr bwMode="auto">
          <a:xfrm>
            <a:off x="2438400" y="2240383"/>
            <a:ext cx="4301332" cy="914400"/>
          </a:xfrm>
          <a:prstGeom prst="ellipse">
            <a:avLst/>
          </a:prstGeom>
          <a:solidFill>
            <a:srgbClr val="FFFF00">
              <a:alpha val="25000"/>
            </a:srgbClr>
          </a:solidFill>
          <a:ln w="1270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459473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2A9CB-25B9-D651-1C47-91019D05C78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838F8D8-D0A6-6A9C-DB27-6F2CDD4458A4}"/>
              </a:ext>
            </a:extLst>
          </p:cNvPr>
          <p:cNvSpPr>
            <a:spLocks noGrp="1"/>
          </p:cNvSpPr>
          <p:nvPr>
            <p:ph type="title"/>
          </p:nvPr>
        </p:nvSpPr>
        <p:spPr>
          <a:xfrm>
            <a:off x="247650" y="774097"/>
            <a:ext cx="8648700" cy="789408"/>
          </a:xfrm>
        </p:spPr>
        <p:txBody>
          <a:bodyPr/>
          <a:lstStyle/>
          <a:p>
            <a:r>
              <a:rPr lang="en-US" altLang="zh-CN" sz="2800" dirty="0">
                <a:latin typeface="Times New Roman" panose="02020603050405020304" pitchFamily="18" charset="0"/>
                <a:cs typeface="Times New Roman" panose="02020603050405020304" pitchFamily="18" charset="0"/>
              </a:rPr>
              <a:t>The beamforming steering matrices map spatial streams into the WM’s spatial dimensions</a:t>
            </a:r>
            <a:endParaRPr lang="en-GB" sz="2800" dirty="0"/>
          </a:p>
        </p:txBody>
      </p:sp>
      <p:sp>
        <p:nvSpPr>
          <p:cNvPr id="2" name="Footer Placeholder 1">
            <a:extLst>
              <a:ext uri="{FF2B5EF4-FFF2-40B4-BE49-F238E27FC236}">
                <a16:creationId xmlns:a16="http://schemas.microsoft.com/office/drawing/2014/main" id="{DCC2584A-B628-AA2C-7EF9-98E11F566DD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534394E8-6C68-79ED-7113-0425C2C3CC4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15</a:t>
            </a:fld>
            <a:endParaRPr lang="en-US" dirty="0"/>
          </a:p>
        </p:txBody>
      </p:sp>
      <p:sp>
        <p:nvSpPr>
          <p:cNvPr id="6" name="Rectangle 1">
            <a:extLst>
              <a:ext uri="{FF2B5EF4-FFF2-40B4-BE49-F238E27FC236}">
                <a16:creationId xmlns:a16="http://schemas.microsoft.com/office/drawing/2014/main" id="{7F1AFF05-8701-0E6C-3AB2-DF82066DE238}"/>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66337D9-052C-A209-EAEE-BCE82FA661E6}"/>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21" name="Oval 20">
            <a:extLst>
              <a:ext uri="{FF2B5EF4-FFF2-40B4-BE49-F238E27FC236}">
                <a16:creationId xmlns:a16="http://schemas.microsoft.com/office/drawing/2014/main" id="{922E6F7A-8EE5-75AF-21BE-7F128CC6424F}"/>
              </a:ext>
            </a:extLst>
          </p:cNvPr>
          <p:cNvSpPr/>
          <p:nvPr/>
        </p:nvSpPr>
        <p:spPr bwMode="auto">
          <a:xfrm>
            <a:off x="3054317" y="1676400"/>
            <a:ext cx="3276600" cy="2971800"/>
          </a:xfrm>
          <a:prstGeom prst="ellipse">
            <a:avLst/>
          </a:prstGeom>
          <a:no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9BE10912-B3AE-4A75-C647-0D5D62894794}"/>
              </a:ext>
            </a:extLst>
          </p:cNvPr>
          <p:cNvSpPr/>
          <p:nvPr/>
        </p:nvSpPr>
        <p:spPr bwMode="auto">
          <a:xfrm>
            <a:off x="5715000" y="29217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054A69C2-B523-4C0D-649A-AAD71274E908}"/>
              </a:ext>
            </a:extLst>
          </p:cNvPr>
          <p:cNvSpPr/>
          <p:nvPr/>
        </p:nvSpPr>
        <p:spPr bwMode="auto">
          <a:xfrm>
            <a:off x="4419600" y="29217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A73C4DF5-4958-0530-DA4E-323703E49276}"/>
              </a:ext>
            </a:extLst>
          </p:cNvPr>
          <p:cNvSpPr/>
          <p:nvPr/>
        </p:nvSpPr>
        <p:spPr bwMode="auto">
          <a:xfrm>
            <a:off x="3110548" y="29217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887D3807-DB86-2BE5-965B-2DB5F0DBA57E}"/>
              </a:ext>
            </a:extLst>
          </p:cNvPr>
          <p:cNvCxnSpPr>
            <a:cxnSpLocks/>
          </p:cNvCxnSpPr>
          <p:nvPr/>
        </p:nvCxnSpPr>
        <p:spPr bwMode="auto">
          <a:xfrm>
            <a:off x="3657600" y="31774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10" name="Straight Arrow Connector 9">
            <a:extLst>
              <a:ext uri="{FF2B5EF4-FFF2-40B4-BE49-F238E27FC236}">
                <a16:creationId xmlns:a16="http://schemas.microsoft.com/office/drawing/2014/main" id="{B01E2264-1457-C66D-126E-1EA5BE455087}"/>
              </a:ext>
            </a:extLst>
          </p:cNvPr>
          <p:cNvCxnSpPr>
            <a:cxnSpLocks/>
            <a:endCxn id="14" idx="3"/>
          </p:cNvCxnSpPr>
          <p:nvPr/>
        </p:nvCxnSpPr>
        <p:spPr bwMode="auto">
          <a:xfrm flipH="1">
            <a:off x="4953000" y="31547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
        <p:nvSpPr>
          <p:cNvPr id="11" name="Oval 10">
            <a:extLst>
              <a:ext uri="{FF2B5EF4-FFF2-40B4-BE49-F238E27FC236}">
                <a16:creationId xmlns:a16="http://schemas.microsoft.com/office/drawing/2014/main" id="{5CA949E7-3609-BADC-0A22-A4F15C2AC3CF}"/>
              </a:ext>
            </a:extLst>
          </p:cNvPr>
          <p:cNvSpPr/>
          <p:nvPr/>
        </p:nvSpPr>
        <p:spPr bwMode="auto">
          <a:xfrm>
            <a:off x="2438400" y="2697583"/>
            <a:ext cx="4301332" cy="914400"/>
          </a:xfrm>
          <a:prstGeom prst="ellipse">
            <a:avLst/>
          </a:prstGeom>
          <a:solidFill>
            <a:srgbClr val="FFFF00">
              <a:alpha val="25000"/>
            </a:srgbClr>
          </a:solidFill>
          <a:ln w="1270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2" name="TextBox 11">
            <a:extLst>
              <a:ext uri="{FF2B5EF4-FFF2-40B4-BE49-F238E27FC236}">
                <a16:creationId xmlns:a16="http://schemas.microsoft.com/office/drawing/2014/main" id="{FFCAE0AA-AB5A-0CF5-0F38-412563642DC1}"/>
              </a:ext>
            </a:extLst>
          </p:cNvPr>
          <p:cNvSpPr txBox="1"/>
          <p:nvPr/>
        </p:nvSpPr>
        <p:spPr bwMode="auto">
          <a:xfrm>
            <a:off x="952500" y="4876800"/>
            <a:ext cx="7505700" cy="120032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buNone/>
            </a:pPr>
            <a:r>
              <a:rPr lang="en-US" sz="1800" b="1" dirty="0">
                <a:solidFill>
                  <a:srgbClr val="000000"/>
                </a:solidFill>
                <a:effectLst/>
                <a:latin typeface="Helvetica" pitchFamily="2" charset="0"/>
              </a:rPr>
              <a:t>beamforming steering matrix</a:t>
            </a:r>
            <a:r>
              <a:rPr lang="en-US" sz="1800" dirty="0">
                <a:solidFill>
                  <a:srgbClr val="000000"/>
                </a:solidFill>
                <a:effectLst/>
                <a:latin typeface="Helvetica" pitchFamily="2" charset="0"/>
              </a:rPr>
              <a:t>: A matrix determined using knowledge of the channel between a transmitter and an intended receiver that maps from space-time streams to transmit antennas with the goal of improving</a:t>
            </a:r>
          </a:p>
          <a:p>
            <a:r>
              <a:rPr lang="en-US" sz="1800" dirty="0">
                <a:solidFill>
                  <a:srgbClr val="000000"/>
                </a:solidFill>
                <a:effectLst/>
                <a:latin typeface="Helvetica" pitchFamily="2" charset="0"/>
              </a:rPr>
              <a:t>the signal power or signal-to-noise ratio (SNR) at the intended receiver.</a:t>
            </a:r>
          </a:p>
        </p:txBody>
      </p:sp>
      <p:sp>
        <p:nvSpPr>
          <p:cNvPr id="4" name="TextBox 3">
            <a:extLst>
              <a:ext uri="{FF2B5EF4-FFF2-40B4-BE49-F238E27FC236}">
                <a16:creationId xmlns:a16="http://schemas.microsoft.com/office/drawing/2014/main" id="{36C536BB-BC4D-0E0B-823E-DF9498C57C99}"/>
              </a:ext>
            </a:extLst>
          </p:cNvPr>
          <p:cNvSpPr txBox="1"/>
          <p:nvPr/>
        </p:nvSpPr>
        <p:spPr bwMode="auto">
          <a:xfrm>
            <a:off x="8001000" y="6076890"/>
            <a:ext cx="53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2000" dirty="0">
                <a:latin typeface="Times New Roman" panose="02020603050405020304" pitchFamily="18" charset="0"/>
                <a:cs typeface="Times New Roman" panose="02020603050405020304" pitchFamily="18" charset="0"/>
              </a:rPr>
              <a:t>3.1</a:t>
            </a:r>
          </a:p>
        </p:txBody>
      </p:sp>
    </p:spTree>
    <p:extLst>
      <p:ext uri="{BB962C8B-B14F-4D97-AF65-F5344CB8AC3E}">
        <p14:creationId xmlns:p14="http://schemas.microsoft.com/office/powerpoint/2010/main" val="270838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FBC67-7F8B-8F49-B494-4281C5AB910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8B20907-A9DA-2348-5F1D-C9703C4D07E8}"/>
              </a:ext>
            </a:extLst>
          </p:cNvPr>
          <p:cNvSpPr>
            <a:spLocks noGrp="1"/>
          </p:cNvSpPr>
          <p:nvPr>
            <p:ph type="title"/>
          </p:nvPr>
        </p:nvSpPr>
        <p:spPr>
          <a:xfrm>
            <a:off x="266700" y="685800"/>
            <a:ext cx="8648700" cy="914400"/>
          </a:xfrm>
        </p:spPr>
        <p:txBody>
          <a:bodyPr/>
          <a:lstStyle/>
          <a:p>
            <a:r>
              <a:rPr lang="en-US" altLang="zh-CN" sz="2800" dirty="0">
                <a:latin typeface="Times New Roman" panose="02020603050405020304" pitchFamily="18" charset="0"/>
                <a:cs typeface="Times New Roman" panose="02020603050405020304" pitchFamily="18" charset="0"/>
              </a:rPr>
              <a:t>The beamforming steering matrices of frame exchange sequences</a:t>
            </a:r>
            <a:endParaRPr lang="en-GB" sz="2800" dirty="0"/>
          </a:p>
        </p:txBody>
      </p:sp>
      <p:sp>
        <p:nvSpPr>
          <p:cNvPr id="8" name="Content Placeholder 2">
            <a:extLst>
              <a:ext uri="{FF2B5EF4-FFF2-40B4-BE49-F238E27FC236}">
                <a16:creationId xmlns:a16="http://schemas.microsoft.com/office/drawing/2014/main" id="{7E7D382D-60C3-BBE4-5463-E206DB3582E9}"/>
              </a:ext>
            </a:extLst>
          </p:cNvPr>
          <p:cNvSpPr txBox="1">
            <a:spLocks noChangeArrowheads="1"/>
          </p:cNvSpPr>
          <p:nvPr/>
        </p:nvSpPr>
        <p:spPr bwMode="auto">
          <a:xfrm>
            <a:off x="266700" y="3886200"/>
            <a:ext cx="8609409" cy="229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Beamforming steering matrices are created from estimates of the portion of the WM that is used by another STA when it transmits frames.</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A STA can never estimate its entire WM based on measuring transmissions from other STAs, and the portion it does estimate is quasi-stationary.</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Frame exchange sequences occur within the spatial streams mapped by beam steering matrices, into a non-exclusive portion of the STA’s WM</a:t>
            </a:r>
          </a:p>
        </p:txBody>
      </p:sp>
      <p:sp>
        <p:nvSpPr>
          <p:cNvPr id="2" name="Footer Placeholder 1">
            <a:extLst>
              <a:ext uri="{FF2B5EF4-FFF2-40B4-BE49-F238E27FC236}">
                <a16:creationId xmlns:a16="http://schemas.microsoft.com/office/drawing/2014/main" id="{53FF7C27-D6DF-C5A8-3433-FD30768A1E1B}"/>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C73ED4B8-CF5D-EC7E-3F05-F038F8D420D0}"/>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16</a:t>
            </a:fld>
            <a:endParaRPr lang="en-US" dirty="0"/>
          </a:p>
        </p:txBody>
      </p:sp>
      <p:sp>
        <p:nvSpPr>
          <p:cNvPr id="6" name="Rectangle 1">
            <a:extLst>
              <a:ext uri="{FF2B5EF4-FFF2-40B4-BE49-F238E27FC236}">
                <a16:creationId xmlns:a16="http://schemas.microsoft.com/office/drawing/2014/main" id="{9CDD986D-8AC8-A76E-9F99-23975AECC9C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BE863F96-4A33-7715-6425-364B2F142B37}"/>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13" name="Rectangle 12">
            <a:extLst>
              <a:ext uri="{FF2B5EF4-FFF2-40B4-BE49-F238E27FC236}">
                <a16:creationId xmlns:a16="http://schemas.microsoft.com/office/drawing/2014/main" id="{B11BFE5A-AA90-2239-0988-2A58F8C49D26}"/>
              </a:ext>
            </a:extLst>
          </p:cNvPr>
          <p:cNvSpPr/>
          <p:nvPr/>
        </p:nvSpPr>
        <p:spPr bwMode="auto">
          <a:xfrm>
            <a:off x="57150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1E6B7FB3-F5B5-F70D-A6C8-6FBCB52B9AE2}"/>
              </a:ext>
            </a:extLst>
          </p:cNvPr>
          <p:cNvSpPr/>
          <p:nvPr/>
        </p:nvSpPr>
        <p:spPr bwMode="auto">
          <a:xfrm>
            <a:off x="44196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8A2D41E0-2544-63F8-C6F0-7F14112267CA}"/>
              </a:ext>
            </a:extLst>
          </p:cNvPr>
          <p:cNvSpPr/>
          <p:nvPr/>
        </p:nvSpPr>
        <p:spPr bwMode="auto">
          <a:xfrm>
            <a:off x="3110548"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DF5B1427-FAAE-A917-8D27-DF5B152298A4}"/>
              </a:ext>
            </a:extLst>
          </p:cNvPr>
          <p:cNvCxnSpPr>
            <a:cxnSpLocks/>
          </p:cNvCxnSpPr>
          <p:nvPr/>
        </p:nvCxnSpPr>
        <p:spPr bwMode="auto">
          <a:xfrm>
            <a:off x="3657600" y="27202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10" name="Straight Arrow Connector 9">
            <a:extLst>
              <a:ext uri="{FF2B5EF4-FFF2-40B4-BE49-F238E27FC236}">
                <a16:creationId xmlns:a16="http://schemas.microsoft.com/office/drawing/2014/main" id="{35ECA02E-F96D-168E-18DB-215FCE63EDDA}"/>
              </a:ext>
            </a:extLst>
          </p:cNvPr>
          <p:cNvCxnSpPr>
            <a:cxnSpLocks/>
            <a:endCxn id="14" idx="3"/>
          </p:cNvCxnSpPr>
          <p:nvPr/>
        </p:nvCxnSpPr>
        <p:spPr bwMode="auto">
          <a:xfrm flipH="1">
            <a:off x="4953000" y="26975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
        <p:nvSpPr>
          <p:cNvPr id="11" name="Oval 10">
            <a:extLst>
              <a:ext uri="{FF2B5EF4-FFF2-40B4-BE49-F238E27FC236}">
                <a16:creationId xmlns:a16="http://schemas.microsoft.com/office/drawing/2014/main" id="{6916CCC5-80AD-5867-F88F-412398247D7A}"/>
              </a:ext>
            </a:extLst>
          </p:cNvPr>
          <p:cNvSpPr/>
          <p:nvPr/>
        </p:nvSpPr>
        <p:spPr bwMode="auto">
          <a:xfrm>
            <a:off x="2438400" y="2240383"/>
            <a:ext cx="4301332" cy="914400"/>
          </a:xfrm>
          <a:prstGeom prst="ellipse">
            <a:avLst/>
          </a:prstGeom>
          <a:solidFill>
            <a:srgbClr val="FFFF00">
              <a:alpha val="25000"/>
            </a:srgbClr>
          </a:solidFill>
          <a:ln w="1270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756061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C6F9C-B2A0-A51F-AAC8-7AEC5C557F4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CB86810-B5E4-6148-506A-835C8916CEFF}"/>
              </a:ext>
            </a:extLst>
          </p:cNvPr>
          <p:cNvSpPr>
            <a:spLocks noGrp="1"/>
          </p:cNvSpPr>
          <p:nvPr>
            <p:ph type="title"/>
          </p:nvPr>
        </p:nvSpPr>
        <p:spPr>
          <a:xfrm>
            <a:off x="266700" y="685800"/>
            <a:ext cx="8648700" cy="889344"/>
          </a:xfrm>
        </p:spPr>
        <p:txBody>
          <a:bodyPr/>
          <a:lstStyle/>
          <a:p>
            <a:r>
              <a:rPr lang="en-US" altLang="zh-CN" sz="2800" dirty="0">
                <a:latin typeface="Times New Roman" panose="02020603050405020304" pitchFamily="18" charset="0"/>
                <a:cs typeface="Times New Roman" panose="02020603050405020304" pitchFamily="18" charset="0"/>
              </a:rPr>
              <a:t>The spatial streams of frame exchange sequences and WM control</a:t>
            </a:r>
            <a:endParaRPr lang="en-GB" sz="2800" dirty="0"/>
          </a:p>
        </p:txBody>
      </p:sp>
      <p:sp>
        <p:nvSpPr>
          <p:cNvPr id="8" name="Content Placeholder 2">
            <a:extLst>
              <a:ext uri="{FF2B5EF4-FFF2-40B4-BE49-F238E27FC236}">
                <a16:creationId xmlns:a16="http://schemas.microsoft.com/office/drawing/2014/main" id="{7A63CA88-FDB3-8E3C-467F-889E49172C36}"/>
              </a:ext>
            </a:extLst>
          </p:cNvPr>
          <p:cNvSpPr txBox="1">
            <a:spLocks noChangeArrowheads="1"/>
          </p:cNvSpPr>
          <p:nvPr/>
        </p:nvSpPr>
        <p:spPr bwMode="auto">
          <a:xfrm>
            <a:off x="266700" y="5105400"/>
            <a:ext cx="8609409" cy="145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Because spatial streams are transmitted in non-exclusive portions of a STA’s WM, </a:t>
            </a:r>
          </a:p>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even the estimated portions of a WM cannot be controlled or reserved by a protection mechanism that uses a spatial stream or streams.</a:t>
            </a:r>
          </a:p>
        </p:txBody>
      </p:sp>
      <p:sp>
        <p:nvSpPr>
          <p:cNvPr id="2" name="Footer Placeholder 1">
            <a:extLst>
              <a:ext uri="{FF2B5EF4-FFF2-40B4-BE49-F238E27FC236}">
                <a16:creationId xmlns:a16="http://schemas.microsoft.com/office/drawing/2014/main" id="{4E2F6DA9-90D4-59CE-4989-04FBB30160B8}"/>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1B0644EB-FDFB-70EF-D96B-F71289E98D1C}"/>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17</a:t>
            </a:fld>
            <a:endParaRPr lang="en-US" dirty="0"/>
          </a:p>
        </p:txBody>
      </p:sp>
      <p:sp>
        <p:nvSpPr>
          <p:cNvPr id="6" name="Rectangle 1">
            <a:extLst>
              <a:ext uri="{FF2B5EF4-FFF2-40B4-BE49-F238E27FC236}">
                <a16:creationId xmlns:a16="http://schemas.microsoft.com/office/drawing/2014/main" id="{3A7A6F53-2F7A-67BA-7090-8290C15FD875}"/>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7EEAA946-F605-F288-B537-32996FD8C733}"/>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CDAD3432-A8ED-338A-27F2-FC9E70F06472}"/>
              </a:ext>
            </a:extLst>
          </p:cNvPr>
          <p:cNvSpPr/>
          <p:nvPr/>
        </p:nvSpPr>
        <p:spPr bwMode="auto">
          <a:xfrm>
            <a:off x="4329748" y="1752600"/>
            <a:ext cx="3276600" cy="2971800"/>
          </a:xfrm>
          <a:prstGeom prst="ellipse">
            <a:avLst/>
          </a:prstGeom>
          <a:no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E82C0248-DB3F-C815-A2CC-DFE54D9AFB9B}"/>
              </a:ext>
            </a:extLst>
          </p:cNvPr>
          <p:cNvSpPr/>
          <p:nvPr/>
        </p:nvSpPr>
        <p:spPr bwMode="auto">
          <a:xfrm>
            <a:off x="1752600" y="1752600"/>
            <a:ext cx="3276600" cy="2971800"/>
          </a:xfrm>
          <a:prstGeom prst="ellipse">
            <a:avLst/>
          </a:prstGeom>
          <a:no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21" name="Oval 20">
            <a:extLst>
              <a:ext uri="{FF2B5EF4-FFF2-40B4-BE49-F238E27FC236}">
                <a16:creationId xmlns:a16="http://schemas.microsoft.com/office/drawing/2014/main" id="{8A72B32B-99C2-5FE3-C088-765B382D5B57}"/>
              </a:ext>
            </a:extLst>
          </p:cNvPr>
          <p:cNvSpPr/>
          <p:nvPr/>
        </p:nvSpPr>
        <p:spPr bwMode="auto">
          <a:xfrm>
            <a:off x="3054317" y="1752600"/>
            <a:ext cx="3276600" cy="2971800"/>
          </a:xfrm>
          <a:prstGeom prst="ellipse">
            <a:avLst/>
          </a:prstGeom>
          <a:no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DFD0EE03-3156-21DB-23E0-66A7B0C36666}"/>
              </a:ext>
            </a:extLst>
          </p:cNvPr>
          <p:cNvSpPr/>
          <p:nvPr/>
        </p:nvSpPr>
        <p:spPr bwMode="auto">
          <a:xfrm>
            <a:off x="5715000" y="29979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9800A458-F24E-C9A1-6C06-B227FED35FF8}"/>
              </a:ext>
            </a:extLst>
          </p:cNvPr>
          <p:cNvSpPr/>
          <p:nvPr/>
        </p:nvSpPr>
        <p:spPr bwMode="auto">
          <a:xfrm>
            <a:off x="4419600" y="29979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60C4B3AB-2ACF-CBC8-DD07-AC6E2BB37645}"/>
              </a:ext>
            </a:extLst>
          </p:cNvPr>
          <p:cNvSpPr/>
          <p:nvPr/>
        </p:nvSpPr>
        <p:spPr bwMode="auto">
          <a:xfrm>
            <a:off x="3110548" y="29979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A03624C1-6316-11E9-00FA-EFB49F98FBE7}"/>
              </a:ext>
            </a:extLst>
          </p:cNvPr>
          <p:cNvCxnSpPr>
            <a:cxnSpLocks/>
          </p:cNvCxnSpPr>
          <p:nvPr/>
        </p:nvCxnSpPr>
        <p:spPr bwMode="auto">
          <a:xfrm>
            <a:off x="3657600" y="32536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10" name="Straight Arrow Connector 9">
            <a:extLst>
              <a:ext uri="{FF2B5EF4-FFF2-40B4-BE49-F238E27FC236}">
                <a16:creationId xmlns:a16="http://schemas.microsoft.com/office/drawing/2014/main" id="{AC372630-3E6C-EAAA-40F8-D6C934D7C4A4}"/>
              </a:ext>
            </a:extLst>
          </p:cNvPr>
          <p:cNvCxnSpPr>
            <a:cxnSpLocks/>
            <a:endCxn id="14" idx="3"/>
          </p:cNvCxnSpPr>
          <p:nvPr/>
        </p:nvCxnSpPr>
        <p:spPr bwMode="auto">
          <a:xfrm flipH="1">
            <a:off x="4953000" y="32309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
        <p:nvSpPr>
          <p:cNvPr id="11" name="Oval 10">
            <a:extLst>
              <a:ext uri="{FF2B5EF4-FFF2-40B4-BE49-F238E27FC236}">
                <a16:creationId xmlns:a16="http://schemas.microsoft.com/office/drawing/2014/main" id="{E7D050A3-ECBE-76C8-7F09-AFC346F0FFDB}"/>
              </a:ext>
            </a:extLst>
          </p:cNvPr>
          <p:cNvSpPr/>
          <p:nvPr/>
        </p:nvSpPr>
        <p:spPr bwMode="auto">
          <a:xfrm>
            <a:off x="2438400" y="2773783"/>
            <a:ext cx="4301332" cy="914400"/>
          </a:xfrm>
          <a:prstGeom prst="ellipse">
            <a:avLst/>
          </a:prstGeom>
          <a:solidFill>
            <a:srgbClr val="FFFF00">
              <a:alpha val="25000"/>
            </a:srgbClr>
          </a:solidFill>
          <a:ln w="1270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06733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A2015-0024-E173-D030-E2DC90C65E8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08D27B1-3B91-5692-86E4-60299F514811}"/>
              </a:ext>
            </a:extLst>
          </p:cNvPr>
          <p:cNvSpPr>
            <a:spLocks noGrp="1"/>
          </p:cNvSpPr>
          <p:nvPr>
            <p:ph type="title"/>
          </p:nvPr>
        </p:nvSpPr>
        <p:spPr>
          <a:xfrm>
            <a:off x="339758" y="1702328"/>
            <a:ext cx="8204102" cy="457200"/>
          </a:xfrm>
        </p:spPr>
        <p:txBody>
          <a:bodyPr/>
          <a:lstStyle/>
          <a:p>
            <a:pPr>
              <a:spcBef>
                <a:spcPts val="600"/>
              </a:spcBef>
              <a:spcAft>
                <a:spcPts val="600"/>
              </a:spcAft>
            </a:pPr>
            <a:r>
              <a:rPr lang="en-US" altLang="zh-CN" sz="3200" dirty="0">
                <a:latin typeface="Times New Roman" panose="02020603050405020304" pitchFamily="18" charset="0"/>
                <a:cs typeface="Times New Roman" panose="02020603050405020304" pitchFamily="18" charset="0"/>
              </a:rPr>
              <a:t>No protection mechanism controls a WM</a:t>
            </a:r>
          </a:p>
        </p:txBody>
      </p:sp>
      <p:sp>
        <p:nvSpPr>
          <p:cNvPr id="8" name="Content Placeholder 2">
            <a:extLst>
              <a:ext uri="{FF2B5EF4-FFF2-40B4-BE49-F238E27FC236}">
                <a16:creationId xmlns:a16="http://schemas.microsoft.com/office/drawing/2014/main" id="{2D2D9DF4-33FB-E55E-79C2-309DD160E2FB}"/>
              </a:ext>
            </a:extLst>
          </p:cNvPr>
          <p:cNvSpPr txBox="1">
            <a:spLocks noChangeArrowheads="1"/>
          </p:cNvSpPr>
          <p:nvPr/>
        </p:nvSpPr>
        <p:spPr bwMode="auto">
          <a:xfrm>
            <a:off x="1600200" y="2627992"/>
            <a:ext cx="6019800" cy="17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In this section, we will also show:</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No frame exchange sequence controls a WM</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Protection mechanisms cause the internal states of certain STAs to be conditionally updated</a:t>
            </a:r>
          </a:p>
        </p:txBody>
      </p:sp>
      <p:sp>
        <p:nvSpPr>
          <p:cNvPr id="2" name="Footer Placeholder 1">
            <a:extLst>
              <a:ext uri="{FF2B5EF4-FFF2-40B4-BE49-F238E27FC236}">
                <a16:creationId xmlns:a16="http://schemas.microsoft.com/office/drawing/2014/main" id="{704666A7-7C18-80A1-1CAA-A5C108969FA4}"/>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2D7AD903-169D-3E57-DB75-715D6BD2C34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18</a:t>
            </a:fld>
            <a:endParaRPr lang="en-US" dirty="0"/>
          </a:p>
        </p:txBody>
      </p:sp>
      <p:sp>
        <p:nvSpPr>
          <p:cNvPr id="6" name="Rectangle 1">
            <a:extLst>
              <a:ext uri="{FF2B5EF4-FFF2-40B4-BE49-F238E27FC236}">
                <a16:creationId xmlns:a16="http://schemas.microsoft.com/office/drawing/2014/main" id="{DBE153AC-ED31-E829-71F2-7300D8CB2FB9}"/>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F346DAB-B816-C0EE-0D83-44E831E5A44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TextBox 3">
            <a:extLst>
              <a:ext uri="{FF2B5EF4-FFF2-40B4-BE49-F238E27FC236}">
                <a16:creationId xmlns:a16="http://schemas.microsoft.com/office/drawing/2014/main" id="{8248017C-976D-B8D4-84B4-7CE3F692C26B}"/>
              </a:ext>
            </a:extLst>
          </p:cNvPr>
          <p:cNvSpPr txBox="1"/>
          <p:nvPr/>
        </p:nvSpPr>
        <p:spPr bwMode="auto">
          <a:xfrm>
            <a:off x="952500" y="4518356"/>
            <a:ext cx="7315200" cy="14773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spcBef>
                <a:spcPts val="600"/>
              </a:spcBef>
              <a:spcAft>
                <a:spcPts val="600"/>
              </a:spcAft>
            </a:pPr>
            <a:r>
              <a:rPr lang="en-US" sz="1800" b="1" dirty="0">
                <a:effectLst/>
                <a:latin typeface="Helvetica Neue" panose="02000503000000020004" pitchFamily="2" charset="0"/>
              </a:rPr>
              <a:t>protection mechanism</a:t>
            </a:r>
            <a:r>
              <a:rPr lang="en-US" sz="1800" dirty="0">
                <a:effectLst/>
                <a:latin typeface="Helvetica Neue" panose="02000503000000020004" pitchFamily="2" charset="0"/>
              </a:rPr>
              <a:t>: Any procedure that attempts to update the network allocation vector (NAV) of all receiving stations (STAs) prior to the transmission of a frame that might or might not be detected as valid network activity by the physical layer (PHY) entities at those receiving STAs.</a:t>
            </a:r>
          </a:p>
        </p:txBody>
      </p:sp>
      <p:sp>
        <p:nvSpPr>
          <p:cNvPr id="5" name="TextBox 4">
            <a:extLst>
              <a:ext uri="{FF2B5EF4-FFF2-40B4-BE49-F238E27FC236}">
                <a16:creationId xmlns:a16="http://schemas.microsoft.com/office/drawing/2014/main" id="{C5769F9E-F310-108F-3088-CE40ADA4DC23}"/>
              </a:ext>
            </a:extLst>
          </p:cNvPr>
          <p:cNvSpPr txBox="1"/>
          <p:nvPr/>
        </p:nvSpPr>
        <p:spPr bwMode="auto">
          <a:xfrm>
            <a:off x="7772400" y="6019800"/>
            <a:ext cx="53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2000" dirty="0">
                <a:latin typeface="Times New Roman" panose="02020603050405020304" pitchFamily="18" charset="0"/>
                <a:cs typeface="Times New Roman" panose="02020603050405020304" pitchFamily="18" charset="0"/>
              </a:rPr>
              <a:t>3.1</a:t>
            </a:r>
          </a:p>
        </p:txBody>
      </p:sp>
    </p:spTree>
    <p:extLst>
      <p:ext uri="{BB962C8B-B14F-4D97-AF65-F5344CB8AC3E}">
        <p14:creationId xmlns:p14="http://schemas.microsoft.com/office/powerpoint/2010/main" val="2370578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AD96-AF0E-E663-210B-B412586A3F5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6DDBD87-A0FF-88E1-499C-1E6E4EFAC7A8}"/>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A protection mechanism cannot control a WM</a:t>
            </a:r>
            <a:endParaRPr lang="en-GB" sz="2800" dirty="0"/>
          </a:p>
        </p:txBody>
      </p:sp>
      <p:sp>
        <p:nvSpPr>
          <p:cNvPr id="8" name="Content Placeholder 2">
            <a:extLst>
              <a:ext uri="{FF2B5EF4-FFF2-40B4-BE49-F238E27FC236}">
                <a16:creationId xmlns:a16="http://schemas.microsoft.com/office/drawing/2014/main" id="{232F6594-C298-7833-FD1D-0308A99506B8}"/>
              </a:ext>
            </a:extLst>
          </p:cNvPr>
          <p:cNvSpPr txBox="1">
            <a:spLocks noChangeArrowheads="1"/>
          </p:cNvSpPr>
          <p:nvPr/>
        </p:nvSpPr>
        <p:spPr bwMode="auto">
          <a:xfrm>
            <a:off x="266700" y="4648200"/>
            <a:ext cx="8609409" cy="191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Protection mechanisms are only received and implemented by a subset of the STAs in the WLAN when various conditions are met, including received signal strength, interference power, and mechanism rules specified in the standard.</a:t>
            </a:r>
          </a:p>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This subset of STAs cannot measure the entire WM of a STA or guarantee its control or reservation.</a:t>
            </a:r>
          </a:p>
        </p:txBody>
      </p:sp>
      <p:sp>
        <p:nvSpPr>
          <p:cNvPr id="2" name="Footer Placeholder 1">
            <a:extLst>
              <a:ext uri="{FF2B5EF4-FFF2-40B4-BE49-F238E27FC236}">
                <a16:creationId xmlns:a16="http://schemas.microsoft.com/office/drawing/2014/main" id="{DAF19A23-D5F5-7735-FB9B-8BE9280239BB}"/>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CBF4407A-7537-FEA7-5098-940FFA6DC09B}"/>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19</a:t>
            </a:fld>
            <a:endParaRPr lang="en-US" dirty="0"/>
          </a:p>
        </p:txBody>
      </p:sp>
      <p:sp>
        <p:nvSpPr>
          <p:cNvPr id="6" name="Rectangle 1">
            <a:extLst>
              <a:ext uri="{FF2B5EF4-FFF2-40B4-BE49-F238E27FC236}">
                <a16:creationId xmlns:a16="http://schemas.microsoft.com/office/drawing/2014/main" id="{B1F1C030-7789-8689-B4B6-E36A4431057F}"/>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D722AC87-48F7-8932-4EBB-0ABA6F184AFA}"/>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12" name="Oval 11">
            <a:extLst>
              <a:ext uri="{FF2B5EF4-FFF2-40B4-BE49-F238E27FC236}">
                <a16:creationId xmlns:a16="http://schemas.microsoft.com/office/drawing/2014/main" id="{FE5E865C-B6A0-2AD4-E430-71FF528B1160}"/>
              </a:ext>
            </a:extLst>
          </p:cNvPr>
          <p:cNvSpPr/>
          <p:nvPr/>
        </p:nvSpPr>
        <p:spPr bwMode="auto">
          <a:xfrm>
            <a:off x="4329748" y="1219200"/>
            <a:ext cx="3276600" cy="2971800"/>
          </a:xfrm>
          <a:prstGeom prst="ellipse">
            <a:avLst/>
          </a:prstGeom>
          <a:solidFill>
            <a:srgbClr val="FFFF00">
              <a:alpha val="25367"/>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7" name="Oval 16">
            <a:extLst>
              <a:ext uri="{FF2B5EF4-FFF2-40B4-BE49-F238E27FC236}">
                <a16:creationId xmlns:a16="http://schemas.microsoft.com/office/drawing/2014/main" id="{E0F47F01-6148-6926-071D-78893B244041}"/>
              </a:ext>
            </a:extLst>
          </p:cNvPr>
          <p:cNvSpPr/>
          <p:nvPr/>
        </p:nvSpPr>
        <p:spPr bwMode="auto">
          <a:xfrm>
            <a:off x="1752600" y="1219200"/>
            <a:ext cx="3276600" cy="2971800"/>
          </a:xfrm>
          <a:prstGeom prst="ellipse">
            <a:avLst/>
          </a:prstGeom>
          <a:solidFill>
            <a:srgbClr val="FFFF00">
              <a:alpha val="25367"/>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8" name="Oval 17">
            <a:extLst>
              <a:ext uri="{FF2B5EF4-FFF2-40B4-BE49-F238E27FC236}">
                <a16:creationId xmlns:a16="http://schemas.microsoft.com/office/drawing/2014/main" id="{70BCF591-67C0-5EDC-E9D1-25B605250454}"/>
              </a:ext>
            </a:extLst>
          </p:cNvPr>
          <p:cNvSpPr/>
          <p:nvPr/>
        </p:nvSpPr>
        <p:spPr bwMode="auto">
          <a:xfrm>
            <a:off x="3054317" y="1219200"/>
            <a:ext cx="3276600" cy="2971800"/>
          </a:xfrm>
          <a:prstGeom prst="ellipse">
            <a:avLst/>
          </a:prstGeom>
          <a:solidFill>
            <a:srgbClr val="FFFF00">
              <a:alpha val="25132"/>
            </a:srgbClr>
          </a:solid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9" name="Rectangle 18">
            <a:extLst>
              <a:ext uri="{FF2B5EF4-FFF2-40B4-BE49-F238E27FC236}">
                <a16:creationId xmlns:a16="http://schemas.microsoft.com/office/drawing/2014/main" id="{B317D0F7-A769-74E7-4F52-7EF99F2C6584}"/>
              </a:ext>
            </a:extLst>
          </p:cNvPr>
          <p:cNvSpPr/>
          <p:nvPr/>
        </p:nvSpPr>
        <p:spPr bwMode="auto">
          <a:xfrm>
            <a:off x="57150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20" name="Rectangle 19">
            <a:extLst>
              <a:ext uri="{FF2B5EF4-FFF2-40B4-BE49-F238E27FC236}">
                <a16:creationId xmlns:a16="http://schemas.microsoft.com/office/drawing/2014/main" id="{F5318656-744A-E610-EA0E-0777224EDC89}"/>
              </a:ext>
            </a:extLst>
          </p:cNvPr>
          <p:cNvSpPr/>
          <p:nvPr/>
        </p:nvSpPr>
        <p:spPr bwMode="auto">
          <a:xfrm>
            <a:off x="44196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22" name="Rectangle 21">
            <a:extLst>
              <a:ext uri="{FF2B5EF4-FFF2-40B4-BE49-F238E27FC236}">
                <a16:creationId xmlns:a16="http://schemas.microsoft.com/office/drawing/2014/main" id="{EFE17624-F676-211B-C580-42C2B8262ACD}"/>
              </a:ext>
            </a:extLst>
          </p:cNvPr>
          <p:cNvSpPr/>
          <p:nvPr/>
        </p:nvSpPr>
        <p:spPr bwMode="auto">
          <a:xfrm>
            <a:off x="3110548"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84F6660C-E0CC-3047-1CE6-FCC7F114051D}"/>
              </a:ext>
            </a:extLst>
          </p:cNvPr>
          <p:cNvCxnSpPr>
            <a:cxnSpLocks/>
          </p:cNvCxnSpPr>
          <p:nvPr/>
        </p:nvCxnSpPr>
        <p:spPr bwMode="auto">
          <a:xfrm>
            <a:off x="3657600" y="27202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24" name="Straight Arrow Connector 23">
            <a:extLst>
              <a:ext uri="{FF2B5EF4-FFF2-40B4-BE49-F238E27FC236}">
                <a16:creationId xmlns:a16="http://schemas.microsoft.com/office/drawing/2014/main" id="{A3360C8E-BAE4-B5AC-0909-F737C360864C}"/>
              </a:ext>
            </a:extLst>
          </p:cNvPr>
          <p:cNvCxnSpPr>
            <a:cxnSpLocks/>
            <a:endCxn id="20" idx="3"/>
          </p:cNvCxnSpPr>
          <p:nvPr/>
        </p:nvCxnSpPr>
        <p:spPr bwMode="auto">
          <a:xfrm flipH="1">
            <a:off x="4953000" y="26975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Tree>
    <p:extLst>
      <p:ext uri="{BB962C8B-B14F-4D97-AF65-F5344CB8AC3E}">
        <p14:creationId xmlns:p14="http://schemas.microsoft.com/office/powerpoint/2010/main" val="1532003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685801"/>
            <a:ext cx="7770813" cy="457200"/>
          </a:xfrm>
        </p:spPr>
        <p:txBody>
          <a:bodyPr/>
          <a:lstStyle/>
          <a:p>
            <a:r>
              <a:rPr lang="en-GB" sz="2800" dirty="0"/>
              <a:t>Outline</a:t>
            </a:r>
          </a:p>
        </p:txBody>
      </p:sp>
      <p:sp>
        <p:nvSpPr>
          <p:cNvPr id="8" name="Content Placeholder 2"/>
          <p:cNvSpPr txBox="1">
            <a:spLocks noChangeArrowheads="1"/>
          </p:cNvSpPr>
          <p:nvPr/>
        </p:nvSpPr>
        <p:spPr bwMode="auto">
          <a:xfrm>
            <a:off x="696912" y="2133600"/>
            <a:ext cx="7770813" cy="499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Each STA has a Wireless Medium (WM)</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No protection mechanism controls a WM</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Frame exchange sequences</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Their types</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Their relationship to the WM of each STA</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Their effect on the internal state of each STA</a:t>
            </a:r>
          </a:p>
        </p:txBody>
      </p:sp>
      <p:sp>
        <p:nvSpPr>
          <p:cNvPr id="2" name="Footer Placeholder 1">
            <a:extLst>
              <a:ext uri="{FF2B5EF4-FFF2-40B4-BE49-F238E27FC236}">
                <a16:creationId xmlns:a16="http://schemas.microsoft.com/office/drawing/2014/main" id="{C04ADB32-21E9-4C2B-92D7-448EB7C21448}"/>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79B470BA-8E63-4B6B-A73E-A950160D766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a:t>
            </a:fld>
            <a:endParaRPr lang="en-US" dirty="0"/>
          </a:p>
        </p:txBody>
      </p:sp>
      <p:sp>
        <p:nvSpPr>
          <p:cNvPr id="6" name="Rectangle 1">
            <a:extLst>
              <a:ext uri="{FF2B5EF4-FFF2-40B4-BE49-F238E27FC236}">
                <a16:creationId xmlns:a16="http://schemas.microsoft.com/office/drawing/2014/main" id="{1BA06021-F399-4143-95D4-B27C1608DA5A}"/>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F5C1ECE4-DC14-4E20-8B5F-800A9B52AF24}"/>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extLst>
      <p:ext uri="{BB962C8B-B14F-4D97-AF65-F5344CB8AC3E}">
        <p14:creationId xmlns:p14="http://schemas.microsoft.com/office/powerpoint/2010/main" val="389794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C8509-815D-5AF5-96D4-D07196DF321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416CE39-76FC-B92A-427E-F1DB73D7249F}"/>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A protection mechanism updates the state of STAs</a:t>
            </a:r>
            <a:endParaRPr lang="en-GB" sz="2800" dirty="0"/>
          </a:p>
        </p:txBody>
      </p:sp>
      <p:sp>
        <p:nvSpPr>
          <p:cNvPr id="2" name="Footer Placeholder 1">
            <a:extLst>
              <a:ext uri="{FF2B5EF4-FFF2-40B4-BE49-F238E27FC236}">
                <a16:creationId xmlns:a16="http://schemas.microsoft.com/office/drawing/2014/main" id="{97DFCD73-C0CC-D47A-A43C-55164B456AB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A9B4FA5F-9801-2E2F-A33D-035B9833263F}"/>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20</a:t>
            </a:fld>
            <a:endParaRPr lang="en-US" dirty="0"/>
          </a:p>
        </p:txBody>
      </p:sp>
      <p:sp>
        <p:nvSpPr>
          <p:cNvPr id="6" name="Rectangle 1">
            <a:extLst>
              <a:ext uri="{FF2B5EF4-FFF2-40B4-BE49-F238E27FC236}">
                <a16:creationId xmlns:a16="http://schemas.microsoft.com/office/drawing/2014/main" id="{77417900-7500-9C22-9B2D-8C89D5A8D2C1}"/>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3CC0C962-6B8E-D1A1-69B2-A95AA5B04E06}"/>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12" name="Oval 11">
            <a:extLst>
              <a:ext uri="{FF2B5EF4-FFF2-40B4-BE49-F238E27FC236}">
                <a16:creationId xmlns:a16="http://schemas.microsoft.com/office/drawing/2014/main" id="{D5076610-A894-4EC1-AA08-DBC26DE41627}"/>
              </a:ext>
            </a:extLst>
          </p:cNvPr>
          <p:cNvSpPr/>
          <p:nvPr/>
        </p:nvSpPr>
        <p:spPr bwMode="auto">
          <a:xfrm>
            <a:off x="4329748" y="1219200"/>
            <a:ext cx="3276600" cy="2971800"/>
          </a:xfrm>
          <a:prstGeom prst="ellipse">
            <a:avLst/>
          </a:prstGeom>
          <a:solidFill>
            <a:srgbClr val="FFFF00">
              <a:alpha val="25367"/>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7" name="Oval 16">
            <a:extLst>
              <a:ext uri="{FF2B5EF4-FFF2-40B4-BE49-F238E27FC236}">
                <a16:creationId xmlns:a16="http://schemas.microsoft.com/office/drawing/2014/main" id="{1AA50C7C-4404-018F-2D92-BB7C2EF37079}"/>
              </a:ext>
            </a:extLst>
          </p:cNvPr>
          <p:cNvSpPr/>
          <p:nvPr/>
        </p:nvSpPr>
        <p:spPr bwMode="auto">
          <a:xfrm>
            <a:off x="1752600" y="1219200"/>
            <a:ext cx="3276600" cy="2971800"/>
          </a:xfrm>
          <a:prstGeom prst="ellipse">
            <a:avLst/>
          </a:prstGeom>
          <a:solidFill>
            <a:srgbClr val="FFFF00">
              <a:alpha val="25367"/>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8" name="Oval 17">
            <a:extLst>
              <a:ext uri="{FF2B5EF4-FFF2-40B4-BE49-F238E27FC236}">
                <a16:creationId xmlns:a16="http://schemas.microsoft.com/office/drawing/2014/main" id="{462D1AF0-E708-FA53-2E58-BDB66FE7B049}"/>
              </a:ext>
            </a:extLst>
          </p:cNvPr>
          <p:cNvSpPr/>
          <p:nvPr/>
        </p:nvSpPr>
        <p:spPr bwMode="auto">
          <a:xfrm>
            <a:off x="3054317" y="1219200"/>
            <a:ext cx="3276600" cy="2971800"/>
          </a:xfrm>
          <a:prstGeom prst="ellipse">
            <a:avLst/>
          </a:prstGeom>
          <a:solidFill>
            <a:srgbClr val="FFFF00">
              <a:alpha val="25132"/>
            </a:srgbClr>
          </a:solidFill>
          <a:ln w="31750" cap="flat" cmpd="sng" algn="ctr">
            <a:solidFill>
              <a:schemeClr val="tx1"/>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9" name="Rectangle 18">
            <a:extLst>
              <a:ext uri="{FF2B5EF4-FFF2-40B4-BE49-F238E27FC236}">
                <a16:creationId xmlns:a16="http://schemas.microsoft.com/office/drawing/2014/main" id="{0C8024A1-6F8D-B6CA-A72E-A20EA3E05946}"/>
              </a:ext>
            </a:extLst>
          </p:cNvPr>
          <p:cNvSpPr/>
          <p:nvPr/>
        </p:nvSpPr>
        <p:spPr bwMode="auto">
          <a:xfrm>
            <a:off x="57150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20" name="Rectangle 19">
            <a:extLst>
              <a:ext uri="{FF2B5EF4-FFF2-40B4-BE49-F238E27FC236}">
                <a16:creationId xmlns:a16="http://schemas.microsoft.com/office/drawing/2014/main" id="{98ADA3C9-2AF0-D247-1D68-94571B198B80}"/>
              </a:ext>
            </a:extLst>
          </p:cNvPr>
          <p:cNvSpPr/>
          <p:nvPr/>
        </p:nvSpPr>
        <p:spPr bwMode="auto">
          <a:xfrm>
            <a:off x="4419600"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AP1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22" name="Rectangle 21">
            <a:extLst>
              <a:ext uri="{FF2B5EF4-FFF2-40B4-BE49-F238E27FC236}">
                <a16:creationId xmlns:a16="http://schemas.microsoft.com/office/drawing/2014/main" id="{0826B702-CD6C-36EB-6994-39C9772A751F}"/>
              </a:ext>
            </a:extLst>
          </p:cNvPr>
          <p:cNvSpPr/>
          <p:nvPr/>
        </p:nvSpPr>
        <p:spPr bwMode="auto">
          <a:xfrm>
            <a:off x="3110548" y="2464587"/>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8B7D2903-C8E8-253D-ECFF-EA4EEB126698}"/>
              </a:ext>
            </a:extLst>
          </p:cNvPr>
          <p:cNvCxnSpPr>
            <a:cxnSpLocks/>
          </p:cNvCxnSpPr>
          <p:nvPr/>
        </p:nvCxnSpPr>
        <p:spPr bwMode="auto">
          <a:xfrm>
            <a:off x="3657600" y="2720249"/>
            <a:ext cx="762000" cy="0"/>
          </a:xfrm>
          <a:prstGeom prst="straightConnector1">
            <a:avLst/>
          </a:prstGeom>
          <a:solidFill>
            <a:schemeClr val="accent1"/>
          </a:solidFill>
          <a:ln w="63500" cap="flat" cmpd="sng" algn="ctr">
            <a:solidFill>
              <a:srgbClr val="C00000"/>
            </a:solidFill>
            <a:prstDash val="solid"/>
            <a:round/>
            <a:headEnd type="none" w="sm" len="sm"/>
            <a:tailEnd type="triangle"/>
          </a:ln>
        </p:spPr>
      </p:cxnSp>
      <p:cxnSp>
        <p:nvCxnSpPr>
          <p:cNvPr id="24" name="Straight Arrow Connector 23">
            <a:extLst>
              <a:ext uri="{FF2B5EF4-FFF2-40B4-BE49-F238E27FC236}">
                <a16:creationId xmlns:a16="http://schemas.microsoft.com/office/drawing/2014/main" id="{B4493B30-A455-B4D7-FECF-22DCEF1DDB63}"/>
              </a:ext>
            </a:extLst>
          </p:cNvPr>
          <p:cNvCxnSpPr>
            <a:cxnSpLocks/>
            <a:endCxn id="20" idx="3"/>
          </p:cNvCxnSpPr>
          <p:nvPr/>
        </p:nvCxnSpPr>
        <p:spPr bwMode="auto">
          <a:xfrm flipH="1">
            <a:off x="4953000" y="2697583"/>
            <a:ext cx="762000" cy="9371"/>
          </a:xfrm>
          <a:prstGeom prst="straightConnector1">
            <a:avLst/>
          </a:prstGeom>
          <a:solidFill>
            <a:schemeClr val="accent1"/>
          </a:solidFill>
          <a:ln w="63500" cap="flat" cmpd="sng" algn="ctr">
            <a:solidFill>
              <a:srgbClr val="C00000"/>
            </a:solidFill>
            <a:prstDash val="solid"/>
            <a:round/>
            <a:headEnd type="none" w="sm" len="sm"/>
            <a:tailEnd type="triangle"/>
          </a:ln>
        </p:spPr>
      </p:cxnSp>
      <p:sp>
        <p:nvSpPr>
          <p:cNvPr id="4" name="TextBox 3">
            <a:extLst>
              <a:ext uri="{FF2B5EF4-FFF2-40B4-BE49-F238E27FC236}">
                <a16:creationId xmlns:a16="http://schemas.microsoft.com/office/drawing/2014/main" id="{369DF322-86B4-7468-498C-B2F0E19D88D4}"/>
              </a:ext>
            </a:extLst>
          </p:cNvPr>
          <p:cNvSpPr txBox="1"/>
          <p:nvPr/>
        </p:nvSpPr>
        <p:spPr bwMode="auto">
          <a:xfrm>
            <a:off x="696912" y="4518356"/>
            <a:ext cx="8066088" cy="120032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spcBef>
                <a:spcPts val="600"/>
              </a:spcBef>
              <a:spcAft>
                <a:spcPts val="600"/>
              </a:spcAft>
            </a:pPr>
            <a:r>
              <a:rPr lang="en-US" sz="1800" b="1" dirty="0">
                <a:effectLst/>
                <a:latin typeface="Helvetica Neue" panose="02000503000000020004" pitchFamily="2" charset="0"/>
              </a:rPr>
              <a:t>protection mechanism</a:t>
            </a:r>
            <a:r>
              <a:rPr lang="en-US" sz="1800" dirty="0">
                <a:effectLst/>
                <a:latin typeface="Helvetica Neue" panose="02000503000000020004" pitchFamily="2" charset="0"/>
              </a:rPr>
              <a:t>: Any procedure that attempts to update the network allocation vector (NAV) of all receiving stations (STAs) prior to the transmission of a frame that might or might not be detected as valid network activity by the physical layer (PHY) entities at those receiving STAs.</a:t>
            </a:r>
          </a:p>
        </p:txBody>
      </p:sp>
      <p:sp>
        <p:nvSpPr>
          <p:cNvPr id="5" name="Content Placeholder 2">
            <a:extLst>
              <a:ext uri="{FF2B5EF4-FFF2-40B4-BE49-F238E27FC236}">
                <a16:creationId xmlns:a16="http://schemas.microsoft.com/office/drawing/2014/main" id="{5CBB1FED-AACB-125E-A76E-DE64F213A7B4}"/>
              </a:ext>
            </a:extLst>
          </p:cNvPr>
          <p:cNvSpPr txBox="1">
            <a:spLocks noChangeArrowheads="1"/>
          </p:cNvSpPr>
          <p:nvPr/>
        </p:nvSpPr>
        <p:spPr bwMode="auto">
          <a:xfrm>
            <a:off x="2159258" y="5791200"/>
            <a:ext cx="5308342"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400" b="1" dirty="0">
                <a:latin typeface="Times New Roman" panose="02020603050405020304" pitchFamily="18" charset="0"/>
                <a:cs typeface="Times New Roman" panose="02020603050405020304" pitchFamily="18" charset="0"/>
              </a:rPr>
              <a:t>No mention of a WM in the definition</a:t>
            </a:r>
          </a:p>
        </p:txBody>
      </p:sp>
      <p:sp>
        <p:nvSpPr>
          <p:cNvPr id="8" name="TextBox 7">
            <a:extLst>
              <a:ext uri="{FF2B5EF4-FFF2-40B4-BE49-F238E27FC236}">
                <a16:creationId xmlns:a16="http://schemas.microsoft.com/office/drawing/2014/main" id="{6FE49814-27AF-185D-24B6-7493B2537C3F}"/>
              </a:ext>
            </a:extLst>
          </p:cNvPr>
          <p:cNvSpPr txBox="1"/>
          <p:nvPr/>
        </p:nvSpPr>
        <p:spPr bwMode="auto">
          <a:xfrm>
            <a:off x="8229600" y="5715000"/>
            <a:ext cx="53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2000" dirty="0">
                <a:latin typeface="Times New Roman" panose="02020603050405020304" pitchFamily="18" charset="0"/>
                <a:cs typeface="Times New Roman" panose="02020603050405020304" pitchFamily="18" charset="0"/>
              </a:rPr>
              <a:t>3.1</a:t>
            </a:r>
          </a:p>
        </p:txBody>
      </p:sp>
    </p:spTree>
    <p:extLst>
      <p:ext uri="{BB962C8B-B14F-4D97-AF65-F5344CB8AC3E}">
        <p14:creationId xmlns:p14="http://schemas.microsoft.com/office/powerpoint/2010/main" val="186569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E84C6-2158-8CD8-E810-E390104840F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D7B7869-1892-DF7E-4EA5-EE3DF613746A}"/>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A protection mechanism updates the state of STAs</a:t>
            </a:r>
            <a:endParaRPr lang="en-GB" sz="2800" dirty="0"/>
          </a:p>
        </p:txBody>
      </p:sp>
      <p:sp>
        <p:nvSpPr>
          <p:cNvPr id="2" name="Footer Placeholder 1">
            <a:extLst>
              <a:ext uri="{FF2B5EF4-FFF2-40B4-BE49-F238E27FC236}">
                <a16:creationId xmlns:a16="http://schemas.microsoft.com/office/drawing/2014/main" id="{138C22BD-4870-E185-8255-4C74A995701A}"/>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420DB7F8-0A1E-A9F8-F5C2-7A8E0D1F110E}"/>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21</a:t>
            </a:fld>
            <a:endParaRPr lang="en-US" dirty="0"/>
          </a:p>
        </p:txBody>
      </p:sp>
      <p:sp>
        <p:nvSpPr>
          <p:cNvPr id="6" name="Rectangle 1">
            <a:extLst>
              <a:ext uri="{FF2B5EF4-FFF2-40B4-BE49-F238E27FC236}">
                <a16:creationId xmlns:a16="http://schemas.microsoft.com/office/drawing/2014/main" id="{6581A1CC-78FC-8D69-3935-E3DFD3807BCF}"/>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22F08C70-1541-57B4-812E-826AB40B8E14}"/>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5" name="Content Placeholder 2">
            <a:extLst>
              <a:ext uri="{FF2B5EF4-FFF2-40B4-BE49-F238E27FC236}">
                <a16:creationId xmlns:a16="http://schemas.microsoft.com/office/drawing/2014/main" id="{1C13F12C-1F87-832A-C23C-6716E7C3126D}"/>
              </a:ext>
            </a:extLst>
          </p:cNvPr>
          <p:cNvSpPr txBox="1">
            <a:spLocks noChangeArrowheads="1"/>
          </p:cNvSpPr>
          <p:nvPr/>
        </p:nvSpPr>
        <p:spPr bwMode="auto">
          <a:xfrm>
            <a:off x="496888" y="1567569"/>
            <a:ext cx="7696200" cy="177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indent="-342900">
              <a:spcBef>
                <a:spcPts val="600"/>
              </a:spcBef>
              <a:spcAft>
                <a:spcPts val="600"/>
              </a:spcAft>
              <a:buFont typeface="Wingdings" panose="05000000000000000000" pitchFamily="2" charset="2"/>
              <a:buChar char="q"/>
            </a:pPr>
            <a:r>
              <a:rPr lang="en-US" altLang="zh-CN" sz="1800" dirty="0">
                <a:latin typeface="Times New Roman" panose="02020603050405020304" pitchFamily="18" charset="0"/>
                <a:cs typeface="Times New Roman" panose="02020603050405020304" pitchFamily="18" charset="0"/>
              </a:rPr>
              <a:t>Instead, the NAV that is updated by protection mechanisms “maintains a prediction of future traffic on the medium”. See 10.3.2.1.</a:t>
            </a:r>
          </a:p>
          <a:p>
            <a:pPr marL="342900" indent="-342900">
              <a:spcBef>
                <a:spcPts val="600"/>
              </a:spcBef>
              <a:spcAft>
                <a:spcPts val="600"/>
              </a:spcAft>
              <a:buFont typeface="Wingdings" panose="05000000000000000000" pitchFamily="2" charset="2"/>
              <a:buChar char="q"/>
            </a:pPr>
            <a:r>
              <a:rPr lang="en-US" altLang="zh-CN" sz="1800" dirty="0">
                <a:latin typeface="Times New Roman" panose="02020603050405020304" pitchFamily="18" charset="0"/>
                <a:cs typeface="Times New Roman" panose="02020603050405020304" pitchFamily="18" charset="0"/>
              </a:rPr>
              <a:t>Further, the NAV timer and the RID counter are internal states of the STA that are combined, along with other states. into a virtual CS mechanism.  See 10.3.2.1.</a:t>
            </a:r>
            <a:endParaRPr lang="en-US" altLang="zh-CN"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933E64B-B94F-36C5-440D-D2A5B963C9A3}"/>
              </a:ext>
            </a:extLst>
          </p:cNvPr>
          <p:cNvSpPr txBox="1"/>
          <p:nvPr/>
        </p:nvSpPr>
        <p:spPr bwMode="auto">
          <a:xfrm>
            <a:off x="477772" y="3657600"/>
            <a:ext cx="8066088" cy="230832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buNone/>
            </a:pPr>
            <a:r>
              <a:rPr lang="en-US" sz="1800" dirty="0">
                <a:solidFill>
                  <a:srgbClr val="000000"/>
                </a:solidFill>
                <a:effectLst/>
                <a:latin typeface="Helvetica" pitchFamily="2" charset="0"/>
              </a:rPr>
              <a:t>A virtual CS mechanism, referred to as the NAV, shall be provided by all MACs. An additional virtual CS mechanism, referred to as response indication deferral (RID), shall be provided by S1G MACs . . . </a:t>
            </a:r>
          </a:p>
          <a:p>
            <a:pPr>
              <a:buNone/>
            </a:pPr>
            <a:endParaRPr lang="en-US" sz="1800" dirty="0">
              <a:effectLst/>
              <a:latin typeface="Helvetica Neue" panose="02000503000000020004" pitchFamily="2" charset="0"/>
            </a:endParaRPr>
          </a:p>
          <a:p>
            <a:pPr>
              <a:buNone/>
            </a:pPr>
            <a:r>
              <a:rPr lang="en-US" sz="1800" dirty="0">
                <a:effectLst/>
                <a:latin typeface="Helvetica Neue" panose="02000503000000020004" pitchFamily="2" charset="0"/>
              </a:rPr>
              <a:t>The CS mechanism combines the </a:t>
            </a:r>
            <a:r>
              <a:rPr lang="en-US" sz="1800" dirty="0">
                <a:solidFill>
                  <a:srgbClr val="000000"/>
                </a:solidFill>
                <a:effectLst/>
                <a:latin typeface="Helvetica" pitchFamily="2" charset="0"/>
              </a:rPr>
              <a:t>NAV state, and in S1G STAs also the RID state, and the STA’s transmitter status with physical CS to determine the busy/idle state of the medium. The NAV and RID might be thought of as counters that count down to 0 at a uniform rate.</a:t>
            </a:r>
          </a:p>
        </p:txBody>
      </p:sp>
      <p:sp>
        <p:nvSpPr>
          <p:cNvPr id="10" name="TextBox 9">
            <a:extLst>
              <a:ext uri="{FF2B5EF4-FFF2-40B4-BE49-F238E27FC236}">
                <a16:creationId xmlns:a16="http://schemas.microsoft.com/office/drawing/2014/main" id="{C043B136-8101-1020-B4A1-916DD67C4A0F}"/>
              </a:ext>
            </a:extLst>
          </p:cNvPr>
          <p:cNvSpPr txBox="1"/>
          <p:nvPr/>
        </p:nvSpPr>
        <p:spPr bwMode="auto">
          <a:xfrm>
            <a:off x="7563642" y="5966777"/>
            <a:ext cx="10182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spcBef>
                <a:spcPts val="600"/>
              </a:spcBef>
              <a:spcAft>
                <a:spcPts val="600"/>
              </a:spcAft>
            </a:pPr>
            <a:r>
              <a:rPr lang="en-US" sz="2000" dirty="0">
                <a:cs typeface="Times New Roman" panose="02020603050405020304" pitchFamily="18" charset="0"/>
              </a:rPr>
              <a:t>10.3.2.1</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483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57370-E890-B9A2-52F9-DE368E8175E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9838FE-DED4-7B72-34BC-38A5890881B1}"/>
              </a:ext>
            </a:extLst>
          </p:cNvPr>
          <p:cNvSpPr>
            <a:spLocks noGrp="1"/>
          </p:cNvSpPr>
          <p:nvPr>
            <p:ph type="title"/>
          </p:nvPr>
        </p:nvSpPr>
        <p:spPr>
          <a:xfrm>
            <a:off x="266700" y="1478919"/>
            <a:ext cx="8648700" cy="807081"/>
          </a:xfrm>
        </p:spPr>
        <p:txBody>
          <a:bodyPr/>
          <a:lstStyle/>
          <a:p>
            <a:r>
              <a:rPr lang="en-US" altLang="zh-CN" sz="2800" dirty="0">
                <a:latin typeface="Times New Roman" panose="02020603050405020304" pitchFamily="18" charset="0"/>
                <a:cs typeface="Times New Roman" panose="02020603050405020304" pitchFamily="18" charset="0"/>
              </a:rPr>
              <a:t>Frame Exchange Sequences</a:t>
            </a:r>
            <a:endParaRPr lang="en-GB" sz="2800" dirty="0"/>
          </a:p>
        </p:txBody>
      </p:sp>
      <p:sp>
        <p:nvSpPr>
          <p:cNvPr id="2" name="Footer Placeholder 1">
            <a:extLst>
              <a:ext uri="{FF2B5EF4-FFF2-40B4-BE49-F238E27FC236}">
                <a16:creationId xmlns:a16="http://schemas.microsoft.com/office/drawing/2014/main" id="{018CBA7D-C5D2-5FC3-575B-A9A3E8BE5C22}"/>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79CD082B-2B4B-74E4-D900-B64E04B50B94}"/>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22</a:t>
            </a:fld>
            <a:endParaRPr lang="en-US" dirty="0"/>
          </a:p>
        </p:txBody>
      </p:sp>
      <p:sp>
        <p:nvSpPr>
          <p:cNvPr id="6" name="Rectangle 1">
            <a:extLst>
              <a:ext uri="{FF2B5EF4-FFF2-40B4-BE49-F238E27FC236}">
                <a16:creationId xmlns:a16="http://schemas.microsoft.com/office/drawing/2014/main" id="{58E8B504-A2B2-527F-51F8-B16856C590C3}"/>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450BAC4-8113-39C8-71D6-4034A48F0DA7}"/>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8" name="Content Placeholder 2">
            <a:extLst>
              <a:ext uri="{FF2B5EF4-FFF2-40B4-BE49-F238E27FC236}">
                <a16:creationId xmlns:a16="http://schemas.microsoft.com/office/drawing/2014/main" id="{2664F9C5-9EDB-B111-6CF9-4AFAD3E4ED61}"/>
              </a:ext>
            </a:extLst>
          </p:cNvPr>
          <p:cNvSpPr txBox="1">
            <a:spLocks noChangeArrowheads="1"/>
          </p:cNvSpPr>
          <p:nvPr/>
        </p:nvSpPr>
        <p:spPr bwMode="auto">
          <a:xfrm>
            <a:off x="1562100" y="2895600"/>
            <a:ext cx="6019800" cy="209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In this section, we will show:</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The major types of frame exchange sequences</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Their relationship to the WMs they use for frame exchanges</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Their effect on the internal state of STAs</a:t>
            </a:r>
          </a:p>
        </p:txBody>
      </p:sp>
    </p:spTree>
    <p:extLst>
      <p:ext uri="{BB962C8B-B14F-4D97-AF65-F5344CB8AC3E}">
        <p14:creationId xmlns:p14="http://schemas.microsoft.com/office/powerpoint/2010/main" val="3935184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B23D-5D3F-FB93-61C6-906F78589DF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C8C60A8-0E23-370D-A47F-8870556F390F}"/>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Basic Frame Exchange Sequence with virtual CS mechanism</a:t>
            </a:r>
            <a:endParaRPr lang="en-GB" sz="2800" dirty="0"/>
          </a:p>
        </p:txBody>
      </p:sp>
      <p:sp>
        <p:nvSpPr>
          <p:cNvPr id="2" name="Footer Placeholder 1">
            <a:extLst>
              <a:ext uri="{FF2B5EF4-FFF2-40B4-BE49-F238E27FC236}">
                <a16:creationId xmlns:a16="http://schemas.microsoft.com/office/drawing/2014/main" id="{BF9F25E7-D29A-D33D-A1C7-23333EDF4601}"/>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8ACA45E2-0D8F-2806-BB2D-E8BE1A09B92E}"/>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23</a:t>
            </a:fld>
            <a:endParaRPr lang="en-US" dirty="0"/>
          </a:p>
        </p:txBody>
      </p:sp>
      <p:sp>
        <p:nvSpPr>
          <p:cNvPr id="6" name="Rectangle 1">
            <a:extLst>
              <a:ext uri="{FF2B5EF4-FFF2-40B4-BE49-F238E27FC236}">
                <a16:creationId xmlns:a16="http://schemas.microsoft.com/office/drawing/2014/main" id="{E14F1C5A-6653-4B66-9229-60889FFA9914}"/>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480A5B9-A855-244F-D21E-D3BFDBC6A28B}"/>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1899F0BB-DFE7-0961-53B6-0E2E06C7D4BA}"/>
              </a:ext>
            </a:extLst>
          </p:cNvPr>
          <p:cNvPicPr>
            <a:picLocks noChangeAspect="1"/>
          </p:cNvPicPr>
          <p:nvPr/>
        </p:nvPicPr>
        <p:blipFill>
          <a:blip r:embed="rId3"/>
          <a:stretch>
            <a:fillRect/>
          </a:stretch>
        </p:blipFill>
        <p:spPr>
          <a:xfrm>
            <a:off x="1638300" y="1745956"/>
            <a:ext cx="5867400" cy="4199034"/>
          </a:xfrm>
          <a:prstGeom prst="rect">
            <a:avLst/>
          </a:prstGeom>
        </p:spPr>
      </p:pic>
    </p:spTree>
    <p:extLst>
      <p:ext uri="{BB962C8B-B14F-4D97-AF65-F5344CB8AC3E}">
        <p14:creationId xmlns:p14="http://schemas.microsoft.com/office/powerpoint/2010/main" val="1874708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F4357-D6C3-59D6-3C2B-A3A5BFD1A29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A8361B1-AF20-34D7-0B81-894E0D8AB23C}"/>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w/ fragmented MSDU</a:t>
            </a:r>
            <a:endParaRPr lang="en-GB" sz="2800" dirty="0"/>
          </a:p>
        </p:txBody>
      </p:sp>
      <p:sp>
        <p:nvSpPr>
          <p:cNvPr id="2" name="Footer Placeholder 1">
            <a:extLst>
              <a:ext uri="{FF2B5EF4-FFF2-40B4-BE49-F238E27FC236}">
                <a16:creationId xmlns:a16="http://schemas.microsoft.com/office/drawing/2014/main" id="{7A06D14F-37DE-FF80-6A61-8FAB7B6F1EAF}"/>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6164EEC4-9477-FF3D-5147-38C32A5F82DE}"/>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24</a:t>
            </a:fld>
            <a:endParaRPr lang="en-US" dirty="0"/>
          </a:p>
        </p:txBody>
      </p:sp>
      <p:sp>
        <p:nvSpPr>
          <p:cNvPr id="6" name="Rectangle 1">
            <a:extLst>
              <a:ext uri="{FF2B5EF4-FFF2-40B4-BE49-F238E27FC236}">
                <a16:creationId xmlns:a16="http://schemas.microsoft.com/office/drawing/2014/main" id="{7325DB15-30D1-2462-D0E7-398A07256469}"/>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F8C31F4-B49B-4CEB-9999-5CCD41B5DC8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6232156D-920E-25B3-D04E-1AC81A1BB835}"/>
              </a:ext>
            </a:extLst>
          </p:cNvPr>
          <p:cNvPicPr>
            <a:picLocks noChangeAspect="1"/>
          </p:cNvPicPr>
          <p:nvPr/>
        </p:nvPicPr>
        <p:blipFill>
          <a:blip r:embed="rId3"/>
          <a:stretch>
            <a:fillRect/>
          </a:stretch>
        </p:blipFill>
        <p:spPr>
          <a:xfrm>
            <a:off x="467381" y="2580936"/>
            <a:ext cx="8448019" cy="2385323"/>
          </a:xfrm>
          <a:prstGeom prst="rect">
            <a:avLst/>
          </a:prstGeom>
        </p:spPr>
      </p:pic>
    </p:spTree>
    <p:extLst>
      <p:ext uri="{BB962C8B-B14F-4D97-AF65-F5344CB8AC3E}">
        <p14:creationId xmlns:p14="http://schemas.microsoft.com/office/powerpoint/2010/main" val="647103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A2A0-661A-9EE6-CBDE-DDA1041EB67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B6AF00F-71D4-C428-48F7-ED6BC7EE70B3}"/>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Basic Frame Exchange Sequence with protection mechanism</a:t>
            </a:r>
            <a:endParaRPr lang="en-GB" sz="2800" dirty="0"/>
          </a:p>
        </p:txBody>
      </p:sp>
      <p:sp>
        <p:nvSpPr>
          <p:cNvPr id="2" name="Footer Placeholder 1">
            <a:extLst>
              <a:ext uri="{FF2B5EF4-FFF2-40B4-BE49-F238E27FC236}">
                <a16:creationId xmlns:a16="http://schemas.microsoft.com/office/drawing/2014/main" id="{02CD2FC5-EBA8-C3CF-09FA-334B3831EFE1}"/>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7416CCE2-CB71-0F39-68F3-75CBF6D723EB}"/>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25</a:t>
            </a:fld>
            <a:endParaRPr lang="en-US" dirty="0"/>
          </a:p>
        </p:txBody>
      </p:sp>
      <p:sp>
        <p:nvSpPr>
          <p:cNvPr id="6" name="Rectangle 1">
            <a:extLst>
              <a:ext uri="{FF2B5EF4-FFF2-40B4-BE49-F238E27FC236}">
                <a16:creationId xmlns:a16="http://schemas.microsoft.com/office/drawing/2014/main" id="{4B07F2D0-43C5-E3D1-F471-05DE17749B26}"/>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478849F4-0153-9D70-E22E-BE8A6D37003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5" name="Content Placeholder 2">
            <a:extLst>
              <a:ext uri="{FF2B5EF4-FFF2-40B4-BE49-F238E27FC236}">
                <a16:creationId xmlns:a16="http://schemas.microsoft.com/office/drawing/2014/main" id="{E341510D-84F3-5C39-B7F9-F09F18FD4D93}"/>
              </a:ext>
            </a:extLst>
          </p:cNvPr>
          <p:cNvSpPr txBox="1">
            <a:spLocks noChangeArrowheads="1"/>
          </p:cNvSpPr>
          <p:nvPr/>
        </p:nvSpPr>
        <p:spPr bwMode="auto">
          <a:xfrm>
            <a:off x="381000" y="5522802"/>
            <a:ext cx="8077200" cy="9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400" b="1" dirty="0">
                <a:latin typeface="Times New Roman" panose="02020603050405020304" pitchFamily="18" charset="0"/>
                <a:cs typeface="Times New Roman" panose="02020603050405020304" pitchFamily="18" charset="0"/>
              </a:rPr>
              <a:t>The entirety of the FES is within the protected time period provided by the virtual CS mechanism</a:t>
            </a:r>
          </a:p>
        </p:txBody>
      </p:sp>
      <p:pic>
        <p:nvPicPr>
          <p:cNvPr id="8" name="Picture 7">
            <a:extLst>
              <a:ext uri="{FF2B5EF4-FFF2-40B4-BE49-F238E27FC236}">
                <a16:creationId xmlns:a16="http://schemas.microsoft.com/office/drawing/2014/main" id="{1A02FE5A-83D7-7FE5-9F8B-A1F1D19B6FF4}"/>
              </a:ext>
            </a:extLst>
          </p:cNvPr>
          <p:cNvPicPr>
            <a:picLocks noChangeAspect="1"/>
          </p:cNvPicPr>
          <p:nvPr/>
        </p:nvPicPr>
        <p:blipFill>
          <a:blip r:embed="rId3"/>
          <a:stretch>
            <a:fillRect/>
          </a:stretch>
        </p:blipFill>
        <p:spPr>
          <a:xfrm>
            <a:off x="1747493" y="1860550"/>
            <a:ext cx="5720107" cy="3473450"/>
          </a:xfrm>
          <a:prstGeom prst="rect">
            <a:avLst/>
          </a:prstGeom>
        </p:spPr>
      </p:pic>
    </p:spTree>
    <p:extLst>
      <p:ext uri="{BB962C8B-B14F-4D97-AF65-F5344CB8AC3E}">
        <p14:creationId xmlns:p14="http://schemas.microsoft.com/office/powerpoint/2010/main" val="108303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3F01-6DF5-E76F-7679-4C4D9536A54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D88137D-09F1-2844-188C-0239E1395FF1}"/>
              </a:ext>
            </a:extLst>
          </p:cNvPr>
          <p:cNvSpPr>
            <a:spLocks noGrp="1"/>
          </p:cNvSpPr>
          <p:nvPr>
            <p:ph type="title"/>
          </p:nvPr>
        </p:nvSpPr>
        <p:spPr>
          <a:xfrm>
            <a:off x="266700" y="869839"/>
            <a:ext cx="8648700" cy="882761"/>
          </a:xfrm>
        </p:spPr>
        <p:txBody>
          <a:bodyPr/>
          <a:lstStyle/>
          <a:p>
            <a:r>
              <a:rPr lang="en-US" altLang="zh-CN" sz="2800" dirty="0">
                <a:latin typeface="Times New Roman" panose="02020603050405020304" pitchFamily="18" charset="0"/>
                <a:cs typeface="Times New Roman" panose="02020603050405020304" pitchFamily="18" charset="0"/>
              </a:rPr>
              <a:t>Basic Frame Exchange Sequence with RID protection mechanism</a:t>
            </a:r>
            <a:endParaRPr lang="en-GB" sz="2800" dirty="0"/>
          </a:p>
        </p:txBody>
      </p:sp>
      <p:sp>
        <p:nvSpPr>
          <p:cNvPr id="2" name="Footer Placeholder 1">
            <a:extLst>
              <a:ext uri="{FF2B5EF4-FFF2-40B4-BE49-F238E27FC236}">
                <a16:creationId xmlns:a16="http://schemas.microsoft.com/office/drawing/2014/main" id="{2A4DCA97-6ACB-BE0D-6BEE-6AF8B1A2FA8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09F29FCE-6A3E-2023-BD1B-A72AB7F1D0BE}"/>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26</a:t>
            </a:fld>
            <a:endParaRPr lang="en-US" dirty="0"/>
          </a:p>
        </p:txBody>
      </p:sp>
      <p:sp>
        <p:nvSpPr>
          <p:cNvPr id="6" name="Rectangle 1">
            <a:extLst>
              <a:ext uri="{FF2B5EF4-FFF2-40B4-BE49-F238E27FC236}">
                <a16:creationId xmlns:a16="http://schemas.microsoft.com/office/drawing/2014/main" id="{C074E4DF-D693-FF77-6D51-5A2D6DBDB3F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CB08F6DF-4C02-4D71-9811-1006E38AC389}"/>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710D78F9-51DD-12E4-F82E-11F01F55B683}"/>
              </a:ext>
            </a:extLst>
          </p:cNvPr>
          <p:cNvPicPr>
            <a:picLocks noChangeAspect="1"/>
          </p:cNvPicPr>
          <p:nvPr/>
        </p:nvPicPr>
        <p:blipFill>
          <a:blip r:embed="rId3"/>
          <a:stretch>
            <a:fillRect/>
          </a:stretch>
        </p:blipFill>
        <p:spPr>
          <a:xfrm>
            <a:off x="1536912" y="1981200"/>
            <a:ext cx="6676601" cy="3195638"/>
          </a:xfrm>
          <a:prstGeom prst="rect">
            <a:avLst/>
          </a:prstGeom>
        </p:spPr>
      </p:pic>
      <p:sp>
        <p:nvSpPr>
          <p:cNvPr id="5" name="Content Placeholder 2">
            <a:extLst>
              <a:ext uri="{FF2B5EF4-FFF2-40B4-BE49-F238E27FC236}">
                <a16:creationId xmlns:a16="http://schemas.microsoft.com/office/drawing/2014/main" id="{C7427625-5297-D007-12BB-A615806066F9}"/>
              </a:ext>
            </a:extLst>
          </p:cNvPr>
          <p:cNvSpPr txBox="1">
            <a:spLocks noChangeArrowheads="1"/>
          </p:cNvSpPr>
          <p:nvPr/>
        </p:nvSpPr>
        <p:spPr bwMode="auto">
          <a:xfrm>
            <a:off x="381000" y="5522802"/>
            <a:ext cx="8077200" cy="9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400" b="1" dirty="0">
                <a:latin typeface="Times New Roman" panose="02020603050405020304" pitchFamily="18" charset="0"/>
                <a:cs typeface="Times New Roman" panose="02020603050405020304" pitchFamily="18" charset="0"/>
              </a:rPr>
              <a:t>The entirety of the FES is within the protected time period provided by the virtual CS mechanism</a:t>
            </a:r>
          </a:p>
        </p:txBody>
      </p:sp>
    </p:spTree>
    <p:extLst>
      <p:ext uri="{BB962C8B-B14F-4D97-AF65-F5344CB8AC3E}">
        <p14:creationId xmlns:p14="http://schemas.microsoft.com/office/powerpoint/2010/main" val="268731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D3317-E02E-1740-DA56-56C0800AB83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E301540-8CFD-C236-5CD9-73EB10EE17E4}"/>
              </a:ext>
            </a:extLst>
          </p:cNvPr>
          <p:cNvSpPr>
            <a:spLocks noGrp="1"/>
          </p:cNvSpPr>
          <p:nvPr>
            <p:ph type="title"/>
          </p:nvPr>
        </p:nvSpPr>
        <p:spPr>
          <a:xfrm>
            <a:off x="266700" y="869839"/>
            <a:ext cx="8648700" cy="882761"/>
          </a:xfrm>
        </p:spPr>
        <p:txBody>
          <a:bodyPr/>
          <a:lstStyle/>
          <a:p>
            <a:r>
              <a:rPr lang="en-US" altLang="zh-CN" sz="2800" dirty="0">
                <a:latin typeface="Times New Roman" panose="02020603050405020304" pitchFamily="18" charset="0"/>
                <a:cs typeface="Times New Roman" panose="02020603050405020304" pitchFamily="18" charset="0"/>
              </a:rPr>
              <a:t>Reverse Direction Frame Exchange Sequence</a:t>
            </a:r>
            <a:endParaRPr lang="en-GB" sz="2800" dirty="0"/>
          </a:p>
        </p:txBody>
      </p:sp>
      <p:sp>
        <p:nvSpPr>
          <p:cNvPr id="2" name="Footer Placeholder 1">
            <a:extLst>
              <a:ext uri="{FF2B5EF4-FFF2-40B4-BE49-F238E27FC236}">
                <a16:creationId xmlns:a16="http://schemas.microsoft.com/office/drawing/2014/main" id="{84A79110-03AF-5F06-643C-BBD5C2F6818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D442D634-62E9-2DF1-B82B-14EB64AD68DD}"/>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27</a:t>
            </a:fld>
            <a:endParaRPr lang="en-US" dirty="0"/>
          </a:p>
        </p:txBody>
      </p:sp>
      <p:sp>
        <p:nvSpPr>
          <p:cNvPr id="6" name="Rectangle 1">
            <a:extLst>
              <a:ext uri="{FF2B5EF4-FFF2-40B4-BE49-F238E27FC236}">
                <a16:creationId xmlns:a16="http://schemas.microsoft.com/office/drawing/2014/main" id="{E1872C86-6C1B-EAD8-2988-A4F8DBA8AB61}"/>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6557192-38BC-551B-30E1-7EE13EBA0CF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5" name="Content Placeholder 2">
            <a:extLst>
              <a:ext uri="{FF2B5EF4-FFF2-40B4-BE49-F238E27FC236}">
                <a16:creationId xmlns:a16="http://schemas.microsoft.com/office/drawing/2014/main" id="{ABE16EA2-C13C-0FEA-588C-2DA899F6FB50}"/>
              </a:ext>
            </a:extLst>
          </p:cNvPr>
          <p:cNvSpPr txBox="1">
            <a:spLocks noChangeArrowheads="1"/>
          </p:cNvSpPr>
          <p:nvPr/>
        </p:nvSpPr>
        <p:spPr bwMode="auto">
          <a:xfrm>
            <a:off x="381000" y="5522802"/>
            <a:ext cx="8077200" cy="9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400" b="1" dirty="0">
                <a:latin typeface="Times New Roman" panose="02020603050405020304" pitchFamily="18" charset="0"/>
                <a:cs typeface="Times New Roman" panose="02020603050405020304" pitchFamily="18" charset="0"/>
              </a:rPr>
              <a:t>The entirety of the FES is within the protected time period provided by the virtual CS mechanism</a:t>
            </a:r>
          </a:p>
        </p:txBody>
      </p:sp>
      <p:pic>
        <p:nvPicPr>
          <p:cNvPr id="8" name="Picture 7">
            <a:extLst>
              <a:ext uri="{FF2B5EF4-FFF2-40B4-BE49-F238E27FC236}">
                <a16:creationId xmlns:a16="http://schemas.microsoft.com/office/drawing/2014/main" id="{F99787BE-0837-7036-C453-3D5B9487CCD8}"/>
              </a:ext>
            </a:extLst>
          </p:cNvPr>
          <p:cNvPicPr>
            <a:picLocks noChangeAspect="1"/>
          </p:cNvPicPr>
          <p:nvPr/>
        </p:nvPicPr>
        <p:blipFill>
          <a:blip r:embed="rId3"/>
          <a:stretch>
            <a:fillRect/>
          </a:stretch>
        </p:blipFill>
        <p:spPr>
          <a:xfrm>
            <a:off x="696174" y="1859889"/>
            <a:ext cx="7914426" cy="3169311"/>
          </a:xfrm>
          <a:prstGeom prst="rect">
            <a:avLst/>
          </a:prstGeom>
        </p:spPr>
      </p:pic>
    </p:spTree>
    <p:extLst>
      <p:ext uri="{BB962C8B-B14F-4D97-AF65-F5344CB8AC3E}">
        <p14:creationId xmlns:p14="http://schemas.microsoft.com/office/powerpoint/2010/main" val="2872128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E641D-5A78-E954-C842-400250CE1AE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067A67F-1886-5B25-521E-4FDE0D2E97EF}"/>
              </a:ext>
            </a:extLst>
          </p:cNvPr>
          <p:cNvSpPr>
            <a:spLocks noGrp="1"/>
          </p:cNvSpPr>
          <p:nvPr>
            <p:ph type="title"/>
          </p:nvPr>
        </p:nvSpPr>
        <p:spPr>
          <a:xfrm>
            <a:off x="266700" y="685801"/>
            <a:ext cx="8648700" cy="762000"/>
          </a:xfrm>
        </p:spPr>
        <p:txBody>
          <a:bodyPr/>
          <a:lstStyle/>
          <a:p>
            <a:r>
              <a:rPr lang="en-US" altLang="zh-CN" sz="2800" dirty="0">
                <a:latin typeface="Times New Roman" panose="02020603050405020304" pitchFamily="18" charset="0"/>
                <a:cs typeface="Times New Roman" panose="02020603050405020304" pitchFamily="18" charset="0"/>
              </a:rPr>
              <a:t>Block Ack Frame Exchange Sequence</a:t>
            </a:r>
            <a:endParaRPr lang="en-GB" sz="2800" dirty="0"/>
          </a:p>
        </p:txBody>
      </p:sp>
      <p:sp>
        <p:nvSpPr>
          <p:cNvPr id="2" name="Footer Placeholder 1">
            <a:extLst>
              <a:ext uri="{FF2B5EF4-FFF2-40B4-BE49-F238E27FC236}">
                <a16:creationId xmlns:a16="http://schemas.microsoft.com/office/drawing/2014/main" id="{8CEF7527-7D07-8E20-F473-AF6C4CABC34A}"/>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1E3C27D1-55A9-1F80-CA13-A4ED98DCB101}"/>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28</a:t>
            </a:fld>
            <a:endParaRPr lang="en-US" dirty="0"/>
          </a:p>
        </p:txBody>
      </p:sp>
      <p:sp>
        <p:nvSpPr>
          <p:cNvPr id="6" name="Rectangle 1">
            <a:extLst>
              <a:ext uri="{FF2B5EF4-FFF2-40B4-BE49-F238E27FC236}">
                <a16:creationId xmlns:a16="http://schemas.microsoft.com/office/drawing/2014/main" id="{1F7E9151-318F-BC70-A67C-CB3379CCFACA}"/>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8251A560-3666-3E03-0BE1-F9217FC1E4D9}"/>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5" name="Content Placeholder 2">
            <a:extLst>
              <a:ext uri="{FF2B5EF4-FFF2-40B4-BE49-F238E27FC236}">
                <a16:creationId xmlns:a16="http://schemas.microsoft.com/office/drawing/2014/main" id="{216E07F3-4E9F-C5D7-7FF6-1946385E389C}"/>
              </a:ext>
            </a:extLst>
          </p:cNvPr>
          <p:cNvSpPr txBox="1">
            <a:spLocks noChangeArrowheads="1"/>
          </p:cNvSpPr>
          <p:nvPr/>
        </p:nvSpPr>
        <p:spPr bwMode="auto">
          <a:xfrm>
            <a:off x="3657599" y="3008995"/>
            <a:ext cx="1828801" cy="9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3200" b="1" dirty="0">
                <a:latin typeface="Times New Roman" panose="02020603050405020304" pitchFamily="18" charset="0"/>
                <a:cs typeface="Times New Roman" panose="02020603050405020304" pitchFamily="18" charset="0"/>
              </a:rPr>
              <a:t>TBD:</a:t>
            </a:r>
          </a:p>
        </p:txBody>
      </p:sp>
    </p:spTree>
    <p:extLst>
      <p:ext uri="{BB962C8B-B14F-4D97-AF65-F5344CB8AC3E}">
        <p14:creationId xmlns:p14="http://schemas.microsoft.com/office/powerpoint/2010/main" val="93086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31015-F3ED-8245-FA2E-624A7C67421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36AED1D-3DA1-52DC-001C-6987F3FDBED9}"/>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MU Frame Exchange Sequence with auto 1</a:t>
            </a:r>
            <a:r>
              <a:rPr lang="en-US" altLang="zh-CN" sz="2800" baseline="30000" dirty="0">
                <a:latin typeface="Times New Roman" panose="02020603050405020304" pitchFamily="18" charset="0"/>
                <a:cs typeface="Times New Roman" panose="02020603050405020304" pitchFamily="18" charset="0"/>
              </a:rPr>
              <a:t>st</a:t>
            </a:r>
            <a:r>
              <a:rPr lang="en-US" altLang="zh-CN" sz="2800" dirty="0">
                <a:latin typeface="Times New Roman" panose="02020603050405020304" pitchFamily="18" charset="0"/>
                <a:cs typeface="Times New Roman" panose="02020603050405020304" pitchFamily="18" charset="0"/>
              </a:rPr>
              <a:t> ACK</a:t>
            </a:r>
            <a:endParaRPr lang="en-GB" sz="2800" dirty="0"/>
          </a:p>
        </p:txBody>
      </p:sp>
      <p:sp>
        <p:nvSpPr>
          <p:cNvPr id="2" name="Footer Placeholder 1">
            <a:extLst>
              <a:ext uri="{FF2B5EF4-FFF2-40B4-BE49-F238E27FC236}">
                <a16:creationId xmlns:a16="http://schemas.microsoft.com/office/drawing/2014/main" id="{87609EB2-CD1D-33D1-A8BB-B17B4B18815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2E528C29-DFB0-F54A-BB80-224F69CDF548}"/>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29</a:t>
            </a:fld>
            <a:endParaRPr lang="en-US" dirty="0"/>
          </a:p>
        </p:txBody>
      </p:sp>
      <p:sp>
        <p:nvSpPr>
          <p:cNvPr id="6" name="Rectangle 1">
            <a:extLst>
              <a:ext uri="{FF2B5EF4-FFF2-40B4-BE49-F238E27FC236}">
                <a16:creationId xmlns:a16="http://schemas.microsoft.com/office/drawing/2014/main" id="{257E4A76-2F3C-913E-B3EA-D27C7D030CF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D566F133-32A7-1610-E03B-2151532C6B66}"/>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AE760DBF-7E2C-0675-5F2B-93773020103F}"/>
              </a:ext>
            </a:extLst>
          </p:cNvPr>
          <p:cNvPicPr>
            <a:picLocks noChangeAspect="1"/>
          </p:cNvPicPr>
          <p:nvPr/>
        </p:nvPicPr>
        <p:blipFill>
          <a:blip r:embed="rId3"/>
          <a:stretch>
            <a:fillRect/>
          </a:stretch>
        </p:blipFill>
        <p:spPr>
          <a:xfrm>
            <a:off x="947519" y="2211788"/>
            <a:ext cx="7248962" cy="3041650"/>
          </a:xfrm>
          <a:prstGeom prst="rect">
            <a:avLst/>
          </a:prstGeom>
        </p:spPr>
      </p:pic>
    </p:spTree>
    <p:extLst>
      <p:ext uri="{BB962C8B-B14F-4D97-AF65-F5344CB8AC3E}">
        <p14:creationId xmlns:p14="http://schemas.microsoft.com/office/powerpoint/2010/main" val="3670720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9758" y="1952632"/>
            <a:ext cx="8204102" cy="457200"/>
          </a:xfrm>
        </p:spPr>
        <p:txBody>
          <a:bodyPr/>
          <a:lstStyle/>
          <a:p>
            <a:pPr>
              <a:spcBef>
                <a:spcPts val="600"/>
              </a:spcBef>
              <a:spcAft>
                <a:spcPts val="600"/>
              </a:spcAft>
            </a:pPr>
            <a:r>
              <a:rPr lang="en-US" altLang="zh-CN" dirty="0">
                <a:latin typeface="Times New Roman" panose="02020603050405020304" pitchFamily="18" charset="0"/>
                <a:cs typeface="Times New Roman" panose="02020603050405020304" pitchFamily="18" charset="0"/>
              </a:rPr>
              <a:t>Each STA has a Wireless Medium (WM)</a:t>
            </a:r>
          </a:p>
        </p:txBody>
      </p:sp>
      <p:sp>
        <p:nvSpPr>
          <p:cNvPr id="8" name="Content Placeholder 2"/>
          <p:cNvSpPr txBox="1">
            <a:spLocks noChangeArrowheads="1"/>
          </p:cNvSpPr>
          <p:nvPr/>
        </p:nvSpPr>
        <p:spPr bwMode="auto">
          <a:xfrm>
            <a:off x="1600200" y="2883919"/>
            <a:ext cx="6019800" cy="12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In this section, we will also show:</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There cannot be a single WM for the entire WLAN</a:t>
            </a:r>
          </a:p>
          <a:p>
            <a:pPr marL="342900"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No STA can reserve a WM</a:t>
            </a:r>
          </a:p>
        </p:txBody>
      </p:sp>
      <p:sp>
        <p:nvSpPr>
          <p:cNvPr id="2" name="Footer Placeholder 1">
            <a:extLst>
              <a:ext uri="{FF2B5EF4-FFF2-40B4-BE49-F238E27FC236}">
                <a16:creationId xmlns:a16="http://schemas.microsoft.com/office/drawing/2014/main" id="{C04ADB32-21E9-4C2B-92D7-448EB7C21448}"/>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79B470BA-8E63-4B6B-A73E-A950160D766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a:t>
            </a:fld>
            <a:endParaRPr lang="en-US" dirty="0"/>
          </a:p>
        </p:txBody>
      </p:sp>
      <p:sp>
        <p:nvSpPr>
          <p:cNvPr id="6" name="Rectangle 1">
            <a:extLst>
              <a:ext uri="{FF2B5EF4-FFF2-40B4-BE49-F238E27FC236}">
                <a16:creationId xmlns:a16="http://schemas.microsoft.com/office/drawing/2014/main" id="{34FEB37C-E0DF-4273-87F7-572D4E3C87BB}"/>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025B1FFC-AF6B-4F2F-AB32-E847A4175890}"/>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TextBox 3">
            <a:extLst>
              <a:ext uri="{FF2B5EF4-FFF2-40B4-BE49-F238E27FC236}">
                <a16:creationId xmlns:a16="http://schemas.microsoft.com/office/drawing/2014/main" id="{D68F2E7A-A399-6204-AA66-6704D17CAF9E}"/>
              </a:ext>
            </a:extLst>
          </p:cNvPr>
          <p:cNvSpPr txBox="1"/>
          <p:nvPr/>
        </p:nvSpPr>
        <p:spPr bwMode="auto">
          <a:xfrm>
            <a:off x="914400" y="4850872"/>
            <a:ext cx="7315200" cy="92333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r>
              <a:rPr lang="en-US" sz="1800" b="1" dirty="0">
                <a:effectLst/>
                <a:latin typeface="Helvetica Neue" panose="02000503000000020004" pitchFamily="2" charset="0"/>
              </a:rPr>
              <a:t>wireless medium</a:t>
            </a:r>
            <a:r>
              <a:rPr lang="en-US" sz="1800" dirty="0">
                <a:effectLst/>
                <a:latin typeface="Helvetica Neue" panose="02000503000000020004" pitchFamily="2" charset="0"/>
              </a:rPr>
              <a:t>: [WM] The medium used to implement the transfer of protocol data units (PDUs) between peer physical layer (PHY) entities of a wireless local area network (LAN).</a:t>
            </a:r>
          </a:p>
        </p:txBody>
      </p:sp>
      <p:sp>
        <p:nvSpPr>
          <p:cNvPr id="5" name="TextBox 4">
            <a:extLst>
              <a:ext uri="{FF2B5EF4-FFF2-40B4-BE49-F238E27FC236}">
                <a16:creationId xmlns:a16="http://schemas.microsoft.com/office/drawing/2014/main" id="{4BD37DE2-552F-D0E9-7D46-D1DDFA4650CD}"/>
              </a:ext>
            </a:extLst>
          </p:cNvPr>
          <p:cNvSpPr txBox="1"/>
          <p:nvPr/>
        </p:nvSpPr>
        <p:spPr bwMode="auto">
          <a:xfrm>
            <a:off x="7772400" y="5774202"/>
            <a:ext cx="53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2000" dirty="0">
                <a:latin typeface="Times New Roman" panose="02020603050405020304" pitchFamily="18" charset="0"/>
                <a:cs typeface="Times New Roman" panose="02020603050405020304" pitchFamily="18" charset="0"/>
              </a:rPr>
              <a:t>3.1</a:t>
            </a:r>
          </a:p>
        </p:txBody>
      </p:sp>
    </p:spTree>
    <p:extLst>
      <p:ext uri="{BB962C8B-B14F-4D97-AF65-F5344CB8AC3E}">
        <p14:creationId xmlns:p14="http://schemas.microsoft.com/office/powerpoint/2010/main" val="644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51E8-2456-FE2D-4248-8F76784C5D7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E014241-A3CC-DF43-54B1-68289FEA496E}"/>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MU Frame Exchange Sequence with BAR for 1</a:t>
            </a:r>
            <a:r>
              <a:rPr lang="en-US" altLang="zh-CN" sz="2800" baseline="30000" dirty="0">
                <a:latin typeface="Times New Roman" panose="02020603050405020304" pitchFamily="18" charset="0"/>
                <a:cs typeface="Times New Roman" panose="02020603050405020304" pitchFamily="18" charset="0"/>
              </a:rPr>
              <a:t>st</a:t>
            </a:r>
            <a:r>
              <a:rPr lang="en-US" altLang="zh-CN" sz="2800" dirty="0">
                <a:latin typeface="Times New Roman" panose="02020603050405020304" pitchFamily="18" charset="0"/>
                <a:cs typeface="Times New Roman" panose="02020603050405020304" pitchFamily="18" charset="0"/>
              </a:rPr>
              <a:t> ACK</a:t>
            </a:r>
            <a:endParaRPr lang="en-GB" sz="2800" dirty="0"/>
          </a:p>
        </p:txBody>
      </p:sp>
      <p:sp>
        <p:nvSpPr>
          <p:cNvPr id="2" name="Footer Placeholder 1">
            <a:extLst>
              <a:ext uri="{FF2B5EF4-FFF2-40B4-BE49-F238E27FC236}">
                <a16:creationId xmlns:a16="http://schemas.microsoft.com/office/drawing/2014/main" id="{4F6E9F42-2201-E876-BD47-300B49187B9F}"/>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5CFB49CF-F26D-F3F3-BBF4-55AA6A2B64C1}"/>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30</a:t>
            </a:fld>
            <a:endParaRPr lang="en-US" dirty="0"/>
          </a:p>
        </p:txBody>
      </p:sp>
      <p:sp>
        <p:nvSpPr>
          <p:cNvPr id="6" name="Rectangle 1">
            <a:extLst>
              <a:ext uri="{FF2B5EF4-FFF2-40B4-BE49-F238E27FC236}">
                <a16:creationId xmlns:a16="http://schemas.microsoft.com/office/drawing/2014/main" id="{38EA14BB-3167-95E5-6AB2-EE8D44DF7FF9}"/>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92F9095F-4D6F-4DB2-9A37-638E5FB2946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00F4EE80-06CD-CAF4-6F32-4C7D9051DA2B}"/>
              </a:ext>
            </a:extLst>
          </p:cNvPr>
          <p:cNvPicPr>
            <a:picLocks noChangeAspect="1"/>
          </p:cNvPicPr>
          <p:nvPr/>
        </p:nvPicPr>
        <p:blipFill>
          <a:blip r:embed="rId3"/>
          <a:stretch>
            <a:fillRect/>
          </a:stretch>
        </p:blipFill>
        <p:spPr>
          <a:xfrm>
            <a:off x="755426" y="1969556"/>
            <a:ext cx="7668878" cy="2918887"/>
          </a:xfrm>
          <a:prstGeom prst="rect">
            <a:avLst/>
          </a:prstGeom>
        </p:spPr>
      </p:pic>
    </p:spTree>
    <p:extLst>
      <p:ext uri="{BB962C8B-B14F-4D97-AF65-F5344CB8AC3E}">
        <p14:creationId xmlns:p14="http://schemas.microsoft.com/office/powerpoint/2010/main" val="309359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8B1D7-1A2A-1CC3-F270-D109DB4F780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FE057F-E8A5-B147-FB95-8AA4E10B5047}"/>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MU Frame Exchange Sequence for A-MPDUs</a:t>
            </a:r>
            <a:endParaRPr lang="en-GB" sz="2800" dirty="0"/>
          </a:p>
        </p:txBody>
      </p:sp>
      <p:sp>
        <p:nvSpPr>
          <p:cNvPr id="2" name="Footer Placeholder 1">
            <a:extLst>
              <a:ext uri="{FF2B5EF4-FFF2-40B4-BE49-F238E27FC236}">
                <a16:creationId xmlns:a16="http://schemas.microsoft.com/office/drawing/2014/main" id="{8C1732F4-AC0E-D4B1-8E4A-FD3EFA7CB9E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C6616C1D-3FAB-A9D9-3CBB-07D9E5036A59}"/>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31</a:t>
            </a:fld>
            <a:endParaRPr lang="en-US" dirty="0"/>
          </a:p>
        </p:txBody>
      </p:sp>
      <p:sp>
        <p:nvSpPr>
          <p:cNvPr id="6" name="Rectangle 1">
            <a:extLst>
              <a:ext uri="{FF2B5EF4-FFF2-40B4-BE49-F238E27FC236}">
                <a16:creationId xmlns:a16="http://schemas.microsoft.com/office/drawing/2014/main" id="{E68CA2C8-2AAC-DED2-15AA-7B2B2E9EE27C}"/>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226DC3E-0272-735C-F934-43ABC41558C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3ACAD82E-E1AF-FA8A-E301-9A8A5F66D2B9}"/>
              </a:ext>
            </a:extLst>
          </p:cNvPr>
          <p:cNvPicPr>
            <a:picLocks noChangeAspect="1"/>
          </p:cNvPicPr>
          <p:nvPr/>
        </p:nvPicPr>
        <p:blipFill>
          <a:blip r:embed="rId3"/>
          <a:stretch>
            <a:fillRect/>
          </a:stretch>
        </p:blipFill>
        <p:spPr>
          <a:xfrm>
            <a:off x="742372" y="1746027"/>
            <a:ext cx="7659255" cy="3543300"/>
          </a:xfrm>
          <a:prstGeom prst="rect">
            <a:avLst/>
          </a:prstGeom>
        </p:spPr>
      </p:pic>
    </p:spTree>
    <p:extLst>
      <p:ext uri="{BB962C8B-B14F-4D97-AF65-F5344CB8AC3E}">
        <p14:creationId xmlns:p14="http://schemas.microsoft.com/office/powerpoint/2010/main" val="2197072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35D0D-E740-5A5C-338B-36A6DD9919F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A12B202-9887-38B1-3259-B599FF77619B}"/>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A-MPDU 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w/ UL OFDMA</a:t>
            </a:r>
            <a:endParaRPr lang="en-GB" sz="2800" dirty="0"/>
          </a:p>
        </p:txBody>
      </p:sp>
      <p:sp>
        <p:nvSpPr>
          <p:cNvPr id="2" name="Footer Placeholder 1">
            <a:extLst>
              <a:ext uri="{FF2B5EF4-FFF2-40B4-BE49-F238E27FC236}">
                <a16:creationId xmlns:a16="http://schemas.microsoft.com/office/drawing/2014/main" id="{6AA9F05C-35A7-ADF4-968D-E00B81F485DF}"/>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3F68CBF0-D27E-2FAD-3492-4928B78EA44F}"/>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32</a:t>
            </a:fld>
            <a:endParaRPr lang="en-US" dirty="0"/>
          </a:p>
        </p:txBody>
      </p:sp>
      <p:sp>
        <p:nvSpPr>
          <p:cNvPr id="6" name="Rectangle 1">
            <a:extLst>
              <a:ext uri="{FF2B5EF4-FFF2-40B4-BE49-F238E27FC236}">
                <a16:creationId xmlns:a16="http://schemas.microsoft.com/office/drawing/2014/main" id="{1832D011-E37A-5DDC-8BBB-EAB8B07E69FB}"/>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BB4FFFBC-A943-F587-1136-E7A3161B71F6}"/>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ED82D107-364B-67F2-7736-8E8D45A50508}"/>
              </a:ext>
            </a:extLst>
          </p:cNvPr>
          <p:cNvPicPr>
            <a:picLocks noChangeAspect="1"/>
          </p:cNvPicPr>
          <p:nvPr/>
        </p:nvPicPr>
        <p:blipFill>
          <a:blip r:embed="rId3"/>
          <a:stretch>
            <a:fillRect/>
          </a:stretch>
        </p:blipFill>
        <p:spPr>
          <a:xfrm>
            <a:off x="696912" y="1752466"/>
            <a:ext cx="7475723" cy="3494088"/>
          </a:xfrm>
          <a:prstGeom prst="rect">
            <a:avLst/>
          </a:prstGeom>
        </p:spPr>
      </p:pic>
    </p:spTree>
    <p:extLst>
      <p:ext uri="{BB962C8B-B14F-4D97-AF65-F5344CB8AC3E}">
        <p14:creationId xmlns:p14="http://schemas.microsoft.com/office/powerpoint/2010/main" val="2644331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A1F13-5BDD-A347-C622-AEDC8D86619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947B545-80C1-9350-F91D-AE379980B890}"/>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Triggered MU 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w/ DL MU OFDMA</a:t>
            </a:r>
            <a:endParaRPr lang="en-GB" sz="2800" dirty="0"/>
          </a:p>
        </p:txBody>
      </p:sp>
      <p:sp>
        <p:nvSpPr>
          <p:cNvPr id="2" name="Footer Placeholder 1">
            <a:extLst>
              <a:ext uri="{FF2B5EF4-FFF2-40B4-BE49-F238E27FC236}">
                <a16:creationId xmlns:a16="http://schemas.microsoft.com/office/drawing/2014/main" id="{925C9942-E1FC-E19D-7232-1BE2886E602E}"/>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627B9735-13B8-53F2-CD29-C262AFAB48F7}"/>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33</a:t>
            </a:fld>
            <a:endParaRPr lang="en-US" dirty="0"/>
          </a:p>
        </p:txBody>
      </p:sp>
      <p:sp>
        <p:nvSpPr>
          <p:cNvPr id="6" name="Rectangle 1">
            <a:extLst>
              <a:ext uri="{FF2B5EF4-FFF2-40B4-BE49-F238E27FC236}">
                <a16:creationId xmlns:a16="http://schemas.microsoft.com/office/drawing/2014/main" id="{F5D1FC83-A1E4-3B29-B1E1-E99CCBE65090}"/>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AA2C9352-25E5-515A-8C5B-DABEF42FBF7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74E69745-B951-BBA4-E743-04C5BD861BA1}"/>
              </a:ext>
            </a:extLst>
          </p:cNvPr>
          <p:cNvPicPr>
            <a:picLocks noChangeAspect="1"/>
          </p:cNvPicPr>
          <p:nvPr/>
        </p:nvPicPr>
        <p:blipFill>
          <a:blip r:embed="rId3"/>
          <a:stretch>
            <a:fillRect/>
          </a:stretch>
        </p:blipFill>
        <p:spPr>
          <a:xfrm>
            <a:off x="347753" y="1715976"/>
            <a:ext cx="8590185" cy="4040299"/>
          </a:xfrm>
          <a:prstGeom prst="rect">
            <a:avLst/>
          </a:prstGeom>
        </p:spPr>
      </p:pic>
    </p:spTree>
    <p:extLst>
      <p:ext uri="{BB962C8B-B14F-4D97-AF65-F5344CB8AC3E}">
        <p14:creationId xmlns:p14="http://schemas.microsoft.com/office/powerpoint/2010/main" val="3202420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BBEF6-4EED-D96E-13EF-54F6DF56444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7C3972F-881F-7CE0-273B-46CF2139E245}"/>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Triggered MU 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w/ DL Multi-STA </a:t>
            </a:r>
            <a:r>
              <a:rPr lang="en-US" altLang="zh-CN" sz="2800" dirty="0" err="1">
                <a:latin typeface="Times New Roman" panose="02020603050405020304" pitchFamily="18" charset="0"/>
                <a:cs typeface="Times New Roman" panose="02020603050405020304" pitchFamily="18" charset="0"/>
              </a:rPr>
              <a:t>BlockAck</a:t>
            </a:r>
            <a:endParaRPr lang="en-GB" sz="2800" dirty="0"/>
          </a:p>
        </p:txBody>
      </p:sp>
      <p:sp>
        <p:nvSpPr>
          <p:cNvPr id="2" name="Footer Placeholder 1">
            <a:extLst>
              <a:ext uri="{FF2B5EF4-FFF2-40B4-BE49-F238E27FC236}">
                <a16:creationId xmlns:a16="http://schemas.microsoft.com/office/drawing/2014/main" id="{F0C63BF6-B70A-7AA7-9799-7D25D6DF137E}"/>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FE0A215-A0F5-5DD7-22C3-36621C0201BF}"/>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34</a:t>
            </a:fld>
            <a:endParaRPr lang="en-US" dirty="0"/>
          </a:p>
        </p:txBody>
      </p:sp>
      <p:sp>
        <p:nvSpPr>
          <p:cNvPr id="6" name="Rectangle 1">
            <a:extLst>
              <a:ext uri="{FF2B5EF4-FFF2-40B4-BE49-F238E27FC236}">
                <a16:creationId xmlns:a16="http://schemas.microsoft.com/office/drawing/2014/main" id="{7CFC5A0D-64E7-B776-315A-A10D3C8BCB94}"/>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C9B63B4B-EBE1-3B43-D553-D1B7E698B8BB}"/>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4CA44153-A23B-88B8-4BB7-ADF020CC4936}"/>
              </a:ext>
            </a:extLst>
          </p:cNvPr>
          <p:cNvPicPr>
            <a:picLocks noChangeAspect="1"/>
          </p:cNvPicPr>
          <p:nvPr/>
        </p:nvPicPr>
        <p:blipFill>
          <a:blip r:embed="rId3"/>
          <a:stretch>
            <a:fillRect/>
          </a:stretch>
        </p:blipFill>
        <p:spPr>
          <a:xfrm>
            <a:off x="266700" y="1751644"/>
            <a:ext cx="8567474" cy="3854450"/>
          </a:xfrm>
          <a:prstGeom prst="rect">
            <a:avLst/>
          </a:prstGeom>
        </p:spPr>
      </p:pic>
    </p:spTree>
    <p:extLst>
      <p:ext uri="{BB962C8B-B14F-4D97-AF65-F5344CB8AC3E}">
        <p14:creationId xmlns:p14="http://schemas.microsoft.com/office/powerpoint/2010/main" val="1500181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3B4CA-0974-A52F-1DC2-7DB8FA149D1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49903A2-FBA9-3A33-82D5-023BB8EB393E}"/>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Triggered MU 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w/ duplicate DL Multi-STA </a:t>
            </a:r>
            <a:r>
              <a:rPr lang="en-US" altLang="zh-CN" sz="2800" dirty="0" err="1">
                <a:latin typeface="Times New Roman" panose="02020603050405020304" pitchFamily="18" charset="0"/>
                <a:cs typeface="Times New Roman" panose="02020603050405020304" pitchFamily="18" charset="0"/>
              </a:rPr>
              <a:t>BlockAck</a:t>
            </a:r>
            <a:endParaRPr lang="en-GB" sz="2800" dirty="0"/>
          </a:p>
        </p:txBody>
      </p:sp>
      <p:sp>
        <p:nvSpPr>
          <p:cNvPr id="2" name="Footer Placeholder 1">
            <a:extLst>
              <a:ext uri="{FF2B5EF4-FFF2-40B4-BE49-F238E27FC236}">
                <a16:creationId xmlns:a16="http://schemas.microsoft.com/office/drawing/2014/main" id="{ADC609B4-A828-4956-B2B8-F6FE1064D69A}"/>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8E8D760F-5FD6-7028-174D-8A5E09D247EF}"/>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35</a:t>
            </a:fld>
            <a:endParaRPr lang="en-US" dirty="0"/>
          </a:p>
        </p:txBody>
      </p:sp>
      <p:sp>
        <p:nvSpPr>
          <p:cNvPr id="6" name="Rectangle 1">
            <a:extLst>
              <a:ext uri="{FF2B5EF4-FFF2-40B4-BE49-F238E27FC236}">
                <a16:creationId xmlns:a16="http://schemas.microsoft.com/office/drawing/2014/main" id="{28954E0D-2E40-F252-39EB-11602E1CCEB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93D336D-8521-190A-8DD2-A167E62A7AE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FBF1323F-07C8-941D-5298-61CA562CC22C}"/>
              </a:ext>
            </a:extLst>
          </p:cNvPr>
          <p:cNvPicPr>
            <a:picLocks noChangeAspect="1"/>
          </p:cNvPicPr>
          <p:nvPr/>
        </p:nvPicPr>
        <p:blipFill>
          <a:blip r:embed="rId3"/>
          <a:stretch>
            <a:fillRect/>
          </a:stretch>
        </p:blipFill>
        <p:spPr>
          <a:xfrm>
            <a:off x="345090" y="1994107"/>
            <a:ext cx="8570310" cy="3619500"/>
          </a:xfrm>
          <a:prstGeom prst="rect">
            <a:avLst/>
          </a:prstGeom>
        </p:spPr>
      </p:pic>
    </p:spTree>
    <p:extLst>
      <p:ext uri="{BB962C8B-B14F-4D97-AF65-F5344CB8AC3E}">
        <p14:creationId xmlns:p14="http://schemas.microsoft.com/office/powerpoint/2010/main" val="108044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40C8F-50C0-7F70-0C29-D272EB530EC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81C169E-7F6F-9495-E476-5A252E0F823D}"/>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w/ multiple PPDUs before BAR</a:t>
            </a:r>
            <a:endParaRPr lang="en-GB" sz="2800" dirty="0"/>
          </a:p>
        </p:txBody>
      </p:sp>
      <p:sp>
        <p:nvSpPr>
          <p:cNvPr id="2" name="Footer Placeholder 1">
            <a:extLst>
              <a:ext uri="{FF2B5EF4-FFF2-40B4-BE49-F238E27FC236}">
                <a16:creationId xmlns:a16="http://schemas.microsoft.com/office/drawing/2014/main" id="{BED5769B-7374-297A-7071-199CD9788F7B}"/>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A5ED420-E4D1-6659-9C51-ABBC4BDA8DDF}"/>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36</a:t>
            </a:fld>
            <a:endParaRPr lang="en-US" dirty="0"/>
          </a:p>
        </p:txBody>
      </p:sp>
      <p:sp>
        <p:nvSpPr>
          <p:cNvPr id="6" name="Rectangle 1">
            <a:extLst>
              <a:ext uri="{FF2B5EF4-FFF2-40B4-BE49-F238E27FC236}">
                <a16:creationId xmlns:a16="http://schemas.microsoft.com/office/drawing/2014/main" id="{B0363F49-E172-C6F9-83DA-4214E7DA8CA1}"/>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9434BCA0-1C77-CCB2-0317-73D03B42248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7D2D59AA-848F-C473-8169-DA9B6615608C}"/>
              </a:ext>
            </a:extLst>
          </p:cNvPr>
          <p:cNvPicPr>
            <a:picLocks noChangeAspect="1"/>
          </p:cNvPicPr>
          <p:nvPr/>
        </p:nvPicPr>
        <p:blipFill>
          <a:blip r:embed="rId3"/>
          <a:stretch>
            <a:fillRect/>
          </a:stretch>
        </p:blipFill>
        <p:spPr>
          <a:xfrm>
            <a:off x="1198051" y="1905000"/>
            <a:ext cx="6747897" cy="3822700"/>
          </a:xfrm>
          <a:prstGeom prst="rect">
            <a:avLst/>
          </a:prstGeom>
        </p:spPr>
      </p:pic>
    </p:spTree>
    <p:extLst>
      <p:ext uri="{BB962C8B-B14F-4D97-AF65-F5344CB8AC3E}">
        <p14:creationId xmlns:p14="http://schemas.microsoft.com/office/powerpoint/2010/main" val="3009950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0759C-DA70-A1FC-71CD-BEB68E61252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965E36C-0F05-96DE-3A22-D12F5E33D448}"/>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w/ multiple PPDUs before MU-BAR Trigger</a:t>
            </a:r>
            <a:endParaRPr lang="en-GB" sz="2800" dirty="0"/>
          </a:p>
        </p:txBody>
      </p:sp>
      <p:sp>
        <p:nvSpPr>
          <p:cNvPr id="2" name="Footer Placeholder 1">
            <a:extLst>
              <a:ext uri="{FF2B5EF4-FFF2-40B4-BE49-F238E27FC236}">
                <a16:creationId xmlns:a16="http://schemas.microsoft.com/office/drawing/2014/main" id="{9D941ADA-D92A-94A3-DF53-FD21997849EE}"/>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CE1F2F5B-ECF1-97EB-AAEA-984463387B34}"/>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37</a:t>
            </a:fld>
            <a:endParaRPr lang="en-US" dirty="0"/>
          </a:p>
        </p:txBody>
      </p:sp>
      <p:sp>
        <p:nvSpPr>
          <p:cNvPr id="6" name="Rectangle 1">
            <a:extLst>
              <a:ext uri="{FF2B5EF4-FFF2-40B4-BE49-F238E27FC236}">
                <a16:creationId xmlns:a16="http://schemas.microsoft.com/office/drawing/2014/main" id="{7B824E6D-6667-A45F-ADF3-1D95C02B4BAC}"/>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274A446E-BCF5-FA57-55F4-A124F9D51BD7}"/>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00C450F3-93B0-0391-4AFE-DAE03DE4DF7D}"/>
              </a:ext>
            </a:extLst>
          </p:cNvPr>
          <p:cNvPicPr>
            <a:picLocks noChangeAspect="1"/>
          </p:cNvPicPr>
          <p:nvPr/>
        </p:nvPicPr>
        <p:blipFill>
          <a:blip r:embed="rId3"/>
          <a:stretch>
            <a:fillRect/>
          </a:stretch>
        </p:blipFill>
        <p:spPr>
          <a:xfrm>
            <a:off x="819322" y="1808408"/>
            <a:ext cx="7051332" cy="4230799"/>
          </a:xfrm>
          <a:prstGeom prst="rect">
            <a:avLst/>
          </a:prstGeom>
        </p:spPr>
      </p:pic>
    </p:spTree>
    <p:extLst>
      <p:ext uri="{BB962C8B-B14F-4D97-AF65-F5344CB8AC3E}">
        <p14:creationId xmlns:p14="http://schemas.microsoft.com/office/powerpoint/2010/main" val="820202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8DAC-D2B0-3310-2F5A-58120664297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8769525-2AEF-F4AC-5287-03114DB6B00D}"/>
              </a:ext>
            </a:extLst>
          </p:cNvPr>
          <p:cNvSpPr>
            <a:spLocks noGrp="1"/>
          </p:cNvSpPr>
          <p:nvPr>
            <p:ph type="title"/>
          </p:nvPr>
        </p:nvSpPr>
        <p:spPr>
          <a:xfrm>
            <a:off x="266700" y="798401"/>
            <a:ext cx="8648700" cy="725599"/>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for updating reciprocal beamforming steering matrix</a:t>
            </a:r>
            <a:endParaRPr lang="en-GB" sz="2800" dirty="0"/>
          </a:p>
        </p:txBody>
      </p:sp>
      <p:sp>
        <p:nvSpPr>
          <p:cNvPr id="2" name="Footer Placeholder 1">
            <a:extLst>
              <a:ext uri="{FF2B5EF4-FFF2-40B4-BE49-F238E27FC236}">
                <a16:creationId xmlns:a16="http://schemas.microsoft.com/office/drawing/2014/main" id="{B6C960D1-BB73-E42F-E203-5327772BD9EB}"/>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52413BE3-8104-2BE8-2611-A5F425AFC43D}"/>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38</a:t>
            </a:fld>
            <a:endParaRPr lang="en-US" dirty="0"/>
          </a:p>
        </p:txBody>
      </p:sp>
      <p:sp>
        <p:nvSpPr>
          <p:cNvPr id="6" name="Rectangle 1">
            <a:extLst>
              <a:ext uri="{FF2B5EF4-FFF2-40B4-BE49-F238E27FC236}">
                <a16:creationId xmlns:a16="http://schemas.microsoft.com/office/drawing/2014/main" id="{BE1A1270-30DB-B5C4-C412-15EF3D527B14}"/>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91C74521-8ADA-3F8F-85C7-A596CF62E1D3}"/>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EB9C3D2A-CEAE-B474-EB3B-A982554AA97E}"/>
              </a:ext>
            </a:extLst>
          </p:cNvPr>
          <p:cNvPicPr>
            <a:picLocks noChangeAspect="1"/>
          </p:cNvPicPr>
          <p:nvPr/>
        </p:nvPicPr>
        <p:blipFill>
          <a:blip r:embed="rId3"/>
          <a:stretch>
            <a:fillRect/>
          </a:stretch>
        </p:blipFill>
        <p:spPr>
          <a:xfrm>
            <a:off x="413118" y="2199318"/>
            <a:ext cx="8047589" cy="2762330"/>
          </a:xfrm>
          <a:prstGeom prst="rect">
            <a:avLst/>
          </a:prstGeom>
        </p:spPr>
      </p:pic>
    </p:spTree>
    <p:extLst>
      <p:ext uri="{BB962C8B-B14F-4D97-AF65-F5344CB8AC3E}">
        <p14:creationId xmlns:p14="http://schemas.microsoft.com/office/powerpoint/2010/main" val="1906901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7A057-FAD0-10CF-FEFB-315301DDFE1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54BAE2-E68A-71BC-8CA5-625B81B926BA}"/>
              </a:ext>
            </a:extLst>
          </p:cNvPr>
          <p:cNvSpPr>
            <a:spLocks noGrp="1"/>
          </p:cNvSpPr>
          <p:nvPr>
            <p:ph type="title"/>
          </p:nvPr>
        </p:nvSpPr>
        <p:spPr>
          <a:xfrm>
            <a:off x="266700" y="685800"/>
            <a:ext cx="8648700" cy="1495537"/>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for bidirectional updating of reciprocal beamforming steering matrices</a:t>
            </a:r>
            <a:endParaRPr lang="en-GB" sz="2800" dirty="0"/>
          </a:p>
        </p:txBody>
      </p:sp>
      <p:sp>
        <p:nvSpPr>
          <p:cNvPr id="2" name="Footer Placeholder 1">
            <a:extLst>
              <a:ext uri="{FF2B5EF4-FFF2-40B4-BE49-F238E27FC236}">
                <a16:creationId xmlns:a16="http://schemas.microsoft.com/office/drawing/2014/main" id="{2ED6B18A-B7D2-C117-FB7E-FB321222CB14}"/>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DB5C6E4E-C860-9517-4C1D-ED4718045B36}"/>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39</a:t>
            </a:fld>
            <a:endParaRPr lang="en-US" dirty="0"/>
          </a:p>
        </p:txBody>
      </p:sp>
      <p:sp>
        <p:nvSpPr>
          <p:cNvPr id="6" name="Rectangle 1">
            <a:extLst>
              <a:ext uri="{FF2B5EF4-FFF2-40B4-BE49-F238E27FC236}">
                <a16:creationId xmlns:a16="http://schemas.microsoft.com/office/drawing/2014/main" id="{C6D9DCAA-82E7-3C0C-61FD-C0BCD9D1F893}"/>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23D88D77-FB1F-E080-946C-D8F7CE2122A4}"/>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65DAEACF-6D00-C541-FE99-AB1F20A7B774}"/>
              </a:ext>
            </a:extLst>
          </p:cNvPr>
          <p:cNvPicPr>
            <a:picLocks noChangeAspect="1"/>
          </p:cNvPicPr>
          <p:nvPr/>
        </p:nvPicPr>
        <p:blipFill>
          <a:blip r:embed="rId3"/>
          <a:stretch>
            <a:fillRect/>
          </a:stretch>
        </p:blipFill>
        <p:spPr>
          <a:xfrm>
            <a:off x="1205405" y="2181337"/>
            <a:ext cx="6733189" cy="4100543"/>
          </a:xfrm>
          <a:prstGeom prst="rect">
            <a:avLst/>
          </a:prstGeom>
        </p:spPr>
      </p:pic>
    </p:spTree>
    <p:extLst>
      <p:ext uri="{BB962C8B-B14F-4D97-AF65-F5344CB8AC3E}">
        <p14:creationId xmlns:p14="http://schemas.microsoft.com/office/powerpoint/2010/main" val="357184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0E7D-A4A0-A40D-313C-829C8DC132B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369450B-5779-49A0-C09C-58269DE2BCF0}"/>
              </a:ext>
            </a:extLst>
          </p:cNvPr>
          <p:cNvSpPr>
            <a:spLocks noGrp="1"/>
          </p:cNvSpPr>
          <p:nvPr>
            <p:ph type="title"/>
          </p:nvPr>
        </p:nvSpPr>
        <p:spPr>
          <a:xfrm>
            <a:off x="685800" y="685801"/>
            <a:ext cx="7770813" cy="457200"/>
          </a:xfrm>
        </p:spPr>
        <p:txBody>
          <a:bodyPr/>
          <a:lstStyle/>
          <a:p>
            <a:r>
              <a:rPr lang="en-US" altLang="zh-CN" sz="2800" dirty="0">
                <a:latin typeface="Times New Roman" panose="02020603050405020304" pitchFamily="18" charset="0"/>
                <a:cs typeface="Times New Roman" panose="02020603050405020304" pitchFamily="18" charset="0"/>
              </a:rPr>
              <a:t>The Wireless Medium of an isolated AP or STA</a:t>
            </a:r>
            <a:endParaRPr lang="en-GB" sz="2800" dirty="0"/>
          </a:p>
        </p:txBody>
      </p:sp>
      <p:sp>
        <p:nvSpPr>
          <p:cNvPr id="8" name="Content Placeholder 2">
            <a:extLst>
              <a:ext uri="{FF2B5EF4-FFF2-40B4-BE49-F238E27FC236}">
                <a16:creationId xmlns:a16="http://schemas.microsoft.com/office/drawing/2014/main" id="{FADA041C-018E-A515-3583-0176A68D7BC7}"/>
              </a:ext>
            </a:extLst>
          </p:cNvPr>
          <p:cNvSpPr txBox="1">
            <a:spLocks noChangeArrowheads="1"/>
          </p:cNvSpPr>
          <p:nvPr/>
        </p:nvSpPr>
        <p:spPr bwMode="auto">
          <a:xfrm>
            <a:off x="459581" y="4800600"/>
            <a:ext cx="8379619" cy="149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A single AP or STA has a coverage area that is the max area where its transmissions can interfere with other APs or STAs above the noise floor</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This is the WM of the AP or STA.  It cannot be shared with or reserved by APs or STAs outside the circle</a:t>
            </a:r>
          </a:p>
        </p:txBody>
      </p:sp>
      <p:sp>
        <p:nvSpPr>
          <p:cNvPr id="2" name="Footer Placeholder 1">
            <a:extLst>
              <a:ext uri="{FF2B5EF4-FFF2-40B4-BE49-F238E27FC236}">
                <a16:creationId xmlns:a16="http://schemas.microsoft.com/office/drawing/2014/main" id="{A9D46D40-6E2C-4151-B9AC-B8A353536561}"/>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99DB935-E13B-5B71-7A43-A0139E813820}"/>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a:t>
            </a:fld>
            <a:endParaRPr lang="en-US" dirty="0"/>
          </a:p>
        </p:txBody>
      </p:sp>
      <p:sp>
        <p:nvSpPr>
          <p:cNvPr id="6" name="Rectangle 1">
            <a:extLst>
              <a:ext uri="{FF2B5EF4-FFF2-40B4-BE49-F238E27FC236}">
                <a16:creationId xmlns:a16="http://schemas.microsoft.com/office/drawing/2014/main" id="{80E2551F-8C30-0E2E-7E08-6E29438C753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2078A0B4-957D-95BF-D763-9D579EC89EAB}"/>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0995370C-92C5-DEED-ED1B-49329B35764B}"/>
              </a:ext>
            </a:extLst>
          </p:cNvPr>
          <p:cNvSpPr/>
          <p:nvPr/>
        </p:nvSpPr>
        <p:spPr bwMode="auto">
          <a:xfrm>
            <a:off x="2819400" y="1524000"/>
            <a:ext cx="3276600" cy="2971800"/>
          </a:xfrm>
          <a:prstGeom prst="ellipse">
            <a:avLst/>
          </a:prstGeom>
          <a:no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0" name="Rectangle 9">
            <a:extLst>
              <a:ext uri="{FF2B5EF4-FFF2-40B4-BE49-F238E27FC236}">
                <a16:creationId xmlns:a16="http://schemas.microsoft.com/office/drawing/2014/main" id="{828D6DC9-6AB8-5BE5-4CD7-7B9D913D89FF}"/>
              </a:ext>
            </a:extLst>
          </p:cNvPr>
          <p:cNvSpPr/>
          <p:nvPr/>
        </p:nvSpPr>
        <p:spPr bwMode="auto">
          <a:xfrm>
            <a:off x="4229100" y="2803390"/>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dirty="0">
                <a:ln>
                  <a:noFill/>
                </a:ln>
                <a:solidFill>
                  <a:schemeClr val="tx1"/>
                </a:solidFill>
                <a:effectLst/>
                <a:latin typeface="Times New Roman" panose="02020603050405020304" pitchFamily="18" charset="0"/>
              </a:rPr>
              <a:t>AP</a:t>
            </a:r>
          </a:p>
        </p:txBody>
      </p:sp>
    </p:spTree>
    <p:extLst>
      <p:ext uri="{BB962C8B-B14F-4D97-AF65-F5344CB8AC3E}">
        <p14:creationId xmlns:p14="http://schemas.microsoft.com/office/powerpoint/2010/main" val="4011555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3E761-74AE-45AE-D200-9F885CC6DE0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0ABDD46-440D-37AE-7D21-A9E412B803CF}"/>
              </a:ext>
            </a:extLst>
          </p:cNvPr>
          <p:cNvSpPr>
            <a:spLocks noGrp="1"/>
          </p:cNvSpPr>
          <p:nvPr>
            <p:ph type="title"/>
          </p:nvPr>
        </p:nvSpPr>
        <p:spPr>
          <a:xfrm>
            <a:off x="266700" y="685800"/>
            <a:ext cx="8648700" cy="1495537"/>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for calibration with SIFS intervals (1)</a:t>
            </a:r>
            <a:endParaRPr lang="en-GB" sz="2800" dirty="0"/>
          </a:p>
        </p:txBody>
      </p:sp>
      <p:sp>
        <p:nvSpPr>
          <p:cNvPr id="2" name="Footer Placeholder 1">
            <a:extLst>
              <a:ext uri="{FF2B5EF4-FFF2-40B4-BE49-F238E27FC236}">
                <a16:creationId xmlns:a16="http://schemas.microsoft.com/office/drawing/2014/main" id="{B7EE4F5E-4AB0-D69A-ABB3-415D087CE25A}"/>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B6392526-693F-DFE7-A588-D38E8ABC97C6}"/>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40</a:t>
            </a:fld>
            <a:endParaRPr lang="en-US" dirty="0"/>
          </a:p>
        </p:txBody>
      </p:sp>
      <p:sp>
        <p:nvSpPr>
          <p:cNvPr id="6" name="Rectangle 1">
            <a:extLst>
              <a:ext uri="{FF2B5EF4-FFF2-40B4-BE49-F238E27FC236}">
                <a16:creationId xmlns:a16="http://schemas.microsoft.com/office/drawing/2014/main" id="{90CF4E09-DCE8-1F6B-77CC-A164F4C1D499}"/>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A3EFF94-5EB5-4881-9429-D20D2DDD9DF3}"/>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78AB4EFD-9BEF-A3EA-FD73-6FB35BD10BD1}"/>
              </a:ext>
            </a:extLst>
          </p:cNvPr>
          <p:cNvPicPr>
            <a:picLocks noChangeAspect="1"/>
          </p:cNvPicPr>
          <p:nvPr/>
        </p:nvPicPr>
        <p:blipFill>
          <a:blip r:embed="rId3"/>
          <a:stretch>
            <a:fillRect/>
          </a:stretch>
        </p:blipFill>
        <p:spPr>
          <a:xfrm>
            <a:off x="804461" y="2314687"/>
            <a:ext cx="7535078" cy="3111500"/>
          </a:xfrm>
          <a:prstGeom prst="rect">
            <a:avLst/>
          </a:prstGeom>
        </p:spPr>
      </p:pic>
    </p:spTree>
    <p:extLst>
      <p:ext uri="{BB962C8B-B14F-4D97-AF65-F5344CB8AC3E}">
        <p14:creationId xmlns:p14="http://schemas.microsoft.com/office/powerpoint/2010/main" val="2549709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941FB-19C4-7989-7A72-238C3F82047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3E28183-C0DF-15A0-8225-3F921E2C971B}"/>
              </a:ext>
            </a:extLst>
          </p:cNvPr>
          <p:cNvSpPr>
            <a:spLocks noGrp="1"/>
          </p:cNvSpPr>
          <p:nvPr>
            <p:ph type="title"/>
          </p:nvPr>
        </p:nvSpPr>
        <p:spPr>
          <a:xfrm>
            <a:off x="266700" y="685800"/>
            <a:ext cx="8648700" cy="1495537"/>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for calibration with SIFS intervals (2)</a:t>
            </a:r>
            <a:endParaRPr lang="en-GB" sz="2800" dirty="0"/>
          </a:p>
        </p:txBody>
      </p:sp>
      <p:sp>
        <p:nvSpPr>
          <p:cNvPr id="2" name="Footer Placeholder 1">
            <a:extLst>
              <a:ext uri="{FF2B5EF4-FFF2-40B4-BE49-F238E27FC236}">
                <a16:creationId xmlns:a16="http://schemas.microsoft.com/office/drawing/2014/main" id="{EAD271A7-4A5D-4232-F0EE-B17FFCC93786}"/>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DFBB0FDD-6D43-E167-6548-E260F6AC7C26}"/>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41</a:t>
            </a:fld>
            <a:endParaRPr lang="en-US" dirty="0"/>
          </a:p>
        </p:txBody>
      </p:sp>
      <p:sp>
        <p:nvSpPr>
          <p:cNvPr id="6" name="Rectangle 1">
            <a:extLst>
              <a:ext uri="{FF2B5EF4-FFF2-40B4-BE49-F238E27FC236}">
                <a16:creationId xmlns:a16="http://schemas.microsoft.com/office/drawing/2014/main" id="{303444D0-CEAF-E2F4-1F64-80245B3A525D}"/>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73780958-F15C-972C-CE3B-824EA47BE42C}"/>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19E96AC0-F9DE-4BCC-7FE3-8790BE4267F5}"/>
              </a:ext>
            </a:extLst>
          </p:cNvPr>
          <p:cNvPicPr>
            <a:picLocks noChangeAspect="1"/>
          </p:cNvPicPr>
          <p:nvPr/>
        </p:nvPicPr>
        <p:blipFill>
          <a:blip r:embed="rId3"/>
          <a:stretch>
            <a:fillRect/>
          </a:stretch>
        </p:blipFill>
        <p:spPr>
          <a:xfrm>
            <a:off x="915987" y="2181337"/>
            <a:ext cx="7312025" cy="3581400"/>
          </a:xfrm>
          <a:prstGeom prst="rect">
            <a:avLst/>
          </a:prstGeom>
        </p:spPr>
      </p:pic>
    </p:spTree>
    <p:extLst>
      <p:ext uri="{BB962C8B-B14F-4D97-AF65-F5344CB8AC3E}">
        <p14:creationId xmlns:p14="http://schemas.microsoft.com/office/powerpoint/2010/main" val="1003920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2F151-9A68-69F9-C9AA-413C52B47BE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3A182C-DC94-6371-7B74-150EAC7579B6}"/>
              </a:ext>
            </a:extLst>
          </p:cNvPr>
          <p:cNvSpPr>
            <a:spLocks noGrp="1"/>
          </p:cNvSpPr>
          <p:nvPr>
            <p:ph type="title"/>
          </p:nvPr>
        </p:nvSpPr>
        <p:spPr>
          <a:xfrm>
            <a:off x="266700" y="685800"/>
            <a:ext cx="8648700" cy="1495537"/>
          </a:xfrm>
        </p:spPr>
        <p:txBody>
          <a:bodyPr/>
          <a:lstStyle/>
          <a:p>
            <a:r>
              <a:rPr lang="en-US" altLang="zh-CN" sz="2800" dirty="0">
                <a:latin typeface="Times New Roman" panose="02020603050405020304" pitchFamily="18" charset="0"/>
                <a:cs typeface="Times New Roman" panose="02020603050405020304" pitchFamily="18" charset="0"/>
              </a:rPr>
              <a:t>Frame Exchange Sequence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for calibration with SIFS intervals (3)</a:t>
            </a:r>
            <a:endParaRPr lang="en-GB" sz="2800" dirty="0"/>
          </a:p>
        </p:txBody>
      </p:sp>
      <p:sp>
        <p:nvSpPr>
          <p:cNvPr id="2" name="Footer Placeholder 1">
            <a:extLst>
              <a:ext uri="{FF2B5EF4-FFF2-40B4-BE49-F238E27FC236}">
                <a16:creationId xmlns:a16="http://schemas.microsoft.com/office/drawing/2014/main" id="{3167A78F-4F90-C332-CF3E-19847287C1FB}"/>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2BFC245D-D076-02FF-8AFA-D7EDDF4E3965}"/>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42</a:t>
            </a:fld>
            <a:endParaRPr lang="en-US" dirty="0"/>
          </a:p>
        </p:txBody>
      </p:sp>
      <p:sp>
        <p:nvSpPr>
          <p:cNvPr id="6" name="Rectangle 1">
            <a:extLst>
              <a:ext uri="{FF2B5EF4-FFF2-40B4-BE49-F238E27FC236}">
                <a16:creationId xmlns:a16="http://schemas.microsoft.com/office/drawing/2014/main" id="{8BB0FC65-4501-2B64-2929-F4F182504645}"/>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4168224F-AFA0-C8E1-DEAA-0E51CD765217}"/>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94F7A7B3-0876-C536-9117-6B050ECE5C28}"/>
              </a:ext>
            </a:extLst>
          </p:cNvPr>
          <p:cNvPicPr>
            <a:picLocks noChangeAspect="1"/>
          </p:cNvPicPr>
          <p:nvPr/>
        </p:nvPicPr>
        <p:blipFill>
          <a:blip r:embed="rId3"/>
          <a:stretch>
            <a:fillRect/>
          </a:stretch>
        </p:blipFill>
        <p:spPr>
          <a:xfrm>
            <a:off x="1139589" y="2181337"/>
            <a:ext cx="6410798" cy="3708400"/>
          </a:xfrm>
          <a:prstGeom prst="rect">
            <a:avLst/>
          </a:prstGeom>
        </p:spPr>
      </p:pic>
    </p:spTree>
    <p:extLst>
      <p:ext uri="{BB962C8B-B14F-4D97-AF65-F5344CB8AC3E}">
        <p14:creationId xmlns:p14="http://schemas.microsoft.com/office/powerpoint/2010/main" val="3582511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5E2D1-948A-6DF1-7EBE-8895EF266D5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9384FCB-981B-666B-4E1E-982B4D053B28}"/>
              </a:ext>
            </a:extLst>
          </p:cNvPr>
          <p:cNvSpPr>
            <a:spLocks noGrp="1"/>
          </p:cNvSpPr>
          <p:nvPr>
            <p:ph type="title"/>
          </p:nvPr>
        </p:nvSpPr>
        <p:spPr>
          <a:xfrm>
            <a:off x="266700" y="685800"/>
            <a:ext cx="8648700" cy="1495537"/>
          </a:xfrm>
        </p:spPr>
        <p:txBody>
          <a:bodyPr/>
          <a:lstStyle/>
          <a:p>
            <a:r>
              <a:rPr lang="en-US" altLang="zh-CN" sz="2800" dirty="0">
                <a:latin typeface="Times New Roman" panose="02020603050405020304" pitchFamily="18" charset="0"/>
                <a:cs typeface="Times New Roman" panose="02020603050405020304" pitchFamily="18" charset="0"/>
              </a:rPr>
              <a:t>Frame Exchange Sequence  for ASEL</a:t>
            </a:r>
            <a:endParaRPr lang="en-GB" sz="2800" dirty="0"/>
          </a:p>
        </p:txBody>
      </p:sp>
      <p:sp>
        <p:nvSpPr>
          <p:cNvPr id="2" name="Footer Placeholder 1">
            <a:extLst>
              <a:ext uri="{FF2B5EF4-FFF2-40B4-BE49-F238E27FC236}">
                <a16:creationId xmlns:a16="http://schemas.microsoft.com/office/drawing/2014/main" id="{50A67C74-3ACE-DD73-0177-6D6F77C28CC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3CE468BA-532D-FC55-9218-7D899DA28E8C}"/>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43</a:t>
            </a:fld>
            <a:endParaRPr lang="en-US" dirty="0"/>
          </a:p>
        </p:txBody>
      </p:sp>
      <p:sp>
        <p:nvSpPr>
          <p:cNvPr id="6" name="Rectangle 1">
            <a:extLst>
              <a:ext uri="{FF2B5EF4-FFF2-40B4-BE49-F238E27FC236}">
                <a16:creationId xmlns:a16="http://schemas.microsoft.com/office/drawing/2014/main" id="{0C2020C1-64FA-E810-068E-3F7CC24B093B}"/>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810F5C50-55F1-5729-28BA-912053C693BD}"/>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811E05E5-87F6-6204-3BE4-2D4DCD154216}"/>
              </a:ext>
            </a:extLst>
          </p:cNvPr>
          <p:cNvPicPr>
            <a:picLocks noChangeAspect="1"/>
          </p:cNvPicPr>
          <p:nvPr/>
        </p:nvPicPr>
        <p:blipFill>
          <a:blip r:embed="rId3"/>
          <a:stretch>
            <a:fillRect/>
          </a:stretch>
        </p:blipFill>
        <p:spPr>
          <a:xfrm>
            <a:off x="335692" y="2331333"/>
            <a:ext cx="4541108" cy="2516221"/>
          </a:xfrm>
          <a:prstGeom prst="rect">
            <a:avLst/>
          </a:prstGeom>
        </p:spPr>
      </p:pic>
      <p:pic>
        <p:nvPicPr>
          <p:cNvPr id="8" name="Picture 7">
            <a:extLst>
              <a:ext uri="{FF2B5EF4-FFF2-40B4-BE49-F238E27FC236}">
                <a16:creationId xmlns:a16="http://schemas.microsoft.com/office/drawing/2014/main" id="{A8083670-F2E0-710D-3AB0-3EE8950652B3}"/>
              </a:ext>
            </a:extLst>
          </p:cNvPr>
          <p:cNvPicPr>
            <a:picLocks noChangeAspect="1"/>
          </p:cNvPicPr>
          <p:nvPr/>
        </p:nvPicPr>
        <p:blipFill>
          <a:blip r:embed="rId4"/>
          <a:stretch>
            <a:fillRect/>
          </a:stretch>
        </p:blipFill>
        <p:spPr>
          <a:xfrm>
            <a:off x="5105400" y="2432535"/>
            <a:ext cx="3849138" cy="2516221"/>
          </a:xfrm>
          <a:prstGeom prst="rect">
            <a:avLst/>
          </a:prstGeom>
        </p:spPr>
      </p:pic>
    </p:spTree>
    <p:extLst>
      <p:ext uri="{BB962C8B-B14F-4D97-AF65-F5344CB8AC3E}">
        <p14:creationId xmlns:p14="http://schemas.microsoft.com/office/powerpoint/2010/main" val="3777435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A6210-9AD7-6FEA-5886-2E2285721B7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634049C-C060-971F-91BF-CE92AC3FB6B7}"/>
              </a:ext>
            </a:extLst>
          </p:cNvPr>
          <p:cNvSpPr>
            <a:spLocks noGrp="1"/>
          </p:cNvSpPr>
          <p:nvPr>
            <p:ph type="title"/>
          </p:nvPr>
        </p:nvSpPr>
        <p:spPr>
          <a:xfrm>
            <a:off x="266700" y="685800"/>
            <a:ext cx="8648700" cy="1495537"/>
          </a:xfrm>
        </p:spPr>
        <p:txBody>
          <a:bodyPr/>
          <a:lstStyle/>
          <a:p>
            <a:r>
              <a:rPr lang="en-US" altLang="zh-CN" sz="2800" dirty="0">
                <a:latin typeface="Times New Roman" panose="02020603050405020304" pitchFamily="18" charset="0"/>
                <a:cs typeface="Times New Roman" panose="02020603050405020304" pitchFamily="18" charset="0"/>
              </a:rPr>
              <a:t>Frame Exchange Sequence for single VHT </a:t>
            </a:r>
            <a:r>
              <a:rPr lang="en-US" altLang="zh-CN" sz="2800" dirty="0" err="1">
                <a:latin typeface="Times New Roman" panose="02020603050405020304" pitchFamily="18" charset="0"/>
                <a:cs typeface="Times New Roman" panose="02020603050405020304" pitchFamily="18" charset="0"/>
              </a:rPr>
              <a:t>beamformee</a:t>
            </a:r>
            <a:endParaRPr lang="en-GB" sz="2800" dirty="0"/>
          </a:p>
        </p:txBody>
      </p:sp>
      <p:sp>
        <p:nvSpPr>
          <p:cNvPr id="2" name="Footer Placeholder 1">
            <a:extLst>
              <a:ext uri="{FF2B5EF4-FFF2-40B4-BE49-F238E27FC236}">
                <a16:creationId xmlns:a16="http://schemas.microsoft.com/office/drawing/2014/main" id="{6B94E374-CD93-CDFF-D350-95598705AF0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6166B5F-49E1-4BBA-03D4-683A5E6B8895}"/>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44</a:t>
            </a:fld>
            <a:endParaRPr lang="en-US" dirty="0"/>
          </a:p>
        </p:txBody>
      </p:sp>
      <p:sp>
        <p:nvSpPr>
          <p:cNvPr id="6" name="Rectangle 1">
            <a:extLst>
              <a:ext uri="{FF2B5EF4-FFF2-40B4-BE49-F238E27FC236}">
                <a16:creationId xmlns:a16="http://schemas.microsoft.com/office/drawing/2014/main" id="{6F997EF2-683D-A136-A345-3AE467B8042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80E6DA73-8176-6518-3BF5-5DD606415B41}"/>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8BBEF7DD-F4E1-BCEA-5D9A-ED24F1642199}"/>
              </a:ext>
            </a:extLst>
          </p:cNvPr>
          <p:cNvPicPr>
            <a:picLocks noChangeAspect="1"/>
          </p:cNvPicPr>
          <p:nvPr/>
        </p:nvPicPr>
        <p:blipFill>
          <a:blip r:embed="rId3"/>
          <a:stretch>
            <a:fillRect/>
          </a:stretch>
        </p:blipFill>
        <p:spPr>
          <a:xfrm>
            <a:off x="513545" y="2231774"/>
            <a:ext cx="8116910" cy="2054657"/>
          </a:xfrm>
          <a:prstGeom prst="rect">
            <a:avLst/>
          </a:prstGeom>
        </p:spPr>
      </p:pic>
    </p:spTree>
    <p:extLst>
      <p:ext uri="{BB962C8B-B14F-4D97-AF65-F5344CB8AC3E}">
        <p14:creationId xmlns:p14="http://schemas.microsoft.com/office/powerpoint/2010/main" val="1802537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BB0EA-27CB-F053-990C-E9FA883D319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9D898C4-4E68-6EBF-BDD3-1253269FFC5D}"/>
              </a:ext>
            </a:extLst>
          </p:cNvPr>
          <p:cNvSpPr>
            <a:spLocks noGrp="1"/>
          </p:cNvSpPr>
          <p:nvPr>
            <p:ph type="title"/>
          </p:nvPr>
        </p:nvSpPr>
        <p:spPr>
          <a:xfrm>
            <a:off x="266700" y="685800"/>
            <a:ext cx="8648700" cy="1495537"/>
          </a:xfrm>
        </p:spPr>
        <p:txBody>
          <a:bodyPr/>
          <a:lstStyle/>
          <a:p>
            <a:r>
              <a:rPr lang="en-US" altLang="zh-CN" sz="2800" dirty="0">
                <a:latin typeface="Times New Roman" panose="02020603050405020304" pitchFamily="18" charset="0"/>
                <a:cs typeface="Times New Roman" panose="02020603050405020304" pitchFamily="18" charset="0"/>
              </a:rPr>
              <a:t>Frame Exchange Sequence for multiple VHT </a:t>
            </a:r>
            <a:r>
              <a:rPr lang="en-US" altLang="zh-CN" sz="2800" dirty="0" err="1">
                <a:latin typeface="Times New Roman" panose="02020603050405020304" pitchFamily="18" charset="0"/>
                <a:cs typeface="Times New Roman" panose="02020603050405020304" pitchFamily="18" charset="0"/>
              </a:rPr>
              <a:t>beamformees</a:t>
            </a:r>
            <a:endParaRPr lang="en-GB" sz="2800" dirty="0"/>
          </a:p>
        </p:txBody>
      </p:sp>
      <p:sp>
        <p:nvSpPr>
          <p:cNvPr id="2" name="Footer Placeholder 1">
            <a:extLst>
              <a:ext uri="{FF2B5EF4-FFF2-40B4-BE49-F238E27FC236}">
                <a16:creationId xmlns:a16="http://schemas.microsoft.com/office/drawing/2014/main" id="{38B984ED-5667-4869-26FD-53DC2E5C360E}"/>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65977F74-2588-9B22-E982-A6372612666B}"/>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45</a:t>
            </a:fld>
            <a:endParaRPr lang="en-US" dirty="0"/>
          </a:p>
        </p:txBody>
      </p:sp>
      <p:sp>
        <p:nvSpPr>
          <p:cNvPr id="6" name="Rectangle 1">
            <a:extLst>
              <a:ext uri="{FF2B5EF4-FFF2-40B4-BE49-F238E27FC236}">
                <a16:creationId xmlns:a16="http://schemas.microsoft.com/office/drawing/2014/main" id="{43A588F0-3731-F718-73EC-6F2E7469CEC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D7318351-0CEB-192D-B44B-74D42F3B30DA}"/>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316D4967-7DED-9DCB-29A5-1DA2679D124C}"/>
              </a:ext>
            </a:extLst>
          </p:cNvPr>
          <p:cNvPicPr>
            <a:picLocks noChangeAspect="1"/>
          </p:cNvPicPr>
          <p:nvPr/>
        </p:nvPicPr>
        <p:blipFill>
          <a:blip r:embed="rId3"/>
          <a:stretch>
            <a:fillRect/>
          </a:stretch>
        </p:blipFill>
        <p:spPr>
          <a:xfrm>
            <a:off x="410154" y="2436813"/>
            <a:ext cx="8200446" cy="2239851"/>
          </a:xfrm>
          <a:prstGeom prst="rect">
            <a:avLst/>
          </a:prstGeom>
        </p:spPr>
      </p:pic>
    </p:spTree>
    <p:extLst>
      <p:ext uri="{BB962C8B-B14F-4D97-AF65-F5344CB8AC3E}">
        <p14:creationId xmlns:p14="http://schemas.microsoft.com/office/powerpoint/2010/main" val="3758002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BC380-BDD6-96EB-A689-E60444F091D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574A224-CEF4-B5CF-B065-8B05F2A50017}"/>
              </a:ext>
            </a:extLst>
          </p:cNvPr>
          <p:cNvSpPr>
            <a:spLocks noGrp="1"/>
          </p:cNvSpPr>
          <p:nvPr>
            <p:ph type="title"/>
          </p:nvPr>
        </p:nvSpPr>
        <p:spPr>
          <a:xfrm>
            <a:off x="266700" y="685801"/>
            <a:ext cx="8648700" cy="762000"/>
          </a:xfrm>
        </p:spPr>
        <p:txBody>
          <a:bodyPr/>
          <a:lstStyle/>
          <a:p>
            <a:r>
              <a:rPr lang="en-US" altLang="zh-CN" sz="2800" dirty="0">
                <a:latin typeface="Times New Roman" panose="02020603050405020304" pitchFamily="18" charset="0"/>
                <a:cs typeface="Times New Roman" panose="02020603050405020304" pitchFamily="18" charset="0"/>
              </a:rPr>
              <a:t>Frame Exchange Sequences within ATI</a:t>
            </a:r>
            <a:endParaRPr lang="en-GB" sz="2800" dirty="0"/>
          </a:p>
        </p:txBody>
      </p:sp>
      <p:sp>
        <p:nvSpPr>
          <p:cNvPr id="2" name="Footer Placeholder 1">
            <a:extLst>
              <a:ext uri="{FF2B5EF4-FFF2-40B4-BE49-F238E27FC236}">
                <a16:creationId xmlns:a16="http://schemas.microsoft.com/office/drawing/2014/main" id="{A8E287CA-E01B-6AED-AC08-E9B78C57A26F}"/>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C042567-E0CE-8358-A447-A34B6A0CC401}"/>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46</a:t>
            </a:fld>
            <a:endParaRPr lang="en-US" dirty="0"/>
          </a:p>
        </p:txBody>
      </p:sp>
      <p:sp>
        <p:nvSpPr>
          <p:cNvPr id="6" name="Rectangle 1">
            <a:extLst>
              <a:ext uri="{FF2B5EF4-FFF2-40B4-BE49-F238E27FC236}">
                <a16:creationId xmlns:a16="http://schemas.microsoft.com/office/drawing/2014/main" id="{75403D21-5CEE-A1AC-89E9-F2733B517805}"/>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B6E4F78B-3D21-944A-7255-C6151C40512B}"/>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6947E201-DCD7-4991-8A49-482AFDC46860}"/>
              </a:ext>
            </a:extLst>
          </p:cNvPr>
          <p:cNvPicPr>
            <a:picLocks noChangeAspect="1"/>
          </p:cNvPicPr>
          <p:nvPr/>
        </p:nvPicPr>
        <p:blipFill>
          <a:blip r:embed="rId3"/>
          <a:stretch>
            <a:fillRect/>
          </a:stretch>
        </p:blipFill>
        <p:spPr>
          <a:xfrm>
            <a:off x="1551171" y="1764784"/>
            <a:ext cx="6041657" cy="3536950"/>
          </a:xfrm>
          <a:prstGeom prst="rect">
            <a:avLst/>
          </a:prstGeom>
        </p:spPr>
      </p:pic>
    </p:spTree>
    <p:extLst>
      <p:ext uri="{BB962C8B-B14F-4D97-AF65-F5344CB8AC3E}">
        <p14:creationId xmlns:p14="http://schemas.microsoft.com/office/powerpoint/2010/main" val="1750004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B2DF1-D4E6-D83D-31B5-46D451CE13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591AF8C-B67E-1B0B-2D84-55D9B2206BB8}"/>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Multi-channel Frame Exchange Sequence</a:t>
            </a:r>
            <a:endParaRPr lang="en-GB" sz="2800" dirty="0"/>
          </a:p>
        </p:txBody>
      </p:sp>
      <p:sp>
        <p:nvSpPr>
          <p:cNvPr id="2" name="Footer Placeholder 1">
            <a:extLst>
              <a:ext uri="{FF2B5EF4-FFF2-40B4-BE49-F238E27FC236}">
                <a16:creationId xmlns:a16="http://schemas.microsoft.com/office/drawing/2014/main" id="{54CD208F-BA46-6028-CCC4-B53B366C7D7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FD600E3E-16B5-E32A-5A1A-036215F7B44E}"/>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47</a:t>
            </a:fld>
            <a:endParaRPr lang="en-US" dirty="0"/>
          </a:p>
        </p:txBody>
      </p:sp>
      <p:sp>
        <p:nvSpPr>
          <p:cNvPr id="6" name="Rectangle 1">
            <a:extLst>
              <a:ext uri="{FF2B5EF4-FFF2-40B4-BE49-F238E27FC236}">
                <a16:creationId xmlns:a16="http://schemas.microsoft.com/office/drawing/2014/main" id="{6C7BC008-DD81-3F15-BB4F-FCBB9B83E56D}"/>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36C84257-4A6E-286D-D4D9-CE55F08726BD}"/>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AD861792-8E0E-996C-B714-C707DA7492E8}"/>
              </a:ext>
            </a:extLst>
          </p:cNvPr>
          <p:cNvPicPr>
            <a:picLocks noChangeAspect="1"/>
          </p:cNvPicPr>
          <p:nvPr/>
        </p:nvPicPr>
        <p:blipFill>
          <a:blip r:embed="rId3"/>
          <a:stretch>
            <a:fillRect/>
          </a:stretch>
        </p:blipFill>
        <p:spPr>
          <a:xfrm>
            <a:off x="487994" y="2514600"/>
            <a:ext cx="8168011" cy="2477016"/>
          </a:xfrm>
          <a:prstGeom prst="rect">
            <a:avLst/>
          </a:prstGeom>
        </p:spPr>
      </p:pic>
    </p:spTree>
    <p:extLst>
      <p:ext uri="{BB962C8B-B14F-4D97-AF65-F5344CB8AC3E}">
        <p14:creationId xmlns:p14="http://schemas.microsoft.com/office/powerpoint/2010/main" val="3520902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FCBE-022E-95E3-F13A-FEFBD482CC3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C1BC263-F9AF-30ED-F0A5-9A658C1A20F1}"/>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SU-MIMO Frame Exchange Sequence w/ RTS/CTS</a:t>
            </a:r>
            <a:endParaRPr lang="en-GB" sz="2800" dirty="0"/>
          </a:p>
        </p:txBody>
      </p:sp>
      <p:sp>
        <p:nvSpPr>
          <p:cNvPr id="2" name="Footer Placeholder 1">
            <a:extLst>
              <a:ext uri="{FF2B5EF4-FFF2-40B4-BE49-F238E27FC236}">
                <a16:creationId xmlns:a16="http://schemas.microsoft.com/office/drawing/2014/main" id="{83E155FC-8BAF-26A1-DAC6-6595582D9E28}"/>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4E7EAC91-E975-0F30-A4CA-38F6AE6B96B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48</a:t>
            </a:fld>
            <a:endParaRPr lang="en-US" dirty="0"/>
          </a:p>
        </p:txBody>
      </p:sp>
      <p:sp>
        <p:nvSpPr>
          <p:cNvPr id="6" name="Rectangle 1">
            <a:extLst>
              <a:ext uri="{FF2B5EF4-FFF2-40B4-BE49-F238E27FC236}">
                <a16:creationId xmlns:a16="http://schemas.microsoft.com/office/drawing/2014/main" id="{20553EA0-CACE-8B6F-310B-7C09055F4B61}"/>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66BFA02-34E2-15DF-91D5-C0D6C9FC6D09}"/>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FD79D5DD-87C3-234A-23E3-8C7FD7115379}"/>
              </a:ext>
            </a:extLst>
          </p:cNvPr>
          <p:cNvPicPr>
            <a:picLocks noChangeAspect="1"/>
          </p:cNvPicPr>
          <p:nvPr/>
        </p:nvPicPr>
        <p:blipFill>
          <a:blip r:embed="rId3"/>
          <a:stretch>
            <a:fillRect/>
          </a:stretch>
        </p:blipFill>
        <p:spPr>
          <a:xfrm>
            <a:off x="1914525" y="1524000"/>
            <a:ext cx="5314950" cy="4943275"/>
          </a:xfrm>
          <a:prstGeom prst="rect">
            <a:avLst/>
          </a:prstGeom>
        </p:spPr>
      </p:pic>
    </p:spTree>
    <p:extLst>
      <p:ext uri="{BB962C8B-B14F-4D97-AF65-F5344CB8AC3E}">
        <p14:creationId xmlns:p14="http://schemas.microsoft.com/office/powerpoint/2010/main" val="3301417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1DFD7-3E4D-FA4B-64A3-B09436040BC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53267E0-2A8E-3D85-88C2-0D61531F4471}"/>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SU-MIMO Frame Exchange Sequence w/ CTS-to-self</a:t>
            </a:r>
            <a:endParaRPr lang="en-GB" sz="2800" dirty="0"/>
          </a:p>
        </p:txBody>
      </p:sp>
      <p:sp>
        <p:nvSpPr>
          <p:cNvPr id="2" name="Footer Placeholder 1">
            <a:extLst>
              <a:ext uri="{FF2B5EF4-FFF2-40B4-BE49-F238E27FC236}">
                <a16:creationId xmlns:a16="http://schemas.microsoft.com/office/drawing/2014/main" id="{990A7937-9BC7-D4D4-7270-EDE9A4B27293}"/>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1F22D3EB-EFFD-F160-0D24-37407F60054B}"/>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49</a:t>
            </a:fld>
            <a:endParaRPr lang="en-US" dirty="0"/>
          </a:p>
        </p:txBody>
      </p:sp>
      <p:sp>
        <p:nvSpPr>
          <p:cNvPr id="6" name="Rectangle 1">
            <a:extLst>
              <a:ext uri="{FF2B5EF4-FFF2-40B4-BE49-F238E27FC236}">
                <a16:creationId xmlns:a16="http://schemas.microsoft.com/office/drawing/2014/main" id="{8CF03D54-C71C-A7BF-2C72-F474DCC81E2D}"/>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E38A60A2-D52D-F01E-043F-EC3DC3F5135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067970A9-A19E-78F2-14B2-03569F645AB0}"/>
              </a:ext>
            </a:extLst>
          </p:cNvPr>
          <p:cNvPicPr>
            <a:picLocks noChangeAspect="1"/>
          </p:cNvPicPr>
          <p:nvPr/>
        </p:nvPicPr>
        <p:blipFill>
          <a:blip r:embed="rId3"/>
          <a:stretch>
            <a:fillRect/>
          </a:stretch>
        </p:blipFill>
        <p:spPr>
          <a:xfrm>
            <a:off x="670615" y="1911349"/>
            <a:ext cx="7101785" cy="3875175"/>
          </a:xfrm>
          <a:prstGeom prst="rect">
            <a:avLst/>
          </a:prstGeom>
        </p:spPr>
      </p:pic>
    </p:spTree>
    <p:extLst>
      <p:ext uri="{BB962C8B-B14F-4D97-AF65-F5344CB8AC3E}">
        <p14:creationId xmlns:p14="http://schemas.microsoft.com/office/powerpoint/2010/main" val="408198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1FE15-0B44-FB53-F9D8-D09739E5FD4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2783CFB-6CBD-B1B6-2AE6-00A06DAF8F2F}"/>
              </a:ext>
            </a:extLst>
          </p:cNvPr>
          <p:cNvSpPr>
            <a:spLocks noGrp="1"/>
          </p:cNvSpPr>
          <p:nvPr>
            <p:ph type="title"/>
          </p:nvPr>
        </p:nvSpPr>
        <p:spPr>
          <a:xfrm>
            <a:off x="495300" y="685800"/>
            <a:ext cx="8153400" cy="457200"/>
          </a:xfrm>
        </p:spPr>
        <p:txBody>
          <a:bodyPr/>
          <a:lstStyle/>
          <a:p>
            <a:r>
              <a:rPr lang="en-US" altLang="zh-CN" sz="2800" dirty="0">
                <a:latin typeface="Times New Roman" panose="02020603050405020304" pitchFamily="18" charset="0"/>
                <a:cs typeface="Times New Roman" panose="02020603050405020304" pitchFamily="18" charset="0"/>
              </a:rPr>
              <a:t>The Wireless Media of two isolated APs or STAs</a:t>
            </a:r>
            <a:endParaRPr lang="en-GB" sz="2800" dirty="0"/>
          </a:p>
        </p:txBody>
      </p:sp>
      <p:sp>
        <p:nvSpPr>
          <p:cNvPr id="8" name="Content Placeholder 2">
            <a:extLst>
              <a:ext uri="{FF2B5EF4-FFF2-40B4-BE49-F238E27FC236}">
                <a16:creationId xmlns:a16="http://schemas.microsoft.com/office/drawing/2014/main" id="{5ABCD3A1-D23C-6390-AA74-71E6FA7C70CC}"/>
              </a:ext>
            </a:extLst>
          </p:cNvPr>
          <p:cNvSpPr txBox="1">
            <a:spLocks noChangeArrowheads="1"/>
          </p:cNvSpPr>
          <p:nvPr/>
        </p:nvSpPr>
        <p:spPr bwMode="auto">
          <a:xfrm>
            <a:off x="459581" y="4800600"/>
            <a:ext cx="8379619" cy="149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The coverage areas for interference caused by the AP and STA do not overlap</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Thus, they cannot share or reserve each other’s WM</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This is true whether or not the AP and STA share the same WLAN</a:t>
            </a:r>
          </a:p>
        </p:txBody>
      </p:sp>
      <p:sp>
        <p:nvSpPr>
          <p:cNvPr id="2" name="Footer Placeholder 1">
            <a:extLst>
              <a:ext uri="{FF2B5EF4-FFF2-40B4-BE49-F238E27FC236}">
                <a16:creationId xmlns:a16="http://schemas.microsoft.com/office/drawing/2014/main" id="{4A3B21B5-861B-68A8-1A8D-B250CBA551BB}"/>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502B5868-81C7-1C46-C77F-D927AD89E4C9}"/>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a:t>
            </a:fld>
            <a:endParaRPr lang="en-US" dirty="0"/>
          </a:p>
        </p:txBody>
      </p:sp>
      <p:sp>
        <p:nvSpPr>
          <p:cNvPr id="6" name="Rectangle 1">
            <a:extLst>
              <a:ext uri="{FF2B5EF4-FFF2-40B4-BE49-F238E27FC236}">
                <a16:creationId xmlns:a16="http://schemas.microsoft.com/office/drawing/2014/main" id="{E2040E2C-5C18-C0A6-7E72-5D41DF8C0AD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73ABBD38-6B77-4380-8600-21FF03EF55E8}"/>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418CAAED-E01D-D749-7432-ACC05211F723}"/>
              </a:ext>
            </a:extLst>
          </p:cNvPr>
          <p:cNvSpPr/>
          <p:nvPr/>
        </p:nvSpPr>
        <p:spPr bwMode="auto">
          <a:xfrm>
            <a:off x="5170488" y="1294079"/>
            <a:ext cx="3276600" cy="2971800"/>
          </a:xfrm>
          <a:prstGeom prst="ellipse">
            <a:avLst/>
          </a:prstGeom>
          <a:solidFill>
            <a:srgbClr val="FFFF00">
              <a:alpha val="24841"/>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2708CC8D-2558-EED3-E0FC-1F9C1C08C4A3}"/>
              </a:ext>
            </a:extLst>
          </p:cNvPr>
          <p:cNvSpPr/>
          <p:nvPr/>
        </p:nvSpPr>
        <p:spPr bwMode="auto">
          <a:xfrm>
            <a:off x="696912" y="1343530"/>
            <a:ext cx="3276600" cy="2971800"/>
          </a:xfrm>
          <a:prstGeom prst="ellipse">
            <a:avLst/>
          </a:prstGeom>
          <a:solidFill>
            <a:srgbClr val="FFFF00">
              <a:alpha val="24841"/>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1" name="Rectangle 10">
            <a:extLst>
              <a:ext uri="{FF2B5EF4-FFF2-40B4-BE49-F238E27FC236}">
                <a16:creationId xmlns:a16="http://schemas.microsoft.com/office/drawing/2014/main" id="{371D4D31-23FC-8483-0CAB-BFB35C14EA2D}"/>
              </a:ext>
            </a:extLst>
          </p:cNvPr>
          <p:cNvSpPr/>
          <p:nvPr/>
        </p:nvSpPr>
        <p:spPr bwMode="auto">
          <a:xfrm>
            <a:off x="2020842" y="2587063"/>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0" i="0" u="none" strike="noStrike" cap="none" normalizeH="0" baseline="0" dirty="0">
                <a:ln>
                  <a:noFill/>
                </a:ln>
                <a:solidFill>
                  <a:schemeClr val="tx1"/>
                </a:solidFill>
                <a:effectLst/>
                <a:latin typeface="Times New Roman" panose="02020603050405020304" pitchFamily="18" charset="0"/>
              </a:rPr>
              <a:t>AP1</a:t>
            </a:r>
          </a:p>
        </p:txBody>
      </p:sp>
      <p:sp>
        <p:nvSpPr>
          <p:cNvPr id="12" name="Rectangle 11">
            <a:extLst>
              <a:ext uri="{FF2B5EF4-FFF2-40B4-BE49-F238E27FC236}">
                <a16:creationId xmlns:a16="http://schemas.microsoft.com/office/drawing/2014/main" id="{45BC4062-315C-7617-40F5-B757CF302FD6}"/>
              </a:ext>
            </a:extLst>
          </p:cNvPr>
          <p:cNvSpPr/>
          <p:nvPr/>
        </p:nvSpPr>
        <p:spPr bwMode="auto">
          <a:xfrm>
            <a:off x="65532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127024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9CD82-6A75-6E3D-717B-FF397E7EC9B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7213F72-E2F8-2FEA-C3D5-AA1B9C299BCF}"/>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MU-MIMO Frame Exchange Sequence w/ optional RTS/CTS</a:t>
            </a:r>
            <a:endParaRPr lang="en-GB" sz="2800" dirty="0"/>
          </a:p>
        </p:txBody>
      </p:sp>
      <p:sp>
        <p:nvSpPr>
          <p:cNvPr id="2" name="Footer Placeholder 1">
            <a:extLst>
              <a:ext uri="{FF2B5EF4-FFF2-40B4-BE49-F238E27FC236}">
                <a16:creationId xmlns:a16="http://schemas.microsoft.com/office/drawing/2014/main" id="{5C3C6CDC-FD3F-9F39-4897-89B3B27A0E6A}"/>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002689AA-8940-CB70-E4CD-29AFD595A076}"/>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50</a:t>
            </a:fld>
            <a:endParaRPr lang="en-US" dirty="0"/>
          </a:p>
        </p:txBody>
      </p:sp>
      <p:sp>
        <p:nvSpPr>
          <p:cNvPr id="6" name="Rectangle 1">
            <a:extLst>
              <a:ext uri="{FF2B5EF4-FFF2-40B4-BE49-F238E27FC236}">
                <a16:creationId xmlns:a16="http://schemas.microsoft.com/office/drawing/2014/main" id="{8633BB0D-DB70-FAB5-CD96-24B83B9966B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F65F413F-AAA3-DA44-0025-F88BE8EC7788}"/>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98625AA3-F810-9972-AE25-9F8004760765}"/>
              </a:ext>
            </a:extLst>
          </p:cNvPr>
          <p:cNvPicPr>
            <a:picLocks noChangeAspect="1"/>
          </p:cNvPicPr>
          <p:nvPr/>
        </p:nvPicPr>
        <p:blipFill>
          <a:blip r:embed="rId3"/>
          <a:stretch>
            <a:fillRect/>
          </a:stretch>
        </p:blipFill>
        <p:spPr>
          <a:xfrm>
            <a:off x="1033463" y="1542245"/>
            <a:ext cx="6623050" cy="4702854"/>
          </a:xfrm>
          <a:prstGeom prst="rect">
            <a:avLst/>
          </a:prstGeom>
        </p:spPr>
      </p:pic>
    </p:spTree>
    <p:extLst>
      <p:ext uri="{BB962C8B-B14F-4D97-AF65-F5344CB8AC3E}">
        <p14:creationId xmlns:p14="http://schemas.microsoft.com/office/powerpoint/2010/main" val="951009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D9E4F-0F09-BA7F-0D48-B492DDB4E95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61ADD3C-A5D5-22B8-B6FD-921B316F07C0}"/>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MU-MIMO Frame Exchange Sequence w/ CTS-to-self</a:t>
            </a:r>
            <a:endParaRPr lang="en-GB" sz="2800" dirty="0"/>
          </a:p>
        </p:txBody>
      </p:sp>
      <p:sp>
        <p:nvSpPr>
          <p:cNvPr id="2" name="Footer Placeholder 1">
            <a:extLst>
              <a:ext uri="{FF2B5EF4-FFF2-40B4-BE49-F238E27FC236}">
                <a16:creationId xmlns:a16="http://schemas.microsoft.com/office/drawing/2014/main" id="{6689EDB6-C37F-C60F-13B5-3DF63B6D1A0B}"/>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12864761-8D19-3A8E-96D3-6BF6177801B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51</a:t>
            </a:fld>
            <a:endParaRPr lang="en-US" dirty="0"/>
          </a:p>
        </p:txBody>
      </p:sp>
      <p:sp>
        <p:nvSpPr>
          <p:cNvPr id="6" name="Rectangle 1">
            <a:extLst>
              <a:ext uri="{FF2B5EF4-FFF2-40B4-BE49-F238E27FC236}">
                <a16:creationId xmlns:a16="http://schemas.microsoft.com/office/drawing/2014/main" id="{92480755-3AB4-4C12-271E-B29AA3C6450C}"/>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94EE7324-DCE8-7797-EBD4-AA419C72CBD7}"/>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59612177-172D-2583-274D-221D31B4CFA9}"/>
              </a:ext>
            </a:extLst>
          </p:cNvPr>
          <p:cNvPicPr>
            <a:picLocks noChangeAspect="1"/>
          </p:cNvPicPr>
          <p:nvPr/>
        </p:nvPicPr>
        <p:blipFill>
          <a:blip r:embed="rId3"/>
          <a:stretch>
            <a:fillRect/>
          </a:stretch>
        </p:blipFill>
        <p:spPr>
          <a:xfrm>
            <a:off x="1487488" y="1487510"/>
            <a:ext cx="5715000" cy="4734485"/>
          </a:xfrm>
          <a:prstGeom prst="rect">
            <a:avLst/>
          </a:prstGeom>
        </p:spPr>
      </p:pic>
    </p:spTree>
    <p:extLst>
      <p:ext uri="{BB962C8B-B14F-4D97-AF65-F5344CB8AC3E}">
        <p14:creationId xmlns:p14="http://schemas.microsoft.com/office/powerpoint/2010/main" val="877483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8BDC0-1365-DB8C-7AB1-D1203052F26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CA513E9-48DE-A34F-7EA5-5348CE37D5CD}"/>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MU Cascading Frame Exchange Sequence</a:t>
            </a:r>
            <a:endParaRPr lang="en-GB" sz="2800" dirty="0"/>
          </a:p>
        </p:txBody>
      </p:sp>
      <p:sp>
        <p:nvSpPr>
          <p:cNvPr id="2" name="Footer Placeholder 1">
            <a:extLst>
              <a:ext uri="{FF2B5EF4-FFF2-40B4-BE49-F238E27FC236}">
                <a16:creationId xmlns:a16="http://schemas.microsoft.com/office/drawing/2014/main" id="{FCCEE500-2F94-52C3-B2CF-0DC2538200EF}"/>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BACADE41-AADE-4CF2-97A6-BB96CDC9C34D}"/>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52</a:t>
            </a:fld>
            <a:endParaRPr lang="en-US" dirty="0"/>
          </a:p>
        </p:txBody>
      </p:sp>
      <p:sp>
        <p:nvSpPr>
          <p:cNvPr id="6" name="Rectangle 1">
            <a:extLst>
              <a:ext uri="{FF2B5EF4-FFF2-40B4-BE49-F238E27FC236}">
                <a16:creationId xmlns:a16="http://schemas.microsoft.com/office/drawing/2014/main" id="{49D3F2B0-963F-946B-B620-36C9698A76FF}"/>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11123F22-6584-43B8-F94B-FE97B998D51D}"/>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D1BE9AE2-00DB-F0CD-C7F4-A00DBD5BF502}"/>
              </a:ext>
            </a:extLst>
          </p:cNvPr>
          <p:cNvPicPr>
            <a:picLocks noChangeAspect="1"/>
          </p:cNvPicPr>
          <p:nvPr/>
        </p:nvPicPr>
        <p:blipFill>
          <a:blip r:embed="rId3"/>
          <a:stretch>
            <a:fillRect/>
          </a:stretch>
        </p:blipFill>
        <p:spPr>
          <a:xfrm>
            <a:off x="1143000" y="1661990"/>
            <a:ext cx="7190393" cy="4584700"/>
          </a:xfrm>
          <a:prstGeom prst="rect">
            <a:avLst/>
          </a:prstGeom>
        </p:spPr>
      </p:pic>
    </p:spTree>
    <p:extLst>
      <p:ext uri="{BB962C8B-B14F-4D97-AF65-F5344CB8AC3E}">
        <p14:creationId xmlns:p14="http://schemas.microsoft.com/office/powerpoint/2010/main" val="1859782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71E7D-57EE-35A8-8A7D-339112C5983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A4FB318-26D9-CE4B-78EA-56CB19C74B25}"/>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Sector Sweep Frame Exchange Sequence (1)</a:t>
            </a:r>
            <a:endParaRPr lang="en-GB" sz="2800" dirty="0"/>
          </a:p>
        </p:txBody>
      </p:sp>
      <p:sp>
        <p:nvSpPr>
          <p:cNvPr id="2" name="Footer Placeholder 1">
            <a:extLst>
              <a:ext uri="{FF2B5EF4-FFF2-40B4-BE49-F238E27FC236}">
                <a16:creationId xmlns:a16="http://schemas.microsoft.com/office/drawing/2014/main" id="{8A2252A7-97E2-3DD9-C514-D775EA87FFF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6F90B62-8F51-2FD3-0EEE-58C92A4A6BB9}"/>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53</a:t>
            </a:fld>
            <a:endParaRPr lang="en-US" dirty="0"/>
          </a:p>
        </p:txBody>
      </p:sp>
      <p:sp>
        <p:nvSpPr>
          <p:cNvPr id="6" name="Rectangle 1">
            <a:extLst>
              <a:ext uri="{FF2B5EF4-FFF2-40B4-BE49-F238E27FC236}">
                <a16:creationId xmlns:a16="http://schemas.microsoft.com/office/drawing/2014/main" id="{79735D11-F336-569B-09A0-4ACF6CF86CCD}"/>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5AA76E2C-4F18-BF4D-B2CD-21B735E91FEC}"/>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A1858EAB-62A4-1AD9-65F5-E0CDDF429C37}"/>
              </a:ext>
            </a:extLst>
          </p:cNvPr>
          <p:cNvPicPr>
            <a:picLocks noChangeAspect="1"/>
          </p:cNvPicPr>
          <p:nvPr/>
        </p:nvPicPr>
        <p:blipFill>
          <a:blip r:embed="rId3"/>
          <a:stretch>
            <a:fillRect/>
          </a:stretch>
        </p:blipFill>
        <p:spPr>
          <a:xfrm>
            <a:off x="1034750" y="1513268"/>
            <a:ext cx="7074499" cy="4349750"/>
          </a:xfrm>
          <a:prstGeom prst="rect">
            <a:avLst/>
          </a:prstGeom>
        </p:spPr>
      </p:pic>
    </p:spTree>
    <p:extLst>
      <p:ext uri="{BB962C8B-B14F-4D97-AF65-F5344CB8AC3E}">
        <p14:creationId xmlns:p14="http://schemas.microsoft.com/office/powerpoint/2010/main" val="1016224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ED37C-9195-23B9-BC40-45B3DF061EA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35E1ADC-3988-F903-556A-1D3AA17C5878}"/>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Sector Sweep Frame Exchange Sequence (2)</a:t>
            </a:r>
            <a:endParaRPr lang="en-GB" sz="2800" dirty="0"/>
          </a:p>
        </p:txBody>
      </p:sp>
      <p:sp>
        <p:nvSpPr>
          <p:cNvPr id="2" name="Footer Placeholder 1">
            <a:extLst>
              <a:ext uri="{FF2B5EF4-FFF2-40B4-BE49-F238E27FC236}">
                <a16:creationId xmlns:a16="http://schemas.microsoft.com/office/drawing/2014/main" id="{0A4462FA-544A-8731-BA5F-F3DAA0F4749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75F94CA1-FD1C-E470-A0EA-607AADCCEC7F}"/>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54</a:t>
            </a:fld>
            <a:endParaRPr lang="en-US" dirty="0"/>
          </a:p>
        </p:txBody>
      </p:sp>
      <p:sp>
        <p:nvSpPr>
          <p:cNvPr id="6" name="Rectangle 1">
            <a:extLst>
              <a:ext uri="{FF2B5EF4-FFF2-40B4-BE49-F238E27FC236}">
                <a16:creationId xmlns:a16="http://schemas.microsoft.com/office/drawing/2014/main" id="{626DA1C2-AA99-EA24-03F2-1FEBDA971B4F}"/>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11E6D6F7-77D0-9730-2A6A-273DD65DE381}"/>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E0664F81-B965-F80E-F1D8-77F881CC6E02}"/>
              </a:ext>
            </a:extLst>
          </p:cNvPr>
          <p:cNvPicPr>
            <a:picLocks noChangeAspect="1"/>
          </p:cNvPicPr>
          <p:nvPr/>
        </p:nvPicPr>
        <p:blipFill>
          <a:blip r:embed="rId3"/>
          <a:stretch>
            <a:fillRect/>
          </a:stretch>
        </p:blipFill>
        <p:spPr>
          <a:xfrm>
            <a:off x="983654" y="1618734"/>
            <a:ext cx="7176691" cy="4292600"/>
          </a:xfrm>
          <a:prstGeom prst="rect">
            <a:avLst/>
          </a:prstGeom>
        </p:spPr>
      </p:pic>
    </p:spTree>
    <p:extLst>
      <p:ext uri="{BB962C8B-B14F-4D97-AF65-F5344CB8AC3E}">
        <p14:creationId xmlns:p14="http://schemas.microsoft.com/office/powerpoint/2010/main" val="2155589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6F4B-CD55-A25B-CDE2-2C43FD71147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4443EA5-0A41-8E44-3D1A-568E27E6B593}"/>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Frame Exchange Sequence across multiple spatial sectors (1)</a:t>
            </a:r>
            <a:endParaRPr lang="en-GB" sz="2800" dirty="0"/>
          </a:p>
        </p:txBody>
      </p:sp>
      <p:sp>
        <p:nvSpPr>
          <p:cNvPr id="2" name="Footer Placeholder 1">
            <a:extLst>
              <a:ext uri="{FF2B5EF4-FFF2-40B4-BE49-F238E27FC236}">
                <a16:creationId xmlns:a16="http://schemas.microsoft.com/office/drawing/2014/main" id="{D80F934F-9777-4575-DD5A-0E85DF5AE7C6}"/>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DE73A75A-13CC-5A9C-6346-A99E015B0051}"/>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55</a:t>
            </a:fld>
            <a:endParaRPr lang="en-US" dirty="0"/>
          </a:p>
        </p:txBody>
      </p:sp>
      <p:sp>
        <p:nvSpPr>
          <p:cNvPr id="6" name="Rectangle 1">
            <a:extLst>
              <a:ext uri="{FF2B5EF4-FFF2-40B4-BE49-F238E27FC236}">
                <a16:creationId xmlns:a16="http://schemas.microsoft.com/office/drawing/2014/main" id="{797F2DF4-D159-E732-F200-700AFF398A14}"/>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0D91C89-A37D-8A66-7383-0925C56B815E}"/>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2DC067C5-28E3-78D7-FCDC-4C4FAD1FA44B}"/>
              </a:ext>
            </a:extLst>
          </p:cNvPr>
          <p:cNvPicPr>
            <a:picLocks noChangeAspect="1"/>
          </p:cNvPicPr>
          <p:nvPr/>
        </p:nvPicPr>
        <p:blipFill>
          <a:blip r:embed="rId3"/>
          <a:stretch>
            <a:fillRect/>
          </a:stretch>
        </p:blipFill>
        <p:spPr>
          <a:xfrm>
            <a:off x="949325" y="1876669"/>
            <a:ext cx="7245350" cy="3648490"/>
          </a:xfrm>
          <a:prstGeom prst="rect">
            <a:avLst/>
          </a:prstGeom>
        </p:spPr>
      </p:pic>
    </p:spTree>
    <p:extLst>
      <p:ext uri="{BB962C8B-B14F-4D97-AF65-F5344CB8AC3E}">
        <p14:creationId xmlns:p14="http://schemas.microsoft.com/office/powerpoint/2010/main" val="1836653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E72A9-711B-E319-C2FE-271DFD93FE2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33C9A71-668A-A37A-EC77-AA5733EFABEC}"/>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Frame Exchange Sequence across multiple spatial sectors (2)</a:t>
            </a:r>
            <a:endParaRPr lang="en-GB" sz="2800" dirty="0"/>
          </a:p>
        </p:txBody>
      </p:sp>
      <p:sp>
        <p:nvSpPr>
          <p:cNvPr id="2" name="Footer Placeholder 1">
            <a:extLst>
              <a:ext uri="{FF2B5EF4-FFF2-40B4-BE49-F238E27FC236}">
                <a16:creationId xmlns:a16="http://schemas.microsoft.com/office/drawing/2014/main" id="{BD41E9C8-7806-E3B3-EC4E-CBF7CDC5BBAA}"/>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0758B709-20BE-0F8F-A80D-D8409C777566}"/>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56</a:t>
            </a:fld>
            <a:endParaRPr lang="en-US" dirty="0"/>
          </a:p>
        </p:txBody>
      </p:sp>
      <p:sp>
        <p:nvSpPr>
          <p:cNvPr id="6" name="Rectangle 1">
            <a:extLst>
              <a:ext uri="{FF2B5EF4-FFF2-40B4-BE49-F238E27FC236}">
                <a16:creationId xmlns:a16="http://schemas.microsoft.com/office/drawing/2014/main" id="{57EBB79F-72A1-B457-9650-A5C1169497D3}"/>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71D205E2-4279-A047-7274-4C13B877B11E}"/>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B3BFFEE1-1319-C54F-19F1-831CB960FE63}"/>
              </a:ext>
            </a:extLst>
          </p:cNvPr>
          <p:cNvPicPr>
            <a:picLocks noChangeAspect="1"/>
          </p:cNvPicPr>
          <p:nvPr/>
        </p:nvPicPr>
        <p:blipFill>
          <a:blip r:embed="rId3"/>
          <a:stretch>
            <a:fillRect/>
          </a:stretch>
        </p:blipFill>
        <p:spPr>
          <a:xfrm>
            <a:off x="776086" y="2137128"/>
            <a:ext cx="7601330" cy="3415344"/>
          </a:xfrm>
          <a:prstGeom prst="rect">
            <a:avLst/>
          </a:prstGeom>
        </p:spPr>
      </p:pic>
    </p:spTree>
    <p:extLst>
      <p:ext uri="{BB962C8B-B14F-4D97-AF65-F5344CB8AC3E}">
        <p14:creationId xmlns:p14="http://schemas.microsoft.com/office/powerpoint/2010/main" val="4285998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255C0-2A96-3127-1303-AC133F087D6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8E445AF-6367-D165-EA44-C8698A69427C}"/>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Frame Exchange Sequence across multiple spatial sectors (3)</a:t>
            </a:r>
            <a:endParaRPr lang="en-GB" sz="2800" dirty="0"/>
          </a:p>
        </p:txBody>
      </p:sp>
      <p:sp>
        <p:nvSpPr>
          <p:cNvPr id="2" name="Footer Placeholder 1">
            <a:extLst>
              <a:ext uri="{FF2B5EF4-FFF2-40B4-BE49-F238E27FC236}">
                <a16:creationId xmlns:a16="http://schemas.microsoft.com/office/drawing/2014/main" id="{F8CD5EA8-FC4F-D036-88E3-13A3970F6E3C}"/>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4A988B73-89F6-0F36-7727-3296A932C7CD}"/>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57</a:t>
            </a:fld>
            <a:endParaRPr lang="en-US" dirty="0"/>
          </a:p>
        </p:txBody>
      </p:sp>
      <p:sp>
        <p:nvSpPr>
          <p:cNvPr id="6" name="Rectangle 1">
            <a:extLst>
              <a:ext uri="{FF2B5EF4-FFF2-40B4-BE49-F238E27FC236}">
                <a16:creationId xmlns:a16="http://schemas.microsoft.com/office/drawing/2014/main" id="{8012D3AF-CD24-7CFC-A3DC-7A25397F6065}"/>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CE5AF669-B907-FBD9-A186-08D00A46A6C8}"/>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C36CE7D1-FE1B-5A3C-504A-1FB5A4205206}"/>
              </a:ext>
            </a:extLst>
          </p:cNvPr>
          <p:cNvPicPr>
            <a:picLocks noChangeAspect="1"/>
          </p:cNvPicPr>
          <p:nvPr/>
        </p:nvPicPr>
        <p:blipFill>
          <a:blip r:embed="rId3"/>
          <a:stretch>
            <a:fillRect/>
          </a:stretch>
        </p:blipFill>
        <p:spPr>
          <a:xfrm>
            <a:off x="425302" y="2260600"/>
            <a:ext cx="8293395" cy="3302000"/>
          </a:xfrm>
          <a:prstGeom prst="rect">
            <a:avLst/>
          </a:prstGeom>
        </p:spPr>
      </p:pic>
    </p:spTree>
    <p:extLst>
      <p:ext uri="{BB962C8B-B14F-4D97-AF65-F5344CB8AC3E}">
        <p14:creationId xmlns:p14="http://schemas.microsoft.com/office/powerpoint/2010/main" val="1782705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67362-0FD8-4D99-C3F6-3F2572D9B77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8CACA32-6F8F-2F9D-8A22-05FB738AE56F}"/>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Point-to-Multipoint Frame Exchange Sequence</a:t>
            </a:r>
            <a:endParaRPr lang="en-GB" sz="2800" dirty="0"/>
          </a:p>
        </p:txBody>
      </p:sp>
      <p:sp>
        <p:nvSpPr>
          <p:cNvPr id="2" name="Footer Placeholder 1">
            <a:extLst>
              <a:ext uri="{FF2B5EF4-FFF2-40B4-BE49-F238E27FC236}">
                <a16:creationId xmlns:a16="http://schemas.microsoft.com/office/drawing/2014/main" id="{A6CC5837-26DB-28E3-9221-28328108E780}"/>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CC1C4A42-AACF-FA44-27C2-5839977696E8}"/>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58</a:t>
            </a:fld>
            <a:endParaRPr lang="en-US" dirty="0"/>
          </a:p>
        </p:txBody>
      </p:sp>
      <p:sp>
        <p:nvSpPr>
          <p:cNvPr id="6" name="Rectangle 1">
            <a:extLst>
              <a:ext uri="{FF2B5EF4-FFF2-40B4-BE49-F238E27FC236}">
                <a16:creationId xmlns:a16="http://schemas.microsoft.com/office/drawing/2014/main" id="{1412CE7F-B334-2834-84CC-267837C6870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73B7B12F-A951-81BE-B0C8-AAE4768EE6F3}"/>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3314232F-8482-72CF-1B3D-7DEA4D8FAB8A}"/>
              </a:ext>
            </a:extLst>
          </p:cNvPr>
          <p:cNvPicPr>
            <a:picLocks noChangeAspect="1"/>
          </p:cNvPicPr>
          <p:nvPr/>
        </p:nvPicPr>
        <p:blipFill>
          <a:blip r:embed="rId3"/>
          <a:stretch>
            <a:fillRect/>
          </a:stretch>
        </p:blipFill>
        <p:spPr>
          <a:xfrm>
            <a:off x="608317" y="2212344"/>
            <a:ext cx="7927366" cy="3345494"/>
          </a:xfrm>
          <a:prstGeom prst="rect">
            <a:avLst/>
          </a:prstGeom>
        </p:spPr>
      </p:pic>
    </p:spTree>
    <p:extLst>
      <p:ext uri="{BB962C8B-B14F-4D97-AF65-F5344CB8AC3E}">
        <p14:creationId xmlns:p14="http://schemas.microsoft.com/office/powerpoint/2010/main" val="3631988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560B-B88A-4803-34C8-6515278B906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45C685B-B506-C7BC-575E-7932687E8308}"/>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Frame Exchange Sequence followed by Doze state</a:t>
            </a:r>
            <a:endParaRPr lang="en-GB" sz="2800" dirty="0"/>
          </a:p>
        </p:txBody>
      </p:sp>
      <p:sp>
        <p:nvSpPr>
          <p:cNvPr id="2" name="Footer Placeholder 1">
            <a:extLst>
              <a:ext uri="{FF2B5EF4-FFF2-40B4-BE49-F238E27FC236}">
                <a16:creationId xmlns:a16="http://schemas.microsoft.com/office/drawing/2014/main" id="{22FC1A13-0ECC-BA66-83E4-3E8358007E8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25B18209-0A08-63C0-87E3-1F1CD837F021}"/>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59</a:t>
            </a:fld>
            <a:endParaRPr lang="en-US" dirty="0"/>
          </a:p>
        </p:txBody>
      </p:sp>
      <p:sp>
        <p:nvSpPr>
          <p:cNvPr id="6" name="Rectangle 1">
            <a:extLst>
              <a:ext uri="{FF2B5EF4-FFF2-40B4-BE49-F238E27FC236}">
                <a16:creationId xmlns:a16="http://schemas.microsoft.com/office/drawing/2014/main" id="{6720EA71-DB92-3450-ACBC-C4AB8F888BA0}"/>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56ED778A-9461-E38E-F553-9A3464B4CC8C}"/>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682254D2-DF5E-8565-34C7-5CF663A8D03F}"/>
              </a:ext>
            </a:extLst>
          </p:cNvPr>
          <p:cNvPicPr>
            <a:picLocks noChangeAspect="1"/>
          </p:cNvPicPr>
          <p:nvPr/>
        </p:nvPicPr>
        <p:blipFill>
          <a:blip r:embed="rId3"/>
          <a:stretch>
            <a:fillRect/>
          </a:stretch>
        </p:blipFill>
        <p:spPr>
          <a:xfrm>
            <a:off x="701675" y="1663476"/>
            <a:ext cx="7740650" cy="4045365"/>
          </a:xfrm>
          <a:prstGeom prst="rect">
            <a:avLst/>
          </a:prstGeom>
        </p:spPr>
      </p:pic>
    </p:spTree>
    <p:extLst>
      <p:ext uri="{BB962C8B-B14F-4D97-AF65-F5344CB8AC3E}">
        <p14:creationId xmlns:p14="http://schemas.microsoft.com/office/powerpoint/2010/main" val="3743502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FB9D1-BD48-6810-A955-44E43489047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0AAF696-4A76-E7B5-5E12-3EFCA05EE00E}"/>
              </a:ext>
            </a:extLst>
          </p:cNvPr>
          <p:cNvSpPr>
            <a:spLocks noGrp="1"/>
          </p:cNvSpPr>
          <p:nvPr>
            <p:ph type="title"/>
          </p:nvPr>
        </p:nvSpPr>
        <p:spPr>
          <a:xfrm>
            <a:off x="495300" y="685800"/>
            <a:ext cx="8153400" cy="457200"/>
          </a:xfrm>
        </p:spPr>
        <p:txBody>
          <a:bodyPr/>
          <a:lstStyle/>
          <a:p>
            <a:r>
              <a:rPr lang="en-US" altLang="zh-CN" sz="2800" dirty="0">
                <a:latin typeface="Times New Roman" panose="02020603050405020304" pitchFamily="18" charset="0"/>
                <a:cs typeface="Times New Roman" panose="02020603050405020304" pitchFamily="18" charset="0"/>
              </a:rPr>
              <a:t>The Wireless Media of two isolated WLANs</a:t>
            </a:r>
            <a:endParaRPr lang="en-GB" sz="2800" dirty="0"/>
          </a:p>
        </p:txBody>
      </p:sp>
      <p:sp>
        <p:nvSpPr>
          <p:cNvPr id="8" name="Content Placeholder 2">
            <a:extLst>
              <a:ext uri="{FF2B5EF4-FFF2-40B4-BE49-F238E27FC236}">
                <a16:creationId xmlns:a16="http://schemas.microsoft.com/office/drawing/2014/main" id="{21AE1B31-2BBA-8340-53E9-39B12ADDF572}"/>
              </a:ext>
            </a:extLst>
          </p:cNvPr>
          <p:cNvSpPr txBox="1">
            <a:spLocks noChangeArrowheads="1"/>
          </p:cNvSpPr>
          <p:nvPr/>
        </p:nvSpPr>
        <p:spPr bwMode="auto">
          <a:xfrm>
            <a:off x="459581" y="4800600"/>
            <a:ext cx="8379619" cy="149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The coverage areas for interference caused by the WLANs do not overlap</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Thus, they cannot share or reserve each other’s WMs</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This is true whether or not the WLANs share the same ESS</a:t>
            </a:r>
          </a:p>
        </p:txBody>
      </p:sp>
      <p:sp>
        <p:nvSpPr>
          <p:cNvPr id="2" name="Footer Placeholder 1">
            <a:extLst>
              <a:ext uri="{FF2B5EF4-FFF2-40B4-BE49-F238E27FC236}">
                <a16:creationId xmlns:a16="http://schemas.microsoft.com/office/drawing/2014/main" id="{D110052B-2E1E-E99F-D195-553A5BAEE3C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908120C1-F479-65DB-9275-3DA94D997702}"/>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a:t>
            </a:fld>
            <a:endParaRPr lang="en-US" dirty="0"/>
          </a:p>
        </p:txBody>
      </p:sp>
      <p:sp>
        <p:nvSpPr>
          <p:cNvPr id="6" name="Rectangle 1">
            <a:extLst>
              <a:ext uri="{FF2B5EF4-FFF2-40B4-BE49-F238E27FC236}">
                <a16:creationId xmlns:a16="http://schemas.microsoft.com/office/drawing/2014/main" id="{A0125FC0-6173-7DB4-78D8-805D6D177D63}"/>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340AD0AD-4EA1-6FBA-24DF-1B619B00F58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16" name="Picture 15">
            <a:extLst>
              <a:ext uri="{FF2B5EF4-FFF2-40B4-BE49-F238E27FC236}">
                <a16:creationId xmlns:a16="http://schemas.microsoft.com/office/drawing/2014/main" id="{FBF2B627-3C79-6BD7-5FD9-B4B9F48B405B}"/>
              </a:ext>
            </a:extLst>
          </p:cNvPr>
          <p:cNvPicPr>
            <a:picLocks noChangeAspect="1"/>
          </p:cNvPicPr>
          <p:nvPr/>
        </p:nvPicPr>
        <p:blipFill>
          <a:blip r:embed="rId3"/>
          <a:stretch>
            <a:fillRect/>
          </a:stretch>
        </p:blipFill>
        <p:spPr>
          <a:xfrm>
            <a:off x="2096987" y="1174119"/>
            <a:ext cx="4761013" cy="3531231"/>
          </a:xfrm>
          <a:prstGeom prst="rect">
            <a:avLst/>
          </a:prstGeom>
        </p:spPr>
      </p:pic>
    </p:spTree>
    <p:extLst>
      <p:ext uri="{BB962C8B-B14F-4D97-AF65-F5344CB8AC3E}">
        <p14:creationId xmlns:p14="http://schemas.microsoft.com/office/powerpoint/2010/main" val="3344040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59FA0-0664-BBF5-0E2C-9C4F280FAA2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EC51E6D-EC30-F36A-ED1D-E70DE6D2EA15}"/>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Omni/Spatial Frame Exchange Sequence (1)</a:t>
            </a:r>
            <a:endParaRPr lang="en-GB" sz="2800" dirty="0"/>
          </a:p>
        </p:txBody>
      </p:sp>
      <p:sp>
        <p:nvSpPr>
          <p:cNvPr id="2" name="Footer Placeholder 1">
            <a:extLst>
              <a:ext uri="{FF2B5EF4-FFF2-40B4-BE49-F238E27FC236}">
                <a16:creationId xmlns:a16="http://schemas.microsoft.com/office/drawing/2014/main" id="{6DAC9511-81B7-25A5-3C9F-0F94FDC061ED}"/>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608D5E6B-8DD0-5520-4FB1-8B91C5D06203}"/>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60</a:t>
            </a:fld>
            <a:endParaRPr lang="en-US" dirty="0"/>
          </a:p>
        </p:txBody>
      </p:sp>
      <p:sp>
        <p:nvSpPr>
          <p:cNvPr id="6" name="Rectangle 1">
            <a:extLst>
              <a:ext uri="{FF2B5EF4-FFF2-40B4-BE49-F238E27FC236}">
                <a16:creationId xmlns:a16="http://schemas.microsoft.com/office/drawing/2014/main" id="{55746C77-AA2E-DB77-E495-B74A2BCD202C}"/>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0A736433-49E4-173F-3214-72ED720ADB10}"/>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10" name="Picture 9">
            <a:extLst>
              <a:ext uri="{FF2B5EF4-FFF2-40B4-BE49-F238E27FC236}">
                <a16:creationId xmlns:a16="http://schemas.microsoft.com/office/drawing/2014/main" id="{E19F91AA-8555-42A5-623E-D9AC7DBE85D4}"/>
              </a:ext>
            </a:extLst>
          </p:cNvPr>
          <p:cNvPicPr>
            <a:picLocks noChangeAspect="1"/>
          </p:cNvPicPr>
          <p:nvPr/>
        </p:nvPicPr>
        <p:blipFill>
          <a:blip r:embed="rId3"/>
          <a:stretch>
            <a:fillRect/>
          </a:stretch>
        </p:blipFill>
        <p:spPr>
          <a:xfrm>
            <a:off x="481054" y="2507645"/>
            <a:ext cx="8181892" cy="2178050"/>
          </a:xfrm>
          <a:prstGeom prst="rect">
            <a:avLst/>
          </a:prstGeom>
        </p:spPr>
      </p:pic>
    </p:spTree>
    <p:extLst>
      <p:ext uri="{BB962C8B-B14F-4D97-AF65-F5344CB8AC3E}">
        <p14:creationId xmlns:p14="http://schemas.microsoft.com/office/powerpoint/2010/main" val="603009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E552-CB13-7D69-4963-250C8309C61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B1AEC51-993B-B11B-59E7-15DCDFC0A860}"/>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Omni/Spatial Frame Exchange Sequence (2)</a:t>
            </a:r>
            <a:endParaRPr lang="en-GB" sz="2800" dirty="0"/>
          </a:p>
        </p:txBody>
      </p:sp>
      <p:sp>
        <p:nvSpPr>
          <p:cNvPr id="2" name="Footer Placeholder 1">
            <a:extLst>
              <a:ext uri="{FF2B5EF4-FFF2-40B4-BE49-F238E27FC236}">
                <a16:creationId xmlns:a16="http://schemas.microsoft.com/office/drawing/2014/main" id="{BC310667-7C48-C549-82F9-878F94391363}"/>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409D582-5294-7394-28BD-5A7F8321BA27}"/>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61</a:t>
            </a:fld>
            <a:endParaRPr lang="en-US" dirty="0"/>
          </a:p>
        </p:txBody>
      </p:sp>
      <p:sp>
        <p:nvSpPr>
          <p:cNvPr id="6" name="Rectangle 1">
            <a:extLst>
              <a:ext uri="{FF2B5EF4-FFF2-40B4-BE49-F238E27FC236}">
                <a16:creationId xmlns:a16="http://schemas.microsoft.com/office/drawing/2014/main" id="{59A24893-AB74-6A35-7FBC-D4029B06D3B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7BC8C771-BE9A-A059-A30E-832C67EF8AE7}"/>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88ED50C6-1E52-734F-3B84-44AF714EDF24}"/>
              </a:ext>
            </a:extLst>
          </p:cNvPr>
          <p:cNvPicPr>
            <a:picLocks noChangeAspect="1"/>
          </p:cNvPicPr>
          <p:nvPr/>
        </p:nvPicPr>
        <p:blipFill>
          <a:blip r:embed="rId3"/>
          <a:stretch>
            <a:fillRect/>
          </a:stretch>
        </p:blipFill>
        <p:spPr>
          <a:xfrm>
            <a:off x="1258888" y="1679575"/>
            <a:ext cx="6172200" cy="2314575"/>
          </a:xfrm>
          <a:prstGeom prst="rect">
            <a:avLst/>
          </a:prstGeom>
        </p:spPr>
      </p:pic>
      <p:pic>
        <p:nvPicPr>
          <p:cNvPr id="8" name="Picture 7">
            <a:extLst>
              <a:ext uri="{FF2B5EF4-FFF2-40B4-BE49-F238E27FC236}">
                <a16:creationId xmlns:a16="http://schemas.microsoft.com/office/drawing/2014/main" id="{2AF08910-D440-F828-59EB-D6413160421F}"/>
              </a:ext>
            </a:extLst>
          </p:cNvPr>
          <p:cNvPicPr>
            <a:picLocks noChangeAspect="1"/>
          </p:cNvPicPr>
          <p:nvPr/>
        </p:nvPicPr>
        <p:blipFill>
          <a:blip r:embed="rId4"/>
          <a:stretch>
            <a:fillRect/>
          </a:stretch>
        </p:blipFill>
        <p:spPr>
          <a:xfrm>
            <a:off x="1633538" y="4206149"/>
            <a:ext cx="5422900" cy="1790700"/>
          </a:xfrm>
          <a:prstGeom prst="rect">
            <a:avLst/>
          </a:prstGeom>
        </p:spPr>
      </p:pic>
    </p:spTree>
    <p:extLst>
      <p:ext uri="{BB962C8B-B14F-4D97-AF65-F5344CB8AC3E}">
        <p14:creationId xmlns:p14="http://schemas.microsoft.com/office/powerpoint/2010/main" val="343846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2EB9C-0714-3182-0AB7-1CA89C6ABCF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D562126-0CA8-4F0F-1D1F-61AB664ADD0F}"/>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Omni/Spatial Frame Exchange Sequence (3)</a:t>
            </a:r>
            <a:endParaRPr lang="en-GB" sz="2800" dirty="0"/>
          </a:p>
        </p:txBody>
      </p:sp>
      <p:sp>
        <p:nvSpPr>
          <p:cNvPr id="2" name="Footer Placeholder 1">
            <a:extLst>
              <a:ext uri="{FF2B5EF4-FFF2-40B4-BE49-F238E27FC236}">
                <a16:creationId xmlns:a16="http://schemas.microsoft.com/office/drawing/2014/main" id="{D6FD8C60-795B-A567-6170-44D27FFE94B7}"/>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5C2AC378-241F-3889-D17D-772FBF1B8A2E}"/>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62</a:t>
            </a:fld>
            <a:endParaRPr lang="en-US" dirty="0"/>
          </a:p>
        </p:txBody>
      </p:sp>
      <p:sp>
        <p:nvSpPr>
          <p:cNvPr id="6" name="Rectangle 1">
            <a:extLst>
              <a:ext uri="{FF2B5EF4-FFF2-40B4-BE49-F238E27FC236}">
                <a16:creationId xmlns:a16="http://schemas.microsoft.com/office/drawing/2014/main" id="{6826A728-1504-5826-4ED5-36C949D1E29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23DCF549-68B5-A3B8-D824-5A1DCB46729D}"/>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64E829B9-4AE9-9E71-CB6A-0769C969885D}"/>
              </a:ext>
            </a:extLst>
          </p:cNvPr>
          <p:cNvPicPr>
            <a:picLocks noChangeAspect="1"/>
          </p:cNvPicPr>
          <p:nvPr/>
        </p:nvPicPr>
        <p:blipFill>
          <a:blip r:embed="rId3"/>
          <a:stretch>
            <a:fillRect/>
          </a:stretch>
        </p:blipFill>
        <p:spPr>
          <a:xfrm>
            <a:off x="1828800" y="1551038"/>
            <a:ext cx="5486400" cy="4089400"/>
          </a:xfrm>
          <a:prstGeom prst="rect">
            <a:avLst/>
          </a:prstGeom>
        </p:spPr>
      </p:pic>
    </p:spTree>
    <p:extLst>
      <p:ext uri="{BB962C8B-B14F-4D97-AF65-F5344CB8AC3E}">
        <p14:creationId xmlns:p14="http://schemas.microsoft.com/office/powerpoint/2010/main" val="2559883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8E277-2018-8BAC-C0FB-6E0AE73F20E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6A9CF9-DD4A-8D5B-354A-EB81D883E670}"/>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Omni/Spatial Frame Exchange Sequence (4)</a:t>
            </a:r>
            <a:endParaRPr lang="en-GB" sz="2800" dirty="0"/>
          </a:p>
        </p:txBody>
      </p:sp>
      <p:sp>
        <p:nvSpPr>
          <p:cNvPr id="2" name="Footer Placeholder 1">
            <a:extLst>
              <a:ext uri="{FF2B5EF4-FFF2-40B4-BE49-F238E27FC236}">
                <a16:creationId xmlns:a16="http://schemas.microsoft.com/office/drawing/2014/main" id="{97C2AA8C-1F32-F5B3-8996-1B4D9F132B78}"/>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98A112B9-8B02-FE89-6AAF-710D15E53C88}"/>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63</a:t>
            </a:fld>
            <a:endParaRPr lang="en-US" dirty="0"/>
          </a:p>
        </p:txBody>
      </p:sp>
      <p:sp>
        <p:nvSpPr>
          <p:cNvPr id="6" name="Rectangle 1">
            <a:extLst>
              <a:ext uri="{FF2B5EF4-FFF2-40B4-BE49-F238E27FC236}">
                <a16:creationId xmlns:a16="http://schemas.microsoft.com/office/drawing/2014/main" id="{A68CA16F-1D36-78C7-F865-8D470A81E022}"/>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A6F4C5C-BDB8-E1AB-A6BF-0C667C4D0AA3}"/>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4" name="Picture 3">
            <a:extLst>
              <a:ext uri="{FF2B5EF4-FFF2-40B4-BE49-F238E27FC236}">
                <a16:creationId xmlns:a16="http://schemas.microsoft.com/office/drawing/2014/main" id="{8AB27C3B-BEC5-5E27-A567-2E6842F12070}"/>
              </a:ext>
            </a:extLst>
          </p:cNvPr>
          <p:cNvPicPr>
            <a:picLocks noChangeAspect="1"/>
          </p:cNvPicPr>
          <p:nvPr/>
        </p:nvPicPr>
        <p:blipFill>
          <a:blip r:embed="rId3"/>
          <a:stretch>
            <a:fillRect/>
          </a:stretch>
        </p:blipFill>
        <p:spPr>
          <a:xfrm>
            <a:off x="1334724" y="1571670"/>
            <a:ext cx="6474551" cy="4527550"/>
          </a:xfrm>
          <a:prstGeom prst="rect">
            <a:avLst/>
          </a:prstGeom>
        </p:spPr>
      </p:pic>
    </p:spTree>
    <p:extLst>
      <p:ext uri="{BB962C8B-B14F-4D97-AF65-F5344CB8AC3E}">
        <p14:creationId xmlns:p14="http://schemas.microsoft.com/office/powerpoint/2010/main" val="1535691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1C8C2-5265-F82E-2A26-DE20FBDD495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4F854FA-8A62-74E1-2FB7-BABDC93E40A3}"/>
              </a:ext>
            </a:extLst>
          </p:cNvPr>
          <p:cNvSpPr>
            <a:spLocks noGrp="1"/>
          </p:cNvSpPr>
          <p:nvPr>
            <p:ph type="title"/>
          </p:nvPr>
        </p:nvSpPr>
        <p:spPr>
          <a:xfrm>
            <a:off x="266700" y="762000"/>
            <a:ext cx="8648700" cy="762000"/>
          </a:xfrm>
        </p:spPr>
        <p:txBody>
          <a:bodyPr/>
          <a:lstStyle/>
          <a:p>
            <a:r>
              <a:rPr lang="en-US" altLang="zh-CN" sz="2800" dirty="0">
                <a:latin typeface="Times New Roman" panose="02020603050405020304" pitchFamily="18" charset="0"/>
                <a:cs typeface="Times New Roman" panose="02020603050405020304" pitchFamily="18" charset="0"/>
              </a:rPr>
              <a:t>Protected RAW</a:t>
            </a:r>
            <a:endParaRPr lang="en-GB" sz="2800" dirty="0"/>
          </a:p>
        </p:txBody>
      </p:sp>
      <p:sp>
        <p:nvSpPr>
          <p:cNvPr id="2" name="Footer Placeholder 1">
            <a:extLst>
              <a:ext uri="{FF2B5EF4-FFF2-40B4-BE49-F238E27FC236}">
                <a16:creationId xmlns:a16="http://schemas.microsoft.com/office/drawing/2014/main" id="{984CADFD-D73C-5D8A-7C76-7F30677ACFB6}"/>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6EB1EF89-FD35-291B-6CE1-E291EB6B864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64</a:t>
            </a:fld>
            <a:endParaRPr lang="en-US" dirty="0"/>
          </a:p>
        </p:txBody>
      </p:sp>
      <p:sp>
        <p:nvSpPr>
          <p:cNvPr id="6" name="Rectangle 1">
            <a:extLst>
              <a:ext uri="{FF2B5EF4-FFF2-40B4-BE49-F238E27FC236}">
                <a16:creationId xmlns:a16="http://schemas.microsoft.com/office/drawing/2014/main" id="{8ED7DF6B-F077-684E-B244-FE4D5389938B}"/>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2C55B16E-3204-8D0C-3B91-6AB6CB85CEFB}"/>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pic>
        <p:nvPicPr>
          <p:cNvPr id="5" name="Picture 4">
            <a:extLst>
              <a:ext uri="{FF2B5EF4-FFF2-40B4-BE49-F238E27FC236}">
                <a16:creationId xmlns:a16="http://schemas.microsoft.com/office/drawing/2014/main" id="{85702E8A-5FCD-4468-6C93-85493FDAF446}"/>
              </a:ext>
            </a:extLst>
          </p:cNvPr>
          <p:cNvPicPr>
            <a:picLocks noChangeAspect="1"/>
          </p:cNvPicPr>
          <p:nvPr/>
        </p:nvPicPr>
        <p:blipFill>
          <a:blip r:embed="rId3"/>
          <a:stretch>
            <a:fillRect/>
          </a:stretch>
        </p:blipFill>
        <p:spPr>
          <a:xfrm>
            <a:off x="629622" y="2297926"/>
            <a:ext cx="7914238" cy="3259912"/>
          </a:xfrm>
          <a:prstGeom prst="rect">
            <a:avLst/>
          </a:prstGeom>
        </p:spPr>
      </p:pic>
    </p:spTree>
    <p:extLst>
      <p:ext uri="{BB962C8B-B14F-4D97-AF65-F5344CB8AC3E}">
        <p14:creationId xmlns:p14="http://schemas.microsoft.com/office/powerpoint/2010/main" val="3285055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685801"/>
            <a:ext cx="7770813" cy="457200"/>
          </a:xfrm>
        </p:spPr>
        <p:txBody>
          <a:bodyPr/>
          <a:lstStyle/>
          <a:p>
            <a:r>
              <a:rPr lang="en-US" altLang="zh-CN" sz="2800" dirty="0">
                <a:latin typeface="Times New Roman" panose="02020603050405020304" pitchFamily="18" charset="0"/>
                <a:cs typeface="Times New Roman" panose="02020603050405020304" pitchFamily="18" charset="0"/>
              </a:rPr>
              <a:t>Consensus straw poll(1)</a:t>
            </a:r>
            <a:endParaRPr lang="en-GB" sz="2800" dirty="0"/>
          </a:p>
        </p:txBody>
      </p:sp>
      <p:sp>
        <p:nvSpPr>
          <p:cNvPr id="8" name="Content Placeholder 2"/>
          <p:cNvSpPr txBox="1">
            <a:spLocks noChangeArrowheads="1"/>
          </p:cNvSpPr>
          <p:nvPr/>
        </p:nvSpPr>
        <p:spPr bwMode="auto">
          <a:xfrm>
            <a:off x="304800" y="1177565"/>
            <a:ext cx="8379619" cy="529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1" indent="-342900">
              <a:lnSpc>
                <a:spcPct val="120000"/>
              </a:lnSpc>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Do you agree that a frame exchange sequence can only exchange frames within the context of a single wireless medium?</a:t>
            </a: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Y</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A</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04ADB32-21E9-4C2B-92D7-448EB7C21448}"/>
              </a:ext>
            </a:extLst>
          </p:cNvPr>
          <p:cNvSpPr>
            <a:spLocks noGrp="1"/>
          </p:cNvSpPr>
          <p:nvPr>
            <p:ph type="ftr" sz="quarter" idx="3"/>
          </p:nvPr>
        </p:nvSpPr>
        <p:spPr/>
        <p:txBody>
          <a:bodyPr/>
          <a:lstStyle/>
          <a:p>
            <a:pPr>
              <a:defRPr/>
            </a:pPr>
            <a:r>
              <a:rPr lang="en-GB"/>
              <a:t>Harry Bims (Bims Labs)</a:t>
            </a:r>
            <a:endParaRPr lang="en-US" dirty="0"/>
          </a:p>
        </p:txBody>
      </p:sp>
      <p:sp>
        <p:nvSpPr>
          <p:cNvPr id="3" name="Slide Number Placeholder 2">
            <a:extLst>
              <a:ext uri="{FF2B5EF4-FFF2-40B4-BE49-F238E27FC236}">
                <a16:creationId xmlns:a16="http://schemas.microsoft.com/office/drawing/2014/main" id="{79B470BA-8E63-4B6B-A73E-A950160D766A}"/>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65</a:t>
            </a:fld>
            <a:endParaRPr lang="en-US" dirty="0"/>
          </a:p>
        </p:txBody>
      </p:sp>
      <p:sp>
        <p:nvSpPr>
          <p:cNvPr id="6" name="Rectangle 1">
            <a:extLst>
              <a:ext uri="{FF2B5EF4-FFF2-40B4-BE49-F238E27FC236}">
                <a16:creationId xmlns:a16="http://schemas.microsoft.com/office/drawing/2014/main" id="{3983D3EF-CE45-4272-B1DB-D87DECCD2AF1}"/>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09891461-2DDE-459F-8941-CBEF25B1FD54}"/>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extLst>
      <p:ext uri="{BB962C8B-B14F-4D97-AF65-F5344CB8AC3E}">
        <p14:creationId xmlns:p14="http://schemas.microsoft.com/office/powerpoint/2010/main" val="3871082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18FC-6F3F-9692-61D1-058D8F8811A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6FE0442-8E6F-31BE-DED7-558203985EA1}"/>
              </a:ext>
            </a:extLst>
          </p:cNvPr>
          <p:cNvSpPr>
            <a:spLocks noGrp="1"/>
          </p:cNvSpPr>
          <p:nvPr>
            <p:ph type="title"/>
          </p:nvPr>
        </p:nvSpPr>
        <p:spPr>
          <a:xfrm>
            <a:off x="685800" y="685801"/>
            <a:ext cx="7770813" cy="457200"/>
          </a:xfrm>
        </p:spPr>
        <p:txBody>
          <a:bodyPr/>
          <a:lstStyle/>
          <a:p>
            <a:r>
              <a:rPr lang="en-US" altLang="zh-CN" sz="2800" dirty="0">
                <a:latin typeface="Times New Roman" panose="02020603050405020304" pitchFamily="18" charset="0"/>
                <a:cs typeface="Times New Roman" panose="02020603050405020304" pitchFamily="18" charset="0"/>
              </a:rPr>
              <a:t>Consensus straw poll(2)</a:t>
            </a:r>
            <a:endParaRPr lang="en-GB" sz="2800" dirty="0"/>
          </a:p>
        </p:txBody>
      </p:sp>
      <p:sp>
        <p:nvSpPr>
          <p:cNvPr id="8" name="Content Placeholder 2">
            <a:extLst>
              <a:ext uri="{FF2B5EF4-FFF2-40B4-BE49-F238E27FC236}">
                <a16:creationId xmlns:a16="http://schemas.microsoft.com/office/drawing/2014/main" id="{F65A35B7-7F26-F94A-E844-66D58204C375}"/>
              </a:ext>
            </a:extLst>
          </p:cNvPr>
          <p:cNvSpPr txBox="1">
            <a:spLocks noChangeArrowheads="1"/>
          </p:cNvSpPr>
          <p:nvPr/>
        </p:nvSpPr>
        <p:spPr bwMode="auto">
          <a:xfrm>
            <a:off x="304800" y="1177565"/>
            <a:ext cx="8379619" cy="529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1" indent="-342900">
              <a:lnSpc>
                <a:spcPct val="120000"/>
              </a:lnSpc>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Do you agree that the following behaviors of participants in a frame exchange sequence should not be invoked if they interfere with the reception of a frame exchange</a:t>
            </a:r>
          </a:p>
          <a:p>
            <a:pPr marL="514350" lvl="1" indent="-257175">
              <a:lnSpc>
                <a:spcPct val="110000"/>
              </a:lnSpc>
              <a:buFont typeface="Arial" panose="020B0604020202020204" pitchFamily="34" charset="0"/>
              <a:buChar char="•"/>
            </a:pPr>
            <a:r>
              <a:rPr lang="en-US" altLang="zh-CN" sz="1600" dirty="0">
                <a:cs typeface="Times New Roman" panose="02020603050405020304" pitchFamily="18" charset="0"/>
              </a:rPr>
              <a:t>Channel measurement</a:t>
            </a:r>
          </a:p>
          <a:p>
            <a:pPr marL="514350" lvl="1" indent="-257175">
              <a:lnSpc>
                <a:spcPct val="110000"/>
              </a:lnSpc>
              <a:buFont typeface="Arial" panose="020B0604020202020204" pitchFamily="34" charset="0"/>
              <a:buChar char="•"/>
            </a:pPr>
            <a:r>
              <a:rPr lang="en-US" altLang="zh-CN" sz="1600" dirty="0">
                <a:cs typeface="Times New Roman" panose="02020603050405020304" pitchFamily="18" charset="0"/>
              </a:rPr>
              <a:t>Scanning</a:t>
            </a:r>
          </a:p>
          <a:p>
            <a:pPr marL="514350" lvl="1" indent="-257175">
              <a:lnSpc>
                <a:spcPct val="110000"/>
              </a:lnSpc>
              <a:buFont typeface="Arial" panose="020B0604020202020204" pitchFamily="34" charset="0"/>
              <a:buChar char="•"/>
            </a:pPr>
            <a:r>
              <a:rPr lang="en-US" altLang="zh-CN" sz="1600" dirty="0">
                <a:cs typeface="Times New Roman" panose="02020603050405020304" pitchFamily="18" charset="0"/>
              </a:rPr>
              <a:t>Channel Switching</a:t>
            </a:r>
          </a:p>
          <a:p>
            <a:pPr marL="514350" lvl="1" indent="-257175">
              <a:lnSpc>
                <a:spcPct val="110000"/>
              </a:lnSpc>
              <a:buFont typeface="Arial" panose="020B0604020202020204" pitchFamily="34" charset="0"/>
              <a:buChar char="•"/>
            </a:pPr>
            <a:r>
              <a:rPr lang="en-US" altLang="zh-CN" sz="1600" dirty="0">
                <a:cs typeface="Times New Roman" panose="02020603050405020304" pitchFamily="18" charset="0"/>
              </a:rPr>
              <a:t>Power save</a:t>
            </a: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Y</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A</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8247D43D-3CA9-E513-E1F5-488ECBC9488E}"/>
              </a:ext>
            </a:extLst>
          </p:cNvPr>
          <p:cNvSpPr>
            <a:spLocks noGrp="1"/>
          </p:cNvSpPr>
          <p:nvPr>
            <p:ph type="ftr" sz="quarter" idx="3"/>
          </p:nvPr>
        </p:nvSpPr>
        <p:spPr/>
        <p:txBody>
          <a:bodyPr/>
          <a:lstStyle/>
          <a:p>
            <a:pPr>
              <a:defRPr/>
            </a:pPr>
            <a:r>
              <a:rPr lang="en-GB"/>
              <a:t>Harry Bims (Bims Labs)</a:t>
            </a:r>
            <a:endParaRPr lang="en-US" dirty="0"/>
          </a:p>
        </p:txBody>
      </p:sp>
      <p:sp>
        <p:nvSpPr>
          <p:cNvPr id="3" name="Slide Number Placeholder 2">
            <a:extLst>
              <a:ext uri="{FF2B5EF4-FFF2-40B4-BE49-F238E27FC236}">
                <a16:creationId xmlns:a16="http://schemas.microsoft.com/office/drawing/2014/main" id="{6ED3EBDC-7E93-4687-BC2D-0CAECF34AA00}"/>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66</a:t>
            </a:fld>
            <a:endParaRPr lang="en-US" dirty="0"/>
          </a:p>
        </p:txBody>
      </p:sp>
      <p:sp>
        <p:nvSpPr>
          <p:cNvPr id="6" name="Rectangle 1">
            <a:extLst>
              <a:ext uri="{FF2B5EF4-FFF2-40B4-BE49-F238E27FC236}">
                <a16:creationId xmlns:a16="http://schemas.microsoft.com/office/drawing/2014/main" id="{E52D626A-3E1C-6AD4-8318-7D723476389B}"/>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5CFB2F66-E923-6A8F-DCF2-BEC0DBB124DC}"/>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extLst>
      <p:ext uri="{BB962C8B-B14F-4D97-AF65-F5344CB8AC3E}">
        <p14:creationId xmlns:p14="http://schemas.microsoft.com/office/powerpoint/2010/main" val="124155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A1B41-C13E-531A-1A5C-199BA33CC6A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D467653-A573-B831-A151-70194B990493}"/>
              </a:ext>
            </a:extLst>
          </p:cNvPr>
          <p:cNvSpPr>
            <a:spLocks noGrp="1"/>
          </p:cNvSpPr>
          <p:nvPr>
            <p:ph type="title"/>
          </p:nvPr>
        </p:nvSpPr>
        <p:spPr>
          <a:xfrm>
            <a:off x="685800" y="685801"/>
            <a:ext cx="7770813" cy="457200"/>
          </a:xfrm>
        </p:spPr>
        <p:txBody>
          <a:bodyPr/>
          <a:lstStyle/>
          <a:p>
            <a:r>
              <a:rPr lang="en-US" altLang="zh-CN" sz="2800" dirty="0">
                <a:latin typeface="Times New Roman" panose="02020603050405020304" pitchFamily="18" charset="0"/>
                <a:cs typeface="Times New Roman" panose="02020603050405020304" pitchFamily="18" charset="0"/>
              </a:rPr>
              <a:t>Consensus straw poll(3)</a:t>
            </a:r>
            <a:endParaRPr lang="en-GB" sz="2800" dirty="0"/>
          </a:p>
        </p:txBody>
      </p:sp>
      <p:sp>
        <p:nvSpPr>
          <p:cNvPr id="8" name="Content Placeholder 2">
            <a:extLst>
              <a:ext uri="{FF2B5EF4-FFF2-40B4-BE49-F238E27FC236}">
                <a16:creationId xmlns:a16="http://schemas.microsoft.com/office/drawing/2014/main" id="{16AA3551-0595-90FA-94A6-911158C17410}"/>
              </a:ext>
            </a:extLst>
          </p:cNvPr>
          <p:cNvSpPr txBox="1">
            <a:spLocks noChangeArrowheads="1"/>
          </p:cNvSpPr>
          <p:nvPr/>
        </p:nvSpPr>
        <p:spPr bwMode="auto">
          <a:xfrm>
            <a:off x="304800" y="1177565"/>
            <a:ext cx="8379619" cy="529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1" indent="-342900">
              <a:lnSpc>
                <a:spcPct val="120000"/>
              </a:lnSpc>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Do you agree that a frame exchange sequence only functions within the context of a running NAV timer, TXOP, or protection mechanism?</a:t>
            </a: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Y</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A</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026F1EFC-A45B-1B64-142B-45136E1E71E1}"/>
              </a:ext>
            </a:extLst>
          </p:cNvPr>
          <p:cNvSpPr>
            <a:spLocks noGrp="1"/>
          </p:cNvSpPr>
          <p:nvPr>
            <p:ph type="ftr" sz="quarter" idx="3"/>
          </p:nvPr>
        </p:nvSpPr>
        <p:spPr/>
        <p:txBody>
          <a:bodyPr/>
          <a:lstStyle/>
          <a:p>
            <a:pPr>
              <a:defRPr/>
            </a:pPr>
            <a:r>
              <a:rPr lang="en-GB"/>
              <a:t>Harry Bims (Bims Labs)</a:t>
            </a:r>
            <a:endParaRPr lang="en-US" dirty="0"/>
          </a:p>
        </p:txBody>
      </p:sp>
      <p:sp>
        <p:nvSpPr>
          <p:cNvPr id="3" name="Slide Number Placeholder 2">
            <a:extLst>
              <a:ext uri="{FF2B5EF4-FFF2-40B4-BE49-F238E27FC236}">
                <a16:creationId xmlns:a16="http://schemas.microsoft.com/office/drawing/2014/main" id="{0285FE9C-94A2-BB9D-7F62-0BC0DA5AEDE5}"/>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67</a:t>
            </a:fld>
            <a:endParaRPr lang="en-US" dirty="0"/>
          </a:p>
        </p:txBody>
      </p:sp>
      <p:sp>
        <p:nvSpPr>
          <p:cNvPr id="6" name="Rectangle 1">
            <a:extLst>
              <a:ext uri="{FF2B5EF4-FFF2-40B4-BE49-F238E27FC236}">
                <a16:creationId xmlns:a16="http://schemas.microsoft.com/office/drawing/2014/main" id="{0946436D-2187-4D51-84E7-31D4C6297A54}"/>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CC629071-1EF0-B0C1-E2D9-A314C7D1F3C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extLst>
      <p:ext uri="{BB962C8B-B14F-4D97-AF65-F5344CB8AC3E}">
        <p14:creationId xmlns:p14="http://schemas.microsoft.com/office/powerpoint/2010/main" val="919364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32E1-78B8-3C87-2A2B-562DDD2D21F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9ED8B30-D628-6329-4D29-A2CA24AA7BAA}"/>
              </a:ext>
            </a:extLst>
          </p:cNvPr>
          <p:cNvSpPr>
            <a:spLocks noGrp="1"/>
          </p:cNvSpPr>
          <p:nvPr>
            <p:ph type="title"/>
          </p:nvPr>
        </p:nvSpPr>
        <p:spPr>
          <a:xfrm>
            <a:off x="685800" y="685801"/>
            <a:ext cx="7770813" cy="457200"/>
          </a:xfrm>
        </p:spPr>
        <p:txBody>
          <a:bodyPr/>
          <a:lstStyle/>
          <a:p>
            <a:r>
              <a:rPr lang="en-US" altLang="zh-CN" sz="2800" dirty="0">
                <a:latin typeface="Times New Roman" panose="02020603050405020304" pitchFamily="18" charset="0"/>
                <a:cs typeface="Times New Roman" panose="02020603050405020304" pitchFamily="18" charset="0"/>
              </a:rPr>
              <a:t>Consensus straw poll(4)</a:t>
            </a:r>
            <a:endParaRPr lang="en-GB" sz="2800" dirty="0"/>
          </a:p>
        </p:txBody>
      </p:sp>
      <p:sp>
        <p:nvSpPr>
          <p:cNvPr id="8" name="Content Placeholder 2">
            <a:extLst>
              <a:ext uri="{FF2B5EF4-FFF2-40B4-BE49-F238E27FC236}">
                <a16:creationId xmlns:a16="http://schemas.microsoft.com/office/drawing/2014/main" id="{92BB07FE-0271-C096-C8F5-CB8CA04C1A8C}"/>
              </a:ext>
            </a:extLst>
          </p:cNvPr>
          <p:cNvSpPr txBox="1">
            <a:spLocks noChangeArrowheads="1"/>
          </p:cNvSpPr>
          <p:nvPr/>
        </p:nvSpPr>
        <p:spPr bwMode="auto">
          <a:xfrm>
            <a:off x="304800" y="1177565"/>
            <a:ext cx="8379619" cy="529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1" indent="-342900">
              <a:lnSpc>
                <a:spcPct val="120000"/>
              </a:lnSpc>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Do you agree that a frame exchange sequence only exchanges frames within the context of a NAV, TXOP or protection mechanism that is not restricted to the time period of the frame exchange sequence?</a:t>
            </a: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Y</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A</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567A5092-CD31-2E9B-103C-E03D9EFF1346}"/>
              </a:ext>
            </a:extLst>
          </p:cNvPr>
          <p:cNvSpPr>
            <a:spLocks noGrp="1"/>
          </p:cNvSpPr>
          <p:nvPr>
            <p:ph type="ftr" sz="quarter" idx="3"/>
          </p:nvPr>
        </p:nvSpPr>
        <p:spPr/>
        <p:txBody>
          <a:bodyPr/>
          <a:lstStyle/>
          <a:p>
            <a:pPr>
              <a:defRPr/>
            </a:pPr>
            <a:r>
              <a:rPr lang="en-GB"/>
              <a:t>Harry Bims (Bims Labs)</a:t>
            </a:r>
            <a:endParaRPr lang="en-US" dirty="0"/>
          </a:p>
        </p:txBody>
      </p:sp>
      <p:sp>
        <p:nvSpPr>
          <p:cNvPr id="3" name="Slide Number Placeholder 2">
            <a:extLst>
              <a:ext uri="{FF2B5EF4-FFF2-40B4-BE49-F238E27FC236}">
                <a16:creationId xmlns:a16="http://schemas.microsoft.com/office/drawing/2014/main" id="{D67977D4-8A38-54E7-38B1-B1CCD3F9FC33}"/>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68</a:t>
            </a:fld>
            <a:endParaRPr lang="en-US" dirty="0"/>
          </a:p>
        </p:txBody>
      </p:sp>
      <p:sp>
        <p:nvSpPr>
          <p:cNvPr id="6" name="Rectangle 1">
            <a:extLst>
              <a:ext uri="{FF2B5EF4-FFF2-40B4-BE49-F238E27FC236}">
                <a16:creationId xmlns:a16="http://schemas.microsoft.com/office/drawing/2014/main" id="{0BBEAD93-AE27-8EB8-CC9F-A9B85DF0988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66F8D4FC-AD8C-BEC2-02C0-5C2909510810}"/>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extLst>
      <p:ext uri="{BB962C8B-B14F-4D97-AF65-F5344CB8AC3E}">
        <p14:creationId xmlns:p14="http://schemas.microsoft.com/office/powerpoint/2010/main" val="6795223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A3587-67AD-AE2A-20B4-8E595E4C070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F88DE03-CC93-7706-6C3D-FF85B7944F33}"/>
              </a:ext>
            </a:extLst>
          </p:cNvPr>
          <p:cNvSpPr>
            <a:spLocks noGrp="1"/>
          </p:cNvSpPr>
          <p:nvPr>
            <p:ph type="title"/>
          </p:nvPr>
        </p:nvSpPr>
        <p:spPr>
          <a:xfrm>
            <a:off x="685800" y="685801"/>
            <a:ext cx="7770813" cy="457200"/>
          </a:xfrm>
        </p:spPr>
        <p:txBody>
          <a:bodyPr/>
          <a:lstStyle/>
          <a:p>
            <a:r>
              <a:rPr lang="en-US" altLang="zh-CN" sz="2800" dirty="0">
                <a:latin typeface="Times New Roman" panose="02020603050405020304" pitchFamily="18" charset="0"/>
                <a:cs typeface="Times New Roman" panose="02020603050405020304" pitchFamily="18" charset="0"/>
              </a:rPr>
              <a:t>Consensus straw poll(5)</a:t>
            </a:r>
            <a:endParaRPr lang="en-GB" sz="2800" dirty="0"/>
          </a:p>
        </p:txBody>
      </p:sp>
      <p:sp>
        <p:nvSpPr>
          <p:cNvPr id="8" name="Content Placeholder 2">
            <a:extLst>
              <a:ext uri="{FF2B5EF4-FFF2-40B4-BE49-F238E27FC236}">
                <a16:creationId xmlns:a16="http://schemas.microsoft.com/office/drawing/2014/main" id="{4656444A-060E-CA5F-FC28-FFBCC3F697F5}"/>
              </a:ext>
            </a:extLst>
          </p:cNvPr>
          <p:cNvSpPr txBox="1">
            <a:spLocks noChangeArrowheads="1"/>
          </p:cNvSpPr>
          <p:nvPr/>
        </p:nvSpPr>
        <p:spPr bwMode="auto">
          <a:xfrm>
            <a:off x="304800" y="1177565"/>
            <a:ext cx="8379619" cy="529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1" indent="-342900">
              <a:lnSpc>
                <a:spcPct val="120000"/>
              </a:lnSpc>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Do you agree that the medium is controlled by a NAV, TXOP, or protection mechanism?</a:t>
            </a: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Y</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A</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F78CCF63-DF23-0513-1B50-4E8ADC4531DC}"/>
              </a:ext>
            </a:extLst>
          </p:cNvPr>
          <p:cNvSpPr>
            <a:spLocks noGrp="1"/>
          </p:cNvSpPr>
          <p:nvPr>
            <p:ph type="ftr" sz="quarter" idx="3"/>
          </p:nvPr>
        </p:nvSpPr>
        <p:spPr/>
        <p:txBody>
          <a:bodyPr/>
          <a:lstStyle/>
          <a:p>
            <a:pPr>
              <a:defRPr/>
            </a:pPr>
            <a:r>
              <a:rPr lang="en-GB"/>
              <a:t>Harry Bims (Bims Labs)</a:t>
            </a:r>
            <a:endParaRPr lang="en-US" dirty="0"/>
          </a:p>
        </p:txBody>
      </p:sp>
      <p:sp>
        <p:nvSpPr>
          <p:cNvPr id="3" name="Slide Number Placeholder 2">
            <a:extLst>
              <a:ext uri="{FF2B5EF4-FFF2-40B4-BE49-F238E27FC236}">
                <a16:creationId xmlns:a16="http://schemas.microsoft.com/office/drawing/2014/main" id="{311197C5-B757-EEC7-550F-DD8123FE5E10}"/>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69</a:t>
            </a:fld>
            <a:endParaRPr lang="en-US" dirty="0"/>
          </a:p>
        </p:txBody>
      </p:sp>
      <p:sp>
        <p:nvSpPr>
          <p:cNvPr id="6" name="Rectangle 1">
            <a:extLst>
              <a:ext uri="{FF2B5EF4-FFF2-40B4-BE49-F238E27FC236}">
                <a16:creationId xmlns:a16="http://schemas.microsoft.com/office/drawing/2014/main" id="{63D6CA76-7A28-CCE8-8AAA-C773AC28EF3A}"/>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8E627285-B7AD-D75C-AD25-8FC84F1FB2F2}"/>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extLst>
      <p:ext uri="{BB962C8B-B14F-4D97-AF65-F5344CB8AC3E}">
        <p14:creationId xmlns:p14="http://schemas.microsoft.com/office/powerpoint/2010/main" val="257225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5D14C-BCCE-2F16-6911-9EBB6120362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C264DF0-FDA0-DD7B-87A5-DAD1D4D1E2FF}"/>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Wireless Media of two overlapping APs or STAs</a:t>
            </a:r>
            <a:endParaRPr lang="en-GB" sz="2800" dirty="0"/>
          </a:p>
        </p:txBody>
      </p:sp>
      <p:sp>
        <p:nvSpPr>
          <p:cNvPr id="8" name="Content Placeholder 2">
            <a:extLst>
              <a:ext uri="{FF2B5EF4-FFF2-40B4-BE49-F238E27FC236}">
                <a16:creationId xmlns:a16="http://schemas.microsoft.com/office/drawing/2014/main" id="{F1A5E496-84ED-1A8A-2CC3-ECA130C06CAF}"/>
              </a:ext>
            </a:extLst>
          </p:cNvPr>
          <p:cNvSpPr txBox="1">
            <a:spLocks noChangeArrowheads="1"/>
          </p:cNvSpPr>
          <p:nvPr/>
        </p:nvSpPr>
        <p:spPr bwMode="auto">
          <a:xfrm>
            <a:off x="459581" y="4800600"/>
            <a:ext cx="8379619" cy="149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The fact that they partially overlap doesn’t change the fact that they are still two WMs.  One for each AP or STA to implement the transfer of PDUs.</a:t>
            </a:r>
          </a:p>
        </p:txBody>
      </p:sp>
      <p:sp>
        <p:nvSpPr>
          <p:cNvPr id="2" name="Footer Placeholder 1">
            <a:extLst>
              <a:ext uri="{FF2B5EF4-FFF2-40B4-BE49-F238E27FC236}">
                <a16:creationId xmlns:a16="http://schemas.microsoft.com/office/drawing/2014/main" id="{77CF40A7-F3EA-9EB3-772F-EEDDE6F38356}"/>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59BB1528-8481-9C12-F0E4-6F6BDD5C6CC9}"/>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7</a:t>
            </a:fld>
            <a:endParaRPr lang="en-US" dirty="0"/>
          </a:p>
        </p:txBody>
      </p:sp>
      <p:sp>
        <p:nvSpPr>
          <p:cNvPr id="6" name="Rectangle 1">
            <a:extLst>
              <a:ext uri="{FF2B5EF4-FFF2-40B4-BE49-F238E27FC236}">
                <a16:creationId xmlns:a16="http://schemas.microsoft.com/office/drawing/2014/main" id="{595A4C3F-D21B-CB33-BF30-BCEC9B17F6FA}"/>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C182D3EA-A274-4877-9DC2-92AF250AC21D}"/>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11A8FBAC-1A0F-0A9E-4416-D3B063A145A1}"/>
              </a:ext>
            </a:extLst>
          </p:cNvPr>
          <p:cNvSpPr/>
          <p:nvPr/>
        </p:nvSpPr>
        <p:spPr bwMode="auto">
          <a:xfrm>
            <a:off x="4329748" y="1292225"/>
            <a:ext cx="3276600" cy="2971800"/>
          </a:xfrm>
          <a:prstGeom prst="ellipse">
            <a:avLst/>
          </a:prstGeom>
          <a:solidFill>
            <a:srgbClr val="FFFF00">
              <a:alpha val="24585"/>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D08081B4-73C7-51F4-1951-4FBCE50AB96C}"/>
              </a:ext>
            </a:extLst>
          </p:cNvPr>
          <p:cNvSpPr/>
          <p:nvPr/>
        </p:nvSpPr>
        <p:spPr bwMode="auto">
          <a:xfrm>
            <a:off x="1752600" y="1292225"/>
            <a:ext cx="3276600" cy="2971800"/>
          </a:xfrm>
          <a:prstGeom prst="ellipse">
            <a:avLst/>
          </a:prstGeom>
          <a:solidFill>
            <a:srgbClr val="FFFF00">
              <a:alpha val="24585"/>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2" name="Rectangle 11">
            <a:extLst>
              <a:ext uri="{FF2B5EF4-FFF2-40B4-BE49-F238E27FC236}">
                <a16:creationId xmlns:a16="http://schemas.microsoft.com/office/drawing/2014/main" id="{573D9FE6-219F-EF5E-4FE4-6AEDD2D0DD8E}"/>
              </a:ext>
            </a:extLst>
          </p:cNvPr>
          <p:cNvSpPr/>
          <p:nvPr/>
        </p:nvSpPr>
        <p:spPr bwMode="auto">
          <a:xfrm>
            <a:off x="3124200" y="2587063"/>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0" i="0" u="none" strike="noStrike" cap="none" normalizeH="0" baseline="0" dirty="0">
                <a:ln>
                  <a:noFill/>
                </a:ln>
                <a:solidFill>
                  <a:schemeClr val="tx1"/>
                </a:solidFill>
                <a:effectLst/>
                <a:latin typeface="Times New Roman" panose="02020603050405020304" pitchFamily="18" charset="0"/>
              </a:rPr>
              <a:t>AP1</a:t>
            </a:r>
          </a:p>
        </p:txBody>
      </p:sp>
      <p:sp>
        <p:nvSpPr>
          <p:cNvPr id="13" name="Rectangle 12">
            <a:extLst>
              <a:ext uri="{FF2B5EF4-FFF2-40B4-BE49-F238E27FC236}">
                <a16:creationId xmlns:a16="http://schemas.microsoft.com/office/drawing/2014/main" id="{AA7F9B45-80FA-F516-8336-00AFC5D5DA7E}"/>
              </a:ext>
            </a:extLst>
          </p:cNvPr>
          <p:cNvSpPr/>
          <p:nvPr/>
        </p:nvSpPr>
        <p:spPr bwMode="auto">
          <a:xfrm>
            <a:off x="57912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547726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35859-9EA1-473B-F865-F1960DA6529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B4C06A5-CA27-3757-42F6-AA2518791407}"/>
              </a:ext>
            </a:extLst>
          </p:cNvPr>
          <p:cNvSpPr>
            <a:spLocks noGrp="1"/>
          </p:cNvSpPr>
          <p:nvPr>
            <p:ph type="title"/>
          </p:nvPr>
        </p:nvSpPr>
        <p:spPr>
          <a:xfrm>
            <a:off x="685800" y="685801"/>
            <a:ext cx="7770813" cy="457200"/>
          </a:xfrm>
        </p:spPr>
        <p:txBody>
          <a:bodyPr/>
          <a:lstStyle/>
          <a:p>
            <a:r>
              <a:rPr lang="en-US" altLang="zh-CN" sz="2800" dirty="0">
                <a:latin typeface="Times New Roman" panose="02020603050405020304" pitchFamily="18" charset="0"/>
                <a:cs typeface="Times New Roman" panose="02020603050405020304" pitchFamily="18" charset="0"/>
              </a:rPr>
              <a:t>Consensus straw poll(6)</a:t>
            </a:r>
            <a:endParaRPr lang="en-GB" sz="2800" dirty="0"/>
          </a:p>
        </p:txBody>
      </p:sp>
      <p:sp>
        <p:nvSpPr>
          <p:cNvPr id="8" name="Content Placeholder 2">
            <a:extLst>
              <a:ext uri="{FF2B5EF4-FFF2-40B4-BE49-F238E27FC236}">
                <a16:creationId xmlns:a16="http://schemas.microsoft.com/office/drawing/2014/main" id="{4146FE6F-35ED-DAA8-8BD9-36F0EB1E3B6D}"/>
              </a:ext>
            </a:extLst>
          </p:cNvPr>
          <p:cNvSpPr txBox="1">
            <a:spLocks noChangeArrowheads="1"/>
          </p:cNvSpPr>
          <p:nvPr/>
        </p:nvSpPr>
        <p:spPr bwMode="auto">
          <a:xfrm>
            <a:off x="304800" y="1177565"/>
            <a:ext cx="8379619" cy="529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1" indent="-342900">
              <a:lnSpc>
                <a:spcPct val="120000"/>
              </a:lnSpc>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Do you agree that a frame exchange sequence can be an aggregation of overlapping frame exchange sequences?</a:t>
            </a: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514350" lvl="1" indent="-257175">
              <a:lnSpc>
                <a:spcPct val="110000"/>
              </a:lnSpc>
              <a:buFont typeface="Arial" panose="020B0604020202020204" pitchFamily="34" charset="0"/>
              <a:buChar char="•"/>
            </a:pPr>
            <a:endParaRPr lang="en-US" altLang="zh-CN" sz="1600" dirty="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Y</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800100" lvl="1" indent="-342900">
              <a:spcBef>
                <a:spcPts val="600"/>
              </a:spcBef>
              <a:spcAft>
                <a:spcPts val="600"/>
              </a:spcAft>
              <a:buFont typeface="Wingdings" panose="05000000000000000000" pitchFamily="2" charset="2"/>
              <a:buChar char="l"/>
            </a:pPr>
            <a:r>
              <a:rPr lang="en-US" altLang="zh-CN" sz="1600" dirty="0">
                <a:latin typeface="Times New Roman" panose="02020603050405020304" pitchFamily="18" charset="0"/>
                <a:cs typeface="Times New Roman" panose="02020603050405020304" pitchFamily="18" charset="0"/>
              </a:rPr>
              <a:t>A</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EBCC5F8B-90FD-0317-5EC0-03E58FE01D0F}"/>
              </a:ext>
            </a:extLst>
          </p:cNvPr>
          <p:cNvSpPr>
            <a:spLocks noGrp="1"/>
          </p:cNvSpPr>
          <p:nvPr>
            <p:ph type="ftr" sz="quarter" idx="3"/>
          </p:nvPr>
        </p:nvSpPr>
        <p:spPr/>
        <p:txBody>
          <a:bodyPr/>
          <a:lstStyle/>
          <a:p>
            <a:pPr>
              <a:defRPr/>
            </a:pPr>
            <a:r>
              <a:rPr lang="en-GB"/>
              <a:t>Harry Bims (Bims Labs)</a:t>
            </a:r>
            <a:endParaRPr lang="en-US" dirty="0"/>
          </a:p>
        </p:txBody>
      </p:sp>
      <p:sp>
        <p:nvSpPr>
          <p:cNvPr id="3" name="Slide Number Placeholder 2">
            <a:extLst>
              <a:ext uri="{FF2B5EF4-FFF2-40B4-BE49-F238E27FC236}">
                <a16:creationId xmlns:a16="http://schemas.microsoft.com/office/drawing/2014/main" id="{2A3FC765-D86E-EB9E-7C91-80F8A919A065}"/>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70</a:t>
            </a:fld>
            <a:endParaRPr lang="en-US" dirty="0"/>
          </a:p>
        </p:txBody>
      </p:sp>
      <p:sp>
        <p:nvSpPr>
          <p:cNvPr id="6" name="Rectangle 1">
            <a:extLst>
              <a:ext uri="{FF2B5EF4-FFF2-40B4-BE49-F238E27FC236}">
                <a16:creationId xmlns:a16="http://schemas.microsoft.com/office/drawing/2014/main" id="{0D4DFF81-8F30-B556-34DF-AF5356A650FE}"/>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ABBAF864-8E56-AA0F-1753-74507568D886}"/>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Tree>
    <p:extLst>
      <p:ext uri="{BB962C8B-B14F-4D97-AF65-F5344CB8AC3E}">
        <p14:creationId xmlns:p14="http://schemas.microsoft.com/office/powerpoint/2010/main" val="3530897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393B-5116-5E1E-DF6F-3663B69ECE4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1F9DF1D-2F00-E207-8D99-60ADE7C02018}"/>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Wireless Media of two overlapping APs or STAs</a:t>
            </a:r>
            <a:endParaRPr lang="en-GB" sz="2800" dirty="0"/>
          </a:p>
        </p:txBody>
      </p:sp>
      <p:sp>
        <p:nvSpPr>
          <p:cNvPr id="8" name="Content Placeholder 2">
            <a:extLst>
              <a:ext uri="{FF2B5EF4-FFF2-40B4-BE49-F238E27FC236}">
                <a16:creationId xmlns:a16="http://schemas.microsoft.com/office/drawing/2014/main" id="{DE5EB1B6-AA3C-C37F-2758-2E9D40DF44B3}"/>
              </a:ext>
            </a:extLst>
          </p:cNvPr>
          <p:cNvSpPr txBox="1">
            <a:spLocks noChangeArrowheads="1"/>
          </p:cNvSpPr>
          <p:nvPr/>
        </p:nvSpPr>
        <p:spPr bwMode="auto">
          <a:xfrm>
            <a:off x="459581" y="4800600"/>
            <a:ext cx="8379619" cy="149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The fact that STA2 appears in the overlap region doesn’t change the fact that AP1 and STA1 each have their own WM to implement the transfer of PDUs.</a:t>
            </a:r>
          </a:p>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In fact, STA2 has its own WM, which we will discuss later……</a:t>
            </a:r>
          </a:p>
        </p:txBody>
      </p:sp>
      <p:sp>
        <p:nvSpPr>
          <p:cNvPr id="2" name="Footer Placeholder 1">
            <a:extLst>
              <a:ext uri="{FF2B5EF4-FFF2-40B4-BE49-F238E27FC236}">
                <a16:creationId xmlns:a16="http://schemas.microsoft.com/office/drawing/2014/main" id="{DFED2750-6EF0-0633-9E71-23DE93EC6ED1}"/>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E5395460-E4C7-E30E-C5A0-8C2580F2B1BB}"/>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8</a:t>
            </a:fld>
            <a:endParaRPr lang="en-US" dirty="0"/>
          </a:p>
        </p:txBody>
      </p:sp>
      <p:sp>
        <p:nvSpPr>
          <p:cNvPr id="6" name="Rectangle 1">
            <a:extLst>
              <a:ext uri="{FF2B5EF4-FFF2-40B4-BE49-F238E27FC236}">
                <a16:creationId xmlns:a16="http://schemas.microsoft.com/office/drawing/2014/main" id="{079F1F15-C650-E2AB-4900-A281D69726A1}"/>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B914FEF3-1228-9E17-A7CA-5547F99B0563}"/>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475D6E27-FF21-6036-F1F9-6252876F8191}"/>
              </a:ext>
            </a:extLst>
          </p:cNvPr>
          <p:cNvSpPr/>
          <p:nvPr/>
        </p:nvSpPr>
        <p:spPr bwMode="auto">
          <a:xfrm>
            <a:off x="4329748" y="1292225"/>
            <a:ext cx="3276600" cy="2971800"/>
          </a:xfrm>
          <a:prstGeom prst="ellipse">
            <a:avLst/>
          </a:prstGeom>
          <a:solidFill>
            <a:srgbClr val="FFFF00">
              <a:alpha val="25000"/>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09993513-83D4-F3E8-5395-C705B614A5D7}"/>
              </a:ext>
            </a:extLst>
          </p:cNvPr>
          <p:cNvSpPr/>
          <p:nvPr/>
        </p:nvSpPr>
        <p:spPr bwMode="auto">
          <a:xfrm>
            <a:off x="1752600" y="1292225"/>
            <a:ext cx="3276600" cy="2971800"/>
          </a:xfrm>
          <a:prstGeom prst="ellipse">
            <a:avLst/>
          </a:prstGeom>
          <a:solidFill>
            <a:srgbClr val="FFFF00">
              <a:alpha val="25000"/>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9F8FB630-176C-7C1E-D41B-4417411E4DF0}"/>
              </a:ext>
            </a:extLst>
          </p:cNvPr>
          <p:cNvSpPr/>
          <p:nvPr/>
        </p:nvSpPr>
        <p:spPr bwMode="auto">
          <a:xfrm>
            <a:off x="57150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4" name="Rectangle 13">
            <a:extLst>
              <a:ext uri="{FF2B5EF4-FFF2-40B4-BE49-F238E27FC236}">
                <a16:creationId xmlns:a16="http://schemas.microsoft.com/office/drawing/2014/main" id="{47DE5A5B-864F-03BA-5752-9BEE66E1DA04}"/>
              </a:ext>
            </a:extLst>
          </p:cNvPr>
          <p:cNvSpPr/>
          <p:nvPr/>
        </p:nvSpPr>
        <p:spPr bwMode="auto">
          <a:xfrm>
            <a:off x="4419600"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STA2</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331B6264-EBC0-2A90-0D69-F4213990CB68}"/>
              </a:ext>
            </a:extLst>
          </p:cNvPr>
          <p:cNvSpPr/>
          <p:nvPr/>
        </p:nvSpPr>
        <p:spPr bwMode="auto">
          <a:xfrm>
            <a:off x="3110548"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0" i="0" u="none" strike="noStrike" cap="none" normalizeH="0" baseline="0" dirty="0">
                <a:ln>
                  <a:noFill/>
                </a:ln>
                <a:solidFill>
                  <a:schemeClr val="tx1"/>
                </a:solidFill>
                <a:effectLst/>
                <a:latin typeface="Times New Roman" panose="02020603050405020304" pitchFamily="18" charset="0"/>
              </a:rPr>
              <a:t>AP1</a:t>
            </a:r>
          </a:p>
        </p:txBody>
      </p:sp>
    </p:spTree>
    <p:extLst>
      <p:ext uri="{BB962C8B-B14F-4D97-AF65-F5344CB8AC3E}">
        <p14:creationId xmlns:p14="http://schemas.microsoft.com/office/powerpoint/2010/main" val="129293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016E9-1DB1-1678-1787-CDDD5A2A3B8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57ED2FF-76B3-9B67-55F3-0A63BC08AEF6}"/>
              </a:ext>
            </a:extLst>
          </p:cNvPr>
          <p:cNvSpPr>
            <a:spLocks noGrp="1"/>
          </p:cNvSpPr>
          <p:nvPr>
            <p:ph type="title"/>
          </p:nvPr>
        </p:nvSpPr>
        <p:spPr>
          <a:xfrm>
            <a:off x="266700" y="685800"/>
            <a:ext cx="8648700" cy="457200"/>
          </a:xfrm>
        </p:spPr>
        <p:txBody>
          <a:bodyPr/>
          <a:lstStyle/>
          <a:p>
            <a:r>
              <a:rPr lang="en-US" altLang="zh-CN" sz="2800" dirty="0">
                <a:latin typeface="Times New Roman" panose="02020603050405020304" pitchFamily="18" charset="0"/>
                <a:cs typeface="Times New Roman" panose="02020603050405020304" pitchFamily="18" charset="0"/>
              </a:rPr>
              <a:t>The Wireless Media of two overlapping APs or STAs</a:t>
            </a:r>
            <a:endParaRPr lang="en-GB" sz="2800" dirty="0"/>
          </a:p>
        </p:txBody>
      </p:sp>
      <p:sp>
        <p:nvSpPr>
          <p:cNvPr id="8" name="Content Placeholder 2">
            <a:extLst>
              <a:ext uri="{FF2B5EF4-FFF2-40B4-BE49-F238E27FC236}">
                <a16:creationId xmlns:a16="http://schemas.microsoft.com/office/drawing/2014/main" id="{DC7400FD-4C00-9BC4-88A2-8C3836F9FE3D}"/>
              </a:ext>
            </a:extLst>
          </p:cNvPr>
          <p:cNvSpPr txBox="1">
            <a:spLocks noChangeArrowheads="1"/>
          </p:cNvSpPr>
          <p:nvPr/>
        </p:nvSpPr>
        <p:spPr bwMode="auto">
          <a:xfrm>
            <a:off x="420290" y="4321824"/>
            <a:ext cx="8379619"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spcBef>
                <a:spcPts val="600"/>
              </a:spcBef>
              <a:spcAft>
                <a:spcPts val="600"/>
              </a:spcAft>
            </a:pPr>
            <a:r>
              <a:rPr lang="en-US" altLang="zh-CN" sz="2000" dirty="0">
                <a:latin typeface="Times New Roman" panose="02020603050405020304" pitchFamily="18" charset="0"/>
                <a:cs typeface="Times New Roman" panose="02020603050405020304" pitchFamily="18" charset="0"/>
              </a:rPr>
              <a:t>When AP1 and STA1 can hear each other’s interference, they can share access to their respective WMs using CSMA/CA</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With sufficient power, </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protection mechanisms can update the NAV timer and RID counter, and </a:t>
            </a:r>
          </a:p>
          <a:p>
            <a:pPr marL="800100" lvl="1" indent="-342900">
              <a:spcBef>
                <a:spcPts val="600"/>
              </a:spcBef>
              <a:spcAft>
                <a:spcPts val="600"/>
              </a:spcAft>
              <a:buFont typeface="Wingdings" panose="05000000000000000000" pitchFamily="2" charset="2"/>
              <a:buChar char="q"/>
            </a:pPr>
            <a:r>
              <a:rPr lang="en-US" altLang="zh-CN" sz="2000" dirty="0">
                <a:latin typeface="Times New Roman" panose="02020603050405020304" pitchFamily="18" charset="0"/>
                <a:cs typeface="Times New Roman" panose="02020603050405020304" pitchFamily="18" charset="0"/>
              </a:rPr>
              <a:t>coordination functions can be used, such as DCF, EDCAF, etc. </a:t>
            </a:r>
          </a:p>
        </p:txBody>
      </p:sp>
      <p:sp>
        <p:nvSpPr>
          <p:cNvPr id="2" name="Footer Placeholder 1">
            <a:extLst>
              <a:ext uri="{FF2B5EF4-FFF2-40B4-BE49-F238E27FC236}">
                <a16:creationId xmlns:a16="http://schemas.microsoft.com/office/drawing/2014/main" id="{415BEAB2-76E9-C7ED-4A5B-B75FCDB407E1}"/>
              </a:ext>
            </a:extLst>
          </p:cNvPr>
          <p:cNvSpPr>
            <a:spLocks noGrp="1"/>
          </p:cNvSpPr>
          <p:nvPr>
            <p:ph type="ftr" sz="quarter" idx="3"/>
          </p:nvPr>
        </p:nvSpPr>
        <p:spPr/>
        <p:txBody>
          <a:bodyPr/>
          <a:lstStyle/>
          <a:p>
            <a:pPr>
              <a:defRPr/>
            </a:pPr>
            <a:r>
              <a:rPr lang="en-GB" dirty="0"/>
              <a:t>Harry Bims (Bims Labs)</a:t>
            </a:r>
            <a:endParaRPr lang="en-US" dirty="0"/>
          </a:p>
        </p:txBody>
      </p:sp>
      <p:sp>
        <p:nvSpPr>
          <p:cNvPr id="3" name="Slide Number Placeholder 2">
            <a:extLst>
              <a:ext uri="{FF2B5EF4-FFF2-40B4-BE49-F238E27FC236}">
                <a16:creationId xmlns:a16="http://schemas.microsoft.com/office/drawing/2014/main" id="{89CC4391-A46D-BDEF-D4FD-F4BE18FED608}"/>
              </a:ext>
            </a:extLst>
          </p:cNvPr>
          <p:cNvSpPr>
            <a:spLocks noGrp="1"/>
          </p:cNvSpPr>
          <p:nvPr>
            <p:ph type="sldNum" sz="quarter" idx="11"/>
          </p:nvPr>
        </p:nvSpPr>
        <p:spPr/>
        <p:txBody>
          <a:bodyPr/>
          <a:lstStyle/>
          <a:p>
            <a:pPr>
              <a:defRPr/>
            </a:pPr>
            <a:r>
              <a:rPr lang="en-US"/>
              <a:t>Slide </a:t>
            </a:r>
            <a:fld id="{3099D1E7-2CFE-4362-BB72-AF97192842EA}" type="slidenum">
              <a:rPr lang="en-US" smtClean="0"/>
              <a:pPr>
                <a:defRPr/>
              </a:pPr>
              <a:t>9</a:t>
            </a:fld>
            <a:endParaRPr lang="en-US" dirty="0"/>
          </a:p>
        </p:txBody>
      </p:sp>
      <p:sp>
        <p:nvSpPr>
          <p:cNvPr id="6" name="Rectangle 1">
            <a:extLst>
              <a:ext uri="{FF2B5EF4-FFF2-40B4-BE49-F238E27FC236}">
                <a16:creationId xmlns:a16="http://schemas.microsoft.com/office/drawing/2014/main" id="{CA147B19-8615-8AE4-A5B8-E9AAABCD753B}"/>
              </a:ext>
            </a:extLst>
          </p:cNvPr>
          <p:cNvSpPr/>
          <p:nvPr/>
        </p:nvSpPr>
        <p:spPr>
          <a:xfrm>
            <a:off x="5486400" y="285349"/>
            <a:ext cx="3124200" cy="369332"/>
          </a:xfrm>
          <a:prstGeom prst="rect">
            <a:avLst/>
          </a:prstGeom>
        </p:spPr>
        <p:txBody>
          <a:bodyPr wrap="square">
            <a:spAutoFit/>
          </a:bodyPr>
          <a:lstStyle/>
          <a:p>
            <a:r>
              <a:rPr lang="en-SG" sz="1800" b="1" dirty="0">
                <a:solidFill>
                  <a:srgbClr val="000000"/>
                </a:solidFill>
                <a:latin typeface="+mn-lt"/>
              </a:rPr>
              <a:t>Doc.: IEEE 802.11-25/0738r0</a:t>
            </a:r>
            <a:endParaRPr lang="en-SG" sz="1800" dirty="0">
              <a:latin typeface="+mn-lt"/>
            </a:endParaRPr>
          </a:p>
        </p:txBody>
      </p:sp>
      <p:sp>
        <p:nvSpPr>
          <p:cNvPr id="9" name="Date Placeholder 3">
            <a:extLst>
              <a:ext uri="{FF2B5EF4-FFF2-40B4-BE49-F238E27FC236}">
                <a16:creationId xmlns:a16="http://schemas.microsoft.com/office/drawing/2014/main" id="{B32ACD54-D57E-3D59-F050-9E436094E2F5}"/>
              </a:ext>
            </a:extLst>
          </p:cNvPr>
          <p:cNvSpPr txBox="1">
            <a:spLocks/>
          </p:cNvSpPr>
          <p:nvPr/>
        </p:nvSpPr>
        <p:spPr>
          <a:xfrm>
            <a:off x="696912" y="275824"/>
            <a:ext cx="2303451" cy="330601"/>
          </a:xfrm>
          <a:prstGeom prst="rect">
            <a:avLst/>
          </a:prstGeom>
        </p:spPr>
        <p:txBody>
          <a:bodyPr/>
          <a:ls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zh-CN" sz="1800" b="1" dirty="0"/>
              <a:t>March 2025</a:t>
            </a:r>
            <a:endParaRPr lang="en-GB" sz="1800" b="1" dirty="0"/>
          </a:p>
        </p:txBody>
      </p:sp>
      <p:sp>
        <p:nvSpPr>
          <p:cNvPr id="4" name="Oval 3">
            <a:extLst>
              <a:ext uri="{FF2B5EF4-FFF2-40B4-BE49-F238E27FC236}">
                <a16:creationId xmlns:a16="http://schemas.microsoft.com/office/drawing/2014/main" id="{74E7B08B-995C-5A6C-540C-F041BFE4DC23}"/>
              </a:ext>
            </a:extLst>
          </p:cNvPr>
          <p:cNvSpPr/>
          <p:nvPr/>
        </p:nvSpPr>
        <p:spPr bwMode="auto">
          <a:xfrm>
            <a:off x="3276600" y="1292225"/>
            <a:ext cx="3276600" cy="2971800"/>
          </a:xfrm>
          <a:prstGeom prst="ellipse">
            <a:avLst/>
          </a:prstGeom>
          <a:solidFill>
            <a:srgbClr val="FFFF00">
              <a:alpha val="24438"/>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5" name="Oval 4">
            <a:extLst>
              <a:ext uri="{FF2B5EF4-FFF2-40B4-BE49-F238E27FC236}">
                <a16:creationId xmlns:a16="http://schemas.microsoft.com/office/drawing/2014/main" id="{535DB811-A8F9-01B2-38E6-5C2DDAC51F1B}"/>
              </a:ext>
            </a:extLst>
          </p:cNvPr>
          <p:cNvSpPr/>
          <p:nvPr/>
        </p:nvSpPr>
        <p:spPr bwMode="auto">
          <a:xfrm>
            <a:off x="2209800" y="1292225"/>
            <a:ext cx="3276600" cy="2971800"/>
          </a:xfrm>
          <a:prstGeom prst="ellipse">
            <a:avLst/>
          </a:prstGeom>
          <a:solidFill>
            <a:srgbClr val="FFFF00">
              <a:alpha val="24438"/>
            </a:srgbClr>
          </a:solidFill>
          <a:ln w="19050" cap="flat" cmpd="sng" algn="ctr">
            <a:solidFill>
              <a:schemeClr val="tx2"/>
            </a:solid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b="0" i="0" u="none" strike="noStrike" cap="none" normalizeH="0" baseline="0">
              <a:ln>
                <a:noFill/>
              </a:ln>
              <a:solidFill>
                <a:schemeClr val="tx1"/>
              </a:solidFill>
              <a:effectLst/>
              <a:latin typeface="Times New Roman" panose="02020603050405020304" pitchFamily="18" charset="0"/>
            </a:endParaRPr>
          </a:p>
        </p:txBody>
      </p:sp>
      <p:sp>
        <p:nvSpPr>
          <p:cNvPr id="13" name="Rectangle 12">
            <a:extLst>
              <a:ext uri="{FF2B5EF4-FFF2-40B4-BE49-F238E27FC236}">
                <a16:creationId xmlns:a16="http://schemas.microsoft.com/office/drawing/2014/main" id="{95A43050-0185-D669-CDF4-0DCEFD49A259}"/>
              </a:ext>
            </a:extLst>
          </p:cNvPr>
          <p:cNvSpPr/>
          <p:nvPr/>
        </p:nvSpPr>
        <p:spPr bwMode="auto">
          <a:xfrm>
            <a:off x="4661852"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dirty="0"/>
              <a:t>STA1</a:t>
            </a:r>
            <a:endParaRPr kumimoji="0" lang="en-US" sz="1400" b="0" i="0" u="none" strike="noStrike" cap="none" normalizeH="0" baseline="0" dirty="0">
              <a:ln>
                <a:noFill/>
              </a:ln>
              <a:solidFill>
                <a:schemeClr val="tx1"/>
              </a:solidFill>
              <a:effectLst/>
              <a:latin typeface="Times New Roman" panose="02020603050405020304" pitchFamily="18" charset="0"/>
            </a:endParaRPr>
          </a:p>
        </p:txBody>
      </p:sp>
      <p:sp>
        <p:nvSpPr>
          <p:cNvPr id="15" name="Rectangle 14">
            <a:extLst>
              <a:ext uri="{FF2B5EF4-FFF2-40B4-BE49-F238E27FC236}">
                <a16:creationId xmlns:a16="http://schemas.microsoft.com/office/drawing/2014/main" id="{54F794E1-78BC-CC6F-9384-1E55E6EE46D5}"/>
              </a:ext>
            </a:extLst>
          </p:cNvPr>
          <p:cNvSpPr/>
          <p:nvPr/>
        </p:nvSpPr>
        <p:spPr bwMode="auto">
          <a:xfrm>
            <a:off x="3567748" y="2537612"/>
            <a:ext cx="533400" cy="484733"/>
          </a:xfrm>
          <a:prstGeom prst="rect">
            <a:avLst/>
          </a:prstGeom>
          <a:noFill/>
          <a:ln w="31750" cap="flat" cmpd="sng" algn="ctr">
            <a:solidFill>
              <a:schemeClr val="tx1"/>
            </a:solidFill>
            <a:prstDash val="solid"/>
            <a:round/>
            <a:headEnd type="none" w="sm" len="sm"/>
            <a:tailEnd type="none" w="sm" len="sm"/>
          </a:ln>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0" i="0" u="none" strike="noStrike" cap="none" normalizeH="0" baseline="0" dirty="0">
                <a:ln>
                  <a:noFill/>
                </a:ln>
                <a:solidFill>
                  <a:schemeClr val="tx1"/>
                </a:solidFill>
                <a:effectLst/>
                <a:latin typeface="Times New Roman" panose="02020603050405020304" pitchFamily="18" charset="0"/>
              </a:rPr>
              <a:t>AP1</a:t>
            </a:r>
          </a:p>
        </p:txBody>
      </p:sp>
    </p:spTree>
    <p:extLst>
      <p:ext uri="{BB962C8B-B14F-4D97-AF65-F5344CB8AC3E}">
        <p14:creationId xmlns:p14="http://schemas.microsoft.com/office/powerpoint/2010/main" val="3964069547"/>
      </p:ext>
    </p:extLst>
  </p:cSld>
  <p:clrMapOvr>
    <a:masterClrMapping/>
  </p:clrMapOvr>
</p:sld>
</file>

<file path=ppt/theme/theme1.xml><?xml version="1.0" encoding="utf-8"?>
<a:theme xmlns:a="http://schemas.openxmlformats.org/drawingml/2006/main" name="ACcord Submission Templat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ACcord Submission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200" b="0" i="0" u="none" strike="noStrike" cap="none" normalizeH="0" baseline="0" smtClean="0">
            <a:ln>
              <a:noFill/>
            </a:ln>
            <a:solidFill>
              <a:schemeClr val="tx1"/>
            </a:solidFill>
            <a:effectLst/>
            <a:latin typeface="Times New Roman" panose="02020603050405020304"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marL="342900" indent="-342900">
          <a:spcBef>
            <a:spcPts val="600"/>
          </a:spcBef>
          <a:spcAft>
            <a:spcPts val="600"/>
          </a:spcAft>
          <a:buFont typeface="Wingdings" panose="05000000000000000000" pitchFamily="2" charset="2"/>
          <a:buChar char="q"/>
          <a:defRPr sz="2000" dirty="0" smtClean="0">
            <a:latin typeface="Times New Roman" panose="02020603050405020304" pitchFamily="18" charset="0"/>
            <a:cs typeface="Times New Roman" panose="02020603050405020304" pitchFamily="18" charset="0"/>
          </a:defRPr>
        </a:defPPr>
      </a:lstStyle>
    </a:txDef>
  </a:objectDefaults>
  <a:extraClrSchemeLst>
    <a:extraClrScheme>
      <a:clrScheme name="ACcord Submission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Ccord Submiss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Ccord Submission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Ccord Submission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Ccord Submission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Ccord Submission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Ccord Submission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ACcord Submission Template</Template>
  <TotalTime>6496</TotalTime>
  <Words>3774</Words>
  <Application>Microsoft Macintosh PowerPoint</Application>
  <PresentationFormat>On-screen Show (4:3)</PresentationFormat>
  <Paragraphs>792</Paragraphs>
  <Slides>70</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Helvetica</vt:lpstr>
      <vt:lpstr>Helvetica Neue</vt:lpstr>
      <vt:lpstr>Times New Roman</vt:lpstr>
      <vt:lpstr>Wingdings</vt:lpstr>
      <vt:lpstr>ACcord Submission Template</vt:lpstr>
      <vt:lpstr>WMs, Protection Mechanisms, and Frame Exchange Sequences</vt:lpstr>
      <vt:lpstr>Outline</vt:lpstr>
      <vt:lpstr>Each STA has a Wireless Medium (WM)</vt:lpstr>
      <vt:lpstr>The Wireless Medium of an isolated AP or STA</vt:lpstr>
      <vt:lpstr>The Wireless Media of two isolated APs or STAs</vt:lpstr>
      <vt:lpstr>The Wireless Media of two isolated WLANs</vt:lpstr>
      <vt:lpstr>The Wireless Media of two overlapping APs or STAs</vt:lpstr>
      <vt:lpstr>The Wireless Media of two overlapping APs or STAs</vt:lpstr>
      <vt:lpstr>The Wireless Media of two overlapping APs or STAs</vt:lpstr>
      <vt:lpstr>The Wireless Medium of an exposed node</vt:lpstr>
      <vt:lpstr>The Wireless Media of hidden nodes</vt:lpstr>
      <vt:lpstr>The Wireless Media of frame exchange sequences</vt:lpstr>
      <vt:lpstr>The spatial streams used by frame exchange sequences</vt:lpstr>
      <vt:lpstr>The spatial streams used by frame exchange sequences</vt:lpstr>
      <vt:lpstr>The beamforming steering matrices map spatial streams into the WM’s spatial dimensions</vt:lpstr>
      <vt:lpstr>The beamforming steering matrices of frame exchange sequences</vt:lpstr>
      <vt:lpstr>The spatial streams of frame exchange sequences and WM control</vt:lpstr>
      <vt:lpstr>No protection mechanism controls a WM</vt:lpstr>
      <vt:lpstr>A protection mechanism cannot control a WM</vt:lpstr>
      <vt:lpstr>A protection mechanism updates the state of STAs</vt:lpstr>
      <vt:lpstr>A protection mechanism updates the state of STAs</vt:lpstr>
      <vt:lpstr>Frame Exchange Sequences</vt:lpstr>
      <vt:lpstr>Basic Frame Exchange Sequence with virtual CS mechanism</vt:lpstr>
      <vt:lpstr>Frame Exchange Sequence  w/ fragmented MSDU</vt:lpstr>
      <vt:lpstr>Basic Frame Exchange Sequence with protection mechanism</vt:lpstr>
      <vt:lpstr>Basic Frame Exchange Sequence with RID protection mechanism</vt:lpstr>
      <vt:lpstr>Reverse Direction Frame Exchange Sequence</vt:lpstr>
      <vt:lpstr>Block Ack Frame Exchange Sequence</vt:lpstr>
      <vt:lpstr>MU Frame Exchange Sequence with auto 1st ACK</vt:lpstr>
      <vt:lpstr>MU Frame Exchange Sequence with BAR for 1st ACK</vt:lpstr>
      <vt:lpstr>MU Frame Exchange Sequence for A-MPDUs</vt:lpstr>
      <vt:lpstr>A-MPDU Frame Exchange Sequence  w/ UL OFDMA</vt:lpstr>
      <vt:lpstr>Triggered MU Frame Exchange Sequence  w/ DL MU OFDMA</vt:lpstr>
      <vt:lpstr>Triggered MU Frame Exchange Sequence  w/ DL Multi-STA BlockAck</vt:lpstr>
      <vt:lpstr>Triggered MU Frame Exchange Sequence  w/ duplicate DL Multi-STA BlockAck</vt:lpstr>
      <vt:lpstr>Frame Exchange Sequence  w/ multiple PPDUs before BAR</vt:lpstr>
      <vt:lpstr>Frame Exchange Sequence  w/ multiple PPDUs before MU-BAR Trigger</vt:lpstr>
      <vt:lpstr>Frame Exchange Sequence  for updating reciprocal beamforming steering matrix</vt:lpstr>
      <vt:lpstr>Frame Exchange Sequence  for bidirectional updating of reciprocal beamforming steering matrices</vt:lpstr>
      <vt:lpstr>Frame Exchange Sequence  for calibration with SIFS intervals (1)</vt:lpstr>
      <vt:lpstr>Frame Exchange Sequence  for calibration with SIFS intervals (2)</vt:lpstr>
      <vt:lpstr>Frame Exchange Sequence  for calibration with SIFS intervals (3)</vt:lpstr>
      <vt:lpstr>Frame Exchange Sequence  for ASEL</vt:lpstr>
      <vt:lpstr>Frame Exchange Sequence for single VHT beamformee</vt:lpstr>
      <vt:lpstr>Frame Exchange Sequence for multiple VHT beamformees</vt:lpstr>
      <vt:lpstr>Frame Exchange Sequences within ATI</vt:lpstr>
      <vt:lpstr>Multi-channel Frame Exchange Sequence</vt:lpstr>
      <vt:lpstr>SU-MIMO Frame Exchange Sequence w/ RTS/CTS</vt:lpstr>
      <vt:lpstr>SU-MIMO Frame Exchange Sequence w/ CTS-to-self</vt:lpstr>
      <vt:lpstr>MU-MIMO Frame Exchange Sequence w/ optional RTS/CTS</vt:lpstr>
      <vt:lpstr>MU-MIMO Frame Exchange Sequence w/ CTS-to-self</vt:lpstr>
      <vt:lpstr>MU Cascading Frame Exchange Sequence</vt:lpstr>
      <vt:lpstr>Sector Sweep Frame Exchange Sequence (1)</vt:lpstr>
      <vt:lpstr>Sector Sweep Frame Exchange Sequence (2)</vt:lpstr>
      <vt:lpstr>Frame Exchange Sequence across multiple spatial sectors (1)</vt:lpstr>
      <vt:lpstr>Frame Exchange Sequence across multiple spatial sectors (2)</vt:lpstr>
      <vt:lpstr>Frame Exchange Sequence across multiple spatial sectors (3)</vt:lpstr>
      <vt:lpstr>Point-to-Multipoint Frame Exchange Sequence</vt:lpstr>
      <vt:lpstr>Frame Exchange Sequence followed by Doze state</vt:lpstr>
      <vt:lpstr>Omni/Spatial Frame Exchange Sequence (1)</vt:lpstr>
      <vt:lpstr>Omni/Spatial Frame Exchange Sequence (2)</vt:lpstr>
      <vt:lpstr>Omni/Spatial Frame Exchange Sequence (3)</vt:lpstr>
      <vt:lpstr>Omni/Spatial Frame Exchange Sequence (4)</vt:lpstr>
      <vt:lpstr>Protected RAW</vt:lpstr>
      <vt:lpstr>Consensus straw poll(1)</vt:lpstr>
      <vt:lpstr>Consensus straw poll(2)</vt:lpstr>
      <vt:lpstr>Consensus straw poll(3)</vt:lpstr>
      <vt:lpstr>Consensus straw poll(4)</vt:lpstr>
      <vt:lpstr>Consensus straw poll(5)</vt:lpstr>
      <vt:lpstr>Consensus straw poll(6)</vt:lpstr>
    </vt:vector>
  </TitlesOfParts>
  <Company>&lt;Company Name&gt;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&lt;Document Title&gt;</dc:title>
  <dc:creator>robert.stacey@intel.com</dc:creator>
  <cp:keywords>CTPClassification=:VisualMarkings=, CTPClassification=CTP_IC:VisualMarkings=, CTPClassification=CTP_IC</cp:keywords>
  <cp:lastModifiedBy>DrHarryBims</cp:lastModifiedBy>
  <cp:revision>1797</cp:revision>
  <cp:lastPrinted>1998-02-10T13:28:00Z</cp:lastPrinted>
  <dcterms:created xsi:type="dcterms:W3CDTF">2009-12-02T19:05:00Z</dcterms:created>
  <dcterms:modified xsi:type="dcterms:W3CDTF">2025-04-30T05:13:47Z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TitusGUID">
    <vt:lpwstr>5c159031-6120-4243-bbd1-ee5f1f2e96d1</vt:lpwstr>
  </property>
  <property fmtid="{D5CDD505-2E9C-101B-9397-08002B2CF9AE}" pid="4" name="CTP_BU">
    <vt:lpwstr>NEXT GEN AND STANDARDS GROUP</vt:lpwstr>
  </property>
  <property fmtid="{D5CDD505-2E9C-101B-9397-08002B2CF9AE}" pid="5" name="CTP_TimeStamp">
    <vt:lpwstr>2018-05-10 07:13:18Z</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CTP_IC</vt:lpwstr>
  </property>
  <property fmtid="{D5CDD505-2E9C-101B-9397-08002B2CF9AE}" pid="9" name="_2015_ms_pID_725343">
    <vt:lpwstr>(3)dYjZlIMPNS1j1dqB6YP+lC/h/B/2pNPp3QOMNi78JruWsJCWfvOX7qOfqVmWapw5nAmNox2d
CepUHOcpyRPGxOrCF4f6Vm+bQd0a6PmeqnduPJBgJlDghSxD1avTFZ63x0RG46RNanxgx9xE
F6b37psHyh5fuVUFporEZMqQXqHBEypactmiYjvUeMxRaF03XE7S31+KHEROZafgT1HavpUh
nCZB99KB4/WSNUWkv0</vt:lpwstr>
  </property>
  <property fmtid="{D5CDD505-2E9C-101B-9397-08002B2CF9AE}" pid="10" name="_2015_ms_pID_7253431">
    <vt:lpwstr>0SXraQUmKnChBZ8aCVQGJMK6QJb2T9gmWfYivL7LSAq+XNuG8X7Xnk
ZVdgv1R/107n0QMg2bwSVk0XjgjCmTESK20xX3TJA65etUbDDk6Z9gBOACmis1hcjMZatQXm
Xng7Mb/2nLdPeqQsInuUJp7DZbD6Ozsn0e3xI0jgh97KDr5s7e/CgLe2gOTO+Gz7rGwQ7tvf
I1PSBBdCPI4H0IJPnwUWjQPraoJGijURx6me</vt:lpwstr>
  </property>
  <property fmtid="{D5CDD505-2E9C-101B-9397-08002B2CF9AE}" pid="11" name="_readonly">
    <vt:lpwstr/>
  </property>
  <property fmtid="{D5CDD505-2E9C-101B-9397-08002B2CF9AE}" pid="12" name="_change">
    <vt:lpwstr/>
  </property>
  <property fmtid="{D5CDD505-2E9C-101B-9397-08002B2CF9AE}" pid="13" name="_full-control">
    <vt:lpwstr/>
  </property>
  <property fmtid="{D5CDD505-2E9C-101B-9397-08002B2CF9AE}" pid="14" name="sflag">
    <vt:lpwstr>1561287843</vt:lpwstr>
  </property>
  <property fmtid="{D5CDD505-2E9C-101B-9397-08002B2CF9AE}" pid="15" name="_2015_ms_pID_7253432">
    <vt:lpwstr>srCqHiAMW9tZQpMu87my+bQ=</vt:lpwstr>
  </property>
  <property fmtid="{D5CDD505-2E9C-101B-9397-08002B2CF9AE}" pid="16" name="KSOProductBuildVer">
    <vt:lpwstr>2052-10.1.0.6395</vt:lpwstr>
  </property>
</Properties>
</file>