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3"/>
    <p:sldId id="369" r:id="rId4"/>
    <p:sldId id="442" r:id="rId5"/>
    <p:sldId id="447" r:id="rId6"/>
    <p:sldId id="456" r:id="rId7"/>
    <p:sldId id="458" r:id="rId8"/>
    <p:sldId id="459" r:id="rId9"/>
    <p:sldId id="460" r:id="rId10"/>
    <p:sldId id="425" r:id="rId11"/>
    <p:sldId id="457" r:id="rId12"/>
    <p:sldId id="265" r:id="rId13"/>
    <p:sldId id="453" r:id="rId14"/>
    <p:sldId id="29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85667" y="332740"/>
            <a:ext cx="3175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722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60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</a:t>
            </a:r>
            <a:r>
              <a:rPr lang="en-US" sz="1800" b="1" dirty="0">
                <a:cs typeface="+mn-cs"/>
              </a:rPr>
              <a:t>ay.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ML-KEM in 802.11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218"/>
          <a:ext cx="9958705" cy="2272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218"/>
                        <a:ext cx="9958705" cy="2272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Reference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[1]. 24/1103r1 </a:t>
            </a:r>
            <a:r>
              <a:rPr lang="en-GB" dirty="0">
                <a:sym typeface="+mn-ea"/>
              </a:rPr>
              <a:t>Post-Quantum 802.11</a:t>
            </a:r>
            <a:endParaRPr lang="en-GB" dirty="0"/>
          </a:p>
          <a:p>
            <a:r>
              <a:rPr lang="en-US"/>
              <a:t>[2]. 25/218r1 Post-Quantum Opportunistic Wireless Encryption (OWE)</a:t>
            </a:r>
            <a:endParaRPr lang="en-US"/>
          </a:p>
          <a:p>
            <a:r>
              <a:rPr lang="en-US"/>
              <a:t>[3]. 24/1880	Solutions for Beacon Bloating</a:t>
            </a:r>
            <a:endParaRPr lang="en-US"/>
          </a:p>
          <a:p>
            <a:r>
              <a:rPr lang="en-US"/>
              <a:t>[4]. 24/1888	Light beacon consideration</a:t>
            </a:r>
            <a:endParaRPr lang="en-US"/>
          </a:p>
          <a:p>
            <a:r>
              <a:rPr lang="en-US"/>
              <a:t>[5]. 11-25/0462r2 Post Quantum Crypto Project submission, Mike Montemurro </a:t>
            </a:r>
            <a:endParaRPr lang="en-US"/>
          </a:p>
          <a:p>
            <a:r>
              <a:rPr lang="en-US"/>
              <a:t>[6]. https://media.defense.gov/2022/Sep/07/2003071836/-1/-1/0/CSI_CNSA_2.0_FAQ_.PDF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400"/>
          </a:xfrm>
        </p:spPr>
        <p:txBody>
          <a:bodyPr/>
          <a:p>
            <a:r>
              <a:rPr lang="en-US"/>
              <a:t>Do you agree to add the following text into PQC PAR?</a:t>
            </a:r>
            <a:endParaRPr lang="en-US"/>
          </a:p>
          <a:p>
            <a:r>
              <a:rPr lang="en-US"/>
              <a:t>This amendment shall be backward compatible with legacy IEEE 802.11 devices(E.g. the encryption key of ML-KEM shall not be added into Beacon frame).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65815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GB" b="0">
                <a:sym typeface="+mn-ea"/>
              </a:rPr>
              <a:t> 11-24/1103r1</a:t>
            </a:r>
            <a:r>
              <a:rPr lang="en-US" altLang="en-GB" b="0">
                <a:sym typeface="+mn-ea"/>
              </a:rPr>
              <a:t> </a:t>
            </a:r>
            <a:r>
              <a:rPr lang="en-US" altLang="zh-CN" b="0">
                <a:sym typeface="+mn-ea"/>
              </a:rPr>
              <a:t>“Post-Quantum 802.11”, Dan Harkins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sym typeface="+mn-ea"/>
              </a:rPr>
              <a:t>2. </a:t>
            </a:r>
            <a:r>
              <a:rPr lang="en-US" altLang="zh-CN" b="0">
                <a:highlight>
                  <a:srgbClr val="FFFFFF"/>
                </a:highlight>
                <a:sym typeface="+mn-ea"/>
              </a:rPr>
              <a:t>11-25/0218r2  </a:t>
            </a:r>
            <a:r>
              <a:rPr lang="en-US" b="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sym typeface="+mn-ea"/>
              </a:rPr>
              <a:t>Post-Quantum Opportunistic Wireless Encryption (OWE)”, Alex Lungu 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3</a:t>
            </a:r>
            <a:r>
              <a:rPr lang="en-US" altLang="zh-CN" b="0">
                <a:sym typeface="+mn-ea"/>
              </a:rPr>
              <a:t>. 11-25/0462r2 Post Quantum Crypto Project submission, Mike Montemurro 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4</a:t>
            </a:r>
            <a:r>
              <a:rPr lang="en-US" altLang="zh-CN" b="0">
                <a:sym typeface="+mn-ea"/>
              </a:rPr>
              <a:t>. https://media.defense.gov/2022/Sep/07/2003071836/-1/-1/0/CSI_CNSA_2.0_FAQ_.PDF</a:t>
            </a:r>
            <a:endParaRPr lang="en-US" altLang="zh-CN" b="0">
              <a:sym typeface="+mn-ea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86741"/>
            <a:ext cx="10363200" cy="914399"/>
          </a:xfrm>
        </p:spPr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274445"/>
            <a:ext cx="11346815" cy="4845685"/>
          </a:xfrm>
        </p:spPr>
        <p:txBody>
          <a:bodyPr/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Text Box 5"/>
          <p:cNvSpPr txBox="1"/>
          <p:nvPr/>
        </p:nvSpPr>
        <p:spPr>
          <a:xfrm>
            <a:off x="803275" y="1565275"/>
            <a:ext cx="8954135" cy="30054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702310" y="1800225"/>
            <a:ext cx="10436860" cy="37388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ym typeface="+mn-ea"/>
              </a:rPr>
              <a:t>In this presentation, we offer some high level thoughts on ML-KEM in 802.11 .</a:t>
            </a:r>
            <a:endParaRPr lang="en-US" sz="2400" b="1" dirty="0"/>
          </a:p>
          <a:p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Recap: PTK/PMK generation based on public key </a:t>
            </a:r>
            <a:r>
              <a:rPr lang="en-US">
                <a:sym typeface="+mn-ea"/>
              </a:rPr>
              <a:t>cryptography </a:t>
            </a:r>
            <a:r>
              <a:rPr lang="en-US"/>
              <a:t> in 802.11 today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280" y="1744345"/>
            <a:ext cx="10815320" cy="2495550"/>
          </a:xfrm>
        </p:spPr>
        <p:txBody>
          <a:bodyPr/>
          <a:p>
            <a:r>
              <a:rPr lang="en-US"/>
              <a:t>DH cryptography is widely used in different protocol to generate PTK or PMK</a:t>
            </a:r>
            <a:endParaRPr lang="en-US"/>
          </a:p>
          <a:p>
            <a:pPr lvl="1"/>
            <a:r>
              <a:rPr lang="en-US"/>
              <a:t>In SAE/OWE, 4-way handshake between AP and non-AP STA to generate PMK or PTK via DH algorithm.</a:t>
            </a:r>
            <a:endParaRPr lang="en-US"/>
          </a:p>
          <a:p>
            <a:pPr lvl="1"/>
            <a:r>
              <a:rPr lang="en-US"/>
              <a:t>In PASN, 3-way handshake  </a:t>
            </a:r>
            <a:r>
              <a:rPr lang="en-US">
                <a:sym typeface="+mn-ea"/>
              </a:rPr>
              <a:t>between AP and non-AP STA to generate PMK or PTK via DH algorithm.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9" name="Object 8"/>
          <p:cNvGraphicFramePr/>
          <p:nvPr/>
        </p:nvGraphicFramePr>
        <p:xfrm>
          <a:off x="2367915" y="3137535"/>
          <a:ext cx="3804920" cy="3343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1" imgW="5090160" imgH="5105400" progId="Paint.Picture">
                  <p:embed/>
                </p:oleObj>
              </mc:Choice>
              <mc:Fallback>
                <p:oleObj name="" r:id="rId1" imgW="5090160" imgH="5105400" progId="Paint.Picture">
                  <p:embed/>
                  <p:pic>
                    <p:nvPicPr>
                      <p:cNvPr id="0" name="Picture 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67915" y="3137535"/>
                        <a:ext cx="3804920" cy="3343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s 5"/>
          <p:cNvSpPr/>
          <p:nvPr/>
        </p:nvSpPr>
        <p:spPr>
          <a:xfrm>
            <a:off x="7711440" y="3307080"/>
            <a:ext cx="1038225" cy="4102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STA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10049510" y="3307080"/>
            <a:ext cx="1038225" cy="4102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 flipH="1">
            <a:off x="8221980" y="3717290"/>
            <a:ext cx="8890" cy="26714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Straight Connector 10"/>
          <p:cNvCxnSpPr/>
          <p:nvPr/>
        </p:nvCxnSpPr>
        <p:spPr>
          <a:xfrm flipH="1">
            <a:off x="10735945" y="3763645"/>
            <a:ext cx="8890" cy="26714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Straight Arrow Connector 11"/>
          <p:cNvCxnSpPr/>
          <p:nvPr/>
        </p:nvCxnSpPr>
        <p:spPr>
          <a:xfrm flipH="1">
            <a:off x="8339455" y="4136390"/>
            <a:ext cx="2378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3" name="Text Box 12"/>
          <p:cNvSpPr txBox="1"/>
          <p:nvPr/>
        </p:nvSpPr>
        <p:spPr>
          <a:xfrm>
            <a:off x="8536305" y="3829685"/>
            <a:ext cx="22218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Beacon(RSNE,RSNXE)</a:t>
            </a:r>
            <a:endParaRPr lang="en-US" sz="140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8247380" y="4579620"/>
            <a:ext cx="25203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5" name="Text Box 14"/>
          <p:cNvSpPr txBox="1"/>
          <p:nvPr/>
        </p:nvSpPr>
        <p:spPr>
          <a:xfrm>
            <a:off x="8489950" y="4286885"/>
            <a:ext cx="22218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authentication(commit)</a:t>
            </a:r>
            <a:endParaRPr lang="en-US" sz="140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8221980" y="4981575"/>
            <a:ext cx="2531745" cy="127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7" name="Text Box 16"/>
          <p:cNvSpPr txBox="1"/>
          <p:nvPr/>
        </p:nvSpPr>
        <p:spPr>
          <a:xfrm>
            <a:off x="8509635" y="4661535"/>
            <a:ext cx="22218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authentication(commit)</a:t>
            </a:r>
            <a:endParaRPr lang="en-US" sz="140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8250555" y="5424805"/>
            <a:ext cx="25203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9" name="Text Box 18"/>
          <p:cNvSpPr txBox="1"/>
          <p:nvPr/>
        </p:nvSpPr>
        <p:spPr>
          <a:xfrm>
            <a:off x="8493125" y="5132070"/>
            <a:ext cx="22218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authentication(confirm)</a:t>
            </a:r>
            <a:endParaRPr lang="en-US" sz="140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8225155" y="5826760"/>
            <a:ext cx="2531745" cy="127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21" name="Text Box 20"/>
          <p:cNvSpPr txBox="1"/>
          <p:nvPr/>
        </p:nvSpPr>
        <p:spPr>
          <a:xfrm>
            <a:off x="8512810" y="5506720"/>
            <a:ext cx="22218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authentication(confirm)</a:t>
            </a:r>
            <a:endParaRPr lang="en-US" sz="1400"/>
          </a:p>
        </p:txBody>
      </p:sp>
      <p:sp>
        <p:nvSpPr>
          <p:cNvPr id="22" name="Text Box 21"/>
          <p:cNvSpPr txBox="1"/>
          <p:nvPr/>
        </p:nvSpPr>
        <p:spPr>
          <a:xfrm>
            <a:off x="8655685" y="6066790"/>
            <a:ext cx="18808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SAE protocol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Single directional vs. bi-directional ML-KEM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972820" y="1657985"/>
            <a:ext cx="10363200" cy="4768215"/>
          </a:xfrm>
        </p:spPr>
        <p:txBody>
          <a:bodyPr/>
          <a:p>
            <a:r>
              <a:rPr lang="en-US">
                <a:sym typeface="+mn-ea"/>
              </a:rPr>
              <a:t>[1] proposes bi-directional ML-KEM message exchange while [2] proposes single direction ML-KEM in OWE protocol.</a:t>
            </a:r>
            <a:endParaRPr lang="en-US">
              <a:sym typeface="+mn-ea"/>
            </a:endParaRPr>
          </a:p>
          <a:p>
            <a:endParaRPr lang="en-US">
              <a:sym typeface="+mn-ea"/>
            </a:endParaRPr>
          </a:p>
          <a:p>
            <a:r>
              <a:rPr lang="en-US">
                <a:sym typeface="+mn-ea"/>
              </a:rPr>
              <a:t>Single directional ML-KEM requires at least 3-way handshake.</a:t>
            </a:r>
            <a:endParaRPr lang="en-US">
              <a:sym typeface="+mn-ea"/>
            </a:endParaRPr>
          </a:p>
          <a:p>
            <a:pPr lvl="1"/>
            <a:r>
              <a:rPr lang="en-US">
                <a:sym typeface="+mn-ea"/>
              </a:rPr>
              <a:t>Compatible with SAE</a:t>
            </a:r>
            <a:r>
              <a:rPr lang="zh-CN" altLang="en-US"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>
                <a:ea typeface="宋体" panose="02010600030101010101" pitchFamily="2" charset="-122"/>
                <a:sym typeface="+mn-ea"/>
              </a:rPr>
              <a:t>OWE</a:t>
            </a:r>
            <a:r>
              <a:rPr lang="zh-CN" altLang="en-US"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>
                <a:ea typeface="宋体" panose="02010600030101010101" pitchFamily="2" charset="-122"/>
                <a:sym typeface="+mn-ea"/>
              </a:rPr>
              <a:t>PASN protocol</a:t>
            </a:r>
            <a:endParaRPr lang="en-US">
              <a:sym typeface="+mn-ea"/>
            </a:endParaRPr>
          </a:p>
          <a:p>
            <a:r>
              <a:rPr lang="en-US">
                <a:sym typeface="+mn-ea"/>
              </a:rPr>
              <a:t>Bidirectional ML-KEM requires at least 4-way handshake.</a:t>
            </a:r>
            <a:endParaRPr lang="en-US"/>
          </a:p>
          <a:p>
            <a:pPr lvl="1"/>
            <a:r>
              <a:rPr lang="en-US">
                <a:sym typeface="+mn-ea"/>
              </a:rPr>
              <a:t>Compatible with SAE and </a:t>
            </a:r>
            <a:r>
              <a:rPr lang="en-US" altLang="zh-CN">
                <a:ea typeface="宋体" panose="02010600030101010101" pitchFamily="2" charset="-122"/>
                <a:sym typeface="+mn-ea"/>
              </a:rPr>
              <a:t>OWE, but conflict with current PASN protocol.</a:t>
            </a:r>
            <a:endParaRPr lang="en-US"/>
          </a:p>
          <a:p>
            <a:endParaRPr lang="en-US"/>
          </a:p>
          <a:p>
            <a:r>
              <a:rPr lang="en-US"/>
              <a:t>The task group should make the early decision on the direction</a:t>
            </a:r>
            <a:endParaRPr lang="en-US"/>
          </a:p>
          <a:p>
            <a:pPr lvl="1"/>
            <a:r>
              <a:rPr lang="en-US"/>
              <a:t>A uniformed solution(single directional or bi-directional) for all security protocols</a:t>
            </a:r>
            <a:endParaRPr lang="en-US"/>
          </a:p>
          <a:p>
            <a:pPr lvl="1"/>
            <a:r>
              <a:rPr lang="en-US"/>
              <a:t>Some protocols support single ML-KEM, while others support bi-directional ML-KEM 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475105"/>
          </a:xfrm>
        </p:spPr>
        <p:txBody>
          <a:bodyPr/>
          <a:p>
            <a:r>
              <a:rPr lang="en-US"/>
              <a:t>The following figure depicts 3-way handshake and 4-way handshake for single directional ML-KEM and bi-directional ML-KEM respectively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1241425" y="2369820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4148455" y="2369820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1861185" y="2767330"/>
            <a:ext cx="16510" cy="25501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Straight Connector 8"/>
          <p:cNvCxnSpPr/>
          <p:nvPr/>
        </p:nvCxnSpPr>
        <p:spPr>
          <a:xfrm>
            <a:off x="4742815" y="2767330"/>
            <a:ext cx="57150" cy="26841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Arrow Connector 9"/>
          <p:cNvCxnSpPr/>
          <p:nvPr/>
        </p:nvCxnSpPr>
        <p:spPr>
          <a:xfrm flipV="1">
            <a:off x="1903095" y="3391535"/>
            <a:ext cx="2846705" cy="165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Box 11"/>
          <p:cNvSpPr txBox="1"/>
          <p:nvPr/>
        </p:nvSpPr>
        <p:spPr>
          <a:xfrm>
            <a:off x="2190115" y="3054051"/>
            <a:ext cx="199199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600" dirty="0">
                <a:solidFill>
                  <a:schemeClr val="tx1"/>
                </a:solidFill>
              </a:rPr>
              <a:t>Encapsulation key, E1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877695" y="3969385"/>
            <a:ext cx="2880360" cy="165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5" name="TextBox 11"/>
          <p:cNvSpPr txBox="1"/>
          <p:nvPr/>
        </p:nvSpPr>
        <p:spPr>
          <a:xfrm>
            <a:off x="2374900" y="3627120"/>
            <a:ext cx="22637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ln>
                  <a:noFill/>
                </a:ln>
                <a:effectLst/>
                <a:latin typeface="Times New Roman" panose="02020603050405020304" pitchFamily="18" charset="0"/>
                <a:ea typeface="MS Gothic" panose="020B0609070205080204" charset="-128"/>
                <a:sym typeface="+mn-ea"/>
              </a:rPr>
              <a:t>Ciphertext, C1</a:t>
            </a:r>
            <a:r>
              <a:rPr lang="zh-CN" altLang="en-US" sz="1600" dirty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600" dirty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MIC1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898015" y="4599940"/>
            <a:ext cx="2846705" cy="165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7" name="Curved Left Arrow 16"/>
          <p:cNvSpPr/>
          <p:nvPr/>
        </p:nvSpPr>
        <p:spPr>
          <a:xfrm>
            <a:off x="4828540" y="3375025"/>
            <a:ext cx="208280" cy="452120"/>
          </a:xfrm>
          <a:prstGeom prst="curved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Text Box 18"/>
          <p:cNvSpPr txBox="1"/>
          <p:nvPr/>
        </p:nvSpPr>
        <p:spPr>
          <a:xfrm>
            <a:off x="4767580" y="3761105"/>
            <a:ext cx="62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K</a:t>
            </a:r>
            <a:endParaRPr lang="en-US"/>
          </a:p>
        </p:txBody>
      </p:sp>
      <p:sp>
        <p:nvSpPr>
          <p:cNvPr id="20" name="Curved Right Arrow 19"/>
          <p:cNvSpPr/>
          <p:nvPr/>
        </p:nvSpPr>
        <p:spPr>
          <a:xfrm>
            <a:off x="1517650" y="3943985"/>
            <a:ext cx="309880" cy="452120"/>
          </a:xfrm>
          <a:prstGeom prst="curv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Text Box 20"/>
          <p:cNvSpPr txBox="1"/>
          <p:nvPr/>
        </p:nvSpPr>
        <p:spPr>
          <a:xfrm>
            <a:off x="1429385" y="4321810"/>
            <a:ext cx="62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K’</a:t>
            </a:r>
            <a:endParaRPr lang="en-US"/>
          </a:p>
        </p:txBody>
      </p:sp>
      <p:sp>
        <p:nvSpPr>
          <p:cNvPr id="22" name="TextBox 11"/>
          <p:cNvSpPr txBox="1"/>
          <p:nvPr/>
        </p:nvSpPr>
        <p:spPr>
          <a:xfrm>
            <a:off x="2642235" y="4257675"/>
            <a:ext cx="16859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MIC2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s 22"/>
          <p:cNvSpPr/>
          <p:nvPr/>
        </p:nvSpPr>
        <p:spPr>
          <a:xfrm>
            <a:off x="6403975" y="2348230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s 23"/>
          <p:cNvSpPr/>
          <p:nvPr/>
        </p:nvSpPr>
        <p:spPr>
          <a:xfrm>
            <a:off x="9311005" y="2348230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>
            <a:stCxn id="23" idx="2"/>
          </p:cNvCxnSpPr>
          <p:nvPr/>
        </p:nvCxnSpPr>
        <p:spPr>
          <a:xfrm>
            <a:off x="7023735" y="2745740"/>
            <a:ext cx="9525" cy="2747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" name="Straight Connector 25"/>
          <p:cNvCxnSpPr/>
          <p:nvPr/>
        </p:nvCxnSpPr>
        <p:spPr>
          <a:xfrm>
            <a:off x="9905365" y="2745740"/>
            <a:ext cx="57150" cy="26841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Straight Arrow Connector 26"/>
          <p:cNvCxnSpPr/>
          <p:nvPr/>
        </p:nvCxnSpPr>
        <p:spPr>
          <a:xfrm flipV="1">
            <a:off x="7065645" y="3369945"/>
            <a:ext cx="2846705" cy="165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28" name="TextBox 11"/>
          <p:cNvSpPr txBox="1"/>
          <p:nvPr/>
        </p:nvSpPr>
        <p:spPr>
          <a:xfrm>
            <a:off x="7352665" y="3032461"/>
            <a:ext cx="199199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600" dirty="0">
                <a:solidFill>
                  <a:schemeClr val="tx1"/>
                </a:solidFill>
              </a:rPr>
              <a:t>Encapsulation key, E1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7040245" y="3947795"/>
            <a:ext cx="2880360" cy="165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30" name="TextBox 11"/>
          <p:cNvSpPr txBox="1"/>
          <p:nvPr/>
        </p:nvSpPr>
        <p:spPr>
          <a:xfrm>
            <a:off x="7477125" y="3655060"/>
            <a:ext cx="20104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ln>
                  <a:noFill/>
                </a:ln>
                <a:effectLst/>
                <a:latin typeface="Times New Roman" panose="02020603050405020304" pitchFamily="18" charset="0"/>
                <a:ea typeface="MS Gothic" panose="020B0609070205080204" charset="-128"/>
                <a:sym typeface="+mn-ea"/>
              </a:rPr>
              <a:t>Ciphertext, C1</a:t>
            </a:r>
            <a:r>
              <a:rPr lang="zh-CN" altLang="en-US" sz="1600" dirty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</a:t>
            </a:r>
            <a:r>
              <a:rPr lang="en-US" sz="1600" dirty="0">
                <a:sym typeface="+mn-ea"/>
              </a:rPr>
              <a:t>Encapsulation key </a:t>
            </a:r>
            <a:r>
              <a:rPr lang="en-US" altLang="zh-CN" sz="1600" dirty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E2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7062470" y="4572000"/>
            <a:ext cx="2846705" cy="165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32" name="Curved Left Arrow 31"/>
          <p:cNvSpPr/>
          <p:nvPr/>
        </p:nvSpPr>
        <p:spPr>
          <a:xfrm>
            <a:off x="9991090" y="3353435"/>
            <a:ext cx="208280" cy="452120"/>
          </a:xfrm>
          <a:prstGeom prst="curved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Text Box 32"/>
          <p:cNvSpPr txBox="1"/>
          <p:nvPr/>
        </p:nvSpPr>
        <p:spPr>
          <a:xfrm>
            <a:off x="9930130" y="3739515"/>
            <a:ext cx="62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K1</a:t>
            </a:r>
            <a:endParaRPr lang="en-US"/>
          </a:p>
        </p:txBody>
      </p:sp>
      <p:sp>
        <p:nvSpPr>
          <p:cNvPr id="34" name="Curved Right Arrow 33"/>
          <p:cNvSpPr/>
          <p:nvPr/>
        </p:nvSpPr>
        <p:spPr>
          <a:xfrm>
            <a:off x="6680200" y="3922395"/>
            <a:ext cx="309880" cy="452120"/>
          </a:xfrm>
          <a:prstGeom prst="curv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Text Box 34"/>
          <p:cNvSpPr txBox="1"/>
          <p:nvPr/>
        </p:nvSpPr>
        <p:spPr>
          <a:xfrm>
            <a:off x="5738495" y="4300220"/>
            <a:ext cx="1475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K1’</a:t>
            </a:r>
            <a:r>
              <a:rPr lang="zh-CN" altLang="en-US">
                <a:ea typeface="宋体" panose="02010600030101010101" pitchFamily="2" charset="-122"/>
              </a:rPr>
              <a:t>、</a:t>
            </a:r>
            <a:r>
              <a:rPr lang="en-US" altLang="zh-CN">
                <a:ea typeface="宋体" panose="02010600030101010101" pitchFamily="2" charset="-122"/>
              </a:rPr>
              <a:t>K2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37" name="TextBox 11"/>
          <p:cNvSpPr txBox="1"/>
          <p:nvPr/>
        </p:nvSpPr>
        <p:spPr>
          <a:xfrm>
            <a:off x="7579360" y="4260850"/>
            <a:ext cx="24117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ln>
                  <a:noFill/>
                </a:ln>
                <a:effectLst/>
                <a:latin typeface="Times New Roman" panose="02020603050405020304" pitchFamily="18" charset="0"/>
                <a:ea typeface="MS Gothic" panose="020B0609070205080204" charset="-128"/>
                <a:sym typeface="+mn-ea"/>
              </a:rPr>
              <a:t>Ciphertext, C2</a:t>
            </a:r>
            <a:r>
              <a:rPr lang="zh-CN" altLang="en-US" sz="1600" dirty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1600" dirty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MIC1</a:t>
            </a:r>
            <a:r>
              <a:rPr lang="en-US" sz="1600" dirty="0">
                <a:ln>
                  <a:noFill/>
                </a:ln>
                <a:effectLst/>
                <a:latin typeface="Times New Roman" panose="02020603050405020304" pitchFamily="18" charset="0"/>
                <a:ea typeface="MS Gothic" panose="020B0609070205080204" charset="-128"/>
                <a:sym typeface="+mn-ea"/>
              </a:rPr>
              <a:t> 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7062470" y="5285105"/>
            <a:ext cx="2880360" cy="165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39" name="TextBox 11"/>
          <p:cNvSpPr txBox="1"/>
          <p:nvPr/>
        </p:nvSpPr>
        <p:spPr>
          <a:xfrm>
            <a:off x="7801610" y="4964430"/>
            <a:ext cx="16859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600" dirty="0">
                <a:solidFill>
                  <a:schemeClr val="tx1"/>
                </a:solidFill>
              </a:rPr>
              <a:t>MIC2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Text Box 39"/>
          <p:cNvSpPr txBox="1"/>
          <p:nvPr/>
        </p:nvSpPr>
        <p:spPr>
          <a:xfrm>
            <a:off x="2072005" y="5427980"/>
            <a:ext cx="28079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Single direction ML-KEM</a:t>
            </a:r>
            <a:endParaRPr lang="en-US"/>
          </a:p>
        </p:txBody>
      </p:sp>
      <p:sp>
        <p:nvSpPr>
          <p:cNvPr id="41" name="Text Box 40"/>
          <p:cNvSpPr txBox="1"/>
          <p:nvPr/>
        </p:nvSpPr>
        <p:spPr>
          <a:xfrm>
            <a:off x="7477125" y="5488940"/>
            <a:ext cx="25139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Bidirectional ML-KEM</a:t>
            </a:r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1849755" y="6036945"/>
            <a:ext cx="8350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Note: the MIC is used to verify the K=K’, can be replaced with confirm message.</a:t>
            </a:r>
            <a:endParaRPr lang="en-US"/>
          </a:p>
        </p:txBody>
      </p:sp>
      <p:sp>
        <p:nvSpPr>
          <p:cNvPr id="13" name="Curved Left Arrow 12"/>
          <p:cNvSpPr/>
          <p:nvPr/>
        </p:nvSpPr>
        <p:spPr>
          <a:xfrm>
            <a:off x="10043795" y="4429760"/>
            <a:ext cx="208280" cy="452120"/>
          </a:xfrm>
          <a:prstGeom prst="curved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9982835" y="4815840"/>
            <a:ext cx="62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K2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compatible issue of public key in Beacon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185" y="1510665"/>
            <a:ext cx="10940415" cy="4813935"/>
          </a:xfrm>
        </p:spPr>
        <p:txBody>
          <a:bodyPr/>
          <a:p>
            <a:r>
              <a:rPr lang="en-US"/>
              <a:t> [1] propose the public key included in Beacon frame.</a:t>
            </a:r>
            <a:endParaRPr lang="en-US"/>
          </a:p>
          <a:p>
            <a:pPr lvl="1"/>
            <a:r>
              <a:rPr lang="en-US"/>
              <a:t>Assuming the AP support ML-KEM-512,ML-KEM-768 and ML-KEM-1024 algorithm, totally 800+1184+1568=3552 octets will be added into Beacon frame, which will cause a serious Beacon bloating issue.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[3] and [4] complained the Beacon bloating issue caused by new features signaling in Beacon frame in other group.</a:t>
            </a:r>
            <a:endParaRPr lang="en-US"/>
          </a:p>
          <a:p>
            <a:pPr lvl="1"/>
            <a:r>
              <a:rPr lang="en-US"/>
              <a:t>A larger beacon may cause the compatible issue with the legacy devices.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71200" y="3257153"/>
          <a:ext cx="838342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685"/>
                <a:gridCol w="1676685"/>
                <a:gridCol w="1676685"/>
                <a:gridCol w="1676685"/>
                <a:gridCol w="1676685"/>
              </a:tblGrid>
              <a:tr h="640080">
                <a:tc>
                  <a:txBody>
                    <a:bodyPr/>
                    <a:p>
                      <a:r>
                        <a:rPr lang="en-GB" dirty="0" smtClean="0"/>
                        <a:t>Parameter set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Encapsulation key (octets)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err="1" smtClean="0"/>
                        <a:t>Decapsulation</a:t>
                      </a:r>
                      <a:r>
                        <a:rPr lang="en-GB" dirty="0" smtClean="0"/>
                        <a:t> key (octets)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err="1" smtClean="0"/>
                        <a:t>Ciphertext</a:t>
                      </a:r>
                      <a:r>
                        <a:rPr lang="en-GB" dirty="0" smtClean="0"/>
                        <a:t> (octets)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Shared secret key (octets)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en-GB" dirty="0" smtClean="0"/>
                        <a:t>ML-KEM-512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800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1632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768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en-GB" dirty="0" smtClean="0"/>
                        <a:t>ML-KEM-768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1184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2400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1088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en-GB" dirty="0" smtClean="0"/>
                        <a:t>ML-KEM-1024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1568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3168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1568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to avoid the Beacon bloating issue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If this is the requirement that one encryption key should be exchanged before the authentication procedure.</a:t>
            </a:r>
            <a:endParaRPr lang="en-US"/>
          </a:p>
          <a:p>
            <a:pPr lvl="1"/>
            <a:r>
              <a:rPr lang="en-US"/>
              <a:t>Following the similar procedure proposed in [3] and [4], only add the support indication of ML-KEM-512,ML-KEM-768 and ML-KEM-1024 in the RSNXE.</a:t>
            </a:r>
            <a:endParaRPr lang="en-US"/>
          </a:p>
          <a:p>
            <a:pPr lvl="1"/>
            <a:r>
              <a:rPr lang="en-US"/>
              <a:t>The PQC STA may query the encryption key of one ML-KEM algorithm via a probe request frame, and then AP provides the corresponding encryption key via the probe response frame.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an example for the STA to obtain the encryption key of ML-KEM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2314575" y="2204720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STA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6963410" y="2204720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2934335" y="2602230"/>
            <a:ext cx="16510" cy="25501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Straight Connector 8"/>
          <p:cNvCxnSpPr/>
          <p:nvPr/>
        </p:nvCxnSpPr>
        <p:spPr>
          <a:xfrm>
            <a:off x="7607300" y="2602230"/>
            <a:ext cx="57150" cy="26841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Arrow Connector 9"/>
          <p:cNvCxnSpPr/>
          <p:nvPr/>
        </p:nvCxnSpPr>
        <p:spPr>
          <a:xfrm flipH="1">
            <a:off x="2921635" y="3265170"/>
            <a:ext cx="46812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Box 11"/>
          <p:cNvSpPr txBox="1"/>
          <p:nvPr/>
        </p:nvSpPr>
        <p:spPr>
          <a:xfrm>
            <a:off x="2842895" y="2897206"/>
            <a:ext cx="43262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600" dirty="0">
                <a:solidFill>
                  <a:schemeClr val="tx1"/>
                </a:solidFill>
              </a:rPr>
              <a:t>Beacon frame(RSNXE[ML-KEM-512/768/1024])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934335" y="4646930"/>
            <a:ext cx="4768850" cy="28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5" name="TextBox 11"/>
          <p:cNvSpPr txBox="1"/>
          <p:nvPr/>
        </p:nvSpPr>
        <p:spPr>
          <a:xfrm>
            <a:off x="3088005" y="3470275"/>
            <a:ext cx="43478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6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probe request(RSNXE[ML-KEM-512])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929890" y="3809365"/>
            <a:ext cx="4714875" cy="2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1" name="TextBox 11"/>
          <p:cNvSpPr txBox="1"/>
          <p:nvPr/>
        </p:nvSpPr>
        <p:spPr>
          <a:xfrm>
            <a:off x="2950845" y="4338320"/>
            <a:ext cx="43478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6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probe response(encryption key E1,ML-KEM-512)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995" y="1752600"/>
            <a:ext cx="11015980" cy="4572000"/>
          </a:xfrm>
        </p:spPr>
        <p:txBody>
          <a:bodyPr/>
          <a:p>
            <a:r>
              <a:rPr lang="en-US"/>
              <a:t>High level discussion on how to incorporate ML-KEM into current protocols.</a:t>
            </a:r>
            <a:endParaRPr lang="en-US"/>
          </a:p>
          <a:p>
            <a:pPr lvl="1" algn="l">
              <a:buClrTx/>
              <a:buSzTx/>
              <a:buFontTx/>
            </a:pPr>
            <a:r>
              <a:rPr lang="en-US" sz="2000">
                <a:cs typeface="+mn-ea"/>
                <a:sym typeface="+mn-ea"/>
              </a:rPr>
              <a:t>Propose to define a uniformed solution(single direction or bidirection ML-KEM) for all security protocols(SAE, OWE, PASN, etc.) to simplify the implemation.</a:t>
            </a:r>
            <a:endParaRPr lang="en-US" sz="2000">
              <a:cs typeface="+mn-ea"/>
            </a:endParaRPr>
          </a:p>
          <a:p>
            <a:endParaRPr lang="en-US"/>
          </a:p>
          <a:p>
            <a:r>
              <a:rPr lang="en-US"/>
              <a:t>Analyse the possible compatible issue if encyption key including in Beacon frame. </a:t>
            </a:r>
            <a:endParaRPr lang="en-US"/>
          </a:p>
          <a:p>
            <a:pPr lvl="1"/>
            <a:r>
              <a:rPr lang="en-US"/>
              <a:t>Propose the encyption key shall be obtained by the STA via probe request/response frame exchange to void the Beacon bloating issue if </a:t>
            </a:r>
            <a:r>
              <a:rPr lang="en-US">
                <a:sym typeface="+mn-ea"/>
              </a:rPr>
              <a:t>encryption key need to be exchanged out of the authenciation frame</a:t>
            </a:r>
            <a:r>
              <a:rPr lang="en-US"/>
              <a:t>.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4625</Words>
  <Application>WPS Presentation</Application>
  <PresentationFormat>Widescreen</PresentationFormat>
  <Paragraphs>235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Times New Roman</vt:lpstr>
      <vt:lpstr>MS Gothic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ML-KEM in 802.11</vt:lpstr>
      <vt:lpstr>Introduction</vt:lpstr>
      <vt:lpstr>Recap: PTK/PMK generation based on public key cryptography  in 802.11 today</vt:lpstr>
      <vt:lpstr>Single directional vs. bi-directional ML-KEM</vt:lpstr>
      <vt:lpstr>The following figure depicts 3-way handshake and 4-way handshake for single direction ML-KEM and bi-direction ML-KEM respectively</vt:lpstr>
      <vt:lpstr>The compatible issue of public key in Beacon</vt:lpstr>
      <vt:lpstr>The proposal to avoid the Beacon bloating issue</vt:lpstr>
      <vt:lpstr>The following figure depicts an example for the STA to obtain the encryption key of ML-KEM </vt:lpstr>
      <vt:lpstr>Summary</vt:lpstr>
      <vt:lpstr>Reference</vt:lpstr>
      <vt:lpstr>PowerPoint 演示文稿</vt:lpstr>
      <vt:lpstr>SP1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361</cp:revision>
  <dcterms:created xsi:type="dcterms:W3CDTF">2020-11-25T01:30:00Z</dcterms:created>
  <dcterms:modified xsi:type="dcterms:W3CDTF">2025-05-05T00:30:48Z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597EFCED96674964B955389E58D64D3A_13</vt:lpwstr>
  </property>
  <property fmtid="{D5CDD505-2E9C-101B-9397-08002B2CF9AE}" pid="5" name="KSOProductBuildVer">
    <vt:lpwstr>1033-12.2.0.13201</vt:lpwstr>
  </property>
</Properties>
</file>