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0" r:id="rId4"/>
    <p:sldId id="267" r:id="rId5"/>
    <p:sldId id="271" r:id="rId6"/>
    <p:sldId id="269" r:id="rId7"/>
    <p:sldId id="265" r:id="rId8"/>
    <p:sldId id="266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37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34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14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76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72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17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53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23,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err="1" smtClean="0"/>
              <a:t>Qingwei</a:t>
            </a:r>
            <a:r>
              <a:rPr lang="en-GB" altLang="zh-CN" dirty="0" smtClean="0"/>
              <a:t>, TP-Link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err="1" smtClean="0"/>
              <a:t>Qingwei</a:t>
            </a:r>
            <a:r>
              <a:rPr lang="en-US" altLang="zh-CN" dirty="0" smtClean="0"/>
              <a:t>, TP-Link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23,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23,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Q</a:t>
            </a:r>
            <a:r>
              <a:rPr lang="en-US" altLang="zh-CN" dirty="0" err="1" smtClean="0"/>
              <a:t>ingwei</a:t>
            </a:r>
            <a:r>
              <a:rPr lang="en-US" altLang="zh-CN" dirty="0" smtClean="0"/>
              <a:t>, TP-Link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802.11-25/0715r0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Discussion on Time Synchronization in MAP Framework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2025-04-23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April 23,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057811"/>
              </p:ext>
            </p:extLst>
          </p:nvPr>
        </p:nvGraphicFramePr>
        <p:xfrm>
          <a:off x="993775" y="2376005"/>
          <a:ext cx="10020300" cy="431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Document" r:id="rId4" imgW="10457133" imgH="4495906" progId="Word.Document.8">
                  <p:embed/>
                </p:oleObj>
              </mc:Choice>
              <mc:Fallback>
                <p:oleObj name="Document" r:id="rId4" imgW="10457133" imgH="4495906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76005"/>
                        <a:ext cx="10020300" cy="4311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Multi-AP </a:t>
            </a:r>
            <a:r>
              <a:rPr lang="en-US" altLang="zh-CN" sz="2000" dirty="0" smtClean="0"/>
              <a:t>(MAP) Framework has </a:t>
            </a:r>
            <a:r>
              <a:rPr lang="en-US" altLang="zh-CN" sz="2000" dirty="0"/>
              <a:t>be defined in the 802.11bn™/</a:t>
            </a:r>
            <a:r>
              <a:rPr lang="en-US" altLang="zh-CN" sz="2000" dirty="0" smtClean="0"/>
              <a:t>D0.2[1] </a:t>
            </a:r>
            <a:endParaRPr lang="en-US" altLang="zh-CN" sz="20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Some </a:t>
            </a:r>
            <a:r>
              <a:rPr lang="en-US" altLang="zh-CN" sz="2000" dirty="0"/>
              <a:t>MAP </a:t>
            </a:r>
            <a:r>
              <a:rPr lang="en-US" altLang="zh-CN" sz="2000" dirty="0" smtClean="0"/>
              <a:t>coordination (MAPC) operations require time synchronization, </a:t>
            </a:r>
            <a:r>
              <a:rPr lang="en-US" altLang="zh-CN" sz="2000" dirty="0" err="1" smtClean="0"/>
              <a:t>eg</a:t>
            </a:r>
            <a:r>
              <a:rPr lang="en-US" altLang="zh-CN" sz="2000" dirty="0" smtClean="0"/>
              <a:t>, Co-RTWT. However, the </a:t>
            </a:r>
            <a:r>
              <a:rPr lang="en-US" altLang="zh-CN" sz="2000" dirty="0"/>
              <a:t>time synchronization </a:t>
            </a:r>
            <a:r>
              <a:rPr lang="en-US" altLang="zh-CN" sz="2000" dirty="0" smtClean="0"/>
              <a:t>mechanism still remains a open question in </a:t>
            </a:r>
            <a:r>
              <a:rPr lang="en-US" altLang="zh-CN" sz="2000" dirty="0" err="1" smtClean="0"/>
              <a:t>TGbn</a:t>
            </a:r>
            <a:r>
              <a:rPr lang="en-US" altLang="zh-CN" sz="2000" dirty="0" smtClean="0"/>
              <a:t>. </a:t>
            </a:r>
            <a:endParaRPr lang="en-US" altLang="zh-CN" sz="2000" b="1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/>
              <a:t>In this contribution, we discuss </a:t>
            </a:r>
            <a:r>
              <a:rPr lang="en-US" altLang="zh-CN" sz="2000" dirty="0" smtClean="0"/>
              <a:t>the time </a:t>
            </a:r>
            <a:r>
              <a:rPr lang="en-GB" altLang="zh-CN" sz="2000" dirty="0" smtClean="0"/>
              <a:t>synchronization </a:t>
            </a:r>
            <a:r>
              <a:rPr lang="en-US" altLang="zh-CN" sz="2000" dirty="0" smtClean="0"/>
              <a:t>in the MAP framework</a:t>
            </a:r>
            <a:endParaRPr lang="en-US" altLang="zh-CN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23,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Recap: Co-RTWT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1032" y="1761425"/>
            <a:ext cx="10361084" cy="3608039"/>
          </a:xfrm>
          <a:ln/>
        </p:spPr>
        <p:txBody>
          <a:bodyPr/>
          <a:lstStyle/>
          <a:p>
            <a:pPr marL="0" indent="0"/>
            <a:r>
              <a:rPr lang="en-US" altLang="zh-CN" sz="2000" dirty="0">
                <a:solidFill>
                  <a:schemeClr val="tx1"/>
                </a:solidFill>
              </a:rPr>
              <a:t>[Motion #362, [</a:t>
            </a:r>
            <a:r>
              <a:rPr lang="en-US" altLang="zh-CN" sz="2000" dirty="0" smtClean="0">
                <a:solidFill>
                  <a:schemeClr val="tx1"/>
                </a:solidFill>
              </a:rPr>
              <a:t>2]]</a:t>
            </a:r>
            <a:endParaRPr lang="en-US" altLang="zh-CN" sz="2000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chemeClr val="tx1"/>
                </a:solidFill>
              </a:rPr>
              <a:t>A </a:t>
            </a:r>
            <a:r>
              <a:rPr lang="en-US" altLang="zh-CN" sz="1800" b="0" dirty="0">
                <a:solidFill>
                  <a:schemeClr val="tx1"/>
                </a:solidFill>
              </a:rPr>
              <a:t>Co-RTWT Requesting AP shall include one or more Co-RTWT Parameter Set fields corresponding to each requested R-TWT schedule in the TBD individually addressed Management frame used for the request to the Co-RTWT Responding AP. The Co-RTWT Parameter Set field includes the following: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600" b="1" dirty="0" smtClean="0">
                <a:solidFill>
                  <a:schemeClr val="tx1"/>
                </a:solidFill>
              </a:rPr>
              <a:t>Target </a:t>
            </a:r>
            <a:r>
              <a:rPr lang="en-US" altLang="zh-CN" sz="1600" b="1" dirty="0">
                <a:solidFill>
                  <a:schemeClr val="tx1"/>
                </a:solidFill>
              </a:rPr>
              <a:t>Wake Time field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600" b="0" dirty="0" smtClean="0">
                <a:solidFill>
                  <a:schemeClr val="tx1"/>
                </a:solidFill>
              </a:rPr>
              <a:t>Broadcast </a:t>
            </a:r>
            <a:r>
              <a:rPr lang="en-US" altLang="zh-CN" sz="1600" b="0" dirty="0">
                <a:solidFill>
                  <a:schemeClr val="tx1"/>
                </a:solidFill>
              </a:rPr>
              <a:t>TWT ID field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600" b="0" dirty="0" smtClean="0">
                <a:solidFill>
                  <a:schemeClr val="tx1"/>
                </a:solidFill>
              </a:rPr>
              <a:t>Broadcast </a:t>
            </a:r>
            <a:r>
              <a:rPr lang="en-US" altLang="zh-CN" sz="1600" b="0" dirty="0">
                <a:solidFill>
                  <a:schemeClr val="tx1"/>
                </a:solidFill>
              </a:rPr>
              <a:t>TWT Persistence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600" b="0" dirty="0" smtClean="0">
                <a:solidFill>
                  <a:schemeClr val="tx1"/>
                </a:solidFill>
              </a:rPr>
              <a:t>TWT </a:t>
            </a:r>
            <a:r>
              <a:rPr lang="en-US" altLang="zh-CN" sz="1600" b="0" dirty="0">
                <a:solidFill>
                  <a:schemeClr val="tx1"/>
                </a:solidFill>
              </a:rPr>
              <a:t>Wake Interval Mantissa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600" b="0" dirty="0" smtClean="0">
                <a:solidFill>
                  <a:schemeClr val="tx1"/>
                </a:solidFill>
              </a:rPr>
              <a:t>TWT </a:t>
            </a:r>
            <a:r>
              <a:rPr lang="en-US" altLang="zh-CN" sz="1600" b="0" dirty="0">
                <a:solidFill>
                  <a:schemeClr val="tx1"/>
                </a:solidFill>
              </a:rPr>
              <a:t>Wake Interval Exponent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600" b="0" dirty="0" smtClean="0">
                <a:solidFill>
                  <a:schemeClr val="tx1"/>
                </a:solidFill>
              </a:rPr>
              <a:t>Nominal </a:t>
            </a:r>
            <a:r>
              <a:rPr lang="en-US" altLang="zh-CN" sz="1600" b="0" dirty="0">
                <a:solidFill>
                  <a:schemeClr val="tx1"/>
                </a:solidFill>
              </a:rPr>
              <a:t>Minimum TWT Wake Duration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altLang="zh-CN" sz="1600" b="0" dirty="0" smtClean="0">
                <a:solidFill>
                  <a:schemeClr val="tx1"/>
                </a:solidFill>
              </a:rPr>
              <a:t>TBD </a:t>
            </a:r>
            <a:r>
              <a:rPr lang="en-US" altLang="zh-CN" sz="1600" b="0" dirty="0">
                <a:solidFill>
                  <a:schemeClr val="tx1"/>
                </a:solidFill>
              </a:rPr>
              <a:t>other fields</a:t>
            </a:r>
          </a:p>
          <a:p>
            <a:pPr marL="0" indent="0"/>
            <a:endParaRPr lang="zh-CN" alt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23,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1399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O</a:t>
            </a:r>
            <a:r>
              <a:rPr lang="en-US" altLang="zh-CN" dirty="0" smtClean="0"/>
              <a:t>bservation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0"/>
            <a:ext cx="10361084" cy="251512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200" dirty="0" smtClean="0"/>
              <a:t>Co-RTWT operation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The </a:t>
            </a:r>
            <a:r>
              <a:rPr lang="en-US" altLang="zh-CN" sz="1800" dirty="0"/>
              <a:t>Responding AP as a TXOP holder shall ensure its TXOP ends before the start time of </a:t>
            </a:r>
            <a:r>
              <a:rPr lang="en-US" altLang="zh-CN" sz="1800" dirty="0" smtClean="0"/>
              <a:t>any active </a:t>
            </a:r>
            <a:r>
              <a:rPr lang="en-US" altLang="zh-CN" sz="1800" dirty="0"/>
              <a:t>Co-RTWT SP for which protection is extended.</a:t>
            </a:r>
            <a:endParaRPr lang="en-US" altLang="zh-CN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The start </a:t>
            </a:r>
            <a:r>
              <a:rPr lang="en-US" altLang="zh-CN" sz="1800" dirty="0">
                <a:solidFill>
                  <a:schemeClr val="tx1"/>
                </a:solidFill>
              </a:rPr>
              <a:t>time </a:t>
            </a:r>
            <a:r>
              <a:rPr lang="en-US" altLang="zh-CN" sz="1800" dirty="0" smtClean="0">
                <a:solidFill>
                  <a:schemeClr val="tx1"/>
                </a:solidFill>
              </a:rPr>
              <a:t>of a Co-RTWT is </a:t>
            </a:r>
            <a:r>
              <a:rPr lang="en-US" altLang="zh-CN" sz="1800" dirty="0">
                <a:solidFill>
                  <a:schemeClr val="tx1"/>
                </a:solidFill>
              </a:rPr>
              <a:t>indicated by Target Wake Time </a:t>
            </a:r>
            <a:r>
              <a:rPr lang="en-US" altLang="zh-CN" sz="1800" dirty="0" smtClean="0">
                <a:solidFill>
                  <a:schemeClr val="tx1"/>
                </a:solidFill>
              </a:rPr>
              <a:t>field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200" dirty="0" smtClean="0">
                <a:solidFill>
                  <a:schemeClr val="tx1"/>
                </a:solidFill>
              </a:rPr>
              <a:t>Time synchronization is required for Co-RTWT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/>
                </a:solidFill>
              </a:rPr>
              <a:t>Requesting AP may transmit the </a:t>
            </a:r>
            <a:r>
              <a:rPr lang="en-US" altLang="zh-CN" sz="1800" dirty="0">
                <a:solidFill>
                  <a:schemeClr val="tx1"/>
                </a:solidFill>
              </a:rPr>
              <a:t>Co-RTWT Parameter Set with Target Wake Time </a:t>
            </a:r>
            <a:r>
              <a:rPr lang="en-US" altLang="zh-CN" sz="1800" dirty="0" smtClean="0">
                <a:solidFill>
                  <a:schemeClr val="tx1"/>
                </a:solidFill>
              </a:rPr>
              <a:t>field that is referenced </a:t>
            </a:r>
            <a:r>
              <a:rPr lang="en-US" altLang="zh-CN" sz="1800" dirty="0">
                <a:solidFill>
                  <a:schemeClr val="tx1"/>
                </a:solidFill>
              </a:rPr>
              <a:t>to </a:t>
            </a:r>
            <a:r>
              <a:rPr lang="en-US" altLang="zh-CN" sz="1800" dirty="0" smtClean="0">
                <a:solidFill>
                  <a:schemeClr val="tx1"/>
                </a:solidFill>
              </a:rPr>
              <a:t>the TSF timer of the responding </a:t>
            </a:r>
            <a:r>
              <a:rPr lang="en-US" altLang="zh-CN" sz="1800" dirty="0">
                <a:solidFill>
                  <a:schemeClr val="tx1"/>
                </a:solidFill>
              </a:rPr>
              <a:t>AP 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endParaRPr lang="en-US" altLang="zh-CN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23, 2025</a:t>
            </a:r>
            <a:endParaRPr lang="en-GB" dirty="0"/>
          </a:p>
        </p:txBody>
      </p:sp>
      <p:sp>
        <p:nvSpPr>
          <p:cNvPr id="8" name="矩形 7"/>
          <p:cNvSpPr/>
          <p:nvPr/>
        </p:nvSpPr>
        <p:spPr>
          <a:xfrm>
            <a:off x="1215141" y="4922141"/>
            <a:ext cx="1631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Requesting AP</a:t>
            </a:r>
            <a:endParaRPr lang="zh-CN" altLang="en-US" sz="1800" dirty="0"/>
          </a:p>
        </p:txBody>
      </p:sp>
      <p:cxnSp>
        <p:nvCxnSpPr>
          <p:cNvPr id="9" name="直接连接符 8"/>
          <p:cNvCxnSpPr/>
          <p:nvPr/>
        </p:nvCxnSpPr>
        <p:spPr bwMode="auto">
          <a:xfrm>
            <a:off x="2783632" y="5229200"/>
            <a:ext cx="81369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接连接符 9"/>
          <p:cNvCxnSpPr/>
          <p:nvPr/>
        </p:nvCxnSpPr>
        <p:spPr bwMode="auto">
          <a:xfrm>
            <a:off x="2711624" y="5767342"/>
            <a:ext cx="820891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矩形 10"/>
          <p:cNvSpPr/>
          <p:nvPr/>
        </p:nvSpPr>
        <p:spPr bwMode="auto">
          <a:xfrm>
            <a:off x="5324752" y="4941168"/>
            <a:ext cx="4870211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1800" dirty="0">
                <a:solidFill>
                  <a:schemeClr val="tx1"/>
                </a:solidFill>
              </a:rPr>
              <a:t>Co-RTWT SP</a:t>
            </a:r>
            <a:endParaRPr lang="zh-CN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5319260" y="5479310"/>
            <a:ext cx="4875703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1600" dirty="0" smtClean="0">
                <a:solidFill>
                  <a:schemeClr val="tx1"/>
                </a:solidFill>
              </a:rPr>
              <a:t>Extended Protection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215141" y="5508055"/>
            <a:ext cx="165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Responding AP </a:t>
            </a:r>
            <a:endParaRPr lang="zh-CN" altLang="en-US" sz="1800" dirty="0"/>
          </a:p>
        </p:txBody>
      </p:sp>
      <p:sp>
        <p:nvSpPr>
          <p:cNvPr id="3" name="上箭头 2"/>
          <p:cNvSpPr/>
          <p:nvPr/>
        </p:nvSpPr>
        <p:spPr bwMode="auto">
          <a:xfrm>
            <a:off x="5073880" y="5781684"/>
            <a:ext cx="433964" cy="360040"/>
          </a:xfrm>
          <a:prstGeom prst="up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721443" y="6082836"/>
            <a:ext cx="113883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TXOP ends</a:t>
            </a:r>
            <a:endParaRPr lang="zh-CN" altLang="en-US" sz="1600" dirty="0"/>
          </a:p>
        </p:txBody>
      </p:sp>
      <p:sp>
        <p:nvSpPr>
          <p:cNvPr id="19" name="矩形 18"/>
          <p:cNvSpPr/>
          <p:nvPr/>
        </p:nvSpPr>
        <p:spPr bwMode="auto">
          <a:xfrm>
            <a:off x="3020498" y="5479310"/>
            <a:ext cx="2273132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800"/>
              </a:lnSpc>
            </a:pPr>
            <a:r>
              <a:rPr lang="en-US" altLang="zh-CN" sz="1600" dirty="0" smtClean="0">
                <a:solidFill>
                  <a:schemeClr val="tx1"/>
                </a:solidFill>
              </a:rPr>
              <a:t>TXOP 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0" name="上箭头 19"/>
          <p:cNvSpPr/>
          <p:nvPr/>
        </p:nvSpPr>
        <p:spPr bwMode="auto">
          <a:xfrm rot="10800000">
            <a:off x="5103236" y="4562100"/>
            <a:ext cx="432048" cy="360040"/>
          </a:xfrm>
          <a:prstGeom prst="up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386273" y="4218361"/>
            <a:ext cx="1873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Target Wake </a:t>
            </a:r>
            <a:r>
              <a:rPr lang="en-US" altLang="zh-CN" sz="1800" dirty="0" smtClean="0">
                <a:solidFill>
                  <a:schemeClr val="tx1"/>
                </a:solidFill>
              </a:rPr>
              <a:t>Time</a:t>
            </a:r>
            <a:endParaRPr lang="en-US" altLang="zh-C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910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Proposal: Time Synchronization in MAPC Negotiation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231189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Acquire </a:t>
            </a:r>
            <a:r>
              <a:rPr lang="en-US" altLang="zh-CN" sz="1800" dirty="0" smtClean="0"/>
              <a:t>Synchronization from MAPC agreement negotiation procedure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tx1"/>
                </a:solidFill>
              </a:rPr>
              <a:t>After MAPC discovery procedure, the requesting AP shall transmit a </a:t>
            </a:r>
            <a:r>
              <a:rPr lang="en-US" altLang="zh-CN" sz="1600" dirty="0">
                <a:solidFill>
                  <a:schemeClr val="tx1"/>
                </a:solidFill>
              </a:rPr>
              <a:t>MAPC Negotiation Request frame </a:t>
            </a:r>
            <a:r>
              <a:rPr lang="en-US" altLang="zh-CN" sz="1600" dirty="0" smtClean="0">
                <a:solidFill>
                  <a:schemeClr val="tx1"/>
                </a:solidFill>
              </a:rPr>
              <a:t>including Timestamp field that indicates the time info of AP-1 to the responding AP; and </a:t>
            </a:r>
            <a:r>
              <a:rPr lang="en-US" altLang="zh-CN" sz="1600" dirty="0">
                <a:solidFill>
                  <a:schemeClr val="tx1"/>
                </a:solidFill>
              </a:rPr>
              <a:t>the responding </a:t>
            </a:r>
            <a:r>
              <a:rPr lang="en-US" altLang="zh-CN" sz="1600" dirty="0" smtClean="0">
                <a:solidFill>
                  <a:schemeClr val="tx1"/>
                </a:solidFill>
              </a:rPr>
              <a:t>AP shall respond with </a:t>
            </a:r>
            <a:r>
              <a:rPr lang="en-US" altLang="zh-CN" sz="1600" dirty="0">
                <a:solidFill>
                  <a:schemeClr val="tx1"/>
                </a:solidFill>
              </a:rPr>
              <a:t>MAPC Negotiation </a:t>
            </a:r>
            <a:r>
              <a:rPr lang="en-US" altLang="zh-CN" sz="1600" dirty="0" smtClean="0">
                <a:solidFill>
                  <a:schemeClr val="tx1"/>
                </a:solidFill>
              </a:rPr>
              <a:t>Response </a:t>
            </a:r>
            <a:r>
              <a:rPr lang="en-US" altLang="zh-CN" sz="1600" dirty="0">
                <a:solidFill>
                  <a:schemeClr val="tx1"/>
                </a:solidFill>
              </a:rPr>
              <a:t>frame including Timestamp field that indicate the time info of </a:t>
            </a:r>
            <a:r>
              <a:rPr lang="en-US" altLang="zh-CN" sz="1600" dirty="0" smtClean="0">
                <a:solidFill>
                  <a:schemeClr val="tx1"/>
                </a:solidFill>
              </a:rPr>
              <a:t>AP-2 </a:t>
            </a:r>
            <a:endParaRPr lang="zh-CN" alt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Synchronization </a:t>
            </a:r>
            <a:r>
              <a:rPr lang="en-US" altLang="zh-CN" sz="1800" dirty="0" smtClean="0"/>
              <a:t>Maintaining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AP can </a:t>
            </a:r>
            <a:r>
              <a:rPr lang="en-US" altLang="zh-CN" sz="1600" dirty="0"/>
              <a:t>maintaining </a:t>
            </a:r>
            <a:r>
              <a:rPr lang="en-US" altLang="zh-CN" sz="1600" dirty="0" smtClean="0"/>
              <a:t>Synchronization by recording the AP </a:t>
            </a:r>
            <a:r>
              <a:rPr lang="en-US" altLang="zh-CN" sz="1600" dirty="0"/>
              <a:t>ID </a:t>
            </a:r>
            <a:r>
              <a:rPr lang="en-US" altLang="zh-CN" sz="1600" dirty="0" smtClean="0"/>
              <a:t>and the corresponding Timestamp field value </a:t>
            </a:r>
            <a:endParaRPr lang="en-US" altLang="zh-CN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23, 2025</a:t>
            </a:r>
            <a:endParaRPr lang="en-GB" dirty="0"/>
          </a:p>
        </p:txBody>
      </p:sp>
      <p:sp>
        <p:nvSpPr>
          <p:cNvPr id="10" name="矩形 9"/>
          <p:cNvSpPr/>
          <p:nvPr/>
        </p:nvSpPr>
        <p:spPr>
          <a:xfrm>
            <a:off x="616413" y="4386881"/>
            <a:ext cx="14152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800" dirty="0" smtClean="0">
                <a:solidFill>
                  <a:schemeClr val="tx1"/>
                </a:solidFill>
              </a:rPr>
              <a:t>AP</a:t>
            </a:r>
            <a:r>
              <a:rPr lang="en-US" altLang="zh-CN" sz="1800" dirty="0" smtClean="0">
                <a:solidFill>
                  <a:schemeClr val="tx1"/>
                </a:solidFill>
              </a:rPr>
              <a:t>-1</a:t>
            </a:r>
          </a:p>
          <a:p>
            <a:r>
              <a:rPr lang="en-US" altLang="zh-CN" sz="1400" dirty="0" smtClean="0">
                <a:solidFill>
                  <a:schemeClr val="tx1"/>
                </a:solidFill>
              </a:rPr>
              <a:t>(</a:t>
            </a:r>
            <a:r>
              <a:rPr lang="en-US" altLang="zh-CN" sz="1400" dirty="0">
                <a:solidFill>
                  <a:schemeClr val="tx1"/>
                </a:solidFill>
              </a:rPr>
              <a:t>R</a:t>
            </a:r>
            <a:r>
              <a:rPr lang="zh-CN" altLang="en-US" sz="1400" dirty="0" smtClean="0">
                <a:solidFill>
                  <a:schemeClr val="tx1"/>
                </a:solidFill>
              </a:rPr>
              <a:t>equesting </a:t>
            </a:r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r>
              <a:rPr lang="zh-CN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zh-CN" sz="1400" dirty="0" smtClean="0">
                <a:solidFill>
                  <a:schemeClr val="tx1"/>
                </a:solidFill>
              </a:rPr>
              <a:t>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Line 5">
            <a:extLst>
              <a:ext uri="{FF2B5EF4-FFF2-40B4-BE49-F238E27FC236}">
                <a16:creationId xmlns:a16="http://schemas.microsoft.com/office/drawing/2014/main" id="{80D06437-F0B0-6FC9-FB8D-35E2EF97C0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31672" y="4732119"/>
            <a:ext cx="6290945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60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Line 10">
            <a:extLst>
              <a:ext uri="{FF2B5EF4-FFF2-40B4-BE49-F238E27FC236}">
                <a16:creationId xmlns:a16="http://schemas.microsoft.com/office/drawing/2014/main" id="{57DCF6D8-3284-7B57-CAC7-D83B026ED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31671" y="5909812"/>
            <a:ext cx="6362954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600">
              <a:solidFill>
                <a:prstClr val="black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2" name="圆角矩形 41"/>
          <p:cNvSpPr/>
          <p:nvPr/>
        </p:nvSpPr>
        <p:spPr bwMode="auto">
          <a:xfrm>
            <a:off x="4439816" y="4277256"/>
            <a:ext cx="1695937" cy="882177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MAPC</a:t>
            </a:r>
          </a:p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Negotiation Req</a:t>
            </a:r>
            <a:r>
              <a:rPr lang="en-US" altLang="zh-CN" sz="16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zh-CN" altLang="en-US" sz="1600" dirty="0" smtClean="0">
                <a:solidFill>
                  <a:srgbClr val="C00000"/>
                </a:solidFill>
              </a:rPr>
              <a:t>Timestamp </a:t>
            </a:r>
            <a:r>
              <a:rPr lang="en-US" altLang="zh-CN" sz="1600" dirty="0" smtClean="0">
                <a:solidFill>
                  <a:srgbClr val="C00000"/>
                </a:solidFill>
              </a:rPr>
              <a:t>-</a:t>
            </a:r>
            <a:r>
              <a:rPr lang="en-US" altLang="zh-CN" sz="1600" dirty="0">
                <a:solidFill>
                  <a:srgbClr val="C00000"/>
                </a:solidFill>
              </a:rPr>
              <a:t>1</a:t>
            </a:r>
            <a:endParaRPr lang="zh-CN" altLang="en-US" sz="1600" dirty="0">
              <a:solidFill>
                <a:srgbClr val="C00000"/>
              </a:solidFill>
            </a:endParaRPr>
          </a:p>
          <a:p>
            <a:pPr algn="ctr"/>
            <a:endParaRPr lang="zh-CN" altLang="en-US" sz="1600" dirty="0"/>
          </a:p>
        </p:txBody>
      </p:sp>
      <p:sp>
        <p:nvSpPr>
          <p:cNvPr id="40" name="圆角矩形 39"/>
          <p:cNvSpPr/>
          <p:nvPr/>
        </p:nvSpPr>
        <p:spPr bwMode="auto">
          <a:xfrm>
            <a:off x="6233451" y="5424932"/>
            <a:ext cx="1752751" cy="904609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MAPC</a:t>
            </a:r>
          </a:p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Negotiation Resp.</a:t>
            </a:r>
            <a:r>
              <a:rPr lang="zh-CN" altLang="en-US" sz="1600" dirty="0" smtClean="0">
                <a:solidFill>
                  <a:srgbClr val="C00000"/>
                </a:solidFill>
              </a:rPr>
              <a:t> Timestamp </a:t>
            </a:r>
            <a:r>
              <a:rPr lang="en-US" altLang="zh-CN" sz="1600" dirty="0" smtClean="0">
                <a:solidFill>
                  <a:srgbClr val="C00000"/>
                </a:solidFill>
              </a:rPr>
              <a:t>-2</a:t>
            </a:r>
            <a:endParaRPr lang="zh-CN" altLang="en-US" sz="1600" dirty="0">
              <a:solidFill>
                <a:srgbClr val="C00000"/>
              </a:solidFill>
            </a:endParaRPr>
          </a:p>
          <a:p>
            <a:pPr algn="ctr"/>
            <a:endParaRPr lang="zh-CN" altLang="en-US" sz="1600" dirty="0"/>
          </a:p>
        </p:txBody>
      </p:sp>
      <p:grpSp>
        <p:nvGrpSpPr>
          <p:cNvPr id="16" name="组合 15"/>
          <p:cNvGrpSpPr/>
          <p:nvPr/>
        </p:nvGrpSpPr>
        <p:grpSpPr>
          <a:xfrm flipV="1">
            <a:off x="1943122" y="4585689"/>
            <a:ext cx="452860" cy="435861"/>
            <a:chOff x="4875698" y="2567050"/>
            <a:chExt cx="3631418" cy="3261732"/>
          </a:xfrm>
          <a:solidFill>
            <a:schemeClr val="tx1"/>
          </a:solidFill>
        </p:grpSpPr>
        <p:sp>
          <p:nvSpPr>
            <p:cNvPr id="32" name="任意多边形 31"/>
            <p:cNvSpPr/>
            <p:nvPr/>
          </p:nvSpPr>
          <p:spPr>
            <a:xfrm>
              <a:off x="4875698" y="3589362"/>
              <a:ext cx="3631418" cy="2239420"/>
            </a:xfrm>
            <a:custGeom>
              <a:avLst/>
              <a:gdLst>
                <a:gd name="connsiteX0" fmla="*/ 343063 w 3631418"/>
                <a:gd name="connsiteY0" fmla="*/ 1157518 h 2239420"/>
                <a:gd name="connsiteX1" fmla="*/ 193097 w 3631418"/>
                <a:gd name="connsiteY1" fmla="*/ 1307484 h 2239420"/>
                <a:gd name="connsiteX2" fmla="*/ 193097 w 3631418"/>
                <a:gd name="connsiteY2" fmla="*/ 1907332 h 2239420"/>
                <a:gd name="connsiteX3" fmla="*/ 343063 w 3631418"/>
                <a:gd name="connsiteY3" fmla="*/ 2057298 h 2239420"/>
                <a:gd name="connsiteX4" fmla="*/ 3288355 w 3631418"/>
                <a:gd name="connsiteY4" fmla="*/ 2057298 h 2239420"/>
                <a:gd name="connsiteX5" fmla="*/ 3438321 w 3631418"/>
                <a:gd name="connsiteY5" fmla="*/ 1907332 h 2239420"/>
                <a:gd name="connsiteX6" fmla="*/ 3438321 w 3631418"/>
                <a:gd name="connsiteY6" fmla="*/ 1307484 h 2239420"/>
                <a:gd name="connsiteX7" fmla="*/ 3288355 w 3631418"/>
                <a:gd name="connsiteY7" fmla="*/ 1157518 h 2239420"/>
                <a:gd name="connsiteX8" fmla="*/ 908273 w 3631418"/>
                <a:gd name="connsiteY8" fmla="*/ 112 h 2239420"/>
                <a:gd name="connsiteX9" fmla="*/ 974973 w 3631418"/>
                <a:gd name="connsiteY9" fmla="*/ 23973 h 2239420"/>
                <a:gd name="connsiteX10" fmla="*/ 979443 w 3631418"/>
                <a:gd name="connsiteY10" fmla="*/ 28024 h 2239420"/>
                <a:gd name="connsiteX11" fmla="*/ 985874 w 3631418"/>
                <a:gd name="connsiteY11" fmla="*/ 158760 h 2239420"/>
                <a:gd name="connsiteX12" fmla="*/ 691385 w 3631418"/>
                <a:gd name="connsiteY12" fmla="*/ 483717 h 2239420"/>
                <a:gd name="connsiteX13" fmla="*/ 691385 w 3631418"/>
                <a:gd name="connsiteY13" fmla="*/ 975396 h 2239420"/>
                <a:gd name="connsiteX14" fmla="*/ 3420743 w 3631418"/>
                <a:gd name="connsiteY14" fmla="*/ 975396 h 2239420"/>
                <a:gd name="connsiteX15" fmla="*/ 3631418 w 3631418"/>
                <a:gd name="connsiteY15" fmla="*/ 1186071 h 2239420"/>
                <a:gd name="connsiteX16" fmla="*/ 3631418 w 3631418"/>
                <a:gd name="connsiteY16" fmla="*/ 2028745 h 2239420"/>
                <a:gd name="connsiteX17" fmla="*/ 3420743 w 3631418"/>
                <a:gd name="connsiteY17" fmla="*/ 2239420 h 2239420"/>
                <a:gd name="connsiteX18" fmla="*/ 210675 w 3631418"/>
                <a:gd name="connsiteY18" fmla="*/ 2239420 h 2239420"/>
                <a:gd name="connsiteX19" fmla="*/ 0 w 3631418"/>
                <a:gd name="connsiteY19" fmla="*/ 2028745 h 2239420"/>
                <a:gd name="connsiteX20" fmla="*/ 0 w 3631418"/>
                <a:gd name="connsiteY20" fmla="*/ 1186071 h 2239420"/>
                <a:gd name="connsiteX21" fmla="*/ 210675 w 3631418"/>
                <a:gd name="connsiteY21" fmla="*/ 975396 h 2239420"/>
                <a:gd name="connsiteX22" fmla="*/ 494161 w 3631418"/>
                <a:gd name="connsiteY22" fmla="*/ 975396 h 2239420"/>
                <a:gd name="connsiteX23" fmla="*/ 494161 w 3631418"/>
                <a:gd name="connsiteY23" fmla="*/ 480739 h 2239420"/>
                <a:gd name="connsiteX24" fmla="*/ 489579 w 3631418"/>
                <a:gd name="connsiteY24" fmla="*/ 462124 h 2239420"/>
                <a:gd name="connsiteX25" fmla="*/ 494161 w 3631418"/>
                <a:gd name="connsiteY25" fmla="*/ 430313 h 2239420"/>
                <a:gd name="connsiteX26" fmla="*/ 494161 w 3631418"/>
                <a:gd name="connsiteY26" fmla="*/ 426826 h 2239420"/>
                <a:gd name="connsiteX27" fmla="*/ 494744 w 3631418"/>
                <a:gd name="connsiteY27" fmla="*/ 426826 h 2239420"/>
                <a:gd name="connsiteX28" fmla="*/ 513441 w 3631418"/>
                <a:gd name="connsiteY28" fmla="*/ 395424 h 2239420"/>
                <a:gd name="connsiteX29" fmla="*/ 844237 w 3631418"/>
                <a:gd name="connsiteY29" fmla="*/ 30404 h 2239420"/>
                <a:gd name="connsiteX30" fmla="*/ 908273 w 3631418"/>
                <a:gd name="connsiteY30" fmla="*/ 112 h 2239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631418" h="2239420">
                  <a:moveTo>
                    <a:pt x="343063" y="1157518"/>
                  </a:moveTo>
                  <a:cubicBezTo>
                    <a:pt x="260239" y="1157518"/>
                    <a:pt x="193097" y="1224660"/>
                    <a:pt x="193097" y="1307484"/>
                  </a:cubicBezTo>
                  <a:lnTo>
                    <a:pt x="193097" y="1907332"/>
                  </a:lnTo>
                  <a:cubicBezTo>
                    <a:pt x="193097" y="1990156"/>
                    <a:pt x="260239" y="2057298"/>
                    <a:pt x="343063" y="2057298"/>
                  </a:cubicBezTo>
                  <a:lnTo>
                    <a:pt x="3288355" y="2057298"/>
                  </a:lnTo>
                  <a:cubicBezTo>
                    <a:pt x="3371179" y="2057298"/>
                    <a:pt x="3438321" y="1990156"/>
                    <a:pt x="3438321" y="1907332"/>
                  </a:cubicBezTo>
                  <a:lnTo>
                    <a:pt x="3438321" y="1307484"/>
                  </a:lnTo>
                  <a:cubicBezTo>
                    <a:pt x="3438321" y="1224660"/>
                    <a:pt x="3371179" y="1157518"/>
                    <a:pt x="3288355" y="1157518"/>
                  </a:cubicBezTo>
                  <a:close/>
                  <a:moveTo>
                    <a:pt x="908273" y="112"/>
                  </a:moveTo>
                  <a:cubicBezTo>
                    <a:pt x="931932" y="-1051"/>
                    <a:pt x="956034" y="6810"/>
                    <a:pt x="974973" y="23973"/>
                  </a:cubicBezTo>
                  <a:lnTo>
                    <a:pt x="979443" y="28024"/>
                  </a:lnTo>
                  <a:cubicBezTo>
                    <a:pt x="1017321" y="62350"/>
                    <a:pt x="1020200" y="120883"/>
                    <a:pt x="985874" y="158760"/>
                  </a:cubicBezTo>
                  <a:lnTo>
                    <a:pt x="691385" y="483717"/>
                  </a:lnTo>
                  <a:lnTo>
                    <a:pt x="691385" y="975396"/>
                  </a:lnTo>
                  <a:lnTo>
                    <a:pt x="3420743" y="975396"/>
                  </a:lnTo>
                  <a:cubicBezTo>
                    <a:pt x="3537096" y="975396"/>
                    <a:pt x="3631418" y="1069718"/>
                    <a:pt x="3631418" y="1186071"/>
                  </a:cubicBezTo>
                  <a:lnTo>
                    <a:pt x="3631418" y="2028745"/>
                  </a:lnTo>
                  <a:cubicBezTo>
                    <a:pt x="3631418" y="2145098"/>
                    <a:pt x="3537096" y="2239420"/>
                    <a:pt x="3420743" y="2239420"/>
                  </a:cubicBezTo>
                  <a:lnTo>
                    <a:pt x="210675" y="2239420"/>
                  </a:lnTo>
                  <a:cubicBezTo>
                    <a:pt x="94322" y="2239420"/>
                    <a:pt x="0" y="2145098"/>
                    <a:pt x="0" y="2028745"/>
                  </a:cubicBezTo>
                  <a:lnTo>
                    <a:pt x="0" y="1186071"/>
                  </a:lnTo>
                  <a:cubicBezTo>
                    <a:pt x="0" y="1069718"/>
                    <a:pt x="94322" y="975396"/>
                    <a:pt x="210675" y="975396"/>
                  </a:cubicBezTo>
                  <a:lnTo>
                    <a:pt x="494161" y="975396"/>
                  </a:lnTo>
                  <a:lnTo>
                    <a:pt x="494161" y="480739"/>
                  </a:lnTo>
                  <a:lnTo>
                    <a:pt x="489579" y="462124"/>
                  </a:lnTo>
                  <a:lnTo>
                    <a:pt x="494161" y="430313"/>
                  </a:lnTo>
                  <a:lnTo>
                    <a:pt x="494161" y="426826"/>
                  </a:lnTo>
                  <a:lnTo>
                    <a:pt x="494744" y="426826"/>
                  </a:lnTo>
                  <a:lnTo>
                    <a:pt x="513441" y="395424"/>
                  </a:lnTo>
                  <a:lnTo>
                    <a:pt x="844237" y="30404"/>
                  </a:lnTo>
                  <a:cubicBezTo>
                    <a:pt x="861400" y="11465"/>
                    <a:pt x="884615" y="1276"/>
                    <a:pt x="908273" y="112"/>
                  </a:cubicBez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5257887" y="5241439"/>
              <a:ext cx="197224" cy="197224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5622763" y="5241439"/>
              <a:ext cx="197224" cy="197224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5" name="椭圆 34"/>
            <p:cNvSpPr/>
            <p:nvPr/>
          </p:nvSpPr>
          <p:spPr>
            <a:xfrm>
              <a:off x="5994216" y="5241439"/>
              <a:ext cx="197224" cy="197224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6365669" y="5241439"/>
              <a:ext cx="197224" cy="197224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7" name="圆角矩形 36"/>
            <p:cNvSpPr/>
            <p:nvPr/>
          </p:nvSpPr>
          <p:spPr>
            <a:xfrm>
              <a:off x="7094759" y="5236947"/>
              <a:ext cx="1030779" cy="201716"/>
            </a:xfrm>
            <a:prstGeom prst="roundRect">
              <a:avLst>
                <a:gd name="adj" fmla="val 48422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8" name="任意多边形 37"/>
            <p:cNvSpPr/>
            <p:nvPr/>
          </p:nvSpPr>
          <p:spPr>
            <a:xfrm>
              <a:off x="5693630" y="2567050"/>
              <a:ext cx="1223396" cy="1232234"/>
            </a:xfrm>
            <a:custGeom>
              <a:avLst/>
              <a:gdLst>
                <a:gd name="connsiteX0" fmla="*/ 99895 w 1223396"/>
                <a:gd name="connsiteY0" fmla="*/ 705868 h 1232234"/>
                <a:gd name="connsiteX1" fmla="*/ 131379 w 1223396"/>
                <a:gd name="connsiteY1" fmla="*/ 712224 h 1232234"/>
                <a:gd name="connsiteX2" fmla="*/ 137683 w 1223396"/>
                <a:gd name="connsiteY2" fmla="*/ 716475 h 1232234"/>
                <a:gd name="connsiteX3" fmla="*/ 176943 w 1223396"/>
                <a:gd name="connsiteY3" fmla="*/ 720432 h 1232234"/>
                <a:gd name="connsiteX4" fmla="*/ 509175 w 1223396"/>
                <a:gd name="connsiteY4" fmla="*/ 1128068 h 1232234"/>
                <a:gd name="connsiteX5" fmla="*/ 508892 w 1223396"/>
                <a:gd name="connsiteY5" fmla="*/ 1131280 h 1232234"/>
                <a:gd name="connsiteX6" fmla="*/ 510128 w 1223396"/>
                <a:gd name="connsiteY6" fmla="*/ 1137405 h 1232234"/>
                <a:gd name="connsiteX7" fmla="*/ 429243 w 1223396"/>
                <a:gd name="connsiteY7" fmla="*/ 1218290 h 1232234"/>
                <a:gd name="connsiteX8" fmla="*/ 348358 w 1223396"/>
                <a:gd name="connsiteY8" fmla="*/ 1137405 h 1232234"/>
                <a:gd name="connsiteX9" fmla="*/ 354714 w 1223396"/>
                <a:gd name="connsiteY9" fmla="*/ 1105921 h 1232234"/>
                <a:gd name="connsiteX10" fmla="*/ 358410 w 1223396"/>
                <a:gd name="connsiteY10" fmla="*/ 1100439 h 1232234"/>
                <a:gd name="connsiteX11" fmla="*/ 356666 w 1223396"/>
                <a:gd name="connsiteY11" fmla="*/ 1080670 h 1232234"/>
                <a:gd name="connsiteX12" fmla="*/ 147049 w 1223396"/>
                <a:gd name="connsiteY12" fmla="*/ 865746 h 1232234"/>
                <a:gd name="connsiteX13" fmla="*/ 121850 w 1223396"/>
                <a:gd name="connsiteY13" fmla="*/ 863206 h 1232234"/>
                <a:gd name="connsiteX14" fmla="*/ 99895 w 1223396"/>
                <a:gd name="connsiteY14" fmla="*/ 867638 h 1232234"/>
                <a:gd name="connsiteX15" fmla="*/ 19010 w 1223396"/>
                <a:gd name="connsiteY15" fmla="*/ 786753 h 1232234"/>
                <a:gd name="connsiteX16" fmla="*/ 99895 w 1223396"/>
                <a:gd name="connsiteY16" fmla="*/ 705868 h 1232234"/>
                <a:gd name="connsiteX17" fmla="*/ 87908 w 1223396"/>
                <a:gd name="connsiteY17" fmla="*/ 347987 h 1232234"/>
                <a:gd name="connsiteX18" fmla="*/ 122126 w 1223396"/>
                <a:gd name="connsiteY18" fmla="*/ 354895 h 1232234"/>
                <a:gd name="connsiteX19" fmla="*/ 127095 w 1223396"/>
                <a:gd name="connsiteY19" fmla="*/ 358246 h 1232234"/>
                <a:gd name="connsiteX20" fmla="*/ 172013 w 1223396"/>
                <a:gd name="connsiteY20" fmla="*/ 360514 h 1232234"/>
                <a:gd name="connsiteX21" fmla="*/ 851206 w 1223396"/>
                <a:gd name="connsiteY21" fmla="*/ 982332 h 1232234"/>
                <a:gd name="connsiteX22" fmla="*/ 862982 w 1223396"/>
                <a:gd name="connsiteY22" fmla="*/ 1106917 h 1232234"/>
                <a:gd name="connsiteX23" fmla="*/ 865134 w 1223396"/>
                <a:gd name="connsiteY23" fmla="*/ 1110108 h 1232234"/>
                <a:gd name="connsiteX24" fmla="*/ 872042 w 1223396"/>
                <a:gd name="connsiteY24" fmla="*/ 1144326 h 1232234"/>
                <a:gd name="connsiteX25" fmla="*/ 784134 w 1223396"/>
                <a:gd name="connsiteY25" fmla="*/ 1232234 h 1232234"/>
                <a:gd name="connsiteX26" fmla="*/ 696226 w 1223396"/>
                <a:gd name="connsiteY26" fmla="*/ 1144326 h 1232234"/>
                <a:gd name="connsiteX27" fmla="*/ 702433 w 1223396"/>
                <a:gd name="connsiteY27" fmla="*/ 1113581 h 1232234"/>
                <a:gd name="connsiteX28" fmla="*/ 694208 w 1223396"/>
                <a:gd name="connsiteY28" fmla="*/ 1020363 h 1232234"/>
                <a:gd name="connsiteX29" fmla="*/ 216156 w 1223396"/>
                <a:gd name="connsiteY29" fmla="*/ 530207 h 1232234"/>
                <a:gd name="connsiteX30" fmla="*/ 113195 w 1223396"/>
                <a:gd name="connsiteY30" fmla="*/ 519828 h 1232234"/>
                <a:gd name="connsiteX31" fmla="*/ 113195 w 1223396"/>
                <a:gd name="connsiteY31" fmla="*/ 518698 h 1232234"/>
                <a:gd name="connsiteX32" fmla="*/ 87908 w 1223396"/>
                <a:gd name="connsiteY32" fmla="*/ 523803 h 1232234"/>
                <a:gd name="connsiteX33" fmla="*/ 0 w 1223396"/>
                <a:gd name="connsiteY33" fmla="*/ 435895 h 1232234"/>
                <a:gd name="connsiteX34" fmla="*/ 87908 w 1223396"/>
                <a:gd name="connsiteY34" fmla="*/ 347987 h 1232234"/>
                <a:gd name="connsiteX35" fmla="*/ 113195 w 1223396"/>
                <a:gd name="connsiteY35" fmla="*/ 0 h 1232234"/>
                <a:gd name="connsiteX36" fmla="*/ 212221 w 1223396"/>
                <a:gd name="connsiteY36" fmla="*/ 5000 h 1232234"/>
                <a:gd name="connsiteX37" fmla="*/ 1218280 w 1223396"/>
                <a:gd name="connsiteY37" fmla="*/ 1017466 h 1232234"/>
                <a:gd name="connsiteX38" fmla="*/ 1223035 w 1223396"/>
                <a:gd name="connsiteY38" fmla="*/ 1117887 h 1232234"/>
                <a:gd name="connsiteX39" fmla="*/ 1223396 w 1223396"/>
                <a:gd name="connsiteY39" fmla="*/ 1119677 h 1232234"/>
                <a:gd name="connsiteX40" fmla="*/ 1223172 w 1223396"/>
                <a:gd name="connsiteY40" fmla="*/ 1120787 h 1232234"/>
                <a:gd name="connsiteX41" fmla="*/ 1223396 w 1223396"/>
                <a:gd name="connsiteY41" fmla="*/ 1125521 h 1232234"/>
                <a:gd name="connsiteX42" fmla="*/ 1222506 w 1223396"/>
                <a:gd name="connsiteY42" fmla="*/ 1144326 h 1232234"/>
                <a:gd name="connsiteX43" fmla="*/ 1218420 w 1223396"/>
                <a:gd name="connsiteY43" fmla="*/ 1144326 h 1232234"/>
                <a:gd name="connsiteX44" fmla="*/ 1215647 w 1223396"/>
                <a:gd name="connsiteY44" fmla="*/ 1158061 h 1232234"/>
                <a:gd name="connsiteX45" fmla="*/ 1124784 w 1223396"/>
                <a:gd name="connsiteY45" fmla="*/ 1218289 h 1232234"/>
                <a:gd name="connsiteX46" fmla="*/ 1033921 w 1223396"/>
                <a:gd name="connsiteY46" fmla="*/ 1158061 h 1232234"/>
                <a:gd name="connsiteX47" fmla="*/ 1031148 w 1223396"/>
                <a:gd name="connsiteY47" fmla="*/ 1144326 h 1232234"/>
                <a:gd name="connsiteX48" fmla="*/ 1017556 w 1223396"/>
                <a:gd name="connsiteY48" fmla="*/ 1144326 h 1232234"/>
                <a:gd name="connsiteX49" fmla="*/ 1018446 w 1223396"/>
                <a:gd name="connsiteY49" fmla="*/ 1125521 h 1232234"/>
                <a:gd name="connsiteX50" fmla="*/ 191265 w 1223396"/>
                <a:gd name="connsiteY50" fmla="*/ 208891 h 1232234"/>
                <a:gd name="connsiteX51" fmla="*/ 118440 w 1223396"/>
                <a:gd name="connsiteY51" fmla="*/ 205214 h 1232234"/>
                <a:gd name="connsiteX52" fmla="*/ 117622 w 1223396"/>
                <a:gd name="connsiteY52" fmla="*/ 205379 h 1232234"/>
                <a:gd name="connsiteX53" fmla="*/ 116258 w 1223396"/>
                <a:gd name="connsiteY53" fmla="*/ 205104 h 1232234"/>
                <a:gd name="connsiteX54" fmla="*/ 113195 w 1223396"/>
                <a:gd name="connsiteY54" fmla="*/ 204949 h 1232234"/>
                <a:gd name="connsiteX55" fmla="*/ 113195 w 1223396"/>
                <a:gd name="connsiteY55" fmla="*/ 204485 h 1232234"/>
                <a:gd name="connsiteX56" fmla="*/ 79238 w 1223396"/>
                <a:gd name="connsiteY56" fmla="*/ 197629 h 1232234"/>
                <a:gd name="connsiteX57" fmla="*/ 19010 w 1223396"/>
                <a:gd name="connsiteY57" fmla="*/ 106767 h 1232234"/>
                <a:gd name="connsiteX58" fmla="*/ 79238 w 1223396"/>
                <a:gd name="connsiteY58" fmla="*/ 15904 h 1232234"/>
                <a:gd name="connsiteX59" fmla="*/ 113195 w 1223396"/>
                <a:gd name="connsiteY59" fmla="*/ 9049 h 12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223396" h="1232234">
                  <a:moveTo>
                    <a:pt x="99895" y="705868"/>
                  </a:moveTo>
                  <a:cubicBezTo>
                    <a:pt x="111063" y="705868"/>
                    <a:pt x="121702" y="708131"/>
                    <a:pt x="131379" y="712224"/>
                  </a:cubicBezTo>
                  <a:lnTo>
                    <a:pt x="137683" y="716475"/>
                  </a:lnTo>
                  <a:lnTo>
                    <a:pt x="176943" y="720432"/>
                  </a:lnTo>
                  <a:cubicBezTo>
                    <a:pt x="366547" y="759231"/>
                    <a:pt x="509175" y="926993"/>
                    <a:pt x="509175" y="1128068"/>
                  </a:cubicBezTo>
                  <a:lnTo>
                    <a:pt x="508892" y="1131280"/>
                  </a:lnTo>
                  <a:lnTo>
                    <a:pt x="510128" y="1137405"/>
                  </a:lnTo>
                  <a:cubicBezTo>
                    <a:pt x="510128" y="1182077"/>
                    <a:pt x="473915" y="1218290"/>
                    <a:pt x="429243" y="1218290"/>
                  </a:cubicBezTo>
                  <a:cubicBezTo>
                    <a:pt x="384571" y="1218290"/>
                    <a:pt x="348358" y="1182077"/>
                    <a:pt x="348358" y="1137405"/>
                  </a:cubicBezTo>
                  <a:cubicBezTo>
                    <a:pt x="348358" y="1126237"/>
                    <a:pt x="350621" y="1115598"/>
                    <a:pt x="354714" y="1105921"/>
                  </a:cubicBezTo>
                  <a:lnTo>
                    <a:pt x="358410" y="1100439"/>
                  </a:lnTo>
                  <a:lnTo>
                    <a:pt x="356666" y="1080670"/>
                  </a:lnTo>
                  <a:cubicBezTo>
                    <a:pt x="337430" y="972979"/>
                    <a:pt x="253812" y="887593"/>
                    <a:pt x="147049" y="865746"/>
                  </a:cubicBezTo>
                  <a:lnTo>
                    <a:pt x="121850" y="863206"/>
                  </a:lnTo>
                  <a:lnTo>
                    <a:pt x="99895" y="867638"/>
                  </a:lnTo>
                  <a:cubicBezTo>
                    <a:pt x="55223" y="867638"/>
                    <a:pt x="19010" y="831425"/>
                    <a:pt x="19010" y="786753"/>
                  </a:cubicBezTo>
                  <a:cubicBezTo>
                    <a:pt x="19010" y="742081"/>
                    <a:pt x="55223" y="705868"/>
                    <a:pt x="99895" y="705868"/>
                  </a:cubicBezTo>
                  <a:close/>
                  <a:moveTo>
                    <a:pt x="87908" y="347987"/>
                  </a:moveTo>
                  <a:cubicBezTo>
                    <a:pt x="100046" y="347987"/>
                    <a:pt x="111609" y="350447"/>
                    <a:pt x="122126" y="354895"/>
                  </a:cubicBezTo>
                  <a:lnTo>
                    <a:pt x="127095" y="358246"/>
                  </a:lnTo>
                  <a:lnTo>
                    <a:pt x="172013" y="360514"/>
                  </a:lnTo>
                  <a:cubicBezTo>
                    <a:pt x="512608" y="395104"/>
                    <a:pt x="787744" y="651115"/>
                    <a:pt x="851206" y="982332"/>
                  </a:cubicBezTo>
                  <a:lnTo>
                    <a:pt x="862982" y="1106917"/>
                  </a:lnTo>
                  <a:lnTo>
                    <a:pt x="865134" y="1110108"/>
                  </a:lnTo>
                  <a:cubicBezTo>
                    <a:pt x="869582" y="1120626"/>
                    <a:pt x="872042" y="1132189"/>
                    <a:pt x="872042" y="1144326"/>
                  </a:cubicBezTo>
                  <a:cubicBezTo>
                    <a:pt x="872042" y="1192876"/>
                    <a:pt x="832684" y="1232234"/>
                    <a:pt x="784134" y="1232234"/>
                  </a:cubicBezTo>
                  <a:cubicBezTo>
                    <a:pt x="735584" y="1232234"/>
                    <a:pt x="696226" y="1192876"/>
                    <a:pt x="696226" y="1144326"/>
                  </a:cubicBezTo>
                  <a:lnTo>
                    <a:pt x="702433" y="1113581"/>
                  </a:lnTo>
                  <a:lnTo>
                    <a:pt x="694208" y="1020363"/>
                  </a:lnTo>
                  <a:cubicBezTo>
                    <a:pt x="650338" y="774764"/>
                    <a:pt x="459640" y="580031"/>
                    <a:pt x="216156" y="530207"/>
                  </a:cubicBezTo>
                  <a:lnTo>
                    <a:pt x="113195" y="519828"/>
                  </a:lnTo>
                  <a:lnTo>
                    <a:pt x="113195" y="518698"/>
                  </a:lnTo>
                  <a:lnTo>
                    <a:pt x="87908" y="523803"/>
                  </a:lnTo>
                  <a:cubicBezTo>
                    <a:pt x="39358" y="523803"/>
                    <a:pt x="0" y="484445"/>
                    <a:pt x="0" y="435895"/>
                  </a:cubicBezTo>
                  <a:cubicBezTo>
                    <a:pt x="0" y="387345"/>
                    <a:pt x="39358" y="347987"/>
                    <a:pt x="87908" y="347987"/>
                  </a:cubicBezTo>
                  <a:close/>
                  <a:moveTo>
                    <a:pt x="113195" y="0"/>
                  </a:moveTo>
                  <a:lnTo>
                    <a:pt x="212221" y="5000"/>
                  </a:lnTo>
                  <a:cubicBezTo>
                    <a:pt x="744685" y="59075"/>
                    <a:pt x="1167507" y="484033"/>
                    <a:pt x="1218280" y="1017466"/>
                  </a:cubicBezTo>
                  <a:lnTo>
                    <a:pt x="1223035" y="1117887"/>
                  </a:lnTo>
                  <a:lnTo>
                    <a:pt x="1223396" y="1119677"/>
                  </a:lnTo>
                  <a:lnTo>
                    <a:pt x="1223172" y="1120787"/>
                  </a:lnTo>
                  <a:lnTo>
                    <a:pt x="1223396" y="1125521"/>
                  </a:lnTo>
                  <a:lnTo>
                    <a:pt x="1222506" y="1144326"/>
                  </a:lnTo>
                  <a:lnTo>
                    <a:pt x="1218420" y="1144326"/>
                  </a:lnTo>
                  <a:lnTo>
                    <a:pt x="1215647" y="1158061"/>
                  </a:lnTo>
                  <a:cubicBezTo>
                    <a:pt x="1200677" y="1193455"/>
                    <a:pt x="1165631" y="1218289"/>
                    <a:pt x="1124784" y="1218289"/>
                  </a:cubicBezTo>
                  <a:cubicBezTo>
                    <a:pt x="1083937" y="1218289"/>
                    <a:pt x="1048891" y="1193455"/>
                    <a:pt x="1033921" y="1158061"/>
                  </a:cubicBezTo>
                  <a:lnTo>
                    <a:pt x="1031148" y="1144326"/>
                  </a:lnTo>
                  <a:lnTo>
                    <a:pt x="1017556" y="1144326"/>
                  </a:lnTo>
                  <a:lnTo>
                    <a:pt x="1018446" y="1125521"/>
                  </a:lnTo>
                  <a:cubicBezTo>
                    <a:pt x="1018446" y="648457"/>
                    <a:pt x="655880" y="256075"/>
                    <a:pt x="191265" y="208891"/>
                  </a:cubicBezTo>
                  <a:lnTo>
                    <a:pt x="118440" y="205214"/>
                  </a:lnTo>
                  <a:lnTo>
                    <a:pt x="117622" y="205379"/>
                  </a:lnTo>
                  <a:lnTo>
                    <a:pt x="116258" y="205104"/>
                  </a:lnTo>
                  <a:lnTo>
                    <a:pt x="113195" y="204949"/>
                  </a:lnTo>
                  <a:lnTo>
                    <a:pt x="113195" y="204485"/>
                  </a:lnTo>
                  <a:lnTo>
                    <a:pt x="79238" y="197629"/>
                  </a:lnTo>
                  <a:cubicBezTo>
                    <a:pt x="43845" y="182659"/>
                    <a:pt x="19010" y="147613"/>
                    <a:pt x="19010" y="106767"/>
                  </a:cubicBezTo>
                  <a:cubicBezTo>
                    <a:pt x="19010" y="65920"/>
                    <a:pt x="43845" y="30874"/>
                    <a:pt x="79238" y="15904"/>
                  </a:cubicBezTo>
                  <a:lnTo>
                    <a:pt x="113195" y="9049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7848463" y="4886837"/>
              <a:ext cx="197224" cy="197224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971447" y="5488472"/>
            <a:ext cx="452860" cy="435861"/>
            <a:chOff x="4875698" y="2567050"/>
            <a:chExt cx="3631418" cy="3261732"/>
          </a:xfrm>
          <a:solidFill>
            <a:schemeClr val="accent2"/>
          </a:solidFill>
        </p:grpSpPr>
        <p:sp>
          <p:nvSpPr>
            <p:cNvPr id="24" name="任意多边形 23"/>
            <p:cNvSpPr/>
            <p:nvPr/>
          </p:nvSpPr>
          <p:spPr>
            <a:xfrm>
              <a:off x="4875698" y="3589362"/>
              <a:ext cx="3631418" cy="2239420"/>
            </a:xfrm>
            <a:custGeom>
              <a:avLst/>
              <a:gdLst>
                <a:gd name="connsiteX0" fmla="*/ 343063 w 3631418"/>
                <a:gd name="connsiteY0" fmla="*/ 1157518 h 2239420"/>
                <a:gd name="connsiteX1" fmla="*/ 193097 w 3631418"/>
                <a:gd name="connsiteY1" fmla="*/ 1307484 h 2239420"/>
                <a:gd name="connsiteX2" fmla="*/ 193097 w 3631418"/>
                <a:gd name="connsiteY2" fmla="*/ 1907332 h 2239420"/>
                <a:gd name="connsiteX3" fmla="*/ 343063 w 3631418"/>
                <a:gd name="connsiteY3" fmla="*/ 2057298 h 2239420"/>
                <a:gd name="connsiteX4" fmla="*/ 3288355 w 3631418"/>
                <a:gd name="connsiteY4" fmla="*/ 2057298 h 2239420"/>
                <a:gd name="connsiteX5" fmla="*/ 3438321 w 3631418"/>
                <a:gd name="connsiteY5" fmla="*/ 1907332 h 2239420"/>
                <a:gd name="connsiteX6" fmla="*/ 3438321 w 3631418"/>
                <a:gd name="connsiteY6" fmla="*/ 1307484 h 2239420"/>
                <a:gd name="connsiteX7" fmla="*/ 3288355 w 3631418"/>
                <a:gd name="connsiteY7" fmla="*/ 1157518 h 2239420"/>
                <a:gd name="connsiteX8" fmla="*/ 908273 w 3631418"/>
                <a:gd name="connsiteY8" fmla="*/ 112 h 2239420"/>
                <a:gd name="connsiteX9" fmla="*/ 974973 w 3631418"/>
                <a:gd name="connsiteY9" fmla="*/ 23973 h 2239420"/>
                <a:gd name="connsiteX10" fmla="*/ 979443 w 3631418"/>
                <a:gd name="connsiteY10" fmla="*/ 28024 h 2239420"/>
                <a:gd name="connsiteX11" fmla="*/ 985874 w 3631418"/>
                <a:gd name="connsiteY11" fmla="*/ 158760 h 2239420"/>
                <a:gd name="connsiteX12" fmla="*/ 691385 w 3631418"/>
                <a:gd name="connsiteY12" fmla="*/ 483717 h 2239420"/>
                <a:gd name="connsiteX13" fmla="*/ 691385 w 3631418"/>
                <a:gd name="connsiteY13" fmla="*/ 975396 h 2239420"/>
                <a:gd name="connsiteX14" fmla="*/ 3420743 w 3631418"/>
                <a:gd name="connsiteY14" fmla="*/ 975396 h 2239420"/>
                <a:gd name="connsiteX15" fmla="*/ 3631418 w 3631418"/>
                <a:gd name="connsiteY15" fmla="*/ 1186071 h 2239420"/>
                <a:gd name="connsiteX16" fmla="*/ 3631418 w 3631418"/>
                <a:gd name="connsiteY16" fmla="*/ 2028745 h 2239420"/>
                <a:gd name="connsiteX17" fmla="*/ 3420743 w 3631418"/>
                <a:gd name="connsiteY17" fmla="*/ 2239420 h 2239420"/>
                <a:gd name="connsiteX18" fmla="*/ 210675 w 3631418"/>
                <a:gd name="connsiteY18" fmla="*/ 2239420 h 2239420"/>
                <a:gd name="connsiteX19" fmla="*/ 0 w 3631418"/>
                <a:gd name="connsiteY19" fmla="*/ 2028745 h 2239420"/>
                <a:gd name="connsiteX20" fmla="*/ 0 w 3631418"/>
                <a:gd name="connsiteY20" fmla="*/ 1186071 h 2239420"/>
                <a:gd name="connsiteX21" fmla="*/ 210675 w 3631418"/>
                <a:gd name="connsiteY21" fmla="*/ 975396 h 2239420"/>
                <a:gd name="connsiteX22" fmla="*/ 494161 w 3631418"/>
                <a:gd name="connsiteY22" fmla="*/ 975396 h 2239420"/>
                <a:gd name="connsiteX23" fmla="*/ 494161 w 3631418"/>
                <a:gd name="connsiteY23" fmla="*/ 480739 h 2239420"/>
                <a:gd name="connsiteX24" fmla="*/ 489579 w 3631418"/>
                <a:gd name="connsiteY24" fmla="*/ 462124 h 2239420"/>
                <a:gd name="connsiteX25" fmla="*/ 494161 w 3631418"/>
                <a:gd name="connsiteY25" fmla="*/ 430313 h 2239420"/>
                <a:gd name="connsiteX26" fmla="*/ 494161 w 3631418"/>
                <a:gd name="connsiteY26" fmla="*/ 426826 h 2239420"/>
                <a:gd name="connsiteX27" fmla="*/ 494744 w 3631418"/>
                <a:gd name="connsiteY27" fmla="*/ 426826 h 2239420"/>
                <a:gd name="connsiteX28" fmla="*/ 513441 w 3631418"/>
                <a:gd name="connsiteY28" fmla="*/ 395424 h 2239420"/>
                <a:gd name="connsiteX29" fmla="*/ 844237 w 3631418"/>
                <a:gd name="connsiteY29" fmla="*/ 30404 h 2239420"/>
                <a:gd name="connsiteX30" fmla="*/ 908273 w 3631418"/>
                <a:gd name="connsiteY30" fmla="*/ 112 h 2239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631418" h="2239420">
                  <a:moveTo>
                    <a:pt x="343063" y="1157518"/>
                  </a:moveTo>
                  <a:cubicBezTo>
                    <a:pt x="260239" y="1157518"/>
                    <a:pt x="193097" y="1224660"/>
                    <a:pt x="193097" y="1307484"/>
                  </a:cubicBezTo>
                  <a:lnTo>
                    <a:pt x="193097" y="1907332"/>
                  </a:lnTo>
                  <a:cubicBezTo>
                    <a:pt x="193097" y="1990156"/>
                    <a:pt x="260239" y="2057298"/>
                    <a:pt x="343063" y="2057298"/>
                  </a:cubicBezTo>
                  <a:lnTo>
                    <a:pt x="3288355" y="2057298"/>
                  </a:lnTo>
                  <a:cubicBezTo>
                    <a:pt x="3371179" y="2057298"/>
                    <a:pt x="3438321" y="1990156"/>
                    <a:pt x="3438321" y="1907332"/>
                  </a:cubicBezTo>
                  <a:lnTo>
                    <a:pt x="3438321" y="1307484"/>
                  </a:lnTo>
                  <a:cubicBezTo>
                    <a:pt x="3438321" y="1224660"/>
                    <a:pt x="3371179" y="1157518"/>
                    <a:pt x="3288355" y="1157518"/>
                  </a:cubicBezTo>
                  <a:close/>
                  <a:moveTo>
                    <a:pt x="908273" y="112"/>
                  </a:moveTo>
                  <a:cubicBezTo>
                    <a:pt x="931932" y="-1051"/>
                    <a:pt x="956034" y="6810"/>
                    <a:pt x="974973" y="23973"/>
                  </a:cubicBezTo>
                  <a:lnTo>
                    <a:pt x="979443" y="28024"/>
                  </a:lnTo>
                  <a:cubicBezTo>
                    <a:pt x="1017321" y="62350"/>
                    <a:pt x="1020200" y="120883"/>
                    <a:pt x="985874" y="158760"/>
                  </a:cubicBezTo>
                  <a:lnTo>
                    <a:pt x="691385" y="483717"/>
                  </a:lnTo>
                  <a:lnTo>
                    <a:pt x="691385" y="975396"/>
                  </a:lnTo>
                  <a:lnTo>
                    <a:pt x="3420743" y="975396"/>
                  </a:lnTo>
                  <a:cubicBezTo>
                    <a:pt x="3537096" y="975396"/>
                    <a:pt x="3631418" y="1069718"/>
                    <a:pt x="3631418" y="1186071"/>
                  </a:cubicBezTo>
                  <a:lnTo>
                    <a:pt x="3631418" y="2028745"/>
                  </a:lnTo>
                  <a:cubicBezTo>
                    <a:pt x="3631418" y="2145098"/>
                    <a:pt x="3537096" y="2239420"/>
                    <a:pt x="3420743" y="2239420"/>
                  </a:cubicBezTo>
                  <a:lnTo>
                    <a:pt x="210675" y="2239420"/>
                  </a:lnTo>
                  <a:cubicBezTo>
                    <a:pt x="94322" y="2239420"/>
                    <a:pt x="0" y="2145098"/>
                    <a:pt x="0" y="2028745"/>
                  </a:cubicBezTo>
                  <a:lnTo>
                    <a:pt x="0" y="1186071"/>
                  </a:lnTo>
                  <a:cubicBezTo>
                    <a:pt x="0" y="1069718"/>
                    <a:pt x="94322" y="975396"/>
                    <a:pt x="210675" y="975396"/>
                  </a:cubicBezTo>
                  <a:lnTo>
                    <a:pt x="494161" y="975396"/>
                  </a:lnTo>
                  <a:lnTo>
                    <a:pt x="494161" y="480739"/>
                  </a:lnTo>
                  <a:lnTo>
                    <a:pt x="489579" y="462124"/>
                  </a:lnTo>
                  <a:lnTo>
                    <a:pt x="494161" y="430313"/>
                  </a:lnTo>
                  <a:lnTo>
                    <a:pt x="494161" y="426826"/>
                  </a:lnTo>
                  <a:lnTo>
                    <a:pt x="494744" y="426826"/>
                  </a:lnTo>
                  <a:lnTo>
                    <a:pt x="513441" y="395424"/>
                  </a:lnTo>
                  <a:lnTo>
                    <a:pt x="844237" y="30404"/>
                  </a:lnTo>
                  <a:cubicBezTo>
                    <a:pt x="861400" y="11465"/>
                    <a:pt x="884615" y="1276"/>
                    <a:pt x="908273" y="112"/>
                  </a:cubicBez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5257887" y="5241439"/>
              <a:ext cx="197224" cy="197224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5622763" y="5241439"/>
              <a:ext cx="197224" cy="197224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5994216" y="5241439"/>
              <a:ext cx="197224" cy="197224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6365669" y="5241439"/>
              <a:ext cx="197224" cy="197224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7094759" y="5236947"/>
              <a:ext cx="1030779" cy="201716"/>
            </a:xfrm>
            <a:prstGeom prst="roundRect">
              <a:avLst>
                <a:gd name="adj" fmla="val 48422"/>
              </a:avLst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0" name="任意多边形 29"/>
            <p:cNvSpPr/>
            <p:nvPr/>
          </p:nvSpPr>
          <p:spPr>
            <a:xfrm>
              <a:off x="5693630" y="2567050"/>
              <a:ext cx="1223396" cy="1232234"/>
            </a:xfrm>
            <a:custGeom>
              <a:avLst/>
              <a:gdLst>
                <a:gd name="connsiteX0" fmla="*/ 99895 w 1223396"/>
                <a:gd name="connsiteY0" fmla="*/ 705868 h 1232234"/>
                <a:gd name="connsiteX1" fmla="*/ 131379 w 1223396"/>
                <a:gd name="connsiteY1" fmla="*/ 712224 h 1232234"/>
                <a:gd name="connsiteX2" fmla="*/ 137683 w 1223396"/>
                <a:gd name="connsiteY2" fmla="*/ 716475 h 1232234"/>
                <a:gd name="connsiteX3" fmla="*/ 176943 w 1223396"/>
                <a:gd name="connsiteY3" fmla="*/ 720432 h 1232234"/>
                <a:gd name="connsiteX4" fmla="*/ 509175 w 1223396"/>
                <a:gd name="connsiteY4" fmla="*/ 1128068 h 1232234"/>
                <a:gd name="connsiteX5" fmla="*/ 508892 w 1223396"/>
                <a:gd name="connsiteY5" fmla="*/ 1131280 h 1232234"/>
                <a:gd name="connsiteX6" fmla="*/ 510128 w 1223396"/>
                <a:gd name="connsiteY6" fmla="*/ 1137405 h 1232234"/>
                <a:gd name="connsiteX7" fmla="*/ 429243 w 1223396"/>
                <a:gd name="connsiteY7" fmla="*/ 1218290 h 1232234"/>
                <a:gd name="connsiteX8" fmla="*/ 348358 w 1223396"/>
                <a:gd name="connsiteY8" fmla="*/ 1137405 h 1232234"/>
                <a:gd name="connsiteX9" fmla="*/ 354714 w 1223396"/>
                <a:gd name="connsiteY9" fmla="*/ 1105921 h 1232234"/>
                <a:gd name="connsiteX10" fmla="*/ 358410 w 1223396"/>
                <a:gd name="connsiteY10" fmla="*/ 1100439 h 1232234"/>
                <a:gd name="connsiteX11" fmla="*/ 356666 w 1223396"/>
                <a:gd name="connsiteY11" fmla="*/ 1080670 h 1232234"/>
                <a:gd name="connsiteX12" fmla="*/ 147049 w 1223396"/>
                <a:gd name="connsiteY12" fmla="*/ 865746 h 1232234"/>
                <a:gd name="connsiteX13" fmla="*/ 121850 w 1223396"/>
                <a:gd name="connsiteY13" fmla="*/ 863206 h 1232234"/>
                <a:gd name="connsiteX14" fmla="*/ 99895 w 1223396"/>
                <a:gd name="connsiteY14" fmla="*/ 867638 h 1232234"/>
                <a:gd name="connsiteX15" fmla="*/ 19010 w 1223396"/>
                <a:gd name="connsiteY15" fmla="*/ 786753 h 1232234"/>
                <a:gd name="connsiteX16" fmla="*/ 99895 w 1223396"/>
                <a:gd name="connsiteY16" fmla="*/ 705868 h 1232234"/>
                <a:gd name="connsiteX17" fmla="*/ 87908 w 1223396"/>
                <a:gd name="connsiteY17" fmla="*/ 347987 h 1232234"/>
                <a:gd name="connsiteX18" fmla="*/ 122126 w 1223396"/>
                <a:gd name="connsiteY18" fmla="*/ 354895 h 1232234"/>
                <a:gd name="connsiteX19" fmla="*/ 127095 w 1223396"/>
                <a:gd name="connsiteY19" fmla="*/ 358246 h 1232234"/>
                <a:gd name="connsiteX20" fmla="*/ 172013 w 1223396"/>
                <a:gd name="connsiteY20" fmla="*/ 360514 h 1232234"/>
                <a:gd name="connsiteX21" fmla="*/ 851206 w 1223396"/>
                <a:gd name="connsiteY21" fmla="*/ 982332 h 1232234"/>
                <a:gd name="connsiteX22" fmla="*/ 862982 w 1223396"/>
                <a:gd name="connsiteY22" fmla="*/ 1106917 h 1232234"/>
                <a:gd name="connsiteX23" fmla="*/ 865134 w 1223396"/>
                <a:gd name="connsiteY23" fmla="*/ 1110108 h 1232234"/>
                <a:gd name="connsiteX24" fmla="*/ 872042 w 1223396"/>
                <a:gd name="connsiteY24" fmla="*/ 1144326 h 1232234"/>
                <a:gd name="connsiteX25" fmla="*/ 784134 w 1223396"/>
                <a:gd name="connsiteY25" fmla="*/ 1232234 h 1232234"/>
                <a:gd name="connsiteX26" fmla="*/ 696226 w 1223396"/>
                <a:gd name="connsiteY26" fmla="*/ 1144326 h 1232234"/>
                <a:gd name="connsiteX27" fmla="*/ 702433 w 1223396"/>
                <a:gd name="connsiteY27" fmla="*/ 1113581 h 1232234"/>
                <a:gd name="connsiteX28" fmla="*/ 694208 w 1223396"/>
                <a:gd name="connsiteY28" fmla="*/ 1020363 h 1232234"/>
                <a:gd name="connsiteX29" fmla="*/ 216156 w 1223396"/>
                <a:gd name="connsiteY29" fmla="*/ 530207 h 1232234"/>
                <a:gd name="connsiteX30" fmla="*/ 113195 w 1223396"/>
                <a:gd name="connsiteY30" fmla="*/ 519828 h 1232234"/>
                <a:gd name="connsiteX31" fmla="*/ 113195 w 1223396"/>
                <a:gd name="connsiteY31" fmla="*/ 518698 h 1232234"/>
                <a:gd name="connsiteX32" fmla="*/ 87908 w 1223396"/>
                <a:gd name="connsiteY32" fmla="*/ 523803 h 1232234"/>
                <a:gd name="connsiteX33" fmla="*/ 0 w 1223396"/>
                <a:gd name="connsiteY33" fmla="*/ 435895 h 1232234"/>
                <a:gd name="connsiteX34" fmla="*/ 87908 w 1223396"/>
                <a:gd name="connsiteY34" fmla="*/ 347987 h 1232234"/>
                <a:gd name="connsiteX35" fmla="*/ 113195 w 1223396"/>
                <a:gd name="connsiteY35" fmla="*/ 0 h 1232234"/>
                <a:gd name="connsiteX36" fmla="*/ 212221 w 1223396"/>
                <a:gd name="connsiteY36" fmla="*/ 5000 h 1232234"/>
                <a:gd name="connsiteX37" fmla="*/ 1218280 w 1223396"/>
                <a:gd name="connsiteY37" fmla="*/ 1017466 h 1232234"/>
                <a:gd name="connsiteX38" fmla="*/ 1223035 w 1223396"/>
                <a:gd name="connsiteY38" fmla="*/ 1117887 h 1232234"/>
                <a:gd name="connsiteX39" fmla="*/ 1223396 w 1223396"/>
                <a:gd name="connsiteY39" fmla="*/ 1119677 h 1232234"/>
                <a:gd name="connsiteX40" fmla="*/ 1223172 w 1223396"/>
                <a:gd name="connsiteY40" fmla="*/ 1120787 h 1232234"/>
                <a:gd name="connsiteX41" fmla="*/ 1223396 w 1223396"/>
                <a:gd name="connsiteY41" fmla="*/ 1125521 h 1232234"/>
                <a:gd name="connsiteX42" fmla="*/ 1222506 w 1223396"/>
                <a:gd name="connsiteY42" fmla="*/ 1144326 h 1232234"/>
                <a:gd name="connsiteX43" fmla="*/ 1218420 w 1223396"/>
                <a:gd name="connsiteY43" fmla="*/ 1144326 h 1232234"/>
                <a:gd name="connsiteX44" fmla="*/ 1215647 w 1223396"/>
                <a:gd name="connsiteY44" fmla="*/ 1158061 h 1232234"/>
                <a:gd name="connsiteX45" fmla="*/ 1124784 w 1223396"/>
                <a:gd name="connsiteY45" fmla="*/ 1218289 h 1232234"/>
                <a:gd name="connsiteX46" fmla="*/ 1033921 w 1223396"/>
                <a:gd name="connsiteY46" fmla="*/ 1158061 h 1232234"/>
                <a:gd name="connsiteX47" fmla="*/ 1031148 w 1223396"/>
                <a:gd name="connsiteY47" fmla="*/ 1144326 h 1232234"/>
                <a:gd name="connsiteX48" fmla="*/ 1017556 w 1223396"/>
                <a:gd name="connsiteY48" fmla="*/ 1144326 h 1232234"/>
                <a:gd name="connsiteX49" fmla="*/ 1018446 w 1223396"/>
                <a:gd name="connsiteY49" fmla="*/ 1125521 h 1232234"/>
                <a:gd name="connsiteX50" fmla="*/ 191265 w 1223396"/>
                <a:gd name="connsiteY50" fmla="*/ 208891 h 1232234"/>
                <a:gd name="connsiteX51" fmla="*/ 118440 w 1223396"/>
                <a:gd name="connsiteY51" fmla="*/ 205214 h 1232234"/>
                <a:gd name="connsiteX52" fmla="*/ 117622 w 1223396"/>
                <a:gd name="connsiteY52" fmla="*/ 205379 h 1232234"/>
                <a:gd name="connsiteX53" fmla="*/ 116258 w 1223396"/>
                <a:gd name="connsiteY53" fmla="*/ 205104 h 1232234"/>
                <a:gd name="connsiteX54" fmla="*/ 113195 w 1223396"/>
                <a:gd name="connsiteY54" fmla="*/ 204949 h 1232234"/>
                <a:gd name="connsiteX55" fmla="*/ 113195 w 1223396"/>
                <a:gd name="connsiteY55" fmla="*/ 204485 h 1232234"/>
                <a:gd name="connsiteX56" fmla="*/ 79238 w 1223396"/>
                <a:gd name="connsiteY56" fmla="*/ 197629 h 1232234"/>
                <a:gd name="connsiteX57" fmla="*/ 19010 w 1223396"/>
                <a:gd name="connsiteY57" fmla="*/ 106767 h 1232234"/>
                <a:gd name="connsiteX58" fmla="*/ 79238 w 1223396"/>
                <a:gd name="connsiteY58" fmla="*/ 15904 h 1232234"/>
                <a:gd name="connsiteX59" fmla="*/ 113195 w 1223396"/>
                <a:gd name="connsiteY59" fmla="*/ 9049 h 12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1223396" h="1232234">
                  <a:moveTo>
                    <a:pt x="99895" y="705868"/>
                  </a:moveTo>
                  <a:cubicBezTo>
                    <a:pt x="111063" y="705868"/>
                    <a:pt x="121702" y="708131"/>
                    <a:pt x="131379" y="712224"/>
                  </a:cubicBezTo>
                  <a:lnTo>
                    <a:pt x="137683" y="716475"/>
                  </a:lnTo>
                  <a:lnTo>
                    <a:pt x="176943" y="720432"/>
                  </a:lnTo>
                  <a:cubicBezTo>
                    <a:pt x="366547" y="759231"/>
                    <a:pt x="509175" y="926993"/>
                    <a:pt x="509175" y="1128068"/>
                  </a:cubicBezTo>
                  <a:lnTo>
                    <a:pt x="508892" y="1131280"/>
                  </a:lnTo>
                  <a:lnTo>
                    <a:pt x="510128" y="1137405"/>
                  </a:lnTo>
                  <a:cubicBezTo>
                    <a:pt x="510128" y="1182077"/>
                    <a:pt x="473915" y="1218290"/>
                    <a:pt x="429243" y="1218290"/>
                  </a:cubicBezTo>
                  <a:cubicBezTo>
                    <a:pt x="384571" y="1218290"/>
                    <a:pt x="348358" y="1182077"/>
                    <a:pt x="348358" y="1137405"/>
                  </a:cubicBezTo>
                  <a:cubicBezTo>
                    <a:pt x="348358" y="1126237"/>
                    <a:pt x="350621" y="1115598"/>
                    <a:pt x="354714" y="1105921"/>
                  </a:cubicBezTo>
                  <a:lnTo>
                    <a:pt x="358410" y="1100439"/>
                  </a:lnTo>
                  <a:lnTo>
                    <a:pt x="356666" y="1080670"/>
                  </a:lnTo>
                  <a:cubicBezTo>
                    <a:pt x="337430" y="972979"/>
                    <a:pt x="253812" y="887593"/>
                    <a:pt x="147049" y="865746"/>
                  </a:cubicBezTo>
                  <a:lnTo>
                    <a:pt x="121850" y="863206"/>
                  </a:lnTo>
                  <a:lnTo>
                    <a:pt x="99895" y="867638"/>
                  </a:lnTo>
                  <a:cubicBezTo>
                    <a:pt x="55223" y="867638"/>
                    <a:pt x="19010" y="831425"/>
                    <a:pt x="19010" y="786753"/>
                  </a:cubicBezTo>
                  <a:cubicBezTo>
                    <a:pt x="19010" y="742081"/>
                    <a:pt x="55223" y="705868"/>
                    <a:pt x="99895" y="705868"/>
                  </a:cubicBezTo>
                  <a:close/>
                  <a:moveTo>
                    <a:pt x="87908" y="347987"/>
                  </a:moveTo>
                  <a:cubicBezTo>
                    <a:pt x="100046" y="347987"/>
                    <a:pt x="111609" y="350447"/>
                    <a:pt x="122126" y="354895"/>
                  </a:cubicBezTo>
                  <a:lnTo>
                    <a:pt x="127095" y="358246"/>
                  </a:lnTo>
                  <a:lnTo>
                    <a:pt x="172013" y="360514"/>
                  </a:lnTo>
                  <a:cubicBezTo>
                    <a:pt x="512608" y="395104"/>
                    <a:pt x="787744" y="651115"/>
                    <a:pt x="851206" y="982332"/>
                  </a:cubicBezTo>
                  <a:lnTo>
                    <a:pt x="862982" y="1106917"/>
                  </a:lnTo>
                  <a:lnTo>
                    <a:pt x="865134" y="1110108"/>
                  </a:lnTo>
                  <a:cubicBezTo>
                    <a:pt x="869582" y="1120626"/>
                    <a:pt x="872042" y="1132189"/>
                    <a:pt x="872042" y="1144326"/>
                  </a:cubicBezTo>
                  <a:cubicBezTo>
                    <a:pt x="872042" y="1192876"/>
                    <a:pt x="832684" y="1232234"/>
                    <a:pt x="784134" y="1232234"/>
                  </a:cubicBezTo>
                  <a:cubicBezTo>
                    <a:pt x="735584" y="1232234"/>
                    <a:pt x="696226" y="1192876"/>
                    <a:pt x="696226" y="1144326"/>
                  </a:cubicBezTo>
                  <a:lnTo>
                    <a:pt x="702433" y="1113581"/>
                  </a:lnTo>
                  <a:lnTo>
                    <a:pt x="694208" y="1020363"/>
                  </a:lnTo>
                  <a:cubicBezTo>
                    <a:pt x="650338" y="774764"/>
                    <a:pt x="459640" y="580031"/>
                    <a:pt x="216156" y="530207"/>
                  </a:cubicBezTo>
                  <a:lnTo>
                    <a:pt x="113195" y="519828"/>
                  </a:lnTo>
                  <a:lnTo>
                    <a:pt x="113195" y="518698"/>
                  </a:lnTo>
                  <a:lnTo>
                    <a:pt x="87908" y="523803"/>
                  </a:lnTo>
                  <a:cubicBezTo>
                    <a:pt x="39358" y="523803"/>
                    <a:pt x="0" y="484445"/>
                    <a:pt x="0" y="435895"/>
                  </a:cubicBezTo>
                  <a:cubicBezTo>
                    <a:pt x="0" y="387345"/>
                    <a:pt x="39358" y="347987"/>
                    <a:pt x="87908" y="347987"/>
                  </a:cubicBezTo>
                  <a:close/>
                  <a:moveTo>
                    <a:pt x="113195" y="0"/>
                  </a:moveTo>
                  <a:lnTo>
                    <a:pt x="212221" y="5000"/>
                  </a:lnTo>
                  <a:cubicBezTo>
                    <a:pt x="744685" y="59075"/>
                    <a:pt x="1167507" y="484033"/>
                    <a:pt x="1218280" y="1017466"/>
                  </a:cubicBezTo>
                  <a:lnTo>
                    <a:pt x="1223035" y="1117887"/>
                  </a:lnTo>
                  <a:lnTo>
                    <a:pt x="1223396" y="1119677"/>
                  </a:lnTo>
                  <a:lnTo>
                    <a:pt x="1223172" y="1120787"/>
                  </a:lnTo>
                  <a:lnTo>
                    <a:pt x="1223396" y="1125521"/>
                  </a:lnTo>
                  <a:lnTo>
                    <a:pt x="1222506" y="1144326"/>
                  </a:lnTo>
                  <a:lnTo>
                    <a:pt x="1218420" y="1144326"/>
                  </a:lnTo>
                  <a:lnTo>
                    <a:pt x="1215647" y="1158061"/>
                  </a:lnTo>
                  <a:cubicBezTo>
                    <a:pt x="1200677" y="1193455"/>
                    <a:pt x="1165631" y="1218289"/>
                    <a:pt x="1124784" y="1218289"/>
                  </a:cubicBezTo>
                  <a:cubicBezTo>
                    <a:pt x="1083937" y="1218289"/>
                    <a:pt x="1048891" y="1193455"/>
                    <a:pt x="1033921" y="1158061"/>
                  </a:cubicBezTo>
                  <a:lnTo>
                    <a:pt x="1031148" y="1144326"/>
                  </a:lnTo>
                  <a:lnTo>
                    <a:pt x="1017556" y="1144326"/>
                  </a:lnTo>
                  <a:lnTo>
                    <a:pt x="1018446" y="1125521"/>
                  </a:lnTo>
                  <a:cubicBezTo>
                    <a:pt x="1018446" y="648457"/>
                    <a:pt x="655880" y="256075"/>
                    <a:pt x="191265" y="208891"/>
                  </a:cubicBezTo>
                  <a:lnTo>
                    <a:pt x="118440" y="205214"/>
                  </a:lnTo>
                  <a:lnTo>
                    <a:pt x="117622" y="205379"/>
                  </a:lnTo>
                  <a:lnTo>
                    <a:pt x="116258" y="205104"/>
                  </a:lnTo>
                  <a:lnTo>
                    <a:pt x="113195" y="204949"/>
                  </a:lnTo>
                  <a:lnTo>
                    <a:pt x="113195" y="204485"/>
                  </a:lnTo>
                  <a:lnTo>
                    <a:pt x="79238" y="197629"/>
                  </a:lnTo>
                  <a:cubicBezTo>
                    <a:pt x="43845" y="182659"/>
                    <a:pt x="19010" y="147613"/>
                    <a:pt x="19010" y="106767"/>
                  </a:cubicBezTo>
                  <a:cubicBezTo>
                    <a:pt x="19010" y="65920"/>
                    <a:pt x="43845" y="30874"/>
                    <a:pt x="79238" y="15904"/>
                  </a:cubicBezTo>
                  <a:lnTo>
                    <a:pt x="113195" y="9049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7848463" y="4886837"/>
              <a:ext cx="197224" cy="197224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20" name="下箭头 19"/>
          <p:cNvSpPr/>
          <p:nvPr/>
        </p:nvSpPr>
        <p:spPr bwMode="auto">
          <a:xfrm>
            <a:off x="5167705" y="5178238"/>
            <a:ext cx="199178" cy="72212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下箭头 20"/>
          <p:cNvSpPr/>
          <p:nvPr/>
        </p:nvSpPr>
        <p:spPr bwMode="auto">
          <a:xfrm flipV="1">
            <a:off x="6958151" y="4734822"/>
            <a:ext cx="210535" cy="692813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圆角矩形 45"/>
          <p:cNvSpPr/>
          <p:nvPr/>
        </p:nvSpPr>
        <p:spPr bwMode="auto">
          <a:xfrm>
            <a:off x="2712108" y="4293096"/>
            <a:ext cx="1589029" cy="1944216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altLang="zh-CN" sz="1600" dirty="0" smtClean="0">
              <a:solidFill>
                <a:schemeClr val="tx1"/>
              </a:solidFill>
            </a:endParaRPr>
          </a:p>
          <a:p>
            <a:pPr algn="ctr"/>
            <a:endParaRPr lang="en-US" altLang="zh-CN" sz="18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CN" sz="1800" dirty="0" smtClean="0">
                <a:solidFill>
                  <a:schemeClr val="tx1"/>
                </a:solidFill>
              </a:rPr>
              <a:t>MAPC </a:t>
            </a:r>
            <a:r>
              <a:rPr lang="en-US" altLang="zh-CN" sz="1800" dirty="0">
                <a:solidFill>
                  <a:schemeClr val="tx1"/>
                </a:solidFill>
              </a:rPr>
              <a:t>Discovery</a:t>
            </a:r>
            <a:endParaRPr lang="zh-CN" altLang="en-US" sz="1800" dirty="0"/>
          </a:p>
        </p:txBody>
      </p:sp>
      <p:sp>
        <p:nvSpPr>
          <p:cNvPr id="53" name="矩形 52"/>
          <p:cNvSpPr/>
          <p:nvPr/>
        </p:nvSpPr>
        <p:spPr>
          <a:xfrm>
            <a:off x="572398" y="5401180"/>
            <a:ext cx="1507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800" dirty="0" smtClean="0">
                <a:solidFill>
                  <a:schemeClr val="tx1"/>
                </a:solidFill>
              </a:rPr>
              <a:t>AP</a:t>
            </a:r>
            <a:r>
              <a:rPr lang="en-US" altLang="zh-CN" sz="1800" dirty="0" smtClean="0">
                <a:solidFill>
                  <a:schemeClr val="tx1"/>
                </a:solidFill>
              </a:rPr>
              <a:t>-2</a:t>
            </a:r>
          </a:p>
          <a:p>
            <a:r>
              <a:rPr lang="en-US" altLang="zh-CN" sz="1400" dirty="0">
                <a:solidFill>
                  <a:schemeClr val="tx1"/>
                </a:solidFill>
              </a:rPr>
              <a:t>(Responding </a:t>
            </a:r>
            <a:r>
              <a:rPr lang="en-US" altLang="zh-CN" sz="1400" dirty="0" smtClean="0">
                <a:solidFill>
                  <a:schemeClr val="tx1"/>
                </a:solidFill>
              </a:rPr>
              <a:t>AP)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382363"/>
              </p:ext>
            </p:extLst>
          </p:nvPr>
        </p:nvGraphicFramePr>
        <p:xfrm>
          <a:off x="8660899" y="4115839"/>
          <a:ext cx="2273237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2071">
                  <a:extLst>
                    <a:ext uri="{9D8B030D-6E8A-4147-A177-3AD203B41FA5}">
                      <a16:colId xmlns:a16="http://schemas.microsoft.com/office/drawing/2014/main" val="1936263125"/>
                    </a:ext>
                  </a:extLst>
                </a:gridCol>
                <a:gridCol w="1451166">
                  <a:extLst>
                    <a:ext uri="{9D8B030D-6E8A-4147-A177-3AD203B41FA5}">
                      <a16:colId xmlns:a16="http://schemas.microsoft.com/office/drawing/2014/main" val="218903548"/>
                    </a:ext>
                  </a:extLst>
                </a:gridCol>
              </a:tblGrid>
              <a:tr h="28165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AP ID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Timestamp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081830"/>
                  </a:ext>
                </a:extLst>
              </a:tr>
              <a:tr h="28165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AP-2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Timestamp -2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01745"/>
                  </a:ext>
                </a:extLst>
              </a:tr>
              <a:tr h="28165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…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…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938423"/>
                  </a:ext>
                </a:extLst>
              </a:tr>
            </a:tbl>
          </a:graphicData>
        </a:graphic>
      </p:graphicFrame>
      <p:graphicFrame>
        <p:nvGraphicFramePr>
          <p:cNvPr id="55" name="表格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562685"/>
              </p:ext>
            </p:extLst>
          </p:nvPr>
        </p:nvGraphicFramePr>
        <p:xfrm>
          <a:off x="8660899" y="5447496"/>
          <a:ext cx="2259637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7153">
                  <a:extLst>
                    <a:ext uri="{9D8B030D-6E8A-4147-A177-3AD203B41FA5}">
                      <a16:colId xmlns:a16="http://schemas.microsoft.com/office/drawing/2014/main" val="1936263125"/>
                    </a:ext>
                  </a:extLst>
                </a:gridCol>
                <a:gridCol w="1442484">
                  <a:extLst>
                    <a:ext uri="{9D8B030D-6E8A-4147-A177-3AD203B41FA5}">
                      <a16:colId xmlns:a16="http://schemas.microsoft.com/office/drawing/2014/main" val="218903548"/>
                    </a:ext>
                  </a:extLst>
                </a:gridCol>
              </a:tblGrid>
              <a:tr h="2605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AP ID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Timestamp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081830"/>
                  </a:ext>
                </a:extLst>
              </a:tr>
              <a:tr h="2605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AP-1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Timestamp -1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01745"/>
                  </a:ext>
                </a:extLst>
              </a:tr>
              <a:tr h="2605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…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…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382133"/>
                  </a:ext>
                </a:extLst>
              </a:tr>
            </a:tbl>
          </a:graphicData>
        </a:graphic>
      </p:graphicFrame>
      <p:sp>
        <p:nvSpPr>
          <p:cNvPr id="44" name="矩形 43"/>
          <p:cNvSpPr/>
          <p:nvPr/>
        </p:nvSpPr>
        <p:spPr>
          <a:xfrm>
            <a:off x="9162436" y="3779552"/>
            <a:ext cx="12565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AP</a:t>
            </a:r>
            <a:r>
              <a:rPr lang="en-US" altLang="zh-CN" sz="1600" dirty="0" smtClean="0">
                <a:solidFill>
                  <a:schemeClr val="tx1"/>
                </a:solidFill>
              </a:rPr>
              <a:t>-1’s Table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9169236" y="5143757"/>
            <a:ext cx="12565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1600" dirty="0">
                <a:solidFill>
                  <a:schemeClr val="tx1"/>
                </a:solidFill>
              </a:rPr>
              <a:t>AP</a:t>
            </a:r>
            <a:r>
              <a:rPr lang="en-US" altLang="zh-CN" sz="1600" dirty="0" smtClean="0">
                <a:solidFill>
                  <a:schemeClr val="tx1"/>
                </a:solidFill>
              </a:rPr>
              <a:t>-2’s Table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3468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Timestamp Field Design </a:t>
            </a:r>
            <a:r>
              <a:rPr lang="en-GB" dirty="0"/>
              <a:t>in MAPC Negotiation Request/Response </a:t>
            </a:r>
            <a:r>
              <a:rPr lang="en-GB" dirty="0" smtClean="0"/>
              <a:t>Frame    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361084" cy="72128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tx1"/>
                </a:solidFill>
              </a:rPr>
              <a:t>Timestamp </a:t>
            </a:r>
            <a:r>
              <a:rPr lang="en-US" altLang="zh-CN" sz="2000" dirty="0">
                <a:solidFill>
                  <a:schemeClr val="tx1"/>
                </a:solidFill>
              </a:rPr>
              <a:t>field in MAPC Negotiation Request/Response frame </a:t>
            </a:r>
            <a:r>
              <a:rPr lang="en-US" altLang="zh-CN" sz="2000" dirty="0" smtClean="0">
                <a:solidFill>
                  <a:schemeClr val="tx1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Timestamp </a:t>
            </a:r>
            <a:r>
              <a:rPr lang="en-US" altLang="zh-CN" sz="1800" dirty="0" smtClean="0">
                <a:solidFill>
                  <a:schemeClr val="tx1"/>
                </a:solidFill>
              </a:rPr>
              <a:t>field follows the AP ID subfield</a:t>
            </a:r>
            <a:endParaRPr lang="zh-CN" alt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23, 2025</a:t>
            </a:r>
            <a:endParaRPr lang="en-GB" dirty="0"/>
          </a:p>
        </p:txBody>
      </p:sp>
      <p:graphicFrame>
        <p:nvGraphicFramePr>
          <p:cNvPr id="46" name="表格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216360"/>
              </p:ext>
            </p:extLst>
          </p:nvPr>
        </p:nvGraphicFramePr>
        <p:xfrm>
          <a:off x="938697" y="3283525"/>
          <a:ext cx="8640960" cy="1075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5697">
                  <a:extLst>
                    <a:ext uri="{9D8B030D-6E8A-4147-A177-3AD203B41FA5}">
                      <a16:colId xmlns:a16="http://schemas.microsoft.com/office/drawing/2014/main" val="2434369203"/>
                    </a:ext>
                  </a:extLst>
                </a:gridCol>
                <a:gridCol w="1732575">
                  <a:extLst>
                    <a:ext uri="{9D8B030D-6E8A-4147-A177-3AD203B41FA5}">
                      <a16:colId xmlns:a16="http://schemas.microsoft.com/office/drawing/2014/main" val="112941986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283409240"/>
                    </a:ext>
                  </a:extLst>
                </a:gridCol>
                <a:gridCol w="1759508">
                  <a:extLst>
                    <a:ext uri="{9D8B030D-6E8A-4147-A177-3AD203B41FA5}">
                      <a16:colId xmlns:a16="http://schemas.microsoft.com/office/drawing/2014/main" val="3506766024"/>
                    </a:ext>
                  </a:extLst>
                </a:gridCol>
                <a:gridCol w="2993020">
                  <a:extLst>
                    <a:ext uri="{9D8B030D-6E8A-4147-A177-3AD203B41FA5}">
                      <a16:colId xmlns:a16="http://schemas.microsoft.com/office/drawing/2014/main" val="1336000661"/>
                    </a:ext>
                  </a:extLst>
                </a:gridCol>
              </a:tblGrid>
              <a:tr h="71676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Category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Public Action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Dialog Token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Negotiation MAPC Element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07543"/>
                  </a:ext>
                </a:extLst>
              </a:tr>
              <a:tr h="3583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Octets: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</a:rPr>
                        <a:t>1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</a:rPr>
                        <a:t>1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>
                          <a:effectLst/>
                        </a:rPr>
                        <a:t>1</a:t>
                      </a:r>
                      <a:endParaRPr lang="en-US" alt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variable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4907215"/>
                  </a:ext>
                </a:extLst>
              </a:tr>
            </a:tbl>
          </a:graphicData>
        </a:graphic>
      </p:graphicFrame>
      <p:graphicFrame>
        <p:nvGraphicFramePr>
          <p:cNvPr id="48" name="表格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902279"/>
              </p:ext>
            </p:extLst>
          </p:nvPr>
        </p:nvGraphicFramePr>
        <p:xfrm>
          <a:off x="5691225" y="4869160"/>
          <a:ext cx="4464496" cy="718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973">
                  <a:extLst>
                    <a:ext uri="{9D8B030D-6E8A-4147-A177-3AD203B41FA5}">
                      <a16:colId xmlns:a16="http://schemas.microsoft.com/office/drawing/2014/main" val="862197033"/>
                    </a:ext>
                  </a:extLst>
                </a:gridCol>
                <a:gridCol w="1184634">
                  <a:extLst>
                    <a:ext uri="{9D8B030D-6E8A-4147-A177-3AD203B41FA5}">
                      <a16:colId xmlns:a16="http://schemas.microsoft.com/office/drawing/2014/main" val="1627051895"/>
                    </a:ext>
                  </a:extLst>
                </a:gridCol>
                <a:gridCol w="1373785">
                  <a:extLst>
                    <a:ext uri="{9D8B030D-6E8A-4147-A177-3AD203B41FA5}">
                      <a16:colId xmlns:a16="http://schemas.microsoft.com/office/drawing/2014/main" val="311009389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611372456"/>
                    </a:ext>
                  </a:extLst>
                </a:gridCol>
              </a:tblGrid>
              <a:tr h="7189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…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AP ID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Timestamp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…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182681"/>
                  </a:ext>
                </a:extLst>
              </a:tr>
            </a:tbl>
          </a:graphicData>
        </a:graphic>
      </p:graphicFrame>
      <p:cxnSp>
        <p:nvCxnSpPr>
          <p:cNvPr id="3" name="直接连接符 2"/>
          <p:cNvCxnSpPr/>
          <p:nvPr/>
        </p:nvCxnSpPr>
        <p:spPr bwMode="auto">
          <a:xfrm flipH="1">
            <a:off x="5691225" y="4003605"/>
            <a:ext cx="864096" cy="865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>
            <a:off x="9579658" y="4003605"/>
            <a:ext cx="576063" cy="8655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矩形 9"/>
          <p:cNvSpPr/>
          <p:nvPr/>
        </p:nvSpPr>
        <p:spPr>
          <a:xfrm>
            <a:off x="3393209" y="5785880"/>
            <a:ext cx="59298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MAPC Negotiation Request/Response </a:t>
            </a:r>
            <a:r>
              <a:rPr lang="en-US" altLang="zh-CN" sz="2000" b="1" dirty="0" smtClean="0">
                <a:solidFill>
                  <a:schemeClr val="tx1"/>
                </a:solidFill>
              </a:rPr>
              <a:t>frame format 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6008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 smtClean="0"/>
              <a:t>In </a:t>
            </a:r>
            <a:r>
              <a:rPr lang="en-GB" altLang="zh-CN" sz="2000" dirty="0"/>
              <a:t>this contribution, we discuss </a:t>
            </a:r>
            <a:r>
              <a:rPr lang="en-GB" altLang="zh-CN" sz="2000" dirty="0" smtClean="0"/>
              <a:t>the time synchronization mechanism in the MAP framework. APs acquire </a:t>
            </a:r>
            <a:r>
              <a:rPr lang="en-GB" altLang="zh-CN" sz="2000" dirty="0"/>
              <a:t>time </a:t>
            </a:r>
            <a:r>
              <a:rPr lang="en-GB" altLang="zh-CN" sz="2000" dirty="0" smtClean="0"/>
              <a:t>synchronization from the Timestamp field </a:t>
            </a:r>
            <a:r>
              <a:rPr lang="en-GB" altLang="zh-CN" sz="2000" dirty="0"/>
              <a:t>during the MAPC agreement negotiation </a:t>
            </a:r>
            <a:r>
              <a:rPr lang="en-GB" altLang="zh-CN" sz="2000" dirty="0" smtClean="0"/>
              <a:t>procedure.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</a:pPr>
            <a:r>
              <a:rPr lang="en-US" altLang="zh-CN" sz="1800" dirty="0">
                <a:solidFill>
                  <a:schemeClr val="tx1"/>
                </a:solidFill>
              </a:rPr>
              <a:t>R</a:t>
            </a:r>
            <a:r>
              <a:rPr lang="en-US" altLang="zh-CN" sz="1800" dirty="0" smtClean="0">
                <a:solidFill>
                  <a:schemeClr val="tx1"/>
                </a:solidFill>
              </a:rPr>
              <a:t>equesting </a:t>
            </a:r>
            <a:r>
              <a:rPr lang="en-US" altLang="zh-CN" sz="1800" dirty="0">
                <a:solidFill>
                  <a:schemeClr val="tx1"/>
                </a:solidFill>
              </a:rPr>
              <a:t>AP </a:t>
            </a:r>
            <a:r>
              <a:rPr lang="en-US" altLang="zh-CN" sz="1800" dirty="0" smtClean="0">
                <a:solidFill>
                  <a:schemeClr val="tx1"/>
                </a:solidFill>
              </a:rPr>
              <a:t>includes </a:t>
            </a:r>
            <a:r>
              <a:rPr lang="en-US" altLang="zh-CN" sz="1800" dirty="0">
                <a:solidFill>
                  <a:schemeClr val="tx1"/>
                </a:solidFill>
              </a:rPr>
              <a:t>Timestamp field </a:t>
            </a:r>
            <a:r>
              <a:rPr lang="en-US" altLang="zh-CN" sz="1800" dirty="0" smtClean="0">
                <a:solidFill>
                  <a:schemeClr val="tx1"/>
                </a:solidFill>
              </a:rPr>
              <a:t>in the  </a:t>
            </a:r>
            <a:r>
              <a:rPr lang="en-US" altLang="zh-CN" sz="1800" dirty="0">
                <a:solidFill>
                  <a:schemeClr val="tx1"/>
                </a:solidFill>
              </a:rPr>
              <a:t>MAPC Negotiation Request frame </a:t>
            </a:r>
            <a:r>
              <a:rPr lang="en-US" altLang="zh-CN" sz="1800" dirty="0" smtClean="0">
                <a:solidFill>
                  <a:schemeClr val="tx1"/>
                </a:solidFill>
              </a:rPr>
              <a:t> 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</a:pPr>
            <a:r>
              <a:rPr lang="en-US" altLang="zh-CN" sz="1800" dirty="0">
                <a:solidFill>
                  <a:schemeClr val="tx1"/>
                </a:solidFill>
              </a:rPr>
              <a:t>R</a:t>
            </a:r>
            <a:r>
              <a:rPr lang="en-US" altLang="zh-CN" sz="1800" dirty="0" smtClean="0">
                <a:solidFill>
                  <a:schemeClr val="tx1"/>
                </a:solidFill>
              </a:rPr>
              <a:t>esponding </a:t>
            </a:r>
            <a:r>
              <a:rPr lang="en-US" altLang="zh-CN" sz="1800" dirty="0">
                <a:solidFill>
                  <a:schemeClr val="tx1"/>
                </a:solidFill>
              </a:rPr>
              <a:t>AP </a:t>
            </a:r>
            <a:r>
              <a:rPr lang="en-US" altLang="zh-CN" sz="1800" dirty="0" smtClean="0">
                <a:solidFill>
                  <a:schemeClr val="tx1"/>
                </a:solidFill>
              </a:rPr>
              <a:t>includes </a:t>
            </a:r>
            <a:r>
              <a:rPr lang="en-US" altLang="zh-CN" sz="1800" dirty="0">
                <a:solidFill>
                  <a:schemeClr val="tx1"/>
                </a:solidFill>
              </a:rPr>
              <a:t>Timestamp field in the  MAPC Negotiation </a:t>
            </a:r>
            <a:r>
              <a:rPr lang="en-US" altLang="zh-CN" sz="1800" dirty="0" smtClean="0">
                <a:solidFill>
                  <a:schemeClr val="tx1"/>
                </a:solidFill>
              </a:rPr>
              <a:t>Response </a:t>
            </a:r>
            <a:r>
              <a:rPr lang="en-US" altLang="zh-CN" sz="1800" dirty="0">
                <a:solidFill>
                  <a:schemeClr val="tx1"/>
                </a:solidFill>
              </a:rPr>
              <a:t>frame </a:t>
            </a:r>
            <a:r>
              <a:rPr lang="en-US" altLang="zh-CN" sz="1800" dirty="0" smtClean="0">
                <a:solidFill>
                  <a:schemeClr val="tx1"/>
                </a:solidFill>
              </a:rPr>
              <a:t> </a:t>
            </a:r>
            <a:endParaRPr lang="zh-CN" altLang="en-US" sz="1800" dirty="0">
              <a:solidFill>
                <a:schemeClr val="tx1"/>
              </a:solidFill>
            </a:endParaRP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</a:pPr>
            <a:endParaRPr lang="en-US" altLang="zh-CN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23,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34887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1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dirty="0"/>
              <a:t>Do you </a:t>
            </a:r>
            <a:r>
              <a:rPr lang="en-US" altLang="zh-CN" dirty="0">
                <a:solidFill>
                  <a:schemeClr val="tx1"/>
                </a:solidFill>
              </a:rPr>
              <a:t>support</a:t>
            </a:r>
            <a:r>
              <a:rPr lang="en-GB" altLang="ko-KR" dirty="0"/>
              <a:t> adding the following text to the SFD: </a:t>
            </a:r>
            <a:r>
              <a:rPr lang="en-US" altLang="ko-KR" dirty="0"/>
              <a:t> </a:t>
            </a:r>
          </a:p>
          <a:p>
            <a:pPr marL="800100" lvl="1" indent="-342900" defTabSz="914400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ko-KR" dirty="0" smtClean="0"/>
              <a:t>The requesting/responding AP may include Timestamp </a:t>
            </a:r>
            <a:r>
              <a:rPr lang="en-US" altLang="ko-KR" dirty="0"/>
              <a:t>field </a:t>
            </a:r>
            <a:r>
              <a:rPr lang="en-US" altLang="ko-KR" dirty="0" smtClean="0"/>
              <a:t>in the MAPC </a:t>
            </a:r>
            <a:r>
              <a:rPr lang="en-US" altLang="ko-KR" dirty="0"/>
              <a:t>Negotiation Request/Response Frame </a:t>
            </a:r>
            <a:r>
              <a:rPr lang="en-US" altLang="ko-KR" dirty="0" smtClean="0"/>
              <a:t>for time synchronization during </a:t>
            </a:r>
            <a:r>
              <a:rPr lang="en-US" altLang="ko-KR" dirty="0"/>
              <a:t>MAPC agreement negotiation procedure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April 23,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492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/>
              <a:t>[1] 802.11bn™/</a:t>
            </a:r>
            <a:r>
              <a:rPr lang="en-US" altLang="zh-CN" b="0" dirty="0" smtClean="0"/>
              <a:t>D0.2</a:t>
            </a:r>
          </a:p>
          <a:p>
            <a:r>
              <a:rPr lang="en-US" altLang="zh-CN" b="0" dirty="0"/>
              <a:t>[2] </a:t>
            </a:r>
            <a:r>
              <a:rPr lang="en-US" altLang="zh-CN" b="0" dirty="0" smtClean="0"/>
              <a:t>24/0209r13 Specification Framework for </a:t>
            </a:r>
            <a:r>
              <a:rPr lang="en-US" altLang="zh-CN" b="0" dirty="0" err="1" smtClean="0"/>
              <a:t>TGbn</a:t>
            </a:r>
            <a:endParaRPr lang="en-US" altLang="zh-CN" b="0" dirty="0" smtClean="0"/>
          </a:p>
          <a:p>
            <a:endParaRPr lang="en-US" altLang="zh-CN" b="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1385</TotalTime>
  <Words>724</Words>
  <Application>Microsoft Office PowerPoint</Application>
  <PresentationFormat>宽屏</PresentationFormat>
  <Paragraphs>154</Paragraphs>
  <Slides>9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等线</vt:lpstr>
      <vt:lpstr>仿宋</vt:lpstr>
      <vt:lpstr>Arial</vt:lpstr>
      <vt:lpstr>Times New Roman</vt:lpstr>
      <vt:lpstr>Office 主题​​</vt:lpstr>
      <vt:lpstr>Document</vt:lpstr>
      <vt:lpstr>Discussion on Time Synchronization in MAP Framework</vt:lpstr>
      <vt:lpstr>Abstract</vt:lpstr>
      <vt:lpstr>Recap: Co-RTWT</vt:lpstr>
      <vt:lpstr>Observation</vt:lpstr>
      <vt:lpstr>Proposal: Time Synchronization in MAPC Negotiation </vt:lpstr>
      <vt:lpstr>Timestamp Field Design in MAPC Negotiation Request/Response Frame    </vt:lpstr>
      <vt:lpstr>Summary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Synchronization mechanism in MAPC</dc:title>
  <dc:creator>tplink</dc:creator>
  <cp:keywords/>
  <cp:lastModifiedBy>tplink</cp:lastModifiedBy>
  <cp:revision>40</cp:revision>
  <cp:lastPrinted>1601-01-01T00:00:00Z</cp:lastPrinted>
  <dcterms:created xsi:type="dcterms:W3CDTF">2025-04-23T09:04:30Z</dcterms:created>
  <dcterms:modified xsi:type="dcterms:W3CDTF">2025-04-25T08:24:03Z</dcterms:modified>
  <cp:category>Name, Affiliation</cp:category>
</cp:coreProperties>
</file>