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7" r:id="rId4"/>
    <p:sldId id="267" r:id="rId5"/>
    <p:sldId id="288" r:id="rId6"/>
    <p:sldId id="290" r:id="rId7"/>
    <p:sldId id="272" r:id="rId8"/>
    <p:sldId id="28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1C0F7EF-D228-493B-9C09-DCDFEA96CD43}">
          <p14:sldIdLst>
            <p14:sldId id="256"/>
            <p14:sldId id="257"/>
            <p14:sldId id="287"/>
            <p14:sldId id="267"/>
            <p14:sldId id="288"/>
            <p14:sldId id="290"/>
            <p14:sldId id="272"/>
            <p14:sldId id="289"/>
            <p14:sldId id="264"/>
          </p14:sldIdLst>
        </p14:section>
        <p14:section name="无标题节" id="{EBC61C5F-9937-49CA-9AF9-B5717505940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8242476-BG" initials="1" lastIdx="6" clrIdx="0">
    <p:extLst>
      <p:ext uri="{19B8F6BF-5375-455C-9EA6-DF929625EA0E}">
        <p15:presenceInfo xmlns:p15="http://schemas.microsoft.com/office/powerpoint/2012/main" userId="18242476-B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9F0FF"/>
    <a:srgbClr val="9FE4FF"/>
    <a:srgbClr val="005BC0"/>
    <a:srgbClr val="1DC4FF"/>
    <a:srgbClr val="0099FF"/>
    <a:srgbClr val="00CC00"/>
    <a:srgbClr val="00ADEA"/>
    <a:srgbClr val="01AF09"/>
    <a:srgbClr val="018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6379" autoAdjust="0"/>
  </p:normalViewPr>
  <p:slideViewPr>
    <p:cSldViewPr>
      <p:cViewPr>
        <p:scale>
          <a:sx n="125" d="100"/>
          <a:sy n="125" d="100"/>
        </p:scale>
        <p:origin x="90" y="-2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54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3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47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19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Q</a:t>
            </a:r>
            <a:r>
              <a:rPr lang="en-US" altLang="zh-CN" dirty="0" err="1" smtClean="0"/>
              <a:t>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err="1" smtClean="0"/>
              <a:t>Qingwei</a:t>
            </a:r>
            <a:r>
              <a:rPr lang="en-GB" altLang="zh-CN" dirty="0" smtClean="0"/>
              <a:t>, TP-Link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802.11-25/0714r0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Further Discussion </a:t>
            </a:r>
            <a:r>
              <a:rPr lang="en-US" dirty="0"/>
              <a:t>on </a:t>
            </a:r>
            <a:r>
              <a:rPr lang="en-US" dirty="0" smtClean="0"/>
              <a:t>Co-BF 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2025</a:t>
            </a:r>
            <a:r>
              <a:rPr lang="en-GB" sz="2000" b="0" dirty="0" smtClean="0"/>
              <a:t>-0</a:t>
            </a:r>
            <a:r>
              <a:rPr lang="en-US" sz="2000" b="0" dirty="0" smtClean="0"/>
              <a:t>4</a:t>
            </a:r>
            <a:r>
              <a:rPr lang="en-GB" sz="2000" b="0" dirty="0" smtClean="0"/>
              <a:t>-</a:t>
            </a:r>
            <a:r>
              <a:rPr lang="en-US" sz="2000" b="0" dirty="0" smtClean="0"/>
              <a:t>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 smtClean="0"/>
              <a:pPr/>
              <a:t>April 29, 2025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494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373787"/>
              </p:ext>
            </p:extLst>
          </p:nvPr>
        </p:nvGraphicFramePr>
        <p:xfrm>
          <a:off x="998538" y="2192338"/>
          <a:ext cx="10020300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" name="Document" r:id="rId4" imgW="10457133" imgH="4495906" progId="Word.Document.8">
                  <p:embed/>
                </p:oleObj>
              </mc:Choice>
              <mc:Fallback>
                <p:oleObj name="Document" r:id="rId4" imgW="10457133" imgH="449590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192338"/>
                        <a:ext cx="10020300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271895" y="1916832"/>
            <a:ext cx="9646095" cy="4113213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Multi-AP </a:t>
            </a:r>
            <a:r>
              <a:rPr lang="en-US" altLang="zh-CN" sz="2000" b="0" dirty="0"/>
              <a:t>Coordinated Beamforming (Co-BF</a:t>
            </a:r>
            <a:r>
              <a:rPr lang="en-US" altLang="zh-CN" sz="2000" b="0" dirty="0" smtClean="0"/>
              <a:t>) has be defined in th</a:t>
            </a:r>
            <a:r>
              <a:rPr lang="en-US" altLang="zh-CN" sz="2000" b="0" dirty="0"/>
              <a:t>e 802.11bn™/</a:t>
            </a:r>
            <a:r>
              <a:rPr lang="en-US" altLang="zh-CN" sz="2000" b="0" dirty="0" smtClean="0"/>
              <a:t>D0.2 [1]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</a:pPr>
            <a:endParaRPr lang="en-US" altLang="zh-CN" sz="1800" b="0" dirty="0">
              <a:solidFill>
                <a:schemeClr val="bg1">
                  <a:lumMod val="65000"/>
                </a:schemeClr>
              </a:solidFill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endParaRPr lang="en-US" altLang="zh-CN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/>
              <a:t>In </a:t>
            </a:r>
            <a:r>
              <a:rPr lang="en-US" altLang="zh-CN" sz="2000" b="0" dirty="0" smtClean="0"/>
              <a:t>general Co-BF scenarios, </a:t>
            </a:r>
            <a:r>
              <a:rPr lang="en-US" altLang="zh-CN" sz="2000" b="0" dirty="0"/>
              <a:t>all </a:t>
            </a:r>
            <a:r>
              <a:rPr lang="en-US" altLang="zh-CN" sz="2000" b="0" dirty="0" smtClean="0"/>
              <a:t>receiving STAs are in </a:t>
            </a:r>
            <a:r>
              <a:rPr lang="en-US" altLang="zh-CN" sz="2000" b="0" dirty="0"/>
              <a:t>the </a:t>
            </a:r>
            <a:r>
              <a:rPr lang="en-US" altLang="zh-CN" sz="2000" b="0" dirty="0" smtClean="0"/>
              <a:t>OBSS region. However, </a:t>
            </a:r>
            <a:r>
              <a:rPr lang="en-US" altLang="zh-CN" sz="2000" b="0" dirty="0"/>
              <a:t>some receiving STAs </a:t>
            </a:r>
            <a:r>
              <a:rPr lang="en-US" altLang="zh-CN" sz="2000" b="0" dirty="0" smtClean="0"/>
              <a:t>may move to the edge of the OBSS region during the cross-BSS sounding procedure and send distorted CSI feedback </a:t>
            </a:r>
            <a:r>
              <a:rPr lang="en-US" altLang="zh-CN" sz="2000" b="0" dirty="0" smtClean="0"/>
              <a:t>to compute Co-BF steering matrices, </a:t>
            </a:r>
            <a:r>
              <a:rPr lang="en-US" altLang="zh-CN" sz="2000" b="0" dirty="0" smtClean="0"/>
              <a:t>which may induce unexpected inter-BSS interference.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In </a:t>
            </a:r>
            <a:r>
              <a:rPr lang="en-US" altLang="zh-CN" sz="2000" b="0" dirty="0"/>
              <a:t>this contribution, </a:t>
            </a:r>
            <a:r>
              <a:rPr lang="en-US" altLang="zh-CN" sz="2000" b="0" dirty="0" smtClean="0"/>
              <a:t>we discuss portion </a:t>
            </a:r>
            <a:r>
              <a:rPr lang="en-US" altLang="zh-CN" sz="2000" b="0" dirty="0"/>
              <a:t>CSI </a:t>
            </a:r>
            <a:r>
              <a:rPr lang="en-US" altLang="zh-CN" sz="2000" b="0" dirty="0" smtClean="0"/>
              <a:t>feedback operation in Co-BF procedure.</a:t>
            </a: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Recap: UHR Co-BF Procedure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1114839" y="2241014"/>
            <a:ext cx="10021721" cy="245673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There </a:t>
            </a:r>
            <a:r>
              <a:rPr lang="en-US" altLang="zh-CN" sz="2000" dirty="0"/>
              <a:t>shall be a frame-exchange before the </a:t>
            </a:r>
            <a:r>
              <a:rPr lang="en-US" altLang="zh-CN" sz="2000" dirty="0" smtClean="0"/>
              <a:t>Co-BF </a:t>
            </a:r>
            <a:r>
              <a:rPr lang="en-US" altLang="zh-CN" sz="2000" dirty="0"/>
              <a:t>sounding between the two APs which will at-least serve the following goals: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Unavailability/decline </a:t>
            </a:r>
            <a:r>
              <a:rPr lang="en-US" altLang="zh-CN" sz="1800" dirty="0"/>
              <a:t>indication from the responding AP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Used </a:t>
            </a:r>
            <a:r>
              <a:rPr lang="en-US" altLang="zh-CN" sz="1600" dirty="0"/>
              <a:t>by responding AP to refuse participation in a COBF sounding process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Exchange </a:t>
            </a:r>
            <a:r>
              <a:rPr lang="en-US" altLang="zh-CN" sz="1800" dirty="0"/>
              <a:t>of sounding </a:t>
            </a:r>
            <a:r>
              <a:rPr lang="en-US" altLang="zh-CN" sz="1800" b="1" dirty="0" err="1"/>
              <a:t>Nss</a:t>
            </a:r>
            <a:r>
              <a:rPr lang="en-US" altLang="zh-CN" sz="1800" b="1" dirty="0"/>
              <a:t> capability </a:t>
            </a:r>
            <a:r>
              <a:rPr lang="en-US" altLang="zh-CN" sz="1800" dirty="0"/>
              <a:t>of the STAs being sounded in the two BSSs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minimum sounding </a:t>
            </a:r>
            <a:r>
              <a:rPr lang="en-US" altLang="zh-CN" sz="1600" dirty="0" err="1"/>
              <a:t>Nss</a:t>
            </a:r>
            <a:r>
              <a:rPr lang="en-US" altLang="zh-CN" sz="1600" dirty="0"/>
              <a:t> capability of the participating STAs in each BSS will be exchanged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en-US" altLang="zh-CN" sz="1800" dirty="0"/>
              <a:t>: Design of the frames is TBD by MAC group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grpSp>
        <p:nvGrpSpPr>
          <p:cNvPr id="7" name="组合 6"/>
          <p:cNvGrpSpPr/>
          <p:nvPr/>
        </p:nvGrpSpPr>
        <p:grpSpPr>
          <a:xfrm>
            <a:off x="1280454" y="5107751"/>
            <a:ext cx="627503" cy="875329"/>
            <a:chOff x="2217761" y="3357277"/>
            <a:chExt cx="627503" cy="875329"/>
          </a:xfrm>
        </p:grpSpPr>
        <p:sp>
          <p:nvSpPr>
            <p:cNvPr id="8" name="矩形 7"/>
            <p:cNvSpPr/>
            <p:nvPr/>
          </p:nvSpPr>
          <p:spPr>
            <a:xfrm>
              <a:off x="2227787" y="3357277"/>
              <a:ext cx="617477" cy="338554"/>
            </a:xfrm>
            <a:prstGeom prst="rect">
              <a:avLst/>
            </a:prstGeom>
          </p:spPr>
          <p:txBody>
            <a:bodyPr wrap="none" anchor="ctr" anchorCtr="0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AP-1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217761" y="3894052"/>
              <a:ext cx="617477" cy="338554"/>
            </a:xfrm>
            <a:prstGeom prst="rect">
              <a:avLst/>
            </a:prstGeom>
          </p:spPr>
          <p:txBody>
            <a:bodyPr wrap="none" anchor="ctr" anchorCtr="0">
              <a:spAutoFit/>
            </a:bodyPr>
            <a:lstStyle/>
            <a:p>
              <a:r>
                <a:rPr lang="en-US" altLang="zh-CN" sz="1600" dirty="0" smtClean="0">
                  <a:solidFill>
                    <a:schemeClr val="tx1"/>
                  </a:solidFill>
                </a:rPr>
                <a:t>AP-2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 bwMode="auto">
          <a:xfrm>
            <a:off x="1877463" y="5879033"/>
            <a:ext cx="81225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接连接符 50"/>
          <p:cNvCxnSpPr/>
          <p:nvPr/>
        </p:nvCxnSpPr>
        <p:spPr bwMode="auto">
          <a:xfrm>
            <a:off x="1877463" y="5367079"/>
            <a:ext cx="81046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矩形 55"/>
          <p:cNvSpPr/>
          <p:nvPr/>
        </p:nvSpPr>
        <p:spPr bwMode="auto">
          <a:xfrm>
            <a:off x="4839501" y="5060981"/>
            <a:ext cx="2304256" cy="10725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Co-BF Sounding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114839" y="1840903"/>
            <a:ext cx="21114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[Motion #306, [</a:t>
            </a:r>
            <a:r>
              <a:rPr lang="en-GB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2]]</a:t>
            </a:r>
            <a:endParaRPr lang="zh-CN" altLang="zh-CN" sz="20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2236183" y="5060981"/>
            <a:ext cx="2304256" cy="10725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Sounding 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Nss</a:t>
            </a:r>
            <a:r>
              <a:rPr lang="en-US" altLang="zh-CN" sz="1800" dirty="0" smtClean="0">
                <a:solidFill>
                  <a:schemeClr val="tx1"/>
                </a:solidFill>
              </a:rPr>
              <a:t> capability exchange 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7464418" y="5060981"/>
            <a:ext cx="2304256" cy="10725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</a:rPr>
              <a:t>Co-BF Transmission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074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Recap: UHR Co-BF Sounding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28448"/>
            <a:ext cx="10361084" cy="58687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</a:t>
            </a:r>
            <a:r>
              <a:rPr lang="en-US" altLang="zh-CN" sz="2000" b="0" dirty="0"/>
              <a:t>UHR TB sequential NDP sounding </a:t>
            </a:r>
            <a:r>
              <a:rPr lang="en-US" altLang="zh-CN" sz="2000" b="0" dirty="0" smtClean="0"/>
              <a:t>sequence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802672" y="3229216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7408" y="3834505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1802" y="4510353"/>
            <a:ext cx="828688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STA-1</a:t>
            </a:r>
          </a:p>
          <a:p>
            <a:r>
              <a:rPr lang="en-US" altLang="zh-CN" sz="1100" dirty="0" smtClean="0">
                <a:solidFill>
                  <a:schemeClr val="tx1"/>
                </a:solidFill>
              </a:rPr>
              <a:t>Associated with AP-1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385728" y="2875484"/>
            <a:ext cx="542786" cy="5694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UHR NDPA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7402947" y="3611002"/>
            <a:ext cx="567920" cy="5717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EHT NDP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8440794" y="2874242"/>
            <a:ext cx="669293" cy="570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BFRP Trigger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6354945" y="4182755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6354945" y="5003119"/>
            <a:ext cx="504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矩形 17"/>
          <p:cNvSpPr/>
          <p:nvPr/>
        </p:nvSpPr>
        <p:spPr>
          <a:xfrm>
            <a:off x="6913087" y="3175307"/>
            <a:ext cx="539676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SIFS</a:t>
            </a:r>
            <a:endParaRPr lang="zh-CN" altLang="en-US" sz="1400" dirty="0"/>
          </a:p>
        </p:txBody>
      </p:sp>
      <p:cxnSp>
        <p:nvCxnSpPr>
          <p:cNvPr id="19" name="直接箭头连接符 18"/>
          <p:cNvCxnSpPr/>
          <p:nvPr/>
        </p:nvCxnSpPr>
        <p:spPr bwMode="auto">
          <a:xfrm>
            <a:off x="6933020" y="3447770"/>
            <a:ext cx="46992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矩形 19"/>
          <p:cNvSpPr/>
          <p:nvPr/>
        </p:nvSpPr>
        <p:spPr bwMode="auto">
          <a:xfrm>
            <a:off x="9584879" y="4355731"/>
            <a:ext cx="1626540" cy="6473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EHT Compressed Beamforming/CQI</a:t>
            </a:r>
            <a:r>
              <a:rPr lang="en-US" altLang="zh-CN" sz="1400" baseline="30000" dirty="0" smtClean="0">
                <a:solidFill>
                  <a:schemeClr val="tx1"/>
                </a:solidFill>
              </a:rPr>
              <a:t>[2]</a:t>
            </a:r>
            <a:endParaRPr lang="zh-CN" altLang="en-US" sz="1400" baseline="300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931001" y="3168935"/>
            <a:ext cx="539676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SIFS</a:t>
            </a:r>
            <a:endParaRPr lang="zh-CN" altLang="en-US" sz="1400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7970867" y="3438899"/>
            <a:ext cx="46992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矩形 24"/>
          <p:cNvSpPr/>
          <p:nvPr/>
        </p:nvSpPr>
        <p:spPr>
          <a:xfrm>
            <a:off x="9087630" y="3168837"/>
            <a:ext cx="539676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SIFS</a:t>
            </a:r>
            <a:endParaRPr lang="zh-CN" altLang="en-US" sz="1400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9114952" y="3438899"/>
            <a:ext cx="46992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1484686" y="2875484"/>
            <a:ext cx="550851" cy="5694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E</a:t>
            </a:r>
            <a:r>
              <a:rPr kumimoji="0" lang="en-US" altLang="zh-CN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HT NDP</a:t>
            </a:r>
            <a:r>
              <a:rPr lang="en-US" altLang="zh-CN" sz="1200" dirty="0" smtClean="0">
                <a:solidFill>
                  <a:schemeClr val="tx1"/>
                </a:solidFill>
              </a:rPr>
              <a:t>A</a:t>
            </a:r>
            <a:endParaRPr kumimoji="0" lang="en-US" altLang="zh-CN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2502364" y="2873133"/>
            <a:ext cx="515016" cy="5717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EHT NDP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3522011" y="2874242"/>
            <a:ext cx="685756" cy="570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BFRP Trigger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接连接符 32"/>
          <p:cNvCxnSpPr/>
          <p:nvPr/>
        </p:nvCxnSpPr>
        <p:spPr bwMode="auto">
          <a:xfrm>
            <a:off x="1341553" y="4202975"/>
            <a:ext cx="491641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/>
          <p:cNvCxnSpPr/>
          <p:nvPr/>
        </p:nvCxnSpPr>
        <p:spPr bwMode="auto">
          <a:xfrm>
            <a:off x="1341553" y="5023339"/>
            <a:ext cx="491641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组合 34"/>
          <p:cNvGrpSpPr/>
          <p:nvPr/>
        </p:nvGrpSpPr>
        <p:grpSpPr>
          <a:xfrm>
            <a:off x="2004379" y="3182625"/>
            <a:ext cx="552951" cy="307777"/>
            <a:chOff x="2254468" y="3739824"/>
            <a:chExt cx="413479" cy="307777"/>
          </a:xfrm>
        </p:grpSpPr>
        <p:sp>
          <p:nvSpPr>
            <p:cNvPr id="43" name="矩形 42"/>
            <p:cNvSpPr/>
            <p:nvPr/>
          </p:nvSpPr>
          <p:spPr>
            <a:xfrm>
              <a:off x="2254468" y="3739824"/>
              <a:ext cx="413479" cy="30777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SIFS</a:t>
              </a:r>
              <a:endParaRPr lang="zh-CN" altLang="en-US" sz="1400" dirty="0"/>
            </a:p>
          </p:txBody>
        </p:sp>
        <p:cxnSp>
          <p:nvCxnSpPr>
            <p:cNvPr id="44" name="直接箭头连接符 43"/>
            <p:cNvCxnSpPr/>
            <p:nvPr/>
          </p:nvCxnSpPr>
          <p:spPr bwMode="auto">
            <a:xfrm>
              <a:off x="2269741" y="4005504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36" name="矩形 35"/>
          <p:cNvSpPr/>
          <p:nvPr/>
        </p:nvSpPr>
        <p:spPr bwMode="auto">
          <a:xfrm>
            <a:off x="4677688" y="4375951"/>
            <a:ext cx="1569626" cy="6473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EHT Compressed Beamforming/CQI</a:t>
            </a:r>
            <a:endParaRPr lang="zh-CN" altLang="en-US" sz="1400" baseline="300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004792" y="3179172"/>
            <a:ext cx="552951" cy="307777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SIFS</a:t>
            </a:r>
            <a:endParaRPr lang="zh-CN" altLang="en-US" sz="1400" dirty="0"/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3040525" y="3447770"/>
            <a:ext cx="4814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38" name="组合 37"/>
          <p:cNvGrpSpPr/>
          <p:nvPr/>
        </p:nvGrpSpPr>
        <p:grpSpPr>
          <a:xfrm>
            <a:off x="4182424" y="3171350"/>
            <a:ext cx="552951" cy="307777"/>
            <a:chOff x="2254469" y="3739824"/>
            <a:chExt cx="413479" cy="307777"/>
          </a:xfrm>
        </p:grpSpPr>
        <p:sp>
          <p:nvSpPr>
            <p:cNvPr id="39" name="矩形 38"/>
            <p:cNvSpPr/>
            <p:nvPr/>
          </p:nvSpPr>
          <p:spPr>
            <a:xfrm>
              <a:off x="2254469" y="3739824"/>
              <a:ext cx="413479" cy="307777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SIFS</a:t>
              </a:r>
              <a:endParaRPr lang="zh-CN" altLang="en-US" sz="1400" dirty="0"/>
            </a:p>
          </p:txBody>
        </p:sp>
        <p:cxnSp>
          <p:nvCxnSpPr>
            <p:cNvPr id="40" name="直接箭头连接符 39"/>
            <p:cNvCxnSpPr/>
            <p:nvPr/>
          </p:nvCxnSpPr>
          <p:spPr bwMode="auto">
            <a:xfrm>
              <a:off x="2273420" y="401154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5" name="矩形 44"/>
          <p:cNvSpPr/>
          <p:nvPr/>
        </p:nvSpPr>
        <p:spPr>
          <a:xfrm>
            <a:off x="7592678" y="5365115"/>
            <a:ext cx="3010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i="1" dirty="0">
                <a:solidFill>
                  <a:schemeClr val="tx1"/>
                </a:solidFill>
              </a:rPr>
              <a:t>Cross-BSS UHR </a:t>
            </a:r>
            <a:r>
              <a:rPr lang="en-US" altLang="zh-CN" sz="1800" i="1" dirty="0" smtClean="0">
                <a:solidFill>
                  <a:schemeClr val="tx1"/>
                </a:solidFill>
              </a:rPr>
              <a:t>TB Sounding </a:t>
            </a:r>
            <a:endParaRPr lang="zh-CN" altLang="en-US" sz="1800" dirty="0"/>
          </a:p>
        </p:txBody>
      </p:sp>
      <p:sp>
        <p:nvSpPr>
          <p:cNvPr id="48" name="矩形 47"/>
          <p:cNvSpPr/>
          <p:nvPr/>
        </p:nvSpPr>
        <p:spPr>
          <a:xfrm>
            <a:off x="2899400" y="5363193"/>
            <a:ext cx="1930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i="1" dirty="0" smtClean="0">
                <a:solidFill>
                  <a:schemeClr val="tx1"/>
                </a:solidFill>
              </a:rPr>
              <a:t>EHT TB Sounding </a:t>
            </a:r>
            <a:endParaRPr lang="zh-CN" altLang="en-US" sz="1800" dirty="0"/>
          </a:p>
        </p:txBody>
      </p:sp>
      <p:sp>
        <p:nvSpPr>
          <p:cNvPr id="2" name="左大括号 1"/>
          <p:cNvSpPr/>
          <p:nvPr/>
        </p:nvSpPr>
        <p:spPr bwMode="auto">
          <a:xfrm rot="16200000">
            <a:off x="3722664" y="2792172"/>
            <a:ext cx="174298" cy="4860438"/>
          </a:xfrm>
          <a:prstGeom prst="leftBrace">
            <a:avLst>
              <a:gd name="adj1" fmla="val 50662"/>
              <a:gd name="adj2" fmla="val 5071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左大括号 46"/>
          <p:cNvSpPr/>
          <p:nvPr/>
        </p:nvSpPr>
        <p:spPr bwMode="auto">
          <a:xfrm rot="16200000">
            <a:off x="8827625" y="2657035"/>
            <a:ext cx="183655" cy="5121355"/>
          </a:xfrm>
          <a:prstGeom prst="leftBrace">
            <a:avLst>
              <a:gd name="adj1" fmla="val 50662"/>
              <a:gd name="adj2" fmla="val 5071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6354945" y="3444886"/>
            <a:ext cx="48564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1341553" y="3444886"/>
            <a:ext cx="48564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0203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 smtClean="0"/>
              <a:t>Case Consideration</a:t>
            </a:r>
            <a:endParaRPr lang="zh-CN" altLang="en-US" dirty="0"/>
          </a:p>
        </p:txBody>
      </p:sp>
      <p:sp>
        <p:nvSpPr>
          <p:cNvPr id="51" name="Rectangle 2"/>
          <p:cNvSpPr>
            <a:spLocks noGrp="1" noChangeArrowheads="1"/>
          </p:cNvSpPr>
          <p:nvPr>
            <p:ph idx="1"/>
          </p:nvPr>
        </p:nvSpPr>
        <p:spPr>
          <a:xfrm>
            <a:off x="776214" y="1669881"/>
            <a:ext cx="10150152" cy="1742128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During cross-BSS sounding procedure, a STA (</a:t>
            </a:r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, STA-31) addressed by a </a:t>
            </a:r>
            <a:r>
              <a:rPr lang="nb-NO" altLang="zh-CN" sz="2000" dirty="0" smtClean="0"/>
              <a:t>UHR NDP Announcement frame move to the edge of the OBSS </a:t>
            </a:r>
            <a:r>
              <a:rPr lang="en-US" altLang="zh-CN" sz="2000" dirty="0" smtClean="0"/>
              <a:t>and may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Respond </a:t>
            </a:r>
            <a:r>
              <a:rPr lang="en-US" altLang="zh-CN" sz="1800" b="0" dirty="0" smtClean="0"/>
              <a:t>the CSI feedback (Low average SNR) </a:t>
            </a:r>
          </a:p>
          <a:p>
            <a:pPr marL="1085850" lvl="2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Low </a:t>
            </a:r>
            <a:r>
              <a:rPr lang="en-US" altLang="zh-CN" sz="1600" dirty="0"/>
              <a:t>average </a:t>
            </a:r>
            <a:r>
              <a:rPr lang="en-US" altLang="zh-CN" sz="1600" dirty="0" smtClean="0"/>
              <a:t>SNR may result in  unexpected interference</a:t>
            </a:r>
            <a:endParaRPr lang="en-US" altLang="zh-CN" sz="1600" b="0" dirty="0" smtClean="0"/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Not </a:t>
            </a:r>
            <a:r>
              <a:rPr lang="en-US" altLang="zh-CN" sz="1800" dirty="0" smtClean="0"/>
              <a:t>respond to BFRP (NDP </a:t>
            </a:r>
            <a:r>
              <a:rPr lang="en-US" altLang="zh-CN" sz="1800" dirty="0"/>
              <a:t>Parsing failed</a:t>
            </a:r>
            <a:r>
              <a:rPr lang="en-US" altLang="zh-CN" sz="1800" dirty="0" smtClean="0"/>
              <a:t>)</a:t>
            </a:r>
          </a:p>
          <a:p>
            <a:pPr marL="1085850" lvl="2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Resounding is time consuming</a:t>
            </a:r>
          </a:p>
        </p:txBody>
      </p:sp>
      <p:sp>
        <p:nvSpPr>
          <p:cNvPr id="52" name="矩形 51"/>
          <p:cNvSpPr/>
          <p:nvPr/>
        </p:nvSpPr>
        <p:spPr>
          <a:xfrm>
            <a:off x="2421085" y="6153574"/>
            <a:ext cx="32912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Cross-BSS </a:t>
            </a:r>
            <a:r>
              <a:rPr lang="en-US" altLang="zh-CN" sz="1600" dirty="0" smtClean="0">
                <a:solidFill>
                  <a:schemeClr val="tx1"/>
                </a:solidFill>
              </a:rPr>
              <a:t>UHR Sounding Procedure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1413592" y="4330979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>
            <a:off x="1413592" y="4925074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>
            <a:off x="1413592" y="5508603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接连接符 55"/>
          <p:cNvCxnSpPr/>
          <p:nvPr/>
        </p:nvCxnSpPr>
        <p:spPr bwMode="auto">
          <a:xfrm>
            <a:off x="1413592" y="6131179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矩形 56"/>
          <p:cNvSpPr/>
          <p:nvPr/>
        </p:nvSpPr>
        <p:spPr>
          <a:xfrm>
            <a:off x="1122814" y="4017345"/>
            <a:ext cx="6174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122814" y="4607285"/>
            <a:ext cx="6174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27564" y="5161683"/>
            <a:ext cx="871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STA-11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Associated </a:t>
            </a:r>
            <a:r>
              <a:rPr lang="en-US" altLang="zh-CN" sz="1000" dirty="0">
                <a:solidFill>
                  <a:schemeClr val="tx1"/>
                </a:solidFill>
              </a:rPr>
              <a:t>with </a:t>
            </a:r>
            <a:r>
              <a:rPr lang="en-US" altLang="zh-CN" sz="1000" dirty="0" smtClean="0">
                <a:solidFill>
                  <a:schemeClr val="tx1"/>
                </a:solidFill>
              </a:rPr>
              <a:t>AP-1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1763606" y="3929158"/>
            <a:ext cx="1167549" cy="4022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 NDP Announcement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>
            <a:off x="2921377" y="4330979"/>
            <a:ext cx="4131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2" name="矩形 61"/>
          <p:cNvSpPr/>
          <p:nvPr/>
        </p:nvSpPr>
        <p:spPr>
          <a:xfrm>
            <a:off x="2909706" y="4094974"/>
            <a:ext cx="490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SIFS</a:t>
            </a:r>
            <a:endParaRPr lang="zh-CN" altLang="en-US" sz="1200" dirty="0"/>
          </a:p>
        </p:txBody>
      </p:sp>
      <p:cxnSp>
        <p:nvCxnSpPr>
          <p:cNvPr id="63" name="直接箭头连接符 62"/>
          <p:cNvCxnSpPr/>
          <p:nvPr/>
        </p:nvCxnSpPr>
        <p:spPr bwMode="auto">
          <a:xfrm>
            <a:off x="4466986" y="4330979"/>
            <a:ext cx="4131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4" name="矩形 63"/>
          <p:cNvSpPr/>
          <p:nvPr/>
        </p:nvSpPr>
        <p:spPr>
          <a:xfrm>
            <a:off x="4455315" y="4094974"/>
            <a:ext cx="490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SIFS</a:t>
            </a:r>
            <a:endParaRPr lang="zh-CN" altLang="en-US" sz="1200" dirty="0"/>
          </a:p>
        </p:txBody>
      </p:sp>
      <p:sp>
        <p:nvSpPr>
          <p:cNvPr id="65" name="矩形 64"/>
          <p:cNvSpPr/>
          <p:nvPr/>
        </p:nvSpPr>
        <p:spPr bwMode="auto">
          <a:xfrm>
            <a:off x="4886555" y="3928688"/>
            <a:ext cx="657494" cy="4022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BFRP Trigger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66" name="直接箭头连接符 65"/>
          <p:cNvCxnSpPr/>
          <p:nvPr/>
        </p:nvCxnSpPr>
        <p:spPr bwMode="auto">
          <a:xfrm>
            <a:off x="5555719" y="4330979"/>
            <a:ext cx="4131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矩形 66"/>
          <p:cNvSpPr/>
          <p:nvPr/>
        </p:nvSpPr>
        <p:spPr>
          <a:xfrm>
            <a:off x="5544048" y="4094974"/>
            <a:ext cx="490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SIFS</a:t>
            </a:r>
            <a:endParaRPr lang="zh-CN" altLang="en-US" sz="1200" dirty="0"/>
          </a:p>
        </p:txBody>
      </p:sp>
      <p:sp>
        <p:nvSpPr>
          <p:cNvPr id="68" name="下箭头 67"/>
          <p:cNvSpPr/>
          <p:nvPr/>
        </p:nvSpPr>
        <p:spPr bwMode="auto">
          <a:xfrm rot="10800000">
            <a:off x="6312322" y="4336674"/>
            <a:ext cx="151299" cy="135059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下箭头 68"/>
          <p:cNvSpPr/>
          <p:nvPr/>
        </p:nvSpPr>
        <p:spPr bwMode="auto">
          <a:xfrm rot="10800000">
            <a:off x="6636754" y="4330977"/>
            <a:ext cx="151993" cy="73924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5968831" y="5076686"/>
            <a:ext cx="1465828" cy="4319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 EHT Compressed Beamforming/CQI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 bwMode="auto">
          <a:xfrm>
            <a:off x="3301161" y="4522783"/>
            <a:ext cx="1167549" cy="4022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EHT Sounding NDP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 bwMode="auto">
          <a:xfrm>
            <a:off x="5977310" y="5699262"/>
            <a:ext cx="1465828" cy="43191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 EHT Compressed Beamforming/CQI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736076" y="3523446"/>
            <a:ext cx="4038993" cy="2670443"/>
            <a:chOff x="7736076" y="3523446"/>
            <a:chExt cx="4038993" cy="2670443"/>
          </a:xfrm>
        </p:grpSpPr>
        <p:grpSp>
          <p:nvGrpSpPr>
            <p:cNvPr id="74" name="组合 73"/>
            <p:cNvGrpSpPr/>
            <p:nvPr/>
          </p:nvGrpSpPr>
          <p:grpSpPr>
            <a:xfrm>
              <a:off x="7736076" y="3523446"/>
              <a:ext cx="4038993" cy="2670443"/>
              <a:chOff x="2120820" y="2985355"/>
              <a:chExt cx="4038993" cy="2670443"/>
            </a:xfrm>
          </p:grpSpPr>
          <p:grpSp>
            <p:nvGrpSpPr>
              <p:cNvPr id="81" name="组合 80"/>
              <p:cNvGrpSpPr/>
              <p:nvPr/>
            </p:nvGrpSpPr>
            <p:grpSpPr>
              <a:xfrm>
                <a:off x="2120820" y="2985355"/>
                <a:ext cx="4038993" cy="2670443"/>
                <a:chOff x="7464152" y="3243387"/>
                <a:chExt cx="4038993" cy="2670443"/>
              </a:xfrm>
            </p:grpSpPr>
            <p:sp>
              <p:nvSpPr>
                <p:cNvPr id="84" name="任意多边形 83"/>
                <p:cNvSpPr/>
                <p:nvPr/>
              </p:nvSpPr>
              <p:spPr>
                <a:xfrm>
                  <a:off x="8645238" y="3363769"/>
                  <a:ext cx="1676821" cy="2429681"/>
                </a:xfrm>
                <a:custGeom>
                  <a:avLst/>
                  <a:gdLst>
                    <a:gd name="connsiteX0" fmla="*/ 1215886 w 2431774"/>
                    <a:gd name="connsiteY0" fmla="*/ 0 h 3770948"/>
                    <a:gd name="connsiteX1" fmla="*/ 1347251 w 2431774"/>
                    <a:gd name="connsiteY1" fmla="*/ 63281 h 3770948"/>
                    <a:gd name="connsiteX2" fmla="*/ 2431774 w 2431774"/>
                    <a:gd name="connsiteY2" fmla="*/ 1885474 h 3770948"/>
                    <a:gd name="connsiteX3" fmla="*/ 1347251 w 2431774"/>
                    <a:gd name="connsiteY3" fmla="*/ 3707667 h 3770948"/>
                    <a:gd name="connsiteX4" fmla="*/ 1215888 w 2431774"/>
                    <a:gd name="connsiteY4" fmla="*/ 3770948 h 3770948"/>
                    <a:gd name="connsiteX5" fmla="*/ 1084523 w 2431774"/>
                    <a:gd name="connsiteY5" fmla="*/ 3707666 h 3770948"/>
                    <a:gd name="connsiteX6" fmla="*/ 0 w 2431774"/>
                    <a:gd name="connsiteY6" fmla="*/ 1885473 h 3770948"/>
                    <a:gd name="connsiteX7" fmla="*/ 1084523 w 2431774"/>
                    <a:gd name="connsiteY7" fmla="*/ 63280 h 3770948"/>
                    <a:gd name="connsiteX8" fmla="*/ 1215886 w 2431774"/>
                    <a:gd name="connsiteY8" fmla="*/ 0 h 37709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431774" h="3770948">
                      <a:moveTo>
                        <a:pt x="1215886" y="0"/>
                      </a:moveTo>
                      <a:lnTo>
                        <a:pt x="1347251" y="63281"/>
                      </a:lnTo>
                      <a:cubicBezTo>
                        <a:pt x="1993242" y="414205"/>
                        <a:pt x="2431774" y="1098627"/>
                        <a:pt x="2431774" y="1885474"/>
                      </a:cubicBezTo>
                      <a:cubicBezTo>
                        <a:pt x="2431774" y="2672321"/>
                        <a:pt x="1993242" y="3356744"/>
                        <a:pt x="1347251" y="3707667"/>
                      </a:cubicBezTo>
                      <a:lnTo>
                        <a:pt x="1215888" y="3770948"/>
                      </a:lnTo>
                      <a:lnTo>
                        <a:pt x="1084523" y="3707666"/>
                      </a:lnTo>
                      <a:cubicBezTo>
                        <a:pt x="438532" y="3356743"/>
                        <a:pt x="0" y="2672320"/>
                        <a:pt x="0" y="1885473"/>
                      </a:cubicBezTo>
                      <a:cubicBezTo>
                        <a:pt x="0" y="1098626"/>
                        <a:pt x="438532" y="414204"/>
                        <a:pt x="1084523" y="63280"/>
                      </a:cubicBezTo>
                      <a:lnTo>
                        <a:pt x="1215886" y="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95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85" name="任意多边形 84"/>
                <p:cNvSpPr/>
                <p:nvPr/>
              </p:nvSpPr>
              <p:spPr>
                <a:xfrm>
                  <a:off x="9483648" y="3243387"/>
                  <a:ext cx="2019497" cy="2670442"/>
                </a:xfrm>
                <a:custGeom>
                  <a:avLst/>
                  <a:gdLst>
                    <a:gd name="connsiteX0" fmla="*/ 856423 w 2928732"/>
                    <a:gd name="connsiteY0" fmla="*/ 0 h 4144618"/>
                    <a:gd name="connsiteX1" fmla="*/ 2928732 w 2928732"/>
                    <a:gd name="connsiteY1" fmla="*/ 2072309 h 4144618"/>
                    <a:gd name="connsiteX2" fmla="*/ 856423 w 2928732"/>
                    <a:gd name="connsiteY2" fmla="*/ 4144618 h 4144618"/>
                    <a:gd name="connsiteX3" fmla="*/ 49787 w 2928732"/>
                    <a:gd name="connsiteY3" fmla="*/ 3981766 h 4144618"/>
                    <a:gd name="connsiteX4" fmla="*/ 2 w 2928732"/>
                    <a:gd name="connsiteY4" fmla="*/ 3957784 h 4144618"/>
                    <a:gd name="connsiteX5" fmla="*/ 131365 w 2928732"/>
                    <a:gd name="connsiteY5" fmla="*/ 3894503 h 4144618"/>
                    <a:gd name="connsiteX6" fmla="*/ 1215888 w 2928732"/>
                    <a:gd name="connsiteY6" fmla="*/ 2072310 h 4144618"/>
                    <a:gd name="connsiteX7" fmla="*/ 131365 w 2928732"/>
                    <a:gd name="connsiteY7" fmla="*/ 250117 h 4144618"/>
                    <a:gd name="connsiteX8" fmla="*/ 0 w 2928732"/>
                    <a:gd name="connsiteY8" fmla="*/ 186836 h 4144618"/>
                    <a:gd name="connsiteX9" fmla="*/ 49787 w 2928732"/>
                    <a:gd name="connsiteY9" fmla="*/ 162852 h 4144618"/>
                    <a:gd name="connsiteX10" fmla="*/ 856423 w 2928732"/>
                    <a:gd name="connsiteY10" fmla="*/ 0 h 4144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8732" h="4144618">
                      <a:moveTo>
                        <a:pt x="856423" y="0"/>
                      </a:moveTo>
                      <a:cubicBezTo>
                        <a:pt x="2000928" y="0"/>
                        <a:pt x="2928732" y="927804"/>
                        <a:pt x="2928732" y="2072309"/>
                      </a:cubicBezTo>
                      <a:cubicBezTo>
                        <a:pt x="2928732" y="3216814"/>
                        <a:pt x="2000928" y="4144618"/>
                        <a:pt x="856423" y="4144618"/>
                      </a:cubicBezTo>
                      <a:cubicBezTo>
                        <a:pt x="570297" y="4144618"/>
                        <a:pt x="297715" y="4086630"/>
                        <a:pt x="49787" y="3981766"/>
                      </a:cubicBezTo>
                      <a:lnTo>
                        <a:pt x="2" y="3957784"/>
                      </a:lnTo>
                      <a:lnTo>
                        <a:pt x="131365" y="3894503"/>
                      </a:lnTo>
                      <a:cubicBezTo>
                        <a:pt x="777356" y="3543580"/>
                        <a:pt x="1215888" y="2859157"/>
                        <a:pt x="1215888" y="2072310"/>
                      </a:cubicBezTo>
                      <a:cubicBezTo>
                        <a:pt x="1215888" y="1285463"/>
                        <a:pt x="777356" y="601041"/>
                        <a:pt x="131365" y="250117"/>
                      </a:cubicBezTo>
                      <a:lnTo>
                        <a:pt x="0" y="186836"/>
                      </a:lnTo>
                      <a:lnTo>
                        <a:pt x="49787" y="162852"/>
                      </a:lnTo>
                      <a:cubicBezTo>
                        <a:pt x="297715" y="57988"/>
                        <a:pt x="570297" y="0"/>
                        <a:pt x="856423" y="0"/>
                      </a:cubicBezTo>
                      <a:close/>
                    </a:path>
                  </a:pathLst>
                </a:custGeom>
                <a:noFill/>
                <a:ln w="12700" cap="flat" cmpd="sng" algn="ctr">
                  <a:solidFill>
                    <a:schemeClr val="accent2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86" name="任意多边形 85"/>
                <p:cNvSpPr/>
                <p:nvPr/>
              </p:nvSpPr>
              <p:spPr>
                <a:xfrm>
                  <a:off x="7464152" y="3243388"/>
                  <a:ext cx="2019497" cy="2670442"/>
                </a:xfrm>
                <a:custGeom>
                  <a:avLst/>
                  <a:gdLst>
                    <a:gd name="connsiteX0" fmla="*/ 2072309 w 2928732"/>
                    <a:gd name="connsiteY0" fmla="*/ 0 h 4144618"/>
                    <a:gd name="connsiteX1" fmla="*/ 2878945 w 2928732"/>
                    <a:gd name="connsiteY1" fmla="*/ 162852 h 4144618"/>
                    <a:gd name="connsiteX2" fmla="*/ 2928730 w 2928732"/>
                    <a:gd name="connsiteY2" fmla="*/ 186835 h 4144618"/>
                    <a:gd name="connsiteX3" fmla="*/ 2797367 w 2928732"/>
                    <a:gd name="connsiteY3" fmla="*/ 250115 h 4144618"/>
                    <a:gd name="connsiteX4" fmla="*/ 1712844 w 2928732"/>
                    <a:gd name="connsiteY4" fmla="*/ 2072308 h 4144618"/>
                    <a:gd name="connsiteX5" fmla="*/ 2797367 w 2928732"/>
                    <a:gd name="connsiteY5" fmla="*/ 3894501 h 4144618"/>
                    <a:gd name="connsiteX6" fmla="*/ 2928732 w 2928732"/>
                    <a:gd name="connsiteY6" fmla="*/ 3957783 h 4144618"/>
                    <a:gd name="connsiteX7" fmla="*/ 2878945 w 2928732"/>
                    <a:gd name="connsiteY7" fmla="*/ 3981766 h 4144618"/>
                    <a:gd name="connsiteX8" fmla="*/ 2072309 w 2928732"/>
                    <a:gd name="connsiteY8" fmla="*/ 4144618 h 4144618"/>
                    <a:gd name="connsiteX9" fmla="*/ 0 w 2928732"/>
                    <a:gd name="connsiteY9" fmla="*/ 2072309 h 4144618"/>
                    <a:gd name="connsiteX10" fmla="*/ 2072309 w 2928732"/>
                    <a:gd name="connsiteY10" fmla="*/ 0 h 4144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928732" h="4144618">
                      <a:moveTo>
                        <a:pt x="2072309" y="0"/>
                      </a:moveTo>
                      <a:cubicBezTo>
                        <a:pt x="2358435" y="0"/>
                        <a:pt x="2631018" y="57988"/>
                        <a:pt x="2878945" y="162852"/>
                      </a:cubicBezTo>
                      <a:lnTo>
                        <a:pt x="2928730" y="186835"/>
                      </a:lnTo>
                      <a:lnTo>
                        <a:pt x="2797367" y="250115"/>
                      </a:lnTo>
                      <a:cubicBezTo>
                        <a:pt x="2151376" y="601039"/>
                        <a:pt x="1712844" y="1285461"/>
                        <a:pt x="1712844" y="2072308"/>
                      </a:cubicBezTo>
                      <a:cubicBezTo>
                        <a:pt x="1712844" y="2859155"/>
                        <a:pt x="2151376" y="3543578"/>
                        <a:pt x="2797367" y="3894501"/>
                      </a:cubicBezTo>
                      <a:lnTo>
                        <a:pt x="2928732" y="3957783"/>
                      </a:lnTo>
                      <a:lnTo>
                        <a:pt x="2878945" y="3981766"/>
                      </a:lnTo>
                      <a:cubicBezTo>
                        <a:pt x="2631018" y="4086630"/>
                        <a:pt x="2358435" y="4144618"/>
                        <a:pt x="2072309" y="4144618"/>
                      </a:cubicBezTo>
                      <a:cubicBezTo>
                        <a:pt x="927804" y="4144618"/>
                        <a:pt x="0" y="3216814"/>
                        <a:pt x="0" y="2072309"/>
                      </a:cubicBezTo>
                      <a:cubicBezTo>
                        <a:pt x="0" y="927804"/>
                        <a:pt x="927804" y="0"/>
                        <a:pt x="2072309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12700" cap="flat" cmpd="sng" algn="ctr">
                  <a:solidFill>
                    <a:sysClr val="windowText" lastClr="000000"/>
                  </a:solidFill>
                  <a:prstDash val="dash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87" name="文本框 86"/>
                <p:cNvSpPr txBox="1"/>
                <p:nvPr/>
              </p:nvSpPr>
              <p:spPr>
                <a:xfrm>
                  <a:off x="9391651" y="5225161"/>
                  <a:ext cx="67999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STA-22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8" name="文本框 87"/>
                <p:cNvSpPr txBox="1"/>
                <p:nvPr/>
              </p:nvSpPr>
              <p:spPr>
                <a:xfrm>
                  <a:off x="9132334" y="4162309"/>
                  <a:ext cx="67999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STA-11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9" name="文本框 88"/>
                <p:cNvSpPr txBox="1"/>
                <p:nvPr/>
              </p:nvSpPr>
              <p:spPr>
                <a:xfrm>
                  <a:off x="8518517" y="5514805"/>
                  <a:ext cx="67999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STA-31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0" name="文本框 89"/>
                <p:cNvSpPr txBox="1"/>
                <p:nvPr/>
              </p:nvSpPr>
              <p:spPr>
                <a:xfrm>
                  <a:off x="7847539" y="4588432"/>
                  <a:ext cx="50847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AP-1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1" name="文本框 90"/>
                <p:cNvSpPr txBox="1"/>
                <p:nvPr/>
              </p:nvSpPr>
              <p:spPr>
                <a:xfrm>
                  <a:off x="10693919" y="4571642"/>
                  <a:ext cx="50847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AP-2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2" name="文本框 91"/>
                <p:cNvSpPr txBox="1"/>
                <p:nvPr/>
              </p:nvSpPr>
              <p:spPr>
                <a:xfrm>
                  <a:off x="8307889" y="3477510"/>
                  <a:ext cx="5854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BSS-1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3" name="文本框 92"/>
                <p:cNvSpPr txBox="1"/>
                <p:nvPr/>
              </p:nvSpPr>
              <p:spPr>
                <a:xfrm>
                  <a:off x="10176907" y="3473511"/>
                  <a:ext cx="5854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BSS-2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4" name="文本框 93"/>
                <p:cNvSpPr txBox="1"/>
                <p:nvPr/>
              </p:nvSpPr>
              <p:spPr>
                <a:xfrm>
                  <a:off x="9243131" y="3473459"/>
                  <a:ext cx="56778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等线" panose="02010600030101010101" pitchFamily="2" charset="-122"/>
                      <a:cs typeface="Times New Roman" panose="02020603050405020304" pitchFamily="18" charset="0"/>
                    </a:rPr>
                    <a:t>OBSS</a:t>
                  </a:r>
                  <a:endParaRPr kumimoji="0" lang="zh-CN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5" name="组合 94"/>
                <p:cNvGrpSpPr/>
                <p:nvPr/>
              </p:nvGrpSpPr>
              <p:grpSpPr>
                <a:xfrm>
                  <a:off x="8361314" y="4273087"/>
                  <a:ext cx="604550" cy="543006"/>
                  <a:chOff x="4875698" y="2567050"/>
                  <a:chExt cx="3631418" cy="3261732"/>
                </a:xfrm>
                <a:solidFill>
                  <a:schemeClr val="tx1"/>
                </a:solidFill>
              </p:grpSpPr>
              <p:sp>
                <p:nvSpPr>
                  <p:cNvPr id="108" name="任意多边形 107"/>
                  <p:cNvSpPr/>
                  <p:nvPr/>
                </p:nvSpPr>
                <p:spPr>
                  <a:xfrm>
                    <a:off x="4875698" y="3589362"/>
                    <a:ext cx="3631418" cy="2239420"/>
                  </a:xfrm>
                  <a:custGeom>
                    <a:avLst/>
                    <a:gdLst>
                      <a:gd name="connsiteX0" fmla="*/ 343063 w 3631418"/>
                      <a:gd name="connsiteY0" fmla="*/ 1157518 h 2239420"/>
                      <a:gd name="connsiteX1" fmla="*/ 193097 w 3631418"/>
                      <a:gd name="connsiteY1" fmla="*/ 1307484 h 2239420"/>
                      <a:gd name="connsiteX2" fmla="*/ 193097 w 3631418"/>
                      <a:gd name="connsiteY2" fmla="*/ 1907332 h 2239420"/>
                      <a:gd name="connsiteX3" fmla="*/ 343063 w 3631418"/>
                      <a:gd name="connsiteY3" fmla="*/ 2057298 h 2239420"/>
                      <a:gd name="connsiteX4" fmla="*/ 3288355 w 3631418"/>
                      <a:gd name="connsiteY4" fmla="*/ 2057298 h 2239420"/>
                      <a:gd name="connsiteX5" fmla="*/ 3438321 w 3631418"/>
                      <a:gd name="connsiteY5" fmla="*/ 1907332 h 2239420"/>
                      <a:gd name="connsiteX6" fmla="*/ 3438321 w 3631418"/>
                      <a:gd name="connsiteY6" fmla="*/ 1307484 h 2239420"/>
                      <a:gd name="connsiteX7" fmla="*/ 3288355 w 3631418"/>
                      <a:gd name="connsiteY7" fmla="*/ 1157518 h 2239420"/>
                      <a:gd name="connsiteX8" fmla="*/ 908273 w 3631418"/>
                      <a:gd name="connsiteY8" fmla="*/ 112 h 2239420"/>
                      <a:gd name="connsiteX9" fmla="*/ 974973 w 3631418"/>
                      <a:gd name="connsiteY9" fmla="*/ 23973 h 2239420"/>
                      <a:gd name="connsiteX10" fmla="*/ 979443 w 3631418"/>
                      <a:gd name="connsiteY10" fmla="*/ 28024 h 2239420"/>
                      <a:gd name="connsiteX11" fmla="*/ 985874 w 3631418"/>
                      <a:gd name="connsiteY11" fmla="*/ 158760 h 2239420"/>
                      <a:gd name="connsiteX12" fmla="*/ 691385 w 3631418"/>
                      <a:gd name="connsiteY12" fmla="*/ 483717 h 2239420"/>
                      <a:gd name="connsiteX13" fmla="*/ 691385 w 3631418"/>
                      <a:gd name="connsiteY13" fmla="*/ 975396 h 2239420"/>
                      <a:gd name="connsiteX14" fmla="*/ 3420743 w 3631418"/>
                      <a:gd name="connsiteY14" fmla="*/ 975396 h 2239420"/>
                      <a:gd name="connsiteX15" fmla="*/ 3631418 w 3631418"/>
                      <a:gd name="connsiteY15" fmla="*/ 1186071 h 2239420"/>
                      <a:gd name="connsiteX16" fmla="*/ 3631418 w 3631418"/>
                      <a:gd name="connsiteY16" fmla="*/ 2028745 h 2239420"/>
                      <a:gd name="connsiteX17" fmla="*/ 3420743 w 3631418"/>
                      <a:gd name="connsiteY17" fmla="*/ 2239420 h 2239420"/>
                      <a:gd name="connsiteX18" fmla="*/ 210675 w 3631418"/>
                      <a:gd name="connsiteY18" fmla="*/ 2239420 h 2239420"/>
                      <a:gd name="connsiteX19" fmla="*/ 0 w 3631418"/>
                      <a:gd name="connsiteY19" fmla="*/ 2028745 h 2239420"/>
                      <a:gd name="connsiteX20" fmla="*/ 0 w 3631418"/>
                      <a:gd name="connsiteY20" fmla="*/ 1186071 h 2239420"/>
                      <a:gd name="connsiteX21" fmla="*/ 210675 w 3631418"/>
                      <a:gd name="connsiteY21" fmla="*/ 975396 h 2239420"/>
                      <a:gd name="connsiteX22" fmla="*/ 494161 w 3631418"/>
                      <a:gd name="connsiteY22" fmla="*/ 975396 h 2239420"/>
                      <a:gd name="connsiteX23" fmla="*/ 494161 w 3631418"/>
                      <a:gd name="connsiteY23" fmla="*/ 480739 h 2239420"/>
                      <a:gd name="connsiteX24" fmla="*/ 489579 w 3631418"/>
                      <a:gd name="connsiteY24" fmla="*/ 462124 h 2239420"/>
                      <a:gd name="connsiteX25" fmla="*/ 494161 w 3631418"/>
                      <a:gd name="connsiteY25" fmla="*/ 430313 h 2239420"/>
                      <a:gd name="connsiteX26" fmla="*/ 494161 w 3631418"/>
                      <a:gd name="connsiteY26" fmla="*/ 426826 h 2239420"/>
                      <a:gd name="connsiteX27" fmla="*/ 494744 w 3631418"/>
                      <a:gd name="connsiteY27" fmla="*/ 426826 h 2239420"/>
                      <a:gd name="connsiteX28" fmla="*/ 513441 w 3631418"/>
                      <a:gd name="connsiteY28" fmla="*/ 395424 h 2239420"/>
                      <a:gd name="connsiteX29" fmla="*/ 844237 w 3631418"/>
                      <a:gd name="connsiteY29" fmla="*/ 30404 h 2239420"/>
                      <a:gd name="connsiteX30" fmla="*/ 908273 w 3631418"/>
                      <a:gd name="connsiteY30" fmla="*/ 112 h 22394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3631418" h="2239420">
                        <a:moveTo>
                          <a:pt x="343063" y="1157518"/>
                        </a:moveTo>
                        <a:cubicBezTo>
                          <a:pt x="260239" y="1157518"/>
                          <a:pt x="193097" y="1224660"/>
                          <a:pt x="193097" y="1307484"/>
                        </a:cubicBezTo>
                        <a:lnTo>
                          <a:pt x="193097" y="1907332"/>
                        </a:lnTo>
                        <a:cubicBezTo>
                          <a:pt x="193097" y="1990156"/>
                          <a:pt x="260239" y="2057298"/>
                          <a:pt x="343063" y="2057298"/>
                        </a:cubicBezTo>
                        <a:lnTo>
                          <a:pt x="3288355" y="2057298"/>
                        </a:lnTo>
                        <a:cubicBezTo>
                          <a:pt x="3371179" y="2057298"/>
                          <a:pt x="3438321" y="1990156"/>
                          <a:pt x="3438321" y="1907332"/>
                        </a:cubicBezTo>
                        <a:lnTo>
                          <a:pt x="3438321" y="1307484"/>
                        </a:lnTo>
                        <a:cubicBezTo>
                          <a:pt x="3438321" y="1224660"/>
                          <a:pt x="3371179" y="1157518"/>
                          <a:pt x="3288355" y="1157518"/>
                        </a:cubicBezTo>
                        <a:close/>
                        <a:moveTo>
                          <a:pt x="908273" y="112"/>
                        </a:moveTo>
                        <a:cubicBezTo>
                          <a:pt x="931932" y="-1051"/>
                          <a:pt x="956034" y="6810"/>
                          <a:pt x="974973" y="23973"/>
                        </a:cubicBezTo>
                        <a:lnTo>
                          <a:pt x="979443" y="28024"/>
                        </a:lnTo>
                        <a:cubicBezTo>
                          <a:pt x="1017321" y="62350"/>
                          <a:pt x="1020200" y="120883"/>
                          <a:pt x="985874" y="158760"/>
                        </a:cubicBezTo>
                        <a:lnTo>
                          <a:pt x="691385" y="483717"/>
                        </a:lnTo>
                        <a:lnTo>
                          <a:pt x="691385" y="975396"/>
                        </a:lnTo>
                        <a:lnTo>
                          <a:pt x="3420743" y="975396"/>
                        </a:lnTo>
                        <a:cubicBezTo>
                          <a:pt x="3537096" y="975396"/>
                          <a:pt x="3631418" y="1069718"/>
                          <a:pt x="3631418" y="1186071"/>
                        </a:cubicBezTo>
                        <a:lnTo>
                          <a:pt x="3631418" y="2028745"/>
                        </a:lnTo>
                        <a:cubicBezTo>
                          <a:pt x="3631418" y="2145098"/>
                          <a:pt x="3537096" y="2239420"/>
                          <a:pt x="3420743" y="2239420"/>
                        </a:cubicBezTo>
                        <a:lnTo>
                          <a:pt x="210675" y="2239420"/>
                        </a:lnTo>
                        <a:cubicBezTo>
                          <a:pt x="94322" y="2239420"/>
                          <a:pt x="0" y="2145098"/>
                          <a:pt x="0" y="2028745"/>
                        </a:cubicBezTo>
                        <a:lnTo>
                          <a:pt x="0" y="1186071"/>
                        </a:lnTo>
                        <a:cubicBezTo>
                          <a:pt x="0" y="1069718"/>
                          <a:pt x="94322" y="975396"/>
                          <a:pt x="210675" y="975396"/>
                        </a:cubicBezTo>
                        <a:lnTo>
                          <a:pt x="494161" y="975396"/>
                        </a:lnTo>
                        <a:lnTo>
                          <a:pt x="494161" y="480739"/>
                        </a:lnTo>
                        <a:lnTo>
                          <a:pt x="489579" y="462124"/>
                        </a:lnTo>
                        <a:lnTo>
                          <a:pt x="494161" y="430313"/>
                        </a:lnTo>
                        <a:lnTo>
                          <a:pt x="494161" y="426826"/>
                        </a:lnTo>
                        <a:lnTo>
                          <a:pt x="494744" y="426826"/>
                        </a:lnTo>
                        <a:lnTo>
                          <a:pt x="513441" y="395424"/>
                        </a:lnTo>
                        <a:lnTo>
                          <a:pt x="844237" y="30404"/>
                        </a:lnTo>
                        <a:cubicBezTo>
                          <a:pt x="861400" y="11465"/>
                          <a:pt x="884615" y="1276"/>
                          <a:pt x="908273" y="112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9" name="椭圆 108"/>
                  <p:cNvSpPr/>
                  <p:nvPr/>
                </p:nvSpPr>
                <p:spPr>
                  <a:xfrm>
                    <a:off x="5257887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0" name="椭圆 109"/>
                  <p:cNvSpPr/>
                  <p:nvPr/>
                </p:nvSpPr>
                <p:spPr>
                  <a:xfrm>
                    <a:off x="5622763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1" name="椭圆 110"/>
                  <p:cNvSpPr/>
                  <p:nvPr/>
                </p:nvSpPr>
                <p:spPr>
                  <a:xfrm>
                    <a:off x="5994216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2" name="椭圆 111"/>
                  <p:cNvSpPr/>
                  <p:nvPr/>
                </p:nvSpPr>
                <p:spPr>
                  <a:xfrm>
                    <a:off x="6365669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3" name="圆角矩形 112"/>
                  <p:cNvSpPr/>
                  <p:nvPr/>
                </p:nvSpPr>
                <p:spPr>
                  <a:xfrm>
                    <a:off x="7094759" y="5236947"/>
                    <a:ext cx="1030779" cy="201716"/>
                  </a:xfrm>
                  <a:prstGeom prst="roundRect">
                    <a:avLst>
                      <a:gd name="adj" fmla="val 48422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4" name="任意多边形 113"/>
                  <p:cNvSpPr/>
                  <p:nvPr/>
                </p:nvSpPr>
                <p:spPr>
                  <a:xfrm>
                    <a:off x="5693630" y="2567050"/>
                    <a:ext cx="1223396" cy="1232234"/>
                  </a:xfrm>
                  <a:custGeom>
                    <a:avLst/>
                    <a:gdLst>
                      <a:gd name="connsiteX0" fmla="*/ 99895 w 1223396"/>
                      <a:gd name="connsiteY0" fmla="*/ 705868 h 1232234"/>
                      <a:gd name="connsiteX1" fmla="*/ 131379 w 1223396"/>
                      <a:gd name="connsiteY1" fmla="*/ 712224 h 1232234"/>
                      <a:gd name="connsiteX2" fmla="*/ 137683 w 1223396"/>
                      <a:gd name="connsiteY2" fmla="*/ 716475 h 1232234"/>
                      <a:gd name="connsiteX3" fmla="*/ 176943 w 1223396"/>
                      <a:gd name="connsiteY3" fmla="*/ 720432 h 1232234"/>
                      <a:gd name="connsiteX4" fmla="*/ 509175 w 1223396"/>
                      <a:gd name="connsiteY4" fmla="*/ 1128068 h 1232234"/>
                      <a:gd name="connsiteX5" fmla="*/ 508892 w 1223396"/>
                      <a:gd name="connsiteY5" fmla="*/ 1131280 h 1232234"/>
                      <a:gd name="connsiteX6" fmla="*/ 510128 w 1223396"/>
                      <a:gd name="connsiteY6" fmla="*/ 1137405 h 1232234"/>
                      <a:gd name="connsiteX7" fmla="*/ 429243 w 1223396"/>
                      <a:gd name="connsiteY7" fmla="*/ 1218290 h 1232234"/>
                      <a:gd name="connsiteX8" fmla="*/ 348358 w 1223396"/>
                      <a:gd name="connsiteY8" fmla="*/ 1137405 h 1232234"/>
                      <a:gd name="connsiteX9" fmla="*/ 354714 w 1223396"/>
                      <a:gd name="connsiteY9" fmla="*/ 1105921 h 1232234"/>
                      <a:gd name="connsiteX10" fmla="*/ 358410 w 1223396"/>
                      <a:gd name="connsiteY10" fmla="*/ 1100439 h 1232234"/>
                      <a:gd name="connsiteX11" fmla="*/ 356666 w 1223396"/>
                      <a:gd name="connsiteY11" fmla="*/ 1080670 h 1232234"/>
                      <a:gd name="connsiteX12" fmla="*/ 147049 w 1223396"/>
                      <a:gd name="connsiteY12" fmla="*/ 865746 h 1232234"/>
                      <a:gd name="connsiteX13" fmla="*/ 121850 w 1223396"/>
                      <a:gd name="connsiteY13" fmla="*/ 863206 h 1232234"/>
                      <a:gd name="connsiteX14" fmla="*/ 99895 w 1223396"/>
                      <a:gd name="connsiteY14" fmla="*/ 867638 h 1232234"/>
                      <a:gd name="connsiteX15" fmla="*/ 19010 w 1223396"/>
                      <a:gd name="connsiteY15" fmla="*/ 786753 h 1232234"/>
                      <a:gd name="connsiteX16" fmla="*/ 99895 w 1223396"/>
                      <a:gd name="connsiteY16" fmla="*/ 705868 h 1232234"/>
                      <a:gd name="connsiteX17" fmla="*/ 87908 w 1223396"/>
                      <a:gd name="connsiteY17" fmla="*/ 347987 h 1232234"/>
                      <a:gd name="connsiteX18" fmla="*/ 122126 w 1223396"/>
                      <a:gd name="connsiteY18" fmla="*/ 354895 h 1232234"/>
                      <a:gd name="connsiteX19" fmla="*/ 127095 w 1223396"/>
                      <a:gd name="connsiteY19" fmla="*/ 358246 h 1232234"/>
                      <a:gd name="connsiteX20" fmla="*/ 172013 w 1223396"/>
                      <a:gd name="connsiteY20" fmla="*/ 360514 h 1232234"/>
                      <a:gd name="connsiteX21" fmla="*/ 851206 w 1223396"/>
                      <a:gd name="connsiteY21" fmla="*/ 982332 h 1232234"/>
                      <a:gd name="connsiteX22" fmla="*/ 862982 w 1223396"/>
                      <a:gd name="connsiteY22" fmla="*/ 1106917 h 1232234"/>
                      <a:gd name="connsiteX23" fmla="*/ 865134 w 1223396"/>
                      <a:gd name="connsiteY23" fmla="*/ 1110108 h 1232234"/>
                      <a:gd name="connsiteX24" fmla="*/ 872042 w 1223396"/>
                      <a:gd name="connsiteY24" fmla="*/ 1144326 h 1232234"/>
                      <a:gd name="connsiteX25" fmla="*/ 784134 w 1223396"/>
                      <a:gd name="connsiteY25" fmla="*/ 1232234 h 1232234"/>
                      <a:gd name="connsiteX26" fmla="*/ 696226 w 1223396"/>
                      <a:gd name="connsiteY26" fmla="*/ 1144326 h 1232234"/>
                      <a:gd name="connsiteX27" fmla="*/ 702433 w 1223396"/>
                      <a:gd name="connsiteY27" fmla="*/ 1113581 h 1232234"/>
                      <a:gd name="connsiteX28" fmla="*/ 694208 w 1223396"/>
                      <a:gd name="connsiteY28" fmla="*/ 1020363 h 1232234"/>
                      <a:gd name="connsiteX29" fmla="*/ 216156 w 1223396"/>
                      <a:gd name="connsiteY29" fmla="*/ 530207 h 1232234"/>
                      <a:gd name="connsiteX30" fmla="*/ 113195 w 1223396"/>
                      <a:gd name="connsiteY30" fmla="*/ 519828 h 1232234"/>
                      <a:gd name="connsiteX31" fmla="*/ 113195 w 1223396"/>
                      <a:gd name="connsiteY31" fmla="*/ 518698 h 1232234"/>
                      <a:gd name="connsiteX32" fmla="*/ 87908 w 1223396"/>
                      <a:gd name="connsiteY32" fmla="*/ 523803 h 1232234"/>
                      <a:gd name="connsiteX33" fmla="*/ 0 w 1223396"/>
                      <a:gd name="connsiteY33" fmla="*/ 435895 h 1232234"/>
                      <a:gd name="connsiteX34" fmla="*/ 87908 w 1223396"/>
                      <a:gd name="connsiteY34" fmla="*/ 347987 h 1232234"/>
                      <a:gd name="connsiteX35" fmla="*/ 113195 w 1223396"/>
                      <a:gd name="connsiteY35" fmla="*/ 0 h 1232234"/>
                      <a:gd name="connsiteX36" fmla="*/ 212221 w 1223396"/>
                      <a:gd name="connsiteY36" fmla="*/ 5000 h 1232234"/>
                      <a:gd name="connsiteX37" fmla="*/ 1218280 w 1223396"/>
                      <a:gd name="connsiteY37" fmla="*/ 1017466 h 1232234"/>
                      <a:gd name="connsiteX38" fmla="*/ 1223035 w 1223396"/>
                      <a:gd name="connsiteY38" fmla="*/ 1117887 h 1232234"/>
                      <a:gd name="connsiteX39" fmla="*/ 1223396 w 1223396"/>
                      <a:gd name="connsiteY39" fmla="*/ 1119677 h 1232234"/>
                      <a:gd name="connsiteX40" fmla="*/ 1223172 w 1223396"/>
                      <a:gd name="connsiteY40" fmla="*/ 1120787 h 1232234"/>
                      <a:gd name="connsiteX41" fmla="*/ 1223396 w 1223396"/>
                      <a:gd name="connsiteY41" fmla="*/ 1125521 h 1232234"/>
                      <a:gd name="connsiteX42" fmla="*/ 1222506 w 1223396"/>
                      <a:gd name="connsiteY42" fmla="*/ 1144326 h 1232234"/>
                      <a:gd name="connsiteX43" fmla="*/ 1218420 w 1223396"/>
                      <a:gd name="connsiteY43" fmla="*/ 1144326 h 1232234"/>
                      <a:gd name="connsiteX44" fmla="*/ 1215647 w 1223396"/>
                      <a:gd name="connsiteY44" fmla="*/ 1158061 h 1232234"/>
                      <a:gd name="connsiteX45" fmla="*/ 1124784 w 1223396"/>
                      <a:gd name="connsiteY45" fmla="*/ 1218289 h 1232234"/>
                      <a:gd name="connsiteX46" fmla="*/ 1033921 w 1223396"/>
                      <a:gd name="connsiteY46" fmla="*/ 1158061 h 1232234"/>
                      <a:gd name="connsiteX47" fmla="*/ 1031148 w 1223396"/>
                      <a:gd name="connsiteY47" fmla="*/ 1144326 h 1232234"/>
                      <a:gd name="connsiteX48" fmla="*/ 1017556 w 1223396"/>
                      <a:gd name="connsiteY48" fmla="*/ 1144326 h 1232234"/>
                      <a:gd name="connsiteX49" fmla="*/ 1018446 w 1223396"/>
                      <a:gd name="connsiteY49" fmla="*/ 1125521 h 1232234"/>
                      <a:gd name="connsiteX50" fmla="*/ 191265 w 1223396"/>
                      <a:gd name="connsiteY50" fmla="*/ 208891 h 1232234"/>
                      <a:gd name="connsiteX51" fmla="*/ 118440 w 1223396"/>
                      <a:gd name="connsiteY51" fmla="*/ 205214 h 1232234"/>
                      <a:gd name="connsiteX52" fmla="*/ 117622 w 1223396"/>
                      <a:gd name="connsiteY52" fmla="*/ 205379 h 1232234"/>
                      <a:gd name="connsiteX53" fmla="*/ 116258 w 1223396"/>
                      <a:gd name="connsiteY53" fmla="*/ 205104 h 1232234"/>
                      <a:gd name="connsiteX54" fmla="*/ 113195 w 1223396"/>
                      <a:gd name="connsiteY54" fmla="*/ 204949 h 1232234"/>
                      <a:gd name="connsiteX55" fmla="*/ 113195 w 1223396"/>
                      <a:gd name="connsiteY55" fmla="*/ 204485 h 1232234"/>
                      <a:gd name="connsiteX56" fmla="*/ 79238 w 1223396"/>
                      <a:gd name="connsiteY56" fmla="*/ 197629 h 1232234"/>
                      <a:gd name="connsiteX57" fmla="*/ 19010 w 1223396"/>
                      <a:gd name="connsiteY57" fmla="*/ 106767 h 1232234"/>
                      <a:gd name="connsiteX58" fmla="*/ 79238 w 1223396"/>
                      <a:gd name="connsiteY58" fmla="*/ 15904 h 1232234"/>
                      <a:gd name="connsiteX59" fmla="*/ 113195 w 1223396"/>
                      <a:gd name="connsiteY59" fmla="*/ 9049 h 1232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</a:cxnLst>
                    <a:rect l="l" t="t" r="r" b="b"/>
                    <a:pathLst>
                      <a:path w="1223396" h="1232234">
                        <a:moveTo>
                          <a:pt x="99895" y="705868"/>
                        </a:moveTo>
                        <a:cubicBezTo>
                          <a:pt x="111063" y="705868"/>
                          <a:pt x="121702" y="708131"/>
                          <a:pt x="131379" y="712224"/>
                        </a:cubicBezTo>
                        <a:lnTo>
                          <a:pt x="137683" y="716475"/>
                        </a:lnTo>
                        <a:lnTo>
                          <a:pt x="176943" y="720432"/>
                        </a:lnTo>
                        <a:cubicBezTo>
                          <a:pt x="366547" y="759231"/>
                          <a:pt x="509175" y="926993"/>
                          <a:pt x="509175" y="1128068"/>
                        </a:cubicBezTo>
                        <a:lnTo>
                          <a:pt x="508892" y="1131280"/>
                        </a:lnTo>
                        <a:lnTo>
                          <a:pt x="510128" y="1137405"/>
                        </a:lnTo>
                        <a:cubicBezTo>
                          <a:pt x="510128" y="1182077"/>
                          <a:pt x="473915" y="1218290"/>
                          <a:pt x="429243" y="1218290"/>
                        </a:cubicBezTo>
                        <a:cubicBezTo>
                          <a:pt x="384571" y="1218290"/>
                          <a:pt x="348358" y="1182077"/>
                          <a:pt x="348358" y="1137405"/>
                        </a:cubicBezTo>
                        <a:cubicBezTo>
                          <a:pt x="348358" y="1126237"/>
                          <a:pt x="350621" y="1115598"/>
                          <a:pt x="354714" y="1105921"/>
                        </a:cubicBezTo>
                        <a:lnTo>
                          <a:pt x="358410" y="1100439"/>
                        </a:lnTo>
                        <a:lnTo>
                          <a:pt x="356666" y="1080670"/>
                        </a:lnTo>
                        <a:cubicBezTo>
                          <a:pt x="337430" y="972979"/>
                          <a:pt x="253812" y="887593"/>
                          <a:pt x="147049" y="865746"/>
                        </a:cubicBezTo>
                        <a:lnTo>
                          <a:pt x="121850" y="863206"/>
                        </a:lnTo>
                        <a:lnTo>
                          <a:pt x="99895" y="867638"/>
                        </a:lnTo>
                        <a:cubicBezTo>
                          <a:pt x="55223" y="867638"/>
                          <a:pt x="19010" y="831425"/>
                          <a:pt x="19010" y="786753"/>
                        </a:cubicBezTo>
                        <a:cubicBezTo>
                          <a:pt x="19010" y="742081"/>
                          <a:pt x="55223" y="705868"/>
                          <a:pt x="99895" y="705868"/>
                        </a:cubicBezTo>
                        <a:close/>
                        <a:moveTo>
                          <a:pt x="87908" y="347987"/>
                        </a:moveTo>
                        <a:cubicBezTo>
                          <a:pt x="100046" y="347987"/>
                          <a:pt x="111609" y="350447"/>
                          <a:pt x="122126" y="354895"/>
                        </a:cubicBezTo>
                        <a:lnTo>
                          <a:pt x="127095" y="358246"/>
                        </a:lnTo>
                        <a:lnTo>
                          <a:pt x="172013" y="360514"/>
                        </a:lnTo>
                        <a:cubicBezTo>
                          <a:pt x="512608" y="395104"/>
                          <a:pt x="787744" y="651115"/>
                          <a:pt x="851206" y="982332"/>
                        </a:cubicBezTo>
                        <a:lnTo>
                          <a:pt x="862982" y="1106917"/>
                        </a:lnTo>
                        <a:lnTo>
                          <a:pt x="865134" y="1110108"/>
                        </a:lnTo>
                        <a:cubicBezTo>
                          <a:pt x="869582" y="1120626"/>
                          <a:pt x="872042" y="1132189"/>
                          <a:pt x="872042" y="1144326"/>
                        </a:cubicBezTo>
                        <a:cubicBezTo>
                          <a:pt x="872042" y="1192876"/>
                          <a:pt x="832684" y="1232234"/>
                          <a:pt x="784134" y="1232234"/>
                        </a:cubicBezTo>
                        <a:cubicBezTo>
                          <a:pt x="735584" y="1232234"/>
                          <a:pt x="696226" y="1192876"/>
                          <a:pt x="696226" y="1144326"/>
                        </a:cubicBezTo>
                        <a:lnTo>
                          <a:pt x="702433" y="1113581"/>
                        </a:lnTo>
                        <a:lnTo>
                          <a:pt x="694208" y="1020363"/>
                        </a:lnTo>
                        <a:cubicBezTo>
                          <a:pt x="650338" y="774764"/>
                          <a:pt x="459640" y="580031"/>
                          <a:pt x="216156" y="530207"/>
                        </a:cubicBezTo>
                        <a:lnTo>
                          <a:pt x="113195" y="519828"/>
                        </a:lnTo>
                        <a:lnTo>
                          <a:pt x="113195" y="518698"/>
                        </a:lnTo>
                        <a:lnTo>
                          <a:pt x="87908" y="523803"/>
                        </a:lnTo>
                        <a:cubicBezTo>
                          <a:pt x="39358" y="523803"/>
                          <a:pt x="0" y="484445"/>
                          <a:pt x="0" y="435895"/>
                        </a:cubicBezTo>
                        <a:cubicBezTo>
                          <a:pt x="0" y="387345"/>
                          <a:pt x="39358" y="347987"/>
                          <a:pt x="87908" y="347987"/>
                        </a:cubicBezTo>
                        <a:close/>
                        <a:moveTo>
                          <a:pt x="113195" y="0"/>
                        </a:moveTo>
                        <a:lnTo>
                          <a:pt x="212221" y="5000"/>
                        </a:lnTo>
                        <a:cubicBezTo>
                          <a:pt x="744685" y="59075"/>
                          <a:pt x="1167507" y="484033"/>
                          <a:pt x="1218280" y="1017466"/>
                        </a:cubicBezTo>
                        <a:lnTo>
                          <a:pt x="1223035" y="1117887"/>
                        </a:lnTo>
                        <a:lnTo>
                          <a:pt x="1223396" y="1119677"/>
                        </a:lnTo>
                        <a:lnTo>
                          <a:pt x="1223172" y="1120787"/>
                        </a:lnTo>
                        <a:lnTo>
                          <a:pt x="1223396" y="1125521"/>
                        </a:lnTo>
                        <a:lnTo>
                          <a:pt x="1222506" y="1144326"/>
                        </a:lnTo>
                        <a:lnTo>
                          <a:pt x="1218420" y="1144326"/>
                        </a:lnTo>
                        <a:lnTo>
                          <a:pt x="1215647" y="1158061"/>
                        </a:lnTo>
                        <a:cubicBezTo>
                          <a:pt x="1200677" y="1193455"/>
                          <a:pt x="1165631" y="1218289"/>
                          <a:pt x="1124784" y="1218289"/>
                        </a:cubicBezTo>
                        <a:cubicBezTo>
                          <a:pt x="1083937" y="1218289"/>
                          <a:pt x="1048891" y="1193455"/>
                          <a:pt x="1033921" y="1158061"/>
                        </a:cubicBezTo>
                        <a:lnTo>
                          <a:pt x="1031148" y="1144326"/>
                        </a:lnTo>
                        <a:lnTo>
                          <a:pt x="1017556" y="1144326"/>
                        </a:lnTo>
                        <a:lnTo>
                          <a:pt x="1018446" y="1125521"/>
                        </a:lnTo>
                        <a:cubicBezTo>
                          <a:pt x="1018446" y="648457"/>
                          <a:pt x="655880" y="256075"/>
                          <a:pt x="191265" y="208891"/>
                        </a:cubicBezTo>
                        <a:lnTo>
                          <a:pt x="118440" y="205214"/>
                        </a:lnTo>
                        <a:lnTo>
                          <a:pt x="117622" y="205379"/>
                        </a:lnTo>
                        <a:lnTo>
                          <a:pt x="116258" y="205104"/>
                        </a:lnTo>
                        <a:lnTo>
                          <a:pt x="113195" y="204949"/>
                        </a:lnTo>
                        <a:lnTo>
                          <a:pt x="113195" y="204485"/>
                        </a:lnTo>
                        <a:lnTo>
                          <a:pt x="79238" y="197629"/>
                        </a:lnTo>
                        <a:cubicBezTo>
                          <a:pt x="43845" y="182659"/>
                          <a:pt x="19010" y="147613"/>
                          <a:pt x="19010" y="106767"/>
                        </a:cubicBezTo>
                        <a:cubicBezTo>
                          <a:pt x="19010" y="65920"/>
                          <a:pt x="43845" y="30874"/>
                          <a:pt x="79238" y="15904"/>
                        </a:cubicBezTo>
                        <a:lnTo>
                          <a:pt x="113195" y="9049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15" name="椭圆 114"/>
                  <p:cNvSpPr/>
                  <p:nvPr/>
                </p:nvSpPr>
                <p:spPr>
                  <a:xfrm>
                    <a:off x="7848463" y="4886837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96" name="组合 95"/>
                <p:cNvGrpSpPr/>
                <p:nvPr/>
              </p:nvGrpSpPr>
              <p:grpSpPr>
                <a:xfrm flipH="1">
                  <a:off x="10019785" y="4248873"/>
                  <a:ext cx="604550" cy="543006"/>
                  <a:chOff x="4875698" y="2567050"/>
                  <a:chExt cx="3631418" cy="3261732"/>
                </a:xfrm>
                <a:solidFill>
                  <a:schemeClr val="accent2"/>
                </a:solidFill>
              </p:grpSpPr>
              <p:sp>
                <p:nvSpPr>
                  <p:cNvPr id="100" name="任意多边形 99"/>
                  <p:cNvSpPr/>
                  <p:nvPr/>
                </p:nvSpPr>
                <p:spPr>
                  <a:xfrm>
                    <a:off x="4875698" y="3589362"/>
                    <a:ext cx="3631418" cy="2239420"/>
                  </a:xfrm>
                  <a:custGeom>
                    <a:avLst/>
                    <a:gdLst>
                      <a:gd name="connsiteX0" fmla="*/ 343063 w 3631418"/>
                      <a:gd name="connsiteY0" fmla="*/ 1157518 h 2239420"/>
                      <a:gd name="connsiteX1" fmla="*/ 193097 w 3631418"/>
                      <a:gd name="connsiteY1" fmla="*/ 1307484 h 2239420"/>
                      <a:gd name="connsiteX2" fmla="*/ 193097 w 3631418"/>
                      <a:gd name="connsiteY2" fmla="*/ 1907332 h 2239420"/>
                      <a:gd name="connsiteX3" fmla="*/ 343063 w 3631418"/>
                      <a:gd name="connsiteY3" fmla="*/ 2057298 h 2239420"/>
                      <a:gd name="connsiteX4" fmla="*/ 3288355 w 3631418"/>
                      <a:gd name="connsiteY4" fmla="*/ 2057298 h 2239420"/>
                      <a:gd name="connsiteX5" fmla="*/ 3438321 w 3631418"/>
                      <a:gd name="connsiteY5" fmla="*/ 1907332 h 2239420"/>
                      <a:gd name="connsiteX6" fmla="*/ 3438321 w 3631418"/>
                      <a:gd name="connsiteY6" fmla="*/ 1307484 h 2239420"/>
                      <a:gd name="connsiteX7" fmla="*/ 3288355 w 3631418"/>
                      <a:gd name="connsiteY7" fmla="*/ 1157518 h 2239420"/>
                      <a:gd name="connsiteX8" fmla="*/ 908273 w 3631418"/>
                      <a:gd name="connsiteY8" fmla="*/ 112 h 2239420"/>
                      <a:gd name="connsiteX9" fmla="*/ 974973 w 3631418"/>
                      <a:gd name="connsiteY9" fmla="*/ 23973 h 2239420"/>
                      <a:gd name="connsiteX10" fmla="*/ 979443 w 3631418"/>
                      <a:gd name="connsiteY10" fmla="*/ 28024 h 2239420"/>
                      <a:gd name="connsiteX11" fmla="*/ 985874 w 3631418"/>
                      <a:gd name="connsiteY11" fmla="*/ 158760 h 2239420"/>
                      <a:gd name="connsiteX12" fmla="*/ 691385 w 3631418"/>
                      <a:gd name="connsiteY12" fmla="*/ 483717 h 2239420"/>
                      <a:gd name="connsiteX13" fmla="*/ 691385 w 3631418"/>
                      <a:gd name="connsiteY13" fmla="*/ 975396 h 2239420"/>
                      <a:gd name="connsiteX14" fmla="*/ 3420743 w 3631418"/>
                      <a:gd name="connsiteY14" fmla="*/ 975396 h 2239420"/>
                      <a:gd name="connsiteX15" fmla="*/ 3631418 w 3631418"/>
                      <a:gd name="connsiteY15" fmla="*/ 1186071 h 2239420"/>
                      <a:gd name="connsiteX16" fmla="*/ 3631418 w 3631418"/>
                      <a:gd name="connsiteY16" fmla="*/ 2028745 h 2239420"/>
                      <a:gd name="connsiteX17" fmla="*/ 3420743 w 3631418"/>
                      <a:gd name="connsiteY17" fmla="*/ 2239420 h 2239420"/>
                      <a:gd name="connsiteX18" fmla="*/ 210675 w 3631418"/>
                      <a:gd name="connsiteY18" fmla="*/ 2239420 h 2239420"/>
                      <a:gd name="connsiteX19" fmla="*/ 0 w 3631418"/>
                      <a:gd name="connsiteY19" fmla="*/ 2028745 h 2239420"/>
                      <a:gd name="connsiteX20" fmla="*/ 0 w 3631418"/>
                      <a:gd name="connsiteY20" fmla="*/ 1186071 h 2239420"/>
                      <a:gd name="connsiteX21" fmla="*/ 210675 w 3631418"/>
                      <a:gd name="connsiteY21" fmla="*/ 975396 h 2239420"/>
                      <a:gd name="connsiteX22" fmla="*/ 494161 w 3631418"/>
                      <a:gd name="connsiteY22" fmla="*/ 975396 h 2239420"/>
                      <a:gd name="connsiteX23" fmla="*/ 494161 w 3631418"/>
                      <a:gd name="connsiteY23" fmla="*/ 480739 h 2239420"/>
                      <a:gd name="connsiteX24" fmla="*/ 489579 w 3631418"/>
                      <a:gd name="connsiteY24" fmla="*/ 462124 h 2239420"/>
                      <a:gd name="connsiteX25" fmla="*/ 494161 w 3631418"/>
                      <a:gd name="connsiteY25" fmla="*/ 430313 h 2239420"/>
                      <a:gd name="connsiteX26" fmla="*/ 494161 w 3631418"/>
                      <a:gd name="connsiteY26" fmla="*/ 426826 h 2239420"/>
                      <a:gd name="connsiteX27" fmla="*/ 494744 w 3631418"/>
                      <a:gd name="connsiteY27" fmla="*/ 426826 h 2239420"/>
                      <a:gd name="connsiteX28" fmla="*/ 513441 w 3631418"/>
                      <a:gd name="connsiteY28" fmla="*/ 395424 h 2239420"/>
                      <a:gd name="connsiteX29" fmla="*/ 844237 w 3631418"/>
                      <a:gd name="connsiteY29" fmla="*/ 30404 h 2239420"/>
                      <a:gd name="connsiteX30" fmla="*/ 908273 w 3631418"/>
                      <a:gd name="connsiteY30" fmla="*/ 112 h 22394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3631418" h="2239420">
                        <a:moveTo>
                          <a:pt x="343063" y="1157518"/>
                        </a:moveTo>
                        <a:cubicBezTo>
                          <a:pt x="260239" y="1157518"/>
                          <a:pt x="193097" y="1224660"/>
                          <a:pt x="193097" y="1307484"/>
                        </a:cubicBezTo>
                        <a:lnTo>
                          <a:pt x="193097" y="1907332"/>
                        </a:lnTo>
                        <a:cubicBezTo>
                          <a:pt x="193097" y="1990156"/>
                          <a:pt x="260239" y="2057298"/>
                          <a:pt x="343063" y="2057298"/>
                        </a:cubicBezTo>
                        <a:lnTo>
                          <a:pt x="3288355" y="2057298"/>
                        </a:lnTo>
                        <a:cubicBezTo>
                          <a:pt x="3371179" y="2057298"/>
                          <a:pt x="3438321" y="1990156"/>
                          <a:pt x="3438321" y="1907332"/>
                        </a:cubicBezTo>
                        <a:lnTo>
                          <a:pt x="3438321" y="1307484"/>
                        </a:lnTo>
                        <a:cubicBezTo>
                          <a:pt x="3438321" y="1224660"/>
                          <a:pt x="3371179" y="1157518"/>
                          <a:pt x="3288355" y="1157518"/>
                        </a:cubicBezTo>
                        <a:close/>
                        <a:moveTo>
                          <a:pt x="908273" y="112"/>
                        </a:moveTo>
                        <a:cubicBezTo>
                          <a:pt x="931932" y="-1051"/>
                          <a:pt x="956034" y="6810"/>
                          <a:pt x="974973" y="23973"/>
                        </a:cubicBezTo>
                        <a:lnTo>
                          <a:pt x="979443" y="28024"/>
                        </a:lnTo>
                        <a:cubicBezTo>
                          <a:pt x="1017321" y="62350"/>
                          <a:pt x="1020200" y="120883"/>
                          <a:pt x="985874" y="158760"/>
                        </a:cubicBezTo>
                        <a:lnTo>
                          <a:pt x="691385" y="483717"/>
                        </a:lnTo>
                        <a:lnTo>
                          <a:pt x="691385" y="975396"/>
                        </a:lnTo>
                        <a:lnTo>
                          <a:pt x="3420743" y="975396"/>
                        </a:lnTo>
                        <a:cubicBezTo>
                          <a:pt x="3537096" y="975396"/>
                          <a:pt x="3631418" y="1069718"/>
                          <a:pt x="3631418" y="1186071"/>
                        </a:cubicBezTo>
                        <a:lnTo>
                          <a:pt x="3631418" y="2028745"/>
                        </a:lnTo>
                        <a:cubicBezTo>
                          <a:pt x="3631418" y="2145098"/>
                          <a:pt x="3537096" y="2239420"/>
                          <a:pt x="3420743" y="2239420"/>
                        </a:cubicBezTo>
                        <a:lnTo>
                          <a:pt x="210675" y="2239420"/>
                        </a:lnTo>
                        <a:cubicBezTo>
                          <a:pt x="94322" y="2239420"/>
                          <a:pt x="0" y="2145098"/>
                          <a:pt x="0" y="2028745"/>
                        </a:cubicBezTo>
                        <a:lnTo>
                          <a:pt x="0" y="1186071"/>
                        </a:lnTo>
                        <a:cubicBezTo>
                          <a:pt x="0" y="1069718"/>
                          <a:pt x="94322" y="975396"/>
                          <a:pt x="210675" y="975396"/>
                        </a:cubicBezTo>
                        <a:lnTo>
                          <a:pt x="494161" y="975396"/>
                        </a:lnTo>
                        <a:lnTo>
                          <a:pt x="494161" y="480739"/>
                        </a:lnTo>
                        <a:lnTo>
                          <a:pt x="489579" y="462124"/>
                        </a:lnTo>
                        <a:lnTo>
                          <a:pt x="494161" y="430313"/>
                        </a:lnTo>
                        <a:lnTo>
                          <a:pt x="494161" y="426826"/>
                        </a:lnTo>
                        <a:lnTo>
                          <a:pt x="494744" y="426826"/>
                        </a:lnTo>
                        <a:lnTo>
                          <a:pt x="513441" y="395424"/>
                        </a:lnTo>
                        <a:lnTo>
                          <a:pt x="844237" y="30404"/>
                        </a:lnTo>
                        <a:cubicBezTo>
                          <a:pt x="861400" y="11465"/>
                          <a:pt x="884615" y="1276"/>
                          <a:pt x="908273" y="112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1" name="椭圆 100"/>
                  <p:cNvSpPr/>
                  <p:nvPr/>
                </p:nvSpPr>
                <p:spPr>
                  <a:xfrm>
                    <a:off x="5257887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2" name="椭圆 101"/>
                  <p:cNvSpPr/>
                  <p:nvPr/>
                </p:nvSpPr>
                <p:spPr>
                  <a:xfrm>
                    <a:off x="5622763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3" name="椭圆 102"/>
                  <p:cNvSpPr/>
                  <p:nvPr/>
                </p:nvSpPr>
                <p:spPr>
                  <a:xfrm>
                    <a:off x="5994216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4" name="椭圆 103"/>
                  <p:cNvSpPr/>
                  <p:nvPr/>
                </p:nvSpPr>
                <p:spPr>
                  <a:xfrm>
                    <a:off x="6365669" y="5241439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5" name="圆角矩形 104"/>
                  <p:cNvSpPr/>
                  <p:nvPr/>
                </p:nvSpPr>
                <p:spPr>
                  <a:xfrm>
                    <a:off x="7094759" y="5236947"/>
                    <a:ext cx="1030779" cy="201716"/>
                  </a:xfrm>
                  <a:prstGeom prst="roundRect">
                    <a:avLst>
                      <a:gd name="adj" fmla="val 48422"/>
                    </a:avLst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6" name="任意多边形 105"/>
                  <p:cNvSpPr/>
                  <p:nvPr/>
                </p:nvSpPr>
                <p:spPr>
                  <a:xfrm>
                    <a:off x="5693630" y="2567050"/>
                    <a:ext cx="1223396" cy="1232234"/>
                  </a:xfrm>
                  <a:custGeom>
                    <a:avLst/>
                    <a:gdLst>
                      <a:gd name="connsiteX0" fmla="*/ 99895 w 1223396"/>
                      <a:gd name="connsiteY0" fmla="*/ 705868 h 1232234"/>
                      <a:gd name="connsiteX1" fmla="*/ 131379 w 1223396"/>
                      <a:gd name="connsiteY1" fmla="*/ 712224 h 1232234"/>
                      <a:gd name="connsiteX2" fmla="*/ 137683 w 1223396"/>
                      <a:gd name="connsiteY2" fmla="*/ 716475 h 1232234"/>
                      <a:gd name="connsiteX3" fmla="*/ 176943 w 1223396"/>
                      <a:gd name="connsiteY3" fmla="*/ 720432 h 1232234"/>
                      <a:gd name="connsiteX4" fmla="*/ 509175 w 1223396"/>
                      <a:gd name="connsiteY4" fmla="*/ 1128068 h 1232234"/>
                      <a:gd name="connsiteX5" fmla="*/ 508892 w 1223396"/>
                      <a:gd name="connsiteY5" fmla="*/ 1131280 h 1232234"/>
                      <a:gd name="connsiteX6" fmla="*/ 510128 w 1223396"/>
                      <a:gd name="connsiteY6" fmla="*/ 1137405 h 1232234"/>
                      <a:gd name="connsiteX7" fmla="*/ 429243 w 1223396"/>
                      <a:gd name="connsiteY7" fmla="*/ 1218290 h 1232234"/>
                      <a:gd name="connsiteX8" fmla="*/ 348358 w 1223396"/>
                      <a:gd name="connsiteY8" fmla="*/ 1137405 h 1232234"/>
                      <a:gd name="connsiteX9" fmla="*/ 354714 w 1223396"/>
                      <a:gd name="connsiteY9" fmla="*/ 1105921 h 1232234"/>
                      <a:gd name="connsiteX10" fmla="*/ 358410 w 1223396"/>
                      <a:gd name="connsiteY10" fmla="*/ 1100439 h 1232234"/>
                      <a:gd name="connsiteX11" fmla="*/ 356666 w 1223396"/>
                      <a:gd name="connsiteY11" fmla="*/ 1080670 h 1232234"/>
                      <a:gd name="connsiteX12" fmla="*/ 147049 w 1223396"/>
                      <a:gd name="connsiteY12" fmla="*/ 865746 h 1232234"/>
                      <a:gd name="connsiteX13" fmla="*/ 121850 w 1223396"/>
                      <a:gd name="connsiteY13" fmla="*/ 863206 h 1232234"/>
                      <a:gd name="connsiteX14" fmla="*/ 99895 w 1223396"/>
                      <a:gd name="connsiteY14" fmla="*/ 867638 h 1232234"/>
                      <a:gd name="connsiteX15" fmla="*/ 19010 w 1223396"/>
                      <a:gd name="connsiteY15" fmla="*/ 786753 h 1232234"/>
                      <a:gd name="connsiteX16" fmla="*/ 99895 w 1223396"/>
                      <a:gd name="connsiteY16" fmla="*/ 705868 h 1232234"/>
                      <a:gd name="connsiteX17" fmla="*/ 87908 w 1223396"/>
                      <a:gd name="connsiteY17" fmla="*/ 347987 h 1232234"/>
                      <a:gd name="connsiteX18" fmla="*/ 122126 w 1223396"/>
                      <a:gd name="connsiteY18" fmla="*/ 354895 h 1232234"/>
                      <a:gd name="connsiteX19" fmla="*/ 127095 w 1223396"/>
                      <a:gd name="connsiteY19" fmla="*/ 358246 h 1232234"/>
                      <a:gd name="connsiteX20" fmla="*/ 172013 w 1223396"/>
                      <a:gd name="connsiteY20" fmla="*/ 360514 h 1232234"/>
                      <a:gd name="connsiteX21" fmla="*/ 851206 w 1223396"/>
                      <a:gd name="connsiteY21" fmla="*/ 982332 h 1232234"/>
                      <a:gd name="connsiteX22" fmla="*/ 862982 w 1223396"/>
                      <a:gd name="connsiteY22" fmla="*/ 1106917 h 1232234"/>
                      <a:gd name="connsiteX23" fmla="*/ 865134 w 1223396"/>
                      <a:gd name="connsiteY23" fmla="*/ 1110108 h 1232234"/>
                      <a:gd name="connsiteX24" fmla="*/ 872042 w 1223396"/>
                      <a:gd name="connsiteY24" fmla="*/ 1144326 h 1232234"/>
                      <a:gd name="connsiteX25" fmla="*/ 784134 w 1223396"/>
                      <a:gd name="connsiteY25" fmla="*/ 1232234 h 1232234"/>
                      <a:gd name="connsiteX26" fmla="*/ 696226 w 1223396"/>
                      <a:gd name="connsiteY26" fmla="*/ 1144326 h 1232234"/>
                      <a:gd name="connsiteX27" fmla="*/ 702433 w 1223396"/>
                      <a:gd name="connsiteY27" fmla="*/ 1113581 h 1232234"/>
                      <a:gd name="connsiteX28" fmla="*/ 694208 w 1223396"/>
                      <a:gd name="connsiteY28" fmla="*/ 1020363 h 1232234"/>
                      <a:gd name="connsiteX29" fmla="*/ 216156 w 1223396"/>
                      <a:gd name="connsiteY29" fmla="*/ 530207 h 1232234"/>
                      <a:gd name="connsiteX30" fmla="*/ 113195 w 1223396"/>
                      <a:gd name="connsiteY30" fmla="*/ 519828 h 1232234"/>
                      <a:gd name="connsiteX31" fmla="*/ 113195 w 1223396"/>
                      <a:gd name="connsiteY31" fmla="*/ 518698 h 1232234"/>
                      <a:gd name="connsiteX32" fmla="*/ 87908 w 1223396"/>
                      <a:gd name="connsiteY32" fmla="*/ 523803 h 1232234"/>
                      <a:gd name="connsiteX33" fmla="*/ 0 w 1223396"/>
                      <a:gd name="connsiteY33" fmla="*/ 435895 h 1232234"/>
                      <a:gd name="connsiteX34" fmla="*/ 87908 w 1223396"/>
                      <a:gd name="connsiteY34" fmla="*/ 347987 h 1232234"/>
                      <a:gd name="connsiteX35" fmla="*/ 113195 w 1223396"/>
                      <a:gd name="connsiteY35" fmla="*/ 0 h 1232234"/>
                      <a:gd name="connsiteX36" fmla="*/ 212221 w 1223396"/>
                      <a:gd name="connsiteY36" fmla="*/ 5000 h 1232234"/>
                      <a:gd name="connsiteX37" fmla="*/ 1218280 w 1223396"/>
                      <a:gd name="connsiteY37" fmla="*/ 1017466 h 1232234"/>
                      <a:gd name="connsiteX38" fmla="*/ 1223035 w 1223396"/>
                      <a:gd name="connsiteY38" fmla="*/ 1117887 h 1232234"/>
                      <a:gd name="connsiteX39" fmla="*/ 1223396 w 1223396"/>
                      <a:gd name="connsiteY39" fmla="*/ 1119677 h 1232234"/>
                      <a:gd name="connsiteX40" fmla="*/ 1223172 w 1223396"/>
                      <a:gd name="connsiteY40" fmla="*/ 1120787 h 1232234"/>
                      <a:gd name="connsiteX41" fmla="*/ 1223396 w 1223396"/>
                      <a:gd name="connsiteY41" fmla="*/ 1125521 h 1232234"/>
                      <a:gd name="connsiteX42" fmla="*/ 1222506 w 1223396"/>
                      <a:gd name="connsiteY42" fmla="*/ 1144326 h 1232234"/>
                      <a:gd name="connsiteX43" fmla="*/ 1218420 w 1223396"/>
                      <a:gd name="connsiteY43" fmla="*/ 1144326 h 1232234"/>
                      <a:gd name="connsiteX44" fmla="*/ 1215647 w 1223396"/>
                      <a:gd name="connsiteY44" fmla="*/ 1158061 h 1232234"/>
                      <a:gd name="connsiteX45" fmla="*/ 1124784 w 1223396"/>
                      <a:gd name="connsiteY45" fmla="*/ 1218289 h 1232234"/>
                      <a:gd name="connsiteX46" fmla="*/ 1033921 w 1223396"/>
                      <a:gd name="connsiteY46" fmla="*/ 1158061 h 1232234"/>
                      <a:gd name="connsiteX47" fmla="*/ 1031148 w 1223396"/>
                      <a:gd name="connsiteY47" fmla="*/ 1144326 h 1232234"/>
                      <a:gd name="connsiteX48" fmla="*/ 1017556 w 1223396"/>
                      <a:gd name="connsiteY48" fmla="*/ 1144326 h 1232234"/>
                      <a:gd name="connsiteX49" fmla="*/ 1018446 w 1223396"/>
                      <a:gd name="connsiteY49" fmla="*/ 1125521 h 1232234"/>
                      <a:gd name="connsiteX50" fmla="*/ 191265 w 1223396"/>
                      <a:gd name="connsiteY50" fmla="*/ 208891 h 1232234"/>
                      <a:gd name="connsiteX51" fmla="*/ 118440 w 1223396"/>
                      <a:gd name="connsiteY51" fmla="*/ 205214 h 1232234"/>
                      <a:gd name="connsiteX52" fmla="*/ 117622 w 1223396"/>
                      <a:gd name="connsiteY52" fmla="*/ 205379 h 1232234"/>
                      <a:gd name="connsiteX53" fmla="*/ 116258 w 1223396"/>
                      <a:gd name="connsiteY53" fmla="*/ 205104 h 1232234"/>
                      <a:gd name="connsiteX54" fmla="*/ 113195 w 1223396"/>
                      <a:gd name="connsiteY54" fmla="*/ 204949 h 1232234"/>
                      <a:gd name="connsiteX55" fmla="*/ 113195 w 1223396"/>
                      <a:gd name="connsiteY55" fmla="*/ 204485 h 1232234"/>
                      <a:gd name="connsiteX56" fmla="*/ 79238 w 1223396"/>
                      <a:gd name="connsiteY56" fmla="*/ 197629 h 1232234"/>
                      <a:gd name="connsiteX57" fmla="*/ 19010 w 1223396"/>
                      <a:gd name="connsiteY57" fmla="*/ 106767 h 1232234"/>
                      <a:gd name="connsiteX58" fmla="*/ 79238 w 1223396"/>
                      <a:gd name="connsiteY58" fmla="*/ 15904 h 1232234"/>
                      <a:gd name="connsiteX59" fmla="*/ 113195 w 1223396"/>
                      <a:gd name="connsiteY59" fmla="*/ 9049 h 1232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</a:cxnLst>
                    <a:rect l="l" t="t" r="r" b="b"/>
                    <a:pathLst>
                      <a:path w="1223396" h="1232234">
                        <a:moveTo>
                          <a:pt x="99895" y="705868"/>
                        </a:moveTo>
                        <a:cubicBezTo>
                          <a:pt x="111063" y="705868"/>
                          <a:pt x="121702" y="708131"/>
                          <a:pt x="131379" y="712224"/>
                        </a:cubicBezTo>
                        <a:lnTo>
                          <a:pt x="137683" y="716475"/>
                        </a:lnTo>
                        <a:lnTo>
                          <a:pt x="176943" y="720432"/>
                        </a:lnTo>
                        <a:cubicBezTo>
                          <a:pt x="366547" y="759231"/>
                          <a:pt x="509175" y="926993"/>
                          <a:pt x="509175" y="1128068"/>
                        </a:cubicBezTo>
                        <a:lnTo>
                          <a:pt x="508892" y="1131280"/>
                        </a:lnTo>
                        <a:lnTo>
                          <a:pt x="510128" y="1137405"/>
                        </a:lnTo>
                        <a:cubicBezTo>
                          <a:pt x="510128" y="1182077"/>
                          <a:pt x="473915" y="1218290"/>
                          <a:pt x="429243" y="1218290"/>
                        </a:cubicBezTo>
                        <a:cubicBezTo>
                          <a:pt x="384571" y="1218290"/>
                          <a:pt x="348358" y="1182077"/>
                          <a:pt x="348358" y="1137405"/>
                        </a:cubicBezTo>
                        <a:cubicBezTo>
                          <a:pt x="348358" y="1126237"/>
                          <a:pt x="350621" y="1115598"/>
                          <a:pt x="354714" y="1105921"/>
                        </a:cubicBezTo>
                        <a:lnTo>
                          <a:pt x="358410" y="1100439"/>
                        </a:lnTo>
                        <a:lnTo>
                          <a:pt x="356666" y="1080670"/>
                        </a:lnTo>
                        <a:cubicBezTo>
                          <a:pt x="337430" y="972979"/>
                          <a:pt x="253812" y="887593"/>
                          <a:pt x="147049" y="865746"/>
                        </a:cubicBezTo>
                        <a:lnTo>
                          <a:pt x="121850" y="863206"/>
                        </a:lnTo>
                        <a:lnTo>
                          <a:pt x="99895" y="867638"/>
                        </a:lnTo>
                        <a:cubicBezTo>
                          <a:pt x="55223" y="867638"/>
                          <a:pt x="19010" y="831425"/>
                          <a:pt x="19010" y="786753"/>
                        </a:cubicBezTo>
                        <a:cubicBezTo>
                          <a:pt x="19010" y="742081"/>
                          <a:pt x="55223" y="705868"/>
                          <a:pt x="99895" y="705868"/>
                        </a:cubicBezTo>
                        <a:close/>
                        <a:moveTo>
                          <a:pt x="87908" y="347987"/>
                        </a:moveTo>
                        <a:cubicBezTo>
                          <a:pt x="100046" y="347987"/>
                          <a:pt x="111609" y="350447"/>
                          <a:pt x="122126" y="354895"/>
                        </a:cubicBezTo>
                        <a:lnTo>
                          <a:pt x="127095" y="358246"/>
                        </a:lnTo>
                        <a:lnTo>
                          <a:pt x="172013" y="360514"/>
                        </a:lnTo>
                        <a:cubicBezTo>
                          <a:pt x="512608" y="395104"/>
                          <a:pt x="787744" y="651115"/>
                          <a:pt x="851206" y="982332"/>
                        </a:cubicBezTo>
                        <a:lnTo>
                          <a:pt x="862982" y="1106917"/>
                        </a:lnTo>
                        <a:lnTo>
                          <a:pt x="865134" y="1110108"/>
                        </a:lnTo>
                        <a:cubicBezTo>
                          <a:pt x="869582" y="1120626"/>
                          <a:pt x="872042" y="1132189"/>
                          <a:pt x="872042" y="1144326"/>
                        </a:cubicBezTo>
                        <a:cubicBezTo>
                          <a:pt x="872042" y="1192876"/>
                          <a:pt x="832684" y="1232234"/>
                          <a:pt x="784134" y="1232234"/>
                        </a:cubicBezTo>
                        <a:cubicBezTo>
                          <a:pt x="735584" y="1232234"/>
                          <a:pt x="696226" y="1192876"/>
                          <a:pt x="696226" y="1144326"/>
                        </a:cubicBezTo>
                        <a:lnTo>
                          <a:pt x="702433" y="1113581"/>
                        </a:lnTo>
                        <a:lnTo>
                          <a:pt x="694208" y="1020363"/>
                        </a:lnTo>
                        <a:cubicBezTo>
                          <a:pt x="650338" y="774764"/>
                          <a:pt x="459640" y="580031"/>
                          <a:pt x="216156" y="530207"/>
                        </a:cubicBezTo>
                        <a:lnTo>
                          <a:pt x="113195" y="519828"/>
                        </a:lnTo>
                        <a:lnTo>
                          <a:pt x="113195" y="518698"/>
                        </a:lnTo>
                        <a:lnTo>
                          <a:pt x="87908" y="523803"/>
                        </a:lnTo>
                        <a:cubicBezTo>
                          <a:pt x="39358" y="523803"/>
                          <a:pt x="0" y="484445"/>
                          <a:pt x="0" y="435895"/>
                        </a:cubicBezTo>
                        <a:cubicBezTo>
                          <a:pt x="0" y="387345"/>
                          <a:pt x="39358" y="347987"/>
                          <a:pt x="87908" y="347987"/>
                        </a:cubicBezTo>
                        <a:close/>
                        <a:moveTo>
                          <a:pt x="113195" y="0"/>
                        </a:moveTo>
                        <a:lnTo>
                          <a:pt x="212221" y="5000"/>
                        </a:lnTo>
                        <a:cubicBezTo>
                          <a:pt x="744685" y="59075"/>
                          <a:pt x="1167507" y="484033"/>
                          <a:pt x="1218280" y="1017466"/>
                        </a:cubicBezTo>
                        <a:lnTo>
                          <a:pt x="1223035" y="1117887"/>
                        </a:lnTo>
                        <a:lnTo>
                          <a:pt x="1223396" y="1119677"/>
                        </a:lnTo>
                        <a:lnTo>
                          <a:pt x="1223172" y="1120787"/>
                        </a:lnTo>
                        <a:lnTo>
                          <a:pt x="1223396" y="1125521"/>
                        </a:lnTo>
                        <a:lnTo>
                          <a:pt x="1222506" y="1144326"/>
                        </a:lnTo>
                        <a:lnTo>
                          <a:pt x="1218420" y="1144326"/>
                        </a:lnTo>
                        <a:lnTo>
                          <a:pt x="1215647" y="1158061"/>
                        </a:lnTo>
                        <a:cubicBezTo>
                          <a:pt x="1200677" y="1193455"/>
                          <a:pt x="1165631" y="1218289"/>
                          <a:pt x="1124784" y="1218289"/>
                        </a:cubicBezTo>
                        <a:cubicBezTo>
                          <a:pt x="1083937" y="1218289"/>
                          <a:pt x="1048891" y="1193455"/>
                          <a:pt x="1033921" y="1158061"/>
                        </a:cubicBezTo>
                        <a:lnTo>
                          <a:pt x="1031148" y="1144326"/>
                        </a:lnTo>
                        <a:lnTo>
                          <a:pt x="1017556" y="1144326"/>
                        </a:lnTo>
                        <a:lnTo>
                          <a:pt x="1018446" y="1125521"/>
                        </a:lnTo>
                        <a:cubicBezTo>
                          <a:pt x="1018446" y="648457"/>
                          <a:pt x="655880" y="256075"/>
                          <a:pt x="191265" y="208891"/>
                        </a:cubicBezTo>
                        <a:lnTo>
                          <a:pt x="118440" y="205214"/>
                        </a:lnTo>
                        <a:lnTo>
                          <a:pt x="117622" y="205379"/>
                        </a:lnTo>
                        <a:lnTo>
                          <a:pt x="116258" y="205104"/>
                        </a:lnTo>
                        <a:lnTo>
                          <a:pt x="113195" y="204949"/>
                        </a:lnTo>
                        <a:lnTo>
                          <a:pt x="113195" y="204485"/>
                        </a:lnTo>
                        <a:lnTo>
                          <a:pt x="79238" y="197629"/>
                        </a:lnTo>
                        <a:cubicBezTo>
                          <a:pt x="43845" y="182659"/>
                          <a:pt x="19010" y="147613"/>
                          <a:pt x="19010" y="106767"/>
                        </a:cubicBezTo>
                        <a:cubicBezTo>
                          <a:pt x="19010" y="65920"/>
                          <a:pt x="43845" y="30874"/>
                          <a:pt x="79238" y="15904"/>
                        </a:cubicBezTo>
                        <a:lnTo>
                          <a:pt x="113195" y="9049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107" name="椭圆 106"/>
                  <p:cNvSpPr/>
                  <p:nvPr/>
                </p:nvSpPr>
                <p:spPr>
                  <a:xfrm>
                    <a:off x="7848463" y="4886837"/>
                    <a:ext cx="197224" cy="197224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97" name="任意多边形 96"/>
                <p:cNvSpPr/>
                <p:nvPr/>
              </p:nvSpPr>
              <p:spPr>
                <a:xfrm>
                  <a:off x="8766640" y="5179634"/>
                  <a:ext cx="158048" cy="335171"/>
                </a:xfrm>
                <a:custGeom>
                  <a:avLst/>
                  <a:gdLst>
                    <a:gd name="connsiteX0" fmla="*/ 192160 w 1152939"/>
                    <a:gd name="connsiteY0" fmla="*/ 0 h 2445026"/>
                    <a:gd name="connsiteX1" fmla="*/ 960779 w 1152939"/>
                    <a:gd name="connsiteY1" fmla="*/ 0 h 2445026"/>
                    <a:gd name="connsiteX2" fmla="*/ 1152939 w 1152939"/>
                    <a:gd name="connsiteY2" fmla="*/ 192160 h 2445026"/>
                    <a:gd name="connsiteX3" fmla="*/ 1152939 w 1152939"/>
                    <a:gd name="connsiteY3" fmla="*/ 2252866 h 2445026"/>
                    <a:gd name="connsiteX4" fmla="*/ 960779 w 1152939"/>
                    <a:gd name="connsiteY4" fmla="*/ 2445026 h 2445026"/>
                    <a:gd name="connsiteX5" fmla="*/ 192160 w 1152939"/>
                    <a:gd name="connsiteY5" fmla="*/ 2445026 h 2445026"/>
                    <a:gd name="connsiteX6" fmla="*/ 0 w 1152939"/>
                    <a:gd name="connsiteY6" fmla="*/ 2252866 h 2445026"/>
                    <a:gd name="connsiteX7" fmla="*/ 0 w 1152939"/>
                    <a:gd name="connsiteY7" fmla="*/ 192160 h 2445026"/>
                    <a:gd name="connsiteX8" fmla="*/ 192160 w 1152939"/>
                    <a:gd name="connsiteY8" fmla="*/ 0 h 2445026"/>
                    <a:gd name="connsiteX9" fmla="*/ 179055 w 1152939"/>
                    <a:gd name="connsiteY9" fmla="*/ 214196 h 2445026"/>
                    <a:gd name="connsiteX10" fmla="*/ 179055 w 1152939"/>
                    <a:gd name="connsiteY10" fmla="*/ 2028002 h 2445026"/>
                    <a:gd name="connsiteX11" fmla="*/ 966951 w 1152939"/>
                    <a:gd name="connsiteY11" fmla="*/ 2028002 h 2445026"/>
                    <a:gd name="connsiteX12" fmla="*/ 966951 w 1152939"/>
                    <a:gd name="connsiteY12" fmla="*/ 214196 h 2445026"/>
                    <a:gd name="connsiteX13" fmla="*/ 179055 w 1152939"/>
                    <a:gd name="connsiteY13" fmla="*/ 214196 h 2445026"/>
                    <a:gd name="connsiteX14" fmla="*/ 378350 w 1152939"/>
                    <a:gd name="connsiteY14" fmla="*/ 2150758 h 2445026"/>
                    <a:gd name="connsiteX15" fmla="*/ 347869 w 1152939"/>
                    <a:gd name="connsiteY15" fmla="*/ 2181239 h 2445026"/>
                    <a:gd name="connsiteX16" fmla="*/ 347869 w 1152939"/>
                    <a:gd name="connsiteY16" fmla="*/ 2303157 h 2445026"/>
                    <a:gd name="connsiteX17" fmla="*/ 378350 w 1152939"/>
                    <a:gd name="connsiteY17" fmla="*/ 2333638 h 2445026"/>
                    <a:gd name="connsiteX18" fmla="*/ 774590 w 1152939"/>
                    <a:gd name="connsiteY18" fmla="*/ 2333638 h 2445026"/>
                    <a:gd name="connsiteX19" fmla="*/ 805071 w 1152939"/>
                    <a:gd name="connsiteY19" fmla="*/ 2303157 h 2445026"/>
                    <a:gd name="connsiteX20" fmla="*/ 805071 w 1152939"/>
                    <a:gd name="connsiteY20" fmla="*/ 2181239 h 2445026"/>
                    <a:gd name="connsiteX21" fmla="*/ 774590 w 1152939"/>
                    <a:gd name="connsiteY21" fmla="*/ 2150758 h 2445026"/>
                    <a:gd name="connsiteX22" fmla="*/ 378350 w 1152939"/>
                    <a:gd name="connsiteY22" fmla="*/ 2150758 h 2445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52939" h="2445026">
                      <a:moveTo>
                        <a:pt x="192160" y="0"/>
                      </a:moveTo>
                      <a:lnTo>
                        <a:pt x="960779" y="0"/>
                      </a:lnTo>
                      <a:cubicBezTo>
                        <a:pt x="1066906" y="0"/>
                        <a:pt x="1152939" y="86033"/>
                        <a:pt x="1152939" y="192160"/>
                      </a:cubicBezTo>
                      <a:lnTo>
                        <a:pt x="1152939" y="2252866"/>
                      </a:lnTo>
                      <a:cubicBezTo>
                        <a:pt x="1152939" y="2358993"/>
                        <a:pt x="1066906" y="2445026"/>
                        <a:pt x="960779" y="2445026"/>
                      </a:cubicBezTo>
                      <a:lnTo>
                        <a:pt x="192160" y="2445026"/>
                      </a:lnTo>
                      <a:cubicBezTo>
                        <a:pt x="86033" y="2445026"/>
                        <a:pt x="0" y="2358993"/>
                        <a:pt x="0" y="2252866"/>
                      </a:cubicBezTo>
                      <a:lnTo>
                        <a:pt x="0" y="192160"/>
                      </a:lnTo>
                      <a:cubicBezTo>
                        <a:pt x="0" y="86033"/>
                        <a:pt x="86033" y="0"/>
                        <a:pt x="192160" y="0"/>
                      </a:cubicBezTo>
                      <a:close/>
                      <a:moveTo>
                        <a:pt x="179055" y="214196"/>
                      </a:moveTo>
                      <a:lnTo>
                        <a:pt x="179055" y="2028002"/>
                      </a:lnTo>
                      <a:lnTo>
                        <a:pt x="966951" y="2028002"/>
                      </a:lnTo>
                      <a:lnTo>
                        <a:pt x="966951" y="214196"/>
                      </a:lnTo>
                      <a:lnTo>
                        <a:pt x="179055" y="214196"/>
                      </a:lnTo>
                      <a:close/>
                      <a:moveTo>
                        <a:pt x="378350" y="2150758"/>
                      </a:moveTo>
                      <a:cubicBezTo>
                        <a:pt x="361516" y="2150758"/>
                        <a:pt x="347869" y="2164405"/>
                        <a:pt x="347869" y="2181239"/>
                      </a:cubicBezTo>
                      <a:lnTo>
                        <a:pt x="347869" y="2303157"/>
                      </a:lnTo>
                      <a:cubicBezTo>
                        <a:pt x="347869" y="2319991"/>
                        <a:pt x="361516" y="2333638"/>
                        <a:pt x="378350" y="2333638"/>
                      </a:cubicBezTo>
                      <a:lnTo>
                        <a:pt x="774590" y="2333638"/>
                      </a:lnTo>
                      <a:cubicBezTo>
                        <a:pt x="791424" y="2333638"/>
                        <a:pt x="805071" y="2319991"/>
                        <a:pt x="805071" y="2303157"/>
                      </a:cubicBezTo>
                      <a:lnTo>
                        <a:pt x="805071" y="2181239"/>
                      </a:lnTo>
                      <a:cubicBezTo>
                        <a:pt x="805071" y="2164405"/>
                        <a:pt x="791424" y="2150758"/>
                        <a:pt x="774590" y="2150758"/>
                      </a:cubicBezTo>
                      <a:lnTo>
                        <a:pt x="378350" y="215075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8" name="任意多边形 97"/>
                <p:cNvSpPr/>
                <p:nvPr/>
              </p:nvSpPr>
              <p:spPr>
                <a:xfrm>
                  <a:off x="9399267" y="3861665"/>
                  <a:ext cx="158048" cy="335171"/>
                </a:xfrm>
                <a:custGeom>
                  <a:avLst/>
                  <a:gdLst>
                    <a:gd name="connsiteX0" fmla="*/ 192160 w 1152939"/>
                    <a:gd name="connsiteY0" fmla="*/ 0 h 2445026"/>
                    <a:gd name="connsiteX1" fmla="*/ 960779 w 1152939"/>
                    <a:gd name="connsiteY1" fmla="*/ 0 h 2445026"/>
                    <a:gd name="connsiteX2" fmla="*/ 1152939 w 1152939"/>
                    <a:gd name="connsiteY2" fmla="*/ 192160 h 2445026"/>
                    <a:gd name="connsiteX3" fmla="*/ 1152939 w 1152939"/>
                    <a:gd name="connsiteY3" fmla="*/ 2252866 h 2445026"/>
                    <a:gd name="connsiteX4" fmla="*/ 960779 w 1152939"/>
                    <a:gd name="connsiteY4" fmla="*/ 2445026 h 2445026"/>
                    <a:gd name="connsiteX5" fmla="*/ 192160 w 1152939"/>
                    <a:gd name="connsiteY5" fmla="*/ 2445026 h 2445026"/>
                    <a:gd name="connsiteX6" fmla="*/ 0 w 1152939"/>
                    <a:gd name="connsiteY6" fmla="*/ 2252866 h 2445026"/>
                    <a:gd name="connsiteX7" fmla="*/ 0 w 1152939"/>
                    <a:gd name="connsiteY7" fmla="*/ 192160 h 2445026"/>
                    <a:gd name="connsiteX8" fmla="*/ 192160 w 1152939"/>
                    <a:gd name="connsiteY8" fmla="*/ 0 h 2445026"/>
                    <a:gd name="connsiteX9" fmla="*/ 179055 w 1152939"/>
                    <a:gd name="connsiteY9" fmla="*/ 214196 h 2445026"/>
                    <a:gd name="connsiteX10" fmla="*/ 179055 w 1152939"/>
                    <a:gd name="connsiteY10" fmla="*/ 2028002 h 2445026"/>
                    <a:gd name="connsiteX11" fmla="*/ 966951 w 1152939"/>
                    <a:gd name="connsiteY11" fmla="*/ 2028002 h 2445026"/>
                    <a:gd name="connsiteX12" fmla="*/ 966951 w 1152939"/>
                    <a:gd name="connsiteY12" fmla="*/ 214196 h 2445026"/>
                    <a:gd name="connsiteX13" fmla="*/ 179055 w 1152939"/>
                    <a:gd name="connsiteY13" fmla="*/ 214196 h 2445026"/>
                    <a:gd name="connsiteX14" fmla="*/ 378350 w 1152939"/>
                    <a:gd name="connsiteY14" fmla="*/ 2150758 h 2445026"/>
                    <a:gd name="connsiteX15" fmla="*/ 347869 w 1152939"/>
                    <a:gd name="connsiteY15" fmla="*/ 2181239 h 2445026"/>
                    <a:gd name="connsiteX16" fmla="*/ 347869 w 1152939"/>
                    <a:gd name="connsiteY16" fmla="*/ 2303157 h 2445026"/>
                    <a:gd name="connsiteX17" fmla="*/ 378350 w 1152939"/>
                    <a:gd name="connsiteY17" fmla="*/ 2333638 h 2445026"/>
                    <a:gd name="connsiteX18" fmla="*/ 774590 w 1152939"/>
                    <a:gd name="connsiteY18" fmla="*/ 2333638 h 2445026"/>
                    <a:gd name="connsiteX19" fmla="*/ 805071 w 1152939"/>
                    <a:gd name="connsiteY19" fmla="*/ 2303157 h 2445026"/>
                    <a:gd name="connsiteX20" fmla="*/ 805071 w 1152939"/>
                    <a:gd name="connsiteY20" fmla="*/ 2181239 h 2445026"/>
                    <a:gd name="connsiteX21" fmla="*/ 774590 w 1152939"/>
                    <a:gd name="connsiteY21" fmla="*/ 2150758 h 2445026"/>
                    <a:gd name="connsiteX22" fmla="*/ 378350 w 1152939"/>
                    <a:gd name="connsiteY22" fmla="*/ 2150758 h 2445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52939" h="2445026">
                      <a:moveTo>
                        <a:pt x="192160" y="0"/>
                      </a:moveTo>
                      <a:lnTo>
                        <a:pt x="960779" y="0"/>
                      </a:lnTo>
                      <a:cubicBezTo>
                        <a:pt x="1066906" y="0"/>
                        <a:pt x="1152939" y="86033"/>
                        <a:pt x="1152939" y="192160"/>
                      </a:cubicBezTo>
                      <a:lnTo>
                        <a:pt x="1152939" y="2252866"/>
                      </a:lnTo>
                      <a:cubicBezTo>
                        <a:pt x="1152939" y="2358993"/>
                        <a:pt x="1066906" y="2445026"/>
                        <a:pt x="960779" y="2445026"/>
                      </a:cubicBezTo>
                      <a:lnTo>
                        <a:pt x="192160" y="2445026"/>
                      </a:lnTo>
                      <a:cubicBezTo>
                        <a:pt x="86033" y="2445026"/>
                        <a:pt x="0" y="2358993"/>
                        <a:pt x="0" y="2252866"/>
                      </a:cubicBezTo>
                      <a:lnTo>
                        <a:pt x="0" y="192160"/>
                      </a:lnTo>
                      <a:cubicBezTo>
                        <a:pt x="0" y="86033"/>
                        <a:pt x="86033" y="0"/>
                        <a:pt x="192160" y="0"/>
                      </a:cubicBezTo>
                      <a:close/>
                      <a:moveTo>
                        <a:pt x="179055" y="214196"/>
                      </a:moveTo>
                      <a:lnTo>
                        <a:pt x="179055" y="2028002"/>
                      </a:lnTo>
                      <a:lnTo>
                        <a:pt x="966951" y="2028002"/>
                      </a:lnTo>
                      <a:lnTo>
                        <a:pt x="966951" y="214196"/>
                      </a:lnTo>
                      <a:lnTo>
                        <a:pt x="179055" y="214196"/>
                      </a:lnTo>
                      <a:close/>
                      <a:moveTo>
                        <a:pt x="378350" y="2150758"/>
                      </a:moveTo>
                      <a:cubicBezTo>
                        <a:pt x="361516" y="2150758"/>
                        <a:pt x="347869" y="2164405"/>
                        <a:pt x="347869" y="2181239"/>
                      </a:cubicBezTo>
                      <a:lnTo>
                        <a:pt x="347869" y="2303157"/>
                      </a:lnTo>
                      <a:cubicBezTo>
                        <a:pt x="347869" y="2319991"/>
                        <a:pt x="361516" y="2333638"/>
                        <a:pt x="378350" y="2333638"/>
                      </a:cubicBezTo>
                      <a:lnTo>
                        <a:pt x="774590" y="2333638"/>
                      </a:lnTo>
                      <a:cubicBezTo>
                        <a:pt x="791424" y="2333638"/>
                        <a:pt x="805071" y="2319991"/>
                        <a:pt x="805071" y="2303157"/>
                      </a:cubicBezTo>
                      <a:lnTo>
                        <a:pt x="805071" y="2181239"/>
                      </a:lnTo>
                      <a:cubicBezTo>
                        <a:pt x="805071" y="2164405"/>
                        <a:pt x="791424" y="2150758"/>
                        <a:pt x="774590" y="2150758"/>
                      </a:cubicBezTo>
                      <a:lnTo>
                        <a:pt x="378350" y="215075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9" name="任意多边形 98"/>
                <p:cNvSpPr/>
                <p:nvPr/>
              </p:nvSpPr>
              <p:spPr>
                <a:xfrm>
                  <a:off x="9656781" y="4952446"/>
                  <a:ext cx="158048" cy="335171"/>
                </a:xfrm>
                <a:custGeom>
                  <a:avLst/>
                  <a:gdLst>
                    <a:gd name="connsiteX0" fmla="*/ 192160 w 1152939"/>
                    <a:gd name="connsiteY0" fmla="*/ 0 h 2445026"/>
                    <a:gd name="connsiteX1" fmla="*/ 960779 w 1152939"/>
                    <a:gd name="connsiteY1" fmla="*/ 0 h 2445026"/>
                    <a:gd name="connsiteX2" fmla="*/ 1152939 w 1152939"/>
                    <a:gd name="connsiteY2" fmla="*/ 192160 h 2445026"/>
                    <a:gd name="connsiteX3" fmla="*/ 1152939 w 1152939"/>
                    <a:gd name="connsiteY3" fmla="*/ 2252866 h 2445026"/>
                    <a:gd name="connsiteX4" fmla="*/ 960779 w 1152939"/>
                    <a:gd name="connsiteY4" fmla="*/ 2445026 h 2445026"/>
                    <a:gd name="connsiteX5" fmla="*/ 192160 w 1152939"/>
                    <a:gd name="connsiteY5" fmla="*/ 2445026 h 2445026"/>
                    <a:gd name="connsiteX6" fmla="*/ 0 w 1152939"/>
                    <a:gd name="connsiteY6" fmla="*/ 2252866 h 2445026"/>
                    <a:gd name="connsiteX7" fmla="*/ 0 w 1152939"/>
                    <a:gd name="connsiteY7" fmla="*/ 192160 h 2445026"/>
                    <a:gd name="connsiteX8" fmla="*/ 192160 w 1152939"/>
                    <a:gd name="connsiteY8" fmla="*/ 0 h 2445026"/>
                    <a:gd name="connsiteX9" fmla="*/ 179055 w 1152939"/>
                    <a:gd name="connsiteY9" fmla="*/ 214196 h 2445026"/>
                    <a:gd name="connsiteX10" fmla="*/ 179055 w 1152939"/>
                    <a:gd name="connsiteY10" fmla="*/ 2028002 h 2445026"/>
                    <a:gd name="connsiteX11" fmla="*/ 966951 w 1152939"/>
                    <a:gd name="connsiteY11" fmla="*/ 2028002 h 2445026"/>
                    <a:gd name="connsiteX12" fmla="*/ 966951 w 1152939"/>
                    <a:gd name="connsiteY12" fmla="*/ 214196 h 2445026"/>
                    <a:gd name="connsiteX13" fmla="*/ 179055 w 1152939"/>
                    <a:gd name="connsiteY13" fmla="*/ 214196 h 2445026"/>
                    <a:gd name="connsiteX14" fmla="*/ 378350 w 1152939"/>
                    <a:gd name="connsiteY14" fmla="*/ 2150758 h 2445026"/>
                    <a:gd name="connsiteX15" fmla="*/ 347869 w 1152939"/>
                    <a:gd name="connsiteY15" fmla="*/ 2181239 h 2445026"/>
                    <a:gd name="connsiteX16" fmla="*/ 347869 w 1152939"/>
                    <a:gd name="connsiteY16" fmla="*/ 2303157 h 2445026"/>
                    <a:gd name="connsiteX17" fmla="*/ 378350 w 1152939"/>
                    <a:gd name="connsiteY17" fmla="*/ 2333638 h 2445026"/>
                    <a:gd name="connsiteX18" fmla="*/ 774590 w 1152939"/>
                    <a:gd name="connsiteY18" fmla="*/ 2333638 h 2445026"/>
                    <a:gd name="connsiteX19" fmla="*/ 805071 w 1152939"/>
                    <a:gd name="connsiteY19" fmla="*/ 2303157 h 2445026"/>
                    <a:gd name="connsiteX20" fmla="*/ 805071 w 1152939"/>
                    <a:gd name="connsiteY20" fmla="*/ 2181239 h 2445026"/>
                    <a:gd name="connsiteX21" fmla="*/ 774590 w 1152939"/>
                    <a:gd name="connsiteY21" fmla="*/ 2150758 h 2445026"/>
                    <a:gd name="connsiteX22" fmla="*/ 378350 w 1152939"/>
                    <a:gd name="connsiteY22" fmla="*/ 2150758 h 24450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52939" h="2445026">
                      <a:moveTo>
                        <a:pt x="192160" y="0"/>
                      </a:moveTo>
                      <a:lnTo>
                        <a:pt x="960779" y="0"/>
                      </a:lnTo>
                      <a:cubicBezTo>
                        <a:pt x="1066906" y="0"/>
                        <a:pt x="1152939" y="86033"/>
                        <a:pt x="1152939" y="192160"/>
                      </a:cubicBezTo>
                      <a:lnTo>
                        <a:pt x="1152939" y="2252866"/>
                      </a:lnTo>
                      <a:cubicBezTo>
                        <a:pt x="1152939" y="2358993"/>
                        <a:pt x="1066906" y="2445026"/>
                        <a:pt x="960779" y="2445026"/>
                      </a:cubicBezTo>
                      <a:lnTo>
                        <a:pt x="192160" y="2445026"/>
                      </a:lnTo>
                      <a:cubicBezTo>
                        <a:pt x="86033" y="2445026"/>
                        <a:pt x="0" y="2358993"/>
                        <a:pt x="0" y="2252866"/>
                      </a:cubicBezTo>
                      <a:lnTo>
                        <a:pt x="0" y="192160"/>
                      </a:lnTo>
                      <a:cubicBezTo>
                        <a:pt x="0" y="86033"/>
                        <a:pt x="86033" y="0"/>
                        <a:pt x="192160" y="0"/>
                      </a:cubicBezTo>
                      <a:close/>
                      <a:moveTo>
                        <a:pt x="179055" y="214196"/>
                      </a:moveTo>
                      <a:lnTo>
                        <a:pt x="179055" y="2028002"/>
                      </a:lnTo>
                      <a:lnTo>
                        <a:pt x="966951" y="2028002"/>
                      </a:lnTo>
                      <a:lnTo>
                        <a:pt x="966951" y="214196"/>
                      </a:lnTo>
                      <a:lnTo>
                        <a:pt x="179055" y="214196"/>
                      </a:lnTo>
                      <a:close/>
                      <a:moveTo>
                        <a:pt x="378350" y="2150758"/>
                      </a:moveTo>
                      <a:cubicBezTo>
                        <a:pt x="361516" y="2150758"/>
                        <a:pt x="347869" y="2164405"/>
                        <a:pt x="347869" y="2181239"/>
                      </a:cubicBezTo>
                      <a:lnTo>
                        <a:pt x="347869" y="2303157"/>
                      </a:lnTo>
                      <a:cubicBezTo>
                        <a:pt x="347869" y="2319991"/>
                        <a:pt x="361516" y="2333638"/>
                        <a:pt x="378350" y="2333638"/>
                      </a:cubicBezTo>
                      <a:lnTo>
                        <a:pt x="774590" y="2333638"/>
                      </a:lnTo>
                      <a:cubicBezTo>
                        <a:pt x="791424" y="2333638"/>
                        <a:pt x="805071" y="2319991"/>
                        <a:pt x="805071" y="2303157"/>
                      </a:cubicBezTo>
                      <a:lnTo>
                        <a:pt x="805071" y="2181239"/>
                      </a:lnTo>
                      <a:cubicBezTo>
                        <a:pt x="805071" y="2164405"/>
                        <a:pt x="791424" y="2150758"/>
                        <a:pt x="774590" y="2150758"/>
                      </a:cubicBezTo>
                      <a:lnTo>
                        <a:pt x="378350" y="215075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82" name="下箭头 81"/>
              <p:cNvSpPr/>
              <p:nvPr/>
            </p:nvSpPr>
            <p:spPr bwMode="auto">
              <a:xfrm rot="3269576">
                <a:off x="3684817" y="4056732"/>
                <a:ext cx="156970" cy="271845"/>
              </a:xfrm>
              <a:prstGeom prst="downArrow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3" name="下箭头 82"/>
              <p:cNvSpPr/>
              <p:nvPr/>
            </p:nvSpPr>
            <p:spPr bwMode="auto">
              <a:xfrm rot="10800000">
                <a:off x="3407162" y="4598804"/>
                <a:ext cx="157911" cy="229436"/>
              </a:xfrm>
              <a:prstGeom prst="downArrow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 rot="9227405">
              <a:off x="9133712" y="4993201"/>
              <a:ext cx="1123225" cy="231927"/>
              <a:chOff x="6023992" y="3118791"/>
              <a:chExt cx="2486601" cy="231927"/>
            </a:xfrm>
          </p:grpSpPr>
          <p:cxnSp>
            <p:nvCxnSpPr>
              <p:cNvPr id="79" name="直接箭头连接符 78"/>
              <p:cNvCxnSpPr/>
              <p:nvPr/>
            </p:nvCxnSpPr>
            <p:spPr bwMode="auto">
              <a:xfrm>
                <a:off x="6023992" y="3118791"/>
                <a:ext cx="2486601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80" name="文本框 79"/>
              <p:cNvSpPr txBox="1"/>
              <p:nvPr/>
            </p:nvSpPr>
            <p:spPr>
              <a:xfrm rot="10745855">
                <a:off x="6802038" y="3144241"/>
                <a:ext cx="838760" cy="2064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10800" rIns="36000" bIns="10800" rtlCol="0" anchor="ctr" anchorCtr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NDP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 rot="12876126">
              <a:off x="9808398" y="4384871"/>
              <a:ext cx="911134" cy="216563"/>
              <a:chOff x="6023992" y="3118791"/>
              <a:chExt cx="2486601" cy="216563"/>
            </a:xfrm>
          </p:grpSpPr>
          <p:cxnSp>
            <p:nvCxnSpPr>
              <p:cNvPr id="77" name="直接箭头连接符 76"/>
              <p:cNvCxnSpPr/>
              <p:nvPr/>
            </p:nvCxnSpPr>
            <p:spPr bwMode="auto">
              <a:xfrm>
                <a:off x="6023992" y="3118791"/>
                <a:ext cx="2486601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8" name="文本框 77"/>
              <p:cNvSpPr txBox="1"/>
              <p:nvPr/>
            </p:nvSpPr>
            <p:spPr>
              <a:xfrm rot="10745855">
                <a:off x="6653269" y="3128877"/>
                <a:ext cx="1034004" cy="2064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10800" rIns="36000" bIns="10800" rtlCol="0" anchor="ctr" anchorCtr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NDP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6" name="矩形 115"/>
          <p:cNvSpPr/>
          <p:nvPr/>
        </p:nvSpPr>
        <p:spPr>
          <a:xfrm>
            <a:off x="710790" y="5830409"/>
            <a:ext cx="871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STA-31</a:t>
            </a:r>
          </a:p>
          <a:p>
            <a:r>
              <a:rPr lang="en-US" altLang="zh-CN" sz="1000" dirty="0" smtClean="0">
                <a:solidFill>
                  <a:schemeClr val="tx1"/>
                </a:solidFill>
              </a:rPr>
              <a:t>Associated </a:t>
            </a:r>
            <a:r>
              <a:rPr lang="en-US" altLang="zh-CN" sz="1000" dirty="0">
                <a:solidFill>
                  <a:schemeClr val="tx1"/>
                </a:solidFill>
              </a:rPr>
              <a:t>with </a:t>
            </a:r>
            <a:r>
              <a:rPr lang="en-US" altLang="zh-CN" sz="1000" dirty="0" smtClean="0">
                <a:solidFill>
                  <a:schemeClr val="tx1"/>
                </a:solidFill>
              </a:rPr>
              <a:t>AP-1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38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82364"/>
            <a:ext cx="10150152" cy="459896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During cross-BSS sounding procedure, an </a:t>
            </a:r>
            <a:r>
              <a:rPr lang="en-US" altLang="zh-CN" sz="2000" dirty="0"/>
              <a:t>AP </a:t>
            </a:r>
            <a:r>
              <a:rPr lang="en-US" altLang="zh-CN" sz="2000" dirty="0" smtClean="0"/>
              <a:t>that has initiated a multi-STA UHR sequential sounding may only convey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portion CSI feedback with high average SNR (in units of STA) </a:t>
            </a:r>
            <a:r>
              <a:rPr lang="en-US" altLang="zh-CN" sz="2000" dirty="0"/>
              <a:t>to </a:t>
            </a:r>
            <a:r>
              <a:rPr lang="en-US" altLang="zh-CN" sz="2000" dirty="0" smtClean="0"/>
              <a:t>OBSS </a:t>
            </a:r>
            <a:r>
              <a:rPr lang="en-US" altLang="zh-CN" sz="2000" dirty="0"/>
              <a:t>AP for </a:t>
            </a:r>
            <a:r>
              <a:rPr lang="en-US" altLang="zh-CN" sz="2000" dirty="0" smtClean="0"/>
              <a:t>computing Co-BF </a:t>
            </a:r>
            <a:r>
              <a:rPr lang="en-US" altLang="zh-CN" sz="2000" dirty="0"/>
              <a:t>steering </a:t>
            </a:r>
            <a:r>
              <a:rPr lang="en-US" altLang="zh-CN" sz="2000" dirty="0" smtClean="0"/>
              <a:t>matrices </a:t>
            </a:r>
            <a:r>
              <a:rPr lang="en-US" altLang="zh-CN" sz="2000" dirty="0" smtClean="0"/>
              <a:t>without </a:t>
            </a:r>
            <a:r>
              <a:rPr lang="en-US" altLang="zh-CN" sz="2000" dirty="0" smtClean="0"/>
              <a:t>initiating resounding procedure in the following cases:</a:t>
            </a:r>
          </a:p>
          <a:p>
            <a:pPr marL="685800" lvl="1" algn="just">
              <a:buFont typeface="Times New Roman" panose="02020603050405020304" pitchFamily="18" charset="0"/>
              <a:buChar char="—"/>
            </a:pPr>
            <a:r>
              <a:rPr lang="en-US" altLang="zh-CN" sz="1800" dirty="0" smtClean="0"/>
              <a:t>When receiving </a:t>
            </a:r>
            <a:r>
              <a:rPr lang="en-US" altLang="zh-CN" sz="1800" dirty="0"/>
              <a:t>the CSI feedback </a:t>
            </a:r>
            <a:r>
              <a:rPr lang="en-US" altLang="zh-CN" sz="1800" dirty="0" smtClean="0"/>
              <a:t>(with mixed </a:t>
            </a:r>
            <a:r>
              <a:rPr lang="en-US" altLang="zh-CN" sz="1800" dirty="0"/>
              <a:t>average </a:t>
            </a:r>
            <a:r>
              <a:rPr lang="en-US" altLang="zh-CN" sz="1800" dirty="0" smtClean="0"/>
              <a:t>SNR) from all addressed STAs</a:t>
            </a:r>
          </a:p>
          <a:p>
            <a:pPr lvl="2" indent="-285750" algn="just">
              <a:buFont typeface="Arial" panose="020B0604020202020204" pitchFamily="34" charset="0"/>
              <a:buChar char="•"/>
            </a:pPr>
            <a:r>
              <a:rPr lang="en-US" altLang="zh-CN" sz="1600" dirty="0" err="1" smtClean="0"/>
              <a:t>Eg</a:t>
            </a:r>
            <a:r>
              <a:rPr lang="en-US" altLang="zh-CN" sz="1600" dirty="0"/>
              <a:t>, </a:t>
            </a:r>
            <a:r>
              <a:rPr lang="en-US" altLang="zh-CN" sz="1600" dirty="0" smtClean="0"/>
              <a:t>CSI with </a:t>
            </a:r>
            <a:r>
              <a:rPr lang="en-US" altLang="zh-CN" sz="1600" dirty="0" smtClean="0"/>
              <a:t>higher </a:t>
            </a:r>
            <a:r>
              <a:rPr lang="en-US" altLang="zh-CN" sz="1600" dirty="0" smtClean="0"/>
              <a:t>SNR from STA-11</a:t>
            </a:r>
            <a:r>
              <a:rPr lang="en-US" altLang="zh-CN" sz="1600" dirty="0" smtClean="0"/>
              <a:t>(Red arrow)</a:t>
            </a:r>
            <a:r>
              <a:rPr lang="en-US" altLang="zh-CN" sz="1600" dirty="0" smtClean="0"/>
              <a:t>, CSI with </a:t>
            </a:r>
            <a:r>
              <a:rPr lang="en-US" altLang="zh-CN" sz="1600" dirty="0" smtClean="0"/>
              <a:t>lower </a:t>
            </a:r>
            <a:r>
              <a:rPr lang="en-US" altLang="zh-CN" sz="1600" dirty="0"/>
              <a:t>SNR from </a:t>
            </a:r>
            <a:r>
              <a:rPr lang="en-US" altLang="zh-CN" sz="1600" dirty="0" smtClean="0"/>
              <a:t>STA-31(Black </a:t>
            </a:r>
            <a:r>
              <a:rPr lang="en-US" altLang="zh-CN" sz="1600" dirty="0"/>
              <a:t>arrow</a:t>
            </a:r>
            <a:r>
              <a:rPr lang="en-US" altLang="zh-CN" sz="1600" dirty="0" smtClean="0"/>
              <a:t>)</a:t>
            </a:r>
            <a:endParaRPr lang="en-US" altLang="zh-CN" sz="1600" dirty="0" smtClean="0"/>
          </a:p>
          <a:p>
            <a:pPr marL="685800" lvl="1" algn="just">
              <a:buFont typeface="Times New Roman" panose="02020603050405020304" pitchFamily="18" charset="0"/>
              <a:buChar char="—"/>
            </a:pPr>
            <a:r>
              <a:rPr lang="en-US" altLang="zh-CN" sz="1800" dirty="0" smtClean="0"/>
              <a:t>When receiving </a:t>
            </a:r>
            <a:r>
              <a:rPr lang="en-US" altLang="zh-CN" sz="1800" dirty="0"/>
              <a:t>the CSI feedback </a:t>
            </a:r>
            <a:r>
              <a:rPr lang="en-US" altLang="zh-CN" sz="1800" dirty="0" smtClean="0"/>
              <a:t>(with </a:t>
            </a:r>
            <a:r>
              <a:rPr lang="en-US" altLang="zh-CN" sz="1800" dirty="0"/>
              <a:t>higher average </a:t>
            </a:r>
            <a:r>
              <a:rPr lang="en-US" altLang="zh-CN" sz="1800" dirty="0" smtClean="0"/>
              <a:t>SNR) from </a:t>
            </a:r>
            <a:r>
              <a:rPr lang="en-US" altLang="zh-CN" sz="1800" dirty="0"/>
              <a:t>part of </a:t>
            </a:r>
            <a:r>
              <a:rPr lang="en-US" altLang="zh-CN" sz="1800" dirty="0" smtClean="0"/>
              <a:t>addressed STAs</a:t>
            </a:r>
            <a:endParaRPr lang="en-US" altLang="zh-CN" sz="1800" dirty="0"/>
          </a:p>
          <a:p>
            <a:pPr marL="685800" lvl="1" algn="just">
              <a:buFont typeface="Arial" panose="020B0604020202020204" pitchFamily="34" charset="0"/>
              <a:buChar char="•"/>
            </a:pPr>
            <a:endParaRPr lang="en-US" altLang="zh-CN" sz="1800" b="0" dirty="0" smtClean="0"/>
          </a:p>
          <a:p>
            <a:pPr marL="285750" algn="just"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 marL="285750"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An OBSS AP that has received a portion CSI from an OBSS AP may compute the steering matrices </a:t>
            </a:r>
            <a:r>
              <a:rPr lang="en-US" altLang="zh-CN" sz="2000" dirty="0"/>
              <a:t>by using the portion CSI </a:t>
            </a:r>
            <a:r>
              <a:rPr lang="en-US" altLang="zh-CN" sz="2000" dirty="0" smtClean="0"/>
              <a:t>during the Co-BF transmission procedure</a:t>
            </a:r>
            <a:endParaRPr lang="en-US" altLang="zh-CN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 smtClean="0"/>
              <a:t>Proposal: P</a:t>
            </a:r>
            <a:r>
              <a:rPr lang="en-US" altLang="zh-CN" dirty="0"/>
              <a:t>o</a:t>
            </a:r>
            <a:r>
              <a:rPr lang="en-US" altLang="zh-CN" dirty="0" smtClean="0"/>
              <a:t>rtion </a:t>
            </a:r>
            <a:r>
              <a:rPr lang="en-US" altLang="zh-CN" dirty="0"/>
              <a:t>CSI </a:t>
            </a:r>
            <a:r>
              <a:rPr lang="en-US" altLang="zh-CN" dirty="0" smtClean="0"/>
              <a:t>Feedback between AP-to-AP 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3994070" y="4221088"/>
            <a:ext cx="4203860" cy="813185"/>
            <a:chOff x="3215680" y="4221088"/>
            <a:chExt cx="4203860" cy="813185"/>
          </a:xfrm>
        </p:grpSpPr>
        <p:grpSp>
          <p:nvGrpSpPr>
            <p:cNvPr id="2" name="组合 1"/>
            <p:cNvGrpSpPr/>
            <p:nvPr/>
          </p:nvGrpSpPr>
          <p:grpSpPr>
            <a:xfrm>
              <a:off x="3215680" y="4221088"/>
              <a:ext cx="1395017" cy="813185"/>
              <a:chOff x="6158289" y="3573016"/>
              <a:chExt cx="1395017" cy="813185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6158289" y="3888361"/>
                <a:ext cx="508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AP-1</a:t>
                </a:r>
                <a:endPara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组合 9"/>
              <p:cNvGrpSpPr/>
              <p:nvPr/>
            </p:nvGrpSpPr>
            <p:grpSpPr>
              <a:xfrm>
                <a:off x="6672064" y="3573016"/>
                <a:ext cx="604550" cy="543006"/>
                <a:chOff x="4875698" y="2567050"/>
                <a:chExt cx="3631418" cy="3261732"/>
              </a:xfrm>
              <a:solidFill>
                <a:schemeClr val="tx1"/>
              </a:solidFill>
            </p:grpSpPr>
            <p:sp>
              <p:nvSpPr>
                <p:cNvPr id="11" name="任意多边形 10"/>
                <p:cNvSpPr/>
                <p:nvPr/>
              </p:nvSpPr>
              <p:spPr>
                <a:xfrm>
                  <a:off x="4875698" y="3589362"/>
                  <a:ext cx="3631418" cy="2239420"/>
                </a:xfrm>
                <a:custGeom>
                  <a:avLst/>
                  <a:gdLst>
                    <a:gd name="connsiteX0" fmla="*/ 343063 w 3631418"/>
                    <a:gd name="connsiteY0" fmla="*/ 1157518 h 2239420"/>
                    <a:gd name="connsiteX1" fmla="*/ 193097 w 3631418"/>
                    <a:gd name="connsiteY1" fmla="*/ 1307484 h 2239420"/>
                    <a:gd name="connsiteX2" fmla="*/ 193097 w 3631418"/>
                    <a:gd name="connsiteY2" fmla="*/ 1907332 h 2239420"/>
                    <a:gd name="connsiteX3" fmla="*/ 343063 w 3631418"/>
                    <a:gd name="connsiteY3" fmla="*/ 2057298 h 2239420"/>
                    <a:gd name="connsiteX4" fmla="*/ 3288355 w 3631418"/>
                    <a:gd name="connsiteY4" fmla="*/ 2057298 h 2239420"/>
                    <a:gd name="connsiteX5" fmla="*/ 3438321 w 3631418"/>
                    <a:gd name="connsiteY5" fmla="*/ 1907332 h 2239420"/>
                    <a:gd name="connsiteX6" fmla="*/ 3438321 w 3631418"/>
                    <a:gd name="connsiteY6" fmla="*/ 1307484 h 2239420"/>
                    <a:gd name="connsiteX7" fmla="*/ 3288355 w 3631418"/>
                    <a:gd name="connsiteY7" fmla="*/ 1157518 h 2239420"/>
                    <a:gd name="connsiteX8" fmla="*/ 908273 w 3631418"/>
                    <a:gd name="connsiteY8" fmla="*/ 112 h 2239420"/>
                    <a:gd name="connsiteX9" fmla="*/ 974973 w 3631418"/>
                    <a:gd name="connsiteY9" fmla="*/ 23973 h 2239420"/>
                    <a:gd name="connsiteX10" fmla="*/ 979443 w 3631418"/>
                    <a:gd name="connsiteY10" fmla="*/ 28024 h 2239420"/>
                    <a:gd name="connsiteX11" fmla="*/ 985874 w 3631418"/>
                    <a:gd name="connsiteY11" fmla="*/ 158760 h 2239420"/>
                    <a:gd name="connsiteX12" fmla="*/ 691385 w 3631418"/>
                    <a:gd name="connsiteY12" fmla="*/ 483717 h 2239420"/>
                    <a:gd name="connsiteX13" fmla="*/ 691385 w 3631418"/>
                    <a:gd name="connsiteY13" fmla="*/ 975396 h 2239420"/>
                    <a:gd name="connsiteX14" fmla="*/ 3420743 w 3631418"/>
                    <a:gd name="connsiteY14" fmla="*/ 975396 h 2239420"/>
                    <a:gd name="connsiteX15" fmla="*/ 3631418 w 3631418"/>
                    <a:gd name="connsiteY15" fmla="*/ 1186071 h 2239420"/>
                    <a:gd name="connsiteX16" fmla="*/ 3631418 w 3631418"/>
                    <a:gd name="connsiteY16" fmla="*/ 2028745 h 2239420"/>
                    <a:gd name="connsiteX17" fmla="*/ 3420743 w 3631418"/>
                    <a:gd name="connsiteY17" fmla="*/ 2239420 h 2239420"/>
                    <a:gd name="connsiteX18" fmla="*/ 210675 w 3631418"/>
                    <a:gd name="connsiteY18" fmla="*/ 2239420 h 2239420"/>
                    <a:gd name="connsiteX19" fmla="*/ 0 w 3631418"/>
                    <a:gd name="connsiteY19" fmla="*/ 2028745 h 2239420"/>
                    <a:gd name="connsiteX20" fmla="*/ 0 w 3631418"/>
                    <a:gd name="connsiteY20" fmla="*/ 1186071 h 2239420"/>
                    <a:gd name="connsiteX21" fmla="*/ 210675 w 3631418"/>
                    <a:gd name="connsiteY21" fmla="*/ 975396 h 2239420"/>
                    <a:gd name="connsiteX22" fmla="*/ 494161 w 3631418"/>
                    <a:gd name="connsiteY22" fmla="*/ 975396 h 2239420"/>
                    <a:gd name="connsiteX23" fmla="*/ 494161 w 3631418"/>
                    <a:gd name="connsiteY23" fmla="*/ 480739 h 2239420"/>
                    <a:gd name="connsiteX24" fmla="*/ 489579 w 3631418"/>
                    <a:gd name="connsiteY24" fmla="*/ 462124 h 2239420"/>
                    <a:gd name="connsiteX25" fmla="*/ 494161 w 3631418"/>
                    <a:gd name="connsiteY25" fmla="*/ 430313 h 2239420"/>
                    <a:gd name="connsiteX26" fmla="*/ 494161 w 3631418"/>
                    <a:gd name="connsiteY26" fmla="*/ 426826 h 2239420"/>
                    <a:gd name="connsiteX27" fmla="*/ 494744 w 3631418"/>
                    <a:gd name="connsiteY27" fmla="*/ 426826 h 2239420"/>
                    <a:gd name="connsiteX28" fmla="*/ 513441 w 3631418"/>
                    <a:gd name="connsiteY28" fmla="*/ 395424 h 2239420"/>
                    <a:gd name="connsiteX29" fmla="*/ 844237 w 3631418"/>
                    <a:gd name="connsiteY29" fmla="*/ 30404 h 2239420"/>
                    <a:gd name="connsiteX30" fmla="*/ 908273 w 3631418"/>
                    <a:gd name="connsiteY30" fmla="*/ 112 h 22394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3631418" h="2239420">
                      <a:moveTo>
                        <a:pt x="343063" y="1157518"/>
                      </a:moveTo>
                      <a:cubicBezTo>
                        <a:pt x="260239" y="1157518"/>
                        <a:pt x="193097" y="1224660"/>
                        <a:pt x="193097" y="1307484"/>
                      </a:cubicBezTo>
                      <a:lnTo>
                        <a:pt x="193097" y="1907332"/>
                      </a:lnTo>
                      <a:cubicBezTo>
                        <a:pt x="193097" y="1990156"/>
                        <a:pt x="260239" y="2057298"/>
                        <a:pt x="343063" y="2057298"/>
                      </a:cubicBezTo>
                      <a:lnTo>
                        <a:pt x="3288355" y="2057298"/>
                      </a:lnTo>
                      <a:cubicBezTo>
                        <a:pt x="3371179" y="2057298"/>
                        <a:pt x="3438321" y="1990156"/>
                        <a:pt x="3438321" y="1907332"/>
                      </a:cubicBezTo>
                      <a:lnTo>
                        <a:pt x="3438321" y="1307484"/>
                      </a:lnTo>
                      <a:cubicBezTo>
                        <a:pt x="3438321" y="1224660"/>
                        <a:pt x="3371179" y="1157518"/>
                        <a:pt x="3288355" y="1157518"/>
                      </a:cubicBezTo>
                      <a:close/>
                      <a:moveTo>
                        <a:pt x="908273" y="112"/>
                      </a:moveTo>
                      <a:cubicBezTo>
                        <a:pt x="931932" y="-1051"/>
                        <a:pt x="956034" y="6810"/>
                        <a:pt x="974973" y="23973"/>
                      </a:cubicBezTo>
                      <a:lnTo>
                        <a:pt x="979443" y="28024"/>
                      </a:lnTo>
                      <a:cubicBezTo>
                        <a:pt x="1017321" y="62350"/>
                        <a:pt x="1020200" y="120883"/>
                        <a:pt x="985874" y="158760"/>
                      </a:cubicBezTo>
                      <a:lnTo>
                        <a:pt x="691385" y="483717"/>
                      </a:lnTo>
                      <a:lnTo>
                        <a:pt x="691385" y="975396"/>
                      </a:lnTo>
                      <a:lnTo>
                        <a:pt x="3420743" y="975396"/>
                      </a:lnTo>
                      <a:cubicBezTo>
                        <a:pt x="3537096" y="975396"/>
                        <a:pt x="3631418" y="1069718"/>
                        <a:pt x="3631418" y="1186071"/>
                      </a:cubicBezTo>
                      <a:lnTo>
                        <a:pt x="3631418" y="2028745"/>
                      </a:lnTo>
                      <a:cubicBezTo>
                        <a:pt x="3631418" y="2145098"/>
                        <a:pt x="3537096" y="2239420"/>
                        <a:pt x="3420743" y="2239420"/>
                      </a:cubicBezTo>
                      <a:lnTo>
                        <a:pt x="210675" y="2239420"/>
                      </a:lnTo>
                      <a:cubicBezTo>
                        <a:pt x="94322" y="2239420"/>
                        <a:pt x="0" y="2145098"/>
                        <a:pt x="0" y="2028745"/>
                      </a:cubicBezTo>
                      <a:lnTo>
                        <a:pt x="0" y="1186071"/>
                      </a:lnTo>
                      <a:cubicBezTo>
                        <a:pt x="0" y="1069718"/>
                        <a:pt x="94322" y="975396"/>
                        <a:pt x="210675" y="975396"/>
                      </a:cubicBezTo>
                      <a:lnTo>
                        <a:pt x="494161" y="975396"/>
                      </a:lnTo>
                      <a:lnTo>
                        <a:pt x="494161" y="480739"/>
                      </a:lnTo>
                      <a:lnTo>
                        <a:pt x="489579" y="462124"/>
                      </a:lnTo>
                      <a:lnTo>
                        <a:pt x="494161" y="430313"/>
                      </a:lnTo>
                      <a:lnTo>
                        <a:pt x="494161" y="426826"/>
                      </a:lnTo>
                      <a:lnTo>
                        <a:pt x="494744" y="426826"/>
                      </a:lnTo>
                      <a:lnTo>
                        <a:pt x="513441" y="395424"/>
                      </a:lnTo>
                      <a:lnTo>
                        <a:pt x="844237" y="30404"/>
                      </a:lnTo>
                      <a:cubicBezTo>
                        <a:pt x="861400" y="11465"/>
                        <a:pt x="884615" y="1276"/>
                        <a:pt x="908273" y="112"/>
                      </a:cubicBez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2" name="椭圆 11"/>
                <p:cNvSpPr/>
                <p:nvPr/>
              </p:nvSpPr>
              <p:spPr>
                <a:xfrm>
                  <a:off x="5257887" y="5241439"/>
                  <a:ext cx="197224" cy="197224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5622763" y="5241439"/>
                  <a:ext cx="197224" cy="197224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5994216" y="5241439"/>
                  <a:ext cx="197224" cy="197224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5" name="椭圆 14"/>
                <p:cNvSpPr/>
                <p:nvPr/>
              </p:nvSpPr>
              <p:spPr>
                <a:xfrm>
                  <a:off x="6365669" y="5241439"/>
                  <a:ext cx="197224" cy="197224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6" name="圆角矩形 15"/>
                <p:cNvSpPr/>
                <p:nvPr/>
              </p:nvSpPr>
              <p:spPr>
                <a:xfrm>
                  <a:off x="7094759" y="5236947"/>
                  <a:ext cx="1030779" cy="201716"/>
                </a:xfrm>
                <a:prstGeom prst="roundRect">
                  <a:avLst>
                    <a:gd name="adj" fmla="val 48422"/>
                  </a:avLst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7" name="任意多边形 16"/>
                <p:cNvSpPr/>
                <p:nvPr/>
              </p:nvSpPr>
              <p:spPr>
                <a:xfrm>
                  <a:off x="5693630" y="2567050"/>
                  <a:ext cx="1223396" cy="1232234"/>
                </a:xfrm>
                <a:custGeom>
                  <a:avLst/>
                  <a:gdLst>
                    <a:gd name="connsiteX0" fmla="*/ 99895 w 1223396"/>
                    <a:gd name="connsiteY0" fmla="*/ 705868 h 1232234"/>
                    <a:gd name="connsiteX1" fmla="*/ 131379 w 1223396"/>
                    <a:gd name="connsiteY1" fmla="*/ 712224 h 1232234"/>
                    <a:gd name="connsiteX2" fmla="*/ 137683 w 1223396"/>
                    <a:gd name="connsiteY2" fmla="*/ 716475 h 1232234"/>
                    <a:gd name="connsiteX3" fmla="*/ 176943 w 1223396"/>
                    <a:gd name="connsiteY3" fmla="*/ 720432 h 1232234"/>
                    <a:gd name="connsiteX4" fmla="*/ 509175 w 1223396"/>
                    <a:gd name="connsiteY4" fmla="*/ 1128068 h 1232234"/>
                    <a:gd name="connsiteX5" fmla="*/ 508892 w 1223396"/>
                    <a:gd name="connsiteY5" fmla="*/ 1131280 h 1232234"/>
                    <a:gd name="connsiteX6" fmla="*/ 510128 w 1223396"/>
                    <a:gd name="connsiteY6" fmla="*/ 1137405 h 1232234"/>
                    <a:gd name="connsiteX7" fmla="*/ 429243 w 1223396"/>
                    <a:gd name="connsiteY7" fmla="*/ 1218290 h 1232234"/>
                    <a:gd name="connsiteX8" fmla="*/ 348358 w 1223396"/>
                    <a:gd name="connsiteY8" fmla="*/ 1137405 h 1232234"/>
                    <a:gd name="connsiteX9" fmla="*/ 354714 w 1223396"/>
                    <a:gd name="connsiteY9" fmla="*/ 1105921 h 1232234"/>
                    <a:gd name="connsiteX10" fmla="*/ 358410 w 1223396"/>
                    <a:gd name="connsiteY10" fmla="*/ 1100439 h 1232234"/>
                    <a:gd name="connsiteX11" fmla="*/ 356666 w 1223396"/>
                    <a:gd name="connsiteY11" fmla="*/ 1080670 h 1232234"/>
                    <a:gd name="connsiteX12" fmla="*/ 147049 w 1223396"/>
                    <a:gd name="connsiteY12" fmla="*/ 865746 h 1232234"/>
                    <a:gd name="connsiteX13" fmla="*/ 121850 w 1223396"/>
                    <a:gd name="connsiteY13" fmla="*/ 863206 h 1232234"/>
                    <a:gd name="connsiteX14" fmla="*/ 99895 w 1223396"/>
                    <a:gd name="connsiteY14" fmla="*/ 867638 h 1232234"/>
                    <a:gd name="connsiteX15" fmla="*/ 19010 w 1223396"/>
                    <a:gd name="connsiteY15" fmla="*/ 786753 h 1232234"/>
                    <a:gd name="connsiteX16" fmla="*/ 99895 w 1223396"/>
                    <a:gd name="connsiteY16" fmla="*/ 705868 h 1232234"/>
                    <a:gd name="connsiteX17" fmla="*/ 87908 w 1223396"/>
                    <a:gd name="connsiteY17" fmla="*/ 347987 h 1232234"/>
                    <a:gd name="connsiteX18" fmla="*/ 122126 w 1223396"/>
                    <a:gd name="connsiteY18" fmla="*/ 354895 h 1232234"/>
                    <a:gd name="connsiteX19" fmla="*/ 127095 w 1223396"/>
                    <a:gd name="connsiteY19" fmla="*/ 358246 h 1232234"/>
                    <a:gd name="connsiteX20" fmla="*/ 172013 w 1223396"/>
                    <a:gd name="connsiteY20" fmla="*/ 360514 h 1232234"/>
                    <a:gd name="connsiteX21" fmla="*/ 851206 w 1223396"/>
                    <a:gd name="connsiteY21" fmla="*/ 982332 h 1232234"/>
                    <a:gd name="connsiteX22" fmla="*/ 862982 w 1223396"/>
                    <a:gd name="connsiteY22" fmla="*/ 1106917 h 1232234"/>
                    <a:gd name="connsiteX23" fmla="*/ 865134 w 1223396"/>
                    <a:gd name="connsiteY23" fmla="*/ 1110108 h 1232234"/>
                    <a:gd name="connsiteX24" fmla="*/ 872042 w 1223396"/>
                    <a:gd name="connsiteY24" fmla="*/ 1144326 h 1232234"/>
                    <a:gd name="connsiteX25" fmla="*/ 784134 w 1223396"/>
                    <a:gd name="connsiteY25" fmla="*/ 1232234 h 1232234"/>
                    <a:gd name="connsiteX26" fmla="*/ 696226 w 1223396"/>
                    <a:gd name="connsiteY26" fmla="*/ 1144326 h 1232234"/>
                    <a:gd name="connsiteX27" fmla="*/ 702433 w 1223396"/>
                    <a:gd name="connsiteY27" fmla="*/ 1113581 h 1232234"/>
                    <a:gd name="connsiteX28" fmla="*/ 694208 w 1223396"/>
                    <a:gd name="connsiteY28" fmla="*/ 1020363 h 1232234"/>
                    <a:gd name="connsiteX29" fmla="*/ 216156 w 1223396"/>
                    <a:gd name="connsiteY29" fmla="*/ 530207 h 1232234"/>
                    <a:gd name="connsiteX30" fmla="*/ 113195 w 1223396"/>
                    <a:gd name="connsiteY30" fmla="*/ 519828 h 1232234"/>
                    <a:gd name="connsiteX31" fmla="*/ 113195 w 1223396"/>
                    <a:gd name="connsiteY31" fmla="*/ 518698 h 1232234"/>
                    <a:gd name="connsiteX32" fmla="*/ 87908 w 1223396"/>
                    <a:gd name="connsiteY32" fmla="*/ 523803 h 1232234"/>
                    <a:gd name="connsiteX33" fmla="*/ 0 w 1223396"/>
                    <a:gd name="connsiteY33" fmla="*/ 435895 h 1232234"/>
                    <a:gd name="connsiteX34" fmla="*/ 87908 w 1223396"/>
                    <a:gd name="connsiteY34" fmla="*/ 347987 h 1232234"/>
                    <a:gd name="connsiteX35" fmla="*/ 113195 w 1223396"/>
                    <a:gd name="connsiteY35" fmla="*/ 0 h 1232234"/>
                    <a:gd name="connsiteX36" fmla="*/ 212221 w 1223396"/>
                    <a:gd name="connsiteY36" fmla="*/ 5000 h 1232234"/>
                    <a:gd name="connsiteX37" fmla="*/ 1218280 w 1223396"/>
                    <a:gd name="connsiteY37" fmla="*/ 1017466 h 1232234"/>
                    <a:gd name="connsiteX38" fmla="*/ 1223035 w 1223396"/>
                    <a:gd name="connsiteY38" fmla="*/ 1117887 h 1232234"/>
                    <a:gd name="connsiteX39" fmla="*/ 1223396 w 1223396"/>
                    <a:gd name="connsiteY39" fmla="*/ 1119677 h 1232234"/>
                    <a:gd name="connsiteX40" fmla="*/ 1223172 w 1223396"/>
                    <a:gd name="connsiteY40" fmla="*/ 1120787 h 1232234"/>
                    <a:gd name="connsiteX41" fmla="*/ 1223396 w 1223396"/>
                    <a:gd name="connsiteY41" fmla="*/ 1125521 h 1232234"/>
                    <a:gd name="connsiteX42" fmla="*/ 1222506 w 1223396"/>
                    <a:gd name="connsiteY42" fmla="*/ 1144326 h 1232234"/>
                    <a:gd name="connsiteX43" fmla="*/ 1218420 w 1223396"/>
                    <a:gd name="connsiteY43" fmla="*/ 1144326 h 1232234"/>
                    <a:gd name="connsiteX44" fmla="*/ 1215647 w 1223396"/>
                    <a:gd name="connsiteY44" fmla="*/ 1158061 h 1232234"/>
                    <a:gd name="connsiteX45" fmla="*/ 1124784 w 1223396"/>
                    <a:gd name="connsiteY45" fmla="*/ 1218289 h 1232234"/>
                    <a:gd name="connsiteX46" fmla="*/ 1033921 w 1223396"/>
                    <a:gd name="connsiteY46" fmla="*/ 1158061 h 1232234"/>
                    <a:gd name="connsiteX47" fmla="*/ 1031148 w 1223396"/>
                    <a:gd name="connsiteY47" fmla="*/ 1144326 h 1232234"/>
                    <a:gd name="connsiteX48" fmla="*/ 1017556 w 1223396"/>
                    <a:gd name="connsiteY48" fmla="*/ 1144326 h 1232234"/>
                    <a:gd name="connsiteX49" fmla="*/ 1018446 w 1223396"/>
                    <a:gd name="connsiteY49" fmla="*/ 1125521 h 1232234"/>
                    <a:gd name="connsiteX50" fmla="*/ 191265 w 1223396"/>
                    <a:gd name="connsiteY50" fmla="*/ 208891 h 1232234"/>
                    <a:gd name="connsiteX51" fmla="*/ 118440 w 1223396"/>
                    <a:gd name="connsiteY51" fmla="*/ 205214 h 1232234"/>
                    <a:gd name="connsiteX52" fmla="*/ 117622 w 1223396"/>
                    <a:gd name="connsiteY52" fmla="*/ 205379 h 1232234"/>
                    <a:gd name="connsiteX53" fmla="*/ 116258 w 1223396"/>
                    <a:gd name="connsiteY53" fmla="*/ 205104 h 1232234"/>
                    <a:gd name="connsiteX54" fmla="*/ 113195 w 1223396"/>
                    <a:gd name="connsiteY54" fmla="*/ 204949 h 1232234"/>
                    <a:gd name="connsiteX55" fmla="*/ 113195 w 1223396"/>
                    <a:gd name="connsiteY55" fmla="*/ 204485 h 1232234"/>
                    <a:gd name="connsiteX56" fmla="*/ 79238 w 1223396"/>
                    <a:gd name="connsiteY56" fmla="*/ 197629 h 1232234"/>
                    <a:gd name="connsiteX57" fmla="*/ 19010 w 1223396"/>
                    <a:gd name="connsiteY57" fmla="*/ 106767 h 1232234"/>
                    <a:gd name="connsiteX58" fmla="*/ 79238 w 1223396"/>
                    <a:gd name="connsiteY58" fmla="*/ 15904 h 1232234"/>
                    <a:gd name="connsiteX59" fmla="*/ 113195 w 1223396"/>
                    <a:gd name="connsiteY59" fmla="*/ 9049 h 12322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</a:cxnLst>
                  <a:rect l="l" t="t" r="r" b="b"/>
                  <a:pathLst>
                    <a:path w="1223396" h="1232234">
                      <a:moveTo>
                        <a:pt x="99895" y="705868"/>
                      </a:moveTo>
                      <a:cubicBezTo>
                        <a:pt x="111063" y="705868"/>
                        <a:pt x="121702" y="708131"/>
                        <a:pt x="131379" y="712224"/>
                      </a:cubicBezTo>
                      <a:lnTo>
                        <a:pt x="137683" y="716475"/>
                      </a:lnTo>
                      <a:lnTo>
                        <a:pt x="176943" y="720432"/>
                      </a:lnTo>
                      <a:cubicBezTo>
                        <a:pt x="366547" y="759231"/>
                        <a:pt x="509175" y="926993"/>
                        <a:pt x="509175" y="1128068"/>
                      </a:cubicBezTo>
                      <a:lnTo>
                        <a:pt x="508892" y="1131280"/>
                      </a:lnTo>
                      <a:lnTo>
                        <a:pt x="510128" y="1137405"/>
                      </a:lnTo>
                      <a:cubicBezTo>
                        <a:pt x="510128" y="1182077"/>
                        <a:pt x="473915" y="1218290"/>
                        <a:pt x="429243" y="1218290"/>
                      </a:cubicBezTo>
                      <a:cubicBezTo>
                        <a:pt x="384571" y="1218290"/>
                        <a:pt x="348358" y="1182077"/>
                        <a:pt x="348358" y="1137405"/>
                      </a:cubicBezTo>
                      <a:cubicBezTo>
                        <a:pt x="348358" y="1126237"/>
                        <a:pt x="350621" y="1115598"/>
                        <a:pt x="354714" y="1105921"/>
                      </a:cubicBezTo>
                      <a:lnTo>
                        <a:pt x="358410" y="1100439"/>
                      </a:lnTo>
                      <a:lnTo>
                        <a:pt x="356666" y="1080670"/>
                      </a:lnTo>
                      <a:cubicBezTo>
                        <a:pt x="337430" y="972979"/>
                        <a:pt x="253812" y="887593"/>
                        <a:pt x="147049" y="865746"/>
                      </a:cubicBezTo>
                      <a:lnTo>
                        <a:pt x="121850" y="863206"/>
                      </a:lnTo>
                      <a:lnTo>
                        <a:pt x="99895" y="867638"/>
                      </a:lnTo>
                      <a:cubicBezTo>
                        <a:pt x="55223" y="867638"/>
                        <a:pt x="19010" y="831425"/>
                        <a:pt x="19010" y="786753"/>
                      </a:cubicBezTo>
                      <a:cubicBezTo>
                        <a:pt x="19010" y="742081"/>
                        <a:pt x="55223" y="705868"/>
                        <a:pt x="99895" y="705868"/>
                      </a:cubicBezTo>
                      <a:close/>
                      <a:moveTo>
                        <a:pt x="87908" y="347987"/>
                      </a:moveTo>
                      <a:cubicBezTo>
                        <a:pt x="100046" y="347987"/>
                        <a:pt x="111609" y="350447"/>
                        <a:pt x="122126" y="354895"/>
                      </a:cubicBezTo>
                      <a:lnTo>
                        <a:pt x="127095" y="358246"/>
                      </a:lnTo>
                      <a:lnTo>
                        <a:pt x="172013" y="360514"/>
                      </a:lnTo>
                      <a:cubicBezTo>
                        <a:pt x="512608" y="395104"/>
                        <a:pt x="787744" y="651115"/>
                        <a:pt x="851206" y="982332"/>
                      </a:cubicBezTo>
                      <a:lnTo>
                        <a:pt x="862982" y="1106917"/>
                      </a:lnTo>
                      <a:lnTo>
                        <a:pt x="865134" y="1110108"/>
                      </a:lnTo>
                      <a:cubicBezTo>
                        <a:pt x="869582" y="1120626"/>
                        <a:pt x="872042" y="1132189"/>
                        <a:pt x="872042" y="1144326"/>
                      </a:cubicBezTo>
                      <a:cubicBezTo>
                        <a:pt x="872042" y="1192876"/>
                        <a:pt x="832684" y="1232234"/>
                        <a:pt x="784134" y="1232234"/>
                      </a:cubicBezTo>
                      <a:cubicBezTo>
                        <a:pt x="735584" y="1232234"/>
                        <a:pt x="696226" y="1192876"/>
                        <a:pt x="696226" y="1144326"/>
                      </a:cubicBezTo>
                      <a:lnTo>
                        <a:pt x="702433" y="1113581"/>
                      </a:lnTo>
                      <a:lnTo>
                        <a:pt x="694208" y="1020363"/>
                      </a:lnTo>
                      <a:cubicBezTo>
                        <a:pt x="650338" y="774764"/>
                        <a:pt x="459640" y="580031"/>
                        <a:pt x="216156" y="530207"/>
                      </a:cubicBezTo>
                      <a:lnTo>
                        <a:pt x="113195" y="519828"/>
                      </a:lnTo>
                      <a:lnTo>
                        <a:pt x="113195" y="518698"/>
                      </a:lnTo>
                      <a:lnTo>
                        <a:pt x="87908" y="523803"/>
                      </a:lnTo>
                      <a:cubicBezTo>
                        <a:pt x="39358" y="523803"/>
                        <a:pt x="0" y="484445"/>
                        <a:pt x="0" y="435895"/>
                      </a:cubicBezTo>
                      <a:cubicBezTo>
                        <a:pt x="0" y="387345"/>
                        <a:pt x="39358" y="347987"/>
                        <a:pt x="87908" y="347987"/>
                      </a:cubicBezTo>
                      <a:close/>
                      <a:moveTo>
                        <a:pt x="113195" y="0"/>
                      </a:moveTo>
                      <a:lnTo>
                        <a:pt x="212221" y="5000"/>
                      </a:lnTo>
                      <a:cubicBezTo>
                        <a:pt x="744685" y="59075"/>
                        <a:pt x="1167507" y="484033"/>
                        <a:pt x="1218280" y="1017466"/>
                      </a:cubicBezTo>
                      <a:lnTo>
                        <a:pt x="1223035" y="1117887"/>
                      </a:lnTo>
                      <a:lnTo>
                        <a:pt x="1223396" y="1119677"/>
                      </a:lnTo>
                      <a:lnTo>
                        <a:pt x="1223172" y="1120787"/>
                      </a:lnTo>
                      <a:lnTo>
                        <a:pt x="1223396" y="1125521"/>
                      </a:lnTo>
                      <a:lnTo>
                        <a:pt x="1222506" y="1144326"/>
                      </a:lnTo>
                      <a:lnTo>
                        <a:pt x="1218420" y="1144326"/>
                      </a:lnTo>
                      <a:lnTo>
                        <a:pt x="1215647" y="1158061"/>
                      </a:lnTo>
                      <a:cubicBezTo>
                        <a:pt x="1200677" y="1193455"/>
                        <a:pt x="1165631" y="1218289"/>
                        <a:pt x="1124784" y="1218289"/>
                      </a:cubicBezTo>
                      <a:cubicBezTo>
                        <a:pt x="1083937" y="1218289"/>
                        <a:pt x="1048891" y="1193455"/>
                        <a:pt x="1033921" y="1158061"/>
                      </a:cubicBezTo>
                      <a:lnTo>
                        <a:pt x="1031148" y="1144326"/>
                      </a:lnTo>
                      <a:lnTo>
                        <a:pt x="1017556" y="1144326"/>
                      </a:lnTo>
                      <a:lnTo>
                        <a:pt x="1018446" y="1125521"/>
                      </a:lnTo>
                      <a:cubicBezTo>
                        <a:pt x="1018446" y="648457"/>
                        <a:pt x="655880" y="256075"/>
                        <a:pt x="191265" y="208891"/>
                      </a:cubicBezTo>
                      <a:lnTo>
                        <a:pt x="118440" y="205214"/>
                      </a:lnTo>
                      <a:lnTo>
                        <a:pt x="117622" y="205379"/>
                      </a:lnTo>
                      <a:lnTo>
                        <a:pt x="116258" y="205104"/>
                      </a:lnTo>
                      <a:lnTo>
                        <a:pt x="113195" y="204949"/>
                      </a:lnTo>
                      <a:lnTo>
                        <a:pt x="113195" y="204485"/>
                      </a:lnTo>
                      <a:lnTo>
                        <a:pt x="79238" y="197629"/>
                      </a:lnTo>
                      <a:cubicBezTo>
                        <a:pt x="43845" y="182659"/>
                        <a:pt x="19010" y="147613"/>
                        <a:pt x="19010" y="106767"/>
                      </a:cubicBezTo>
                      <a:cubicBezTo>
                        <a:pt x="19010" y="65920"/>
                        <a:pt x="43845" y="30874"/>
                        <a:pt x="79238" y="15904"/>
                      </a:cubicBezTo>
                      <a:lnTo>
                        <a:pt x="113195" y="9049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7848463" y="4886837"/>
                  <a:ext cx="197224" cy="197224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19" name="下箭头 18"/>
              <p:cNvSpPr/>
              <p:nvPr/>
            </p:nvSpPr>
            <p:spPr bwMode="auto">
              <a:xfrm rot="3269576">
                <a:off x="7338899" y="3614693"/>
                <a:ext cx="156970" cy="271845"/>
              </a:xfrm>
              <a:prstGeom prst="down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下箭头 19"/>
              <p:cNvSpPr/>
              <p:nvPr/>
            </p:nvSpPr>
            <p:spPr bwMode="auto">
              <a:xfrm rot="10800000">
                <a:off x="7061244" y="4156765"/>
                <a:ext cx="157911" cy="229436"/>
              </a:xfrm>
              <a:prstGeom prst="downArrow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zh-CN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6911067" y="4578622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AP-2</a:t>
              </a: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 flipH="1">
              <a:off x="6236933" y="4255853"/>
              <a:ext cx="604550" cy="543006"/>
              <a:chOff x="4875698" y="2567050"/>
              <a:chExt cx="3631418" cy="3261732"/>
            </a:xfrm>
            <a:solidFill>
              <a:schemeClr val="accent2"/>
            </a:solidFill>
          </p:grpSpPr>
          <p:sp>
            <p:nvSpPr>
              <p:cNvPr id="33" name="任意多边形 32"/>
              <p:cNvSpPr/>
              <p:nvPr/>
            </p:nvSpPr>
            <p:spPr>
              <a:xfrm>
                <a:off x="4875698" y="3589362"/>
                <a:ext cx="3631418" cy="2239420"/>
              </a:xfrm>
              <a:custGeom>
                <a:avLst/>
                <a:gdLst>
                  <a:gd name="connsiteX0" fmla="*/ 343063 w 3631418"/>
                  <a:gd name="connsiteY0" fmla="*/ 1157518 h 2239420"/>
                  <a:gd name="connsiteX1" fmla="*/ 193097 w 3631418"/>
                  <a:gd name="connsiteY1" fmla="*/ 1307484 h 2239420"/>
                  <a:gd name="connsiteX2" fmla="*/ 193097 w 3631418"/>
                  <a:gd name="connsiteY2" fmla="*/ 1907332 h 2239420"/>
                  <a:gd name="connsiteX3" fmla="*/ 343063 w 3631418"/>
                  <a:gd name="connsiteY3" fmla="*/ 2057298 h 2239420"/>
                  <a:gd name="connsiteX4" fmla="*/ 3288355 w 3631418"/>
                  <a:gd name="connsiteY4" fmla="*/ 2057298 h 2239420"/>
                  <a:gd name="connsiteX5" fmla="*/ 3438321 w 3631418"/>
                  <a:gd name="connsiteY5" fmla="*/ 1907332 h 2239420"/>
                  <a:gd name="connsiteX6" fmla="*/ 3438321 w 3631418"/>
                  <a:gd name="connsiteY6" fmla="*/ 1307484 h 2239420"/>
                  <a:gd name="connsiteX7" fmla="*/ 3288355 w 3631418"/>
                  <a:gd name="connsiteY7" fmla="*/ 1157518 h 2239420"/>
                  <a:gd name="connsiteX8" fmla="*/ 908273 w 3631418"/>
                  <a:gd name="connsiteY8" fmla="*/ 112 h 2239420"/>
                  <a:gd name="connsiteX9" fmla="*/ 974973 w 3631418"/>
                  <a:gd name="connsiteY9" fmla="*/ 23973 h 2239420"/>
                  <a:gd name="connsiteX10" fmla="*/ 979443 w 3631418"/>
                  <a:gd name="connsiteY10" fmla="*/ 28024 h 2239420"/>
                  <a:gd name="connsiteX11" fmla="*/ 985874 w 3631418"/>
                  <a:gd name="connsiteY11" fmla="*/ 158760 h 2239420"/>
                  <a:gd name="connsiteX12" fmla="*/ 691385 w 3631418"/>
                  <a:gd name="connsiteY12" fmla="*/ 483717 h 2239420"/>
                  <a:gd name="connsiteX13" fmla="*/ 691385 w 3631418"/>
                  <a:gd name="connsiteY13" fmla="*/ 975396 h 2239420"/>
                  <a:gd name="connsiteX14" fmla="*/ 3420743 w 3631418"/>
                  <a:gd name="connsiteY14" fmla="*/ 975396 h 2239420"/>
                  <a:gd name="connsiteX15" fmla="*/ 3631418 w 3631418"/>
                  <a:gd name="connsiteY15" fmla="*/ 1186071 h 2239420"/>
                  <a:gd name="connsiteX16" fmla="*/ 3631418 w 3631418"/>
                  <a:gd name="connsiteY16" fmla="*/ 2028745 h 2239420"/>
                  <a:gd name="connsiteX17" fmla="*/ 3420743 w 3631418"/>
                  <a:gd name="connsiteY17" fmla="*/ 2239420 h 2239420"/>
                  <a:gd name="connsiteX18" fmla="*/ 210675 w 3631418"/>
                  <a:gd name="connsiteY18" fmla="*/ 2239420 h 2239420"/>
                  <a:gd name="connsiteX19" fmla="*/ 0 w 3631418"/>
                  <a:gd name="connsiteY19" fmla="*/ 2028745 h 2239420"/>
                  <a:gd name="connsiteX20" fmla="*/ 0 w 3631418"/>
                  <a:gd name="connsiteY20" fmla="*/ 1186071 h 2239420"/>
                  <a:gd name="connsiteX21" fmla="*/ 210675 w 3631418"/>
                  <a:gd name="connsiteY21" fmla="*/ 975396 h 2239420"/>
                  <a:gd name="connsiteX22" fmla="*/ 494161 w 3631418"/>
                  <a:gd name="connsiteY22" fmla="*/ 975396 h 2239420"/>
                  <a:gd name="connsiteX23" fmla="*/ 494161 w 3631418"/>
                  <a:gd name="connsiteY23" fmla="*/ 480739 h 2239420"/>
                  <a:gd name="connsiteX24" fmla="*/ 489579 w 3631418"/>
                  <a:gd name="connsiteY24" fmla="*/ 462124 h 2239420"/>
                  <a:gd name="connsiteX25" fmla="*/ 494161 w 3631418"/>
                  <a:gd name="connsiteY25" fmla="*/ 430313 h 2239420"/>
                  <a:gd name="connsiteX26" fmla="*/ 494161 w 3631418"/>
                  <a:gd name="connsiteY26" fmla="*/ 426826 h 2239420"/>
                  <a:gd name="connsiteX27" fmla="*/ 494744 w 3631418"/>
                  <a:gd name="connsiteY27" fmla="*/ 426826 h 2239420"/>
                  <a:gd name="connsiteX28" fmla="*/ 513441 w 3631418"/>
                  <a:gd name="connsiteY28" fmla="*/ 395424 h 2239420"/>
                  <a:gd name="connsiteX29" fmla="*/ 844237 w 3631418"/>
                  <a:gd name="connsiteY29" fmla="*/ 30404 h 2239420"/>
                  <a:gd name="connsiteX30" fmla="*/ 908273 w 3631418"/>
                  <a:gd name="connsiteY30" fmla="*/ 112 h 2239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631418" h="2239420">
                    <a:moveTo>
                      <a:pt x="343063" y="1157518"/>
                    </a:moveTo>
                    <a:cubicBezTo>
                      <a:pt x="260239" y="1157518"/>
                      <a:pt x="193097" y="1224660"/>
                      <a:pt x="193097" y="1307484"/>
                    </a:cubicBezTo>
                    <a:lnTo>
                      <a:pt x="193097" y="1907332"/>
                    </a:lnTo>
                    <a:cubicBezTo>
                      <a:pt x="193097" y="1990156"/>
                      <a:pt x="260239" y="2057298"/>
                      <a:pt x="343063" y="2057298"/>
                    </a:cubicBezTo>
                    <a:lnTo>
                      <a:pt x="3288355" y="2057298"/>
                    </a:lnTo>
                    <a:cubicBezTo>
                      <a:pt x="3371179" y="2057298"/>
                      <a:pt x="3438321" y="1990156"/>
                      <a:pt x="3438321" y="1907332"/>
                    </a:cubicBezTo>
                    <a:lnTo>
                      <a:pt x="3438321" y="1307484"/>
                    </a:lnTo>
                    <a:cubicBezTo>
                      <a:pt x="3438321" y="1224660"/>
                      <a:pt x="3371179" y="1157518"/>
                      <a:pt x="3288355" y="1157518"/>
                    </a:cubicBezTo>
                    <a:close/>
                    <a:moveTo>
                      <a:pt x="908273" y="112"/>
                    </a:moveTo>
                    <a:cubicBezTo>
                      <a:pt x="931932" y="-1051"/>
                      <a:pt x="956034" y="6810"/>
                      <a:pt x="974973" y="23973"/>
                    </a:cubicBezTo>
                    <a:lnTo>
                      <a:pt x="979443" y="28024"/>
                    </a:lnTo>
                    <a:cubicBezTo>
                      <a:pt x="1017321" y="62350"/>
                      <a:pt x="1020200" y="120883"/>
                      <a:pt x="985874" y="158760"/>
                    </a:cubicBezTo>
                    <a:lnTo>
                      <a:pt x="691385" y="483717"/>
                    </a:lnTo>
                    <a:lnTo>
                      <a:pt x="691385" y="975396"/>
                    </a:lnTo>
                    <a:lnTo>
                      <a:pt x="3420743" y="975396"/>
                    </a:lnTo>
                    <a:cubicBezTo>
                      <a:pt x="3537096" y="975396"/>
                      <a:pt x="3631418" y="1069718"/>
                      <a:pt x="3631418" y="1186071"/>
                    </a:cubicBezTo>
                    <a:lnTo>
                      <a:pt x="3631418" y="2028745"/>
                    </a:lnTo>
                    <a:cubicBezTo>
                      <a:pt x="3631418" y="2145098"/>
                      <a:pt x="3537096" y="2239420"/>
                      <a:pt x="3420743" y="2239420"/>
                    </a:cubicBezTo>
                    <a:lnTo>
                      <a:pt x="210675" y="2239420"/>
                    </a:lnTo>
                    <a:cubicBezTo>
                      <a:pt x="94322" y="2239420"/>
                      <a:pt x="0" y="2145098"/>
                      <a:pt x="0" y="2028745"/>
                    </a:cubicBezTo>
                    <a:lnTo>
                      <a:pt x="0" y="1186071"/>
                    </a:lnTo>
                    <a:cubicBezTo>
                      <a:pt x="0" y="1069718"/>
                      <a:pt x="94322" y="975396"/>
                      <a:pt x="210675" y="975396"/>
                    </a:cubicBezTo>
                    <a:lnTo>
                      <a:pt x="494161" y="975396"/>
                    </a:lnTo>
                    <a:lnTo>
                      <a:pt x="494161" y="480739"/>
                    </a:lnTo>
                    <a:lnTo>
                      <a:pt x="489579" y="462124"/>
                    </a:lnTo>
                    <a:lnTo>
                      <a:pt x="494161" y="430313"/>
                    </a:lnTo>
                    <a:lnTo>
                      <a:pt x="494161" y="426826"/>
                    </a:lnTo>
                    <a:lnTo>
                      <a:pt x="494744" y="426826"/>
                    </a:lnTo>
                    <a:lnTo>
                      <a:pt x="513441" y="395424"/>
                    </a:lnTo>
                    <a:lnTo>
                      <a:pt x="844237" y="30404"/>
                    </a:lnTo>
                    <a:cubicBezTo>
                      <a:pt x="861400" y="11465"/>
                      <a:pt x="884615" y="1276"/>
                      <a:pt x="908273" y="112"/>
                    </a:cubicBez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5257887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5622763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5994216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6365669" y="5241439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8" name="圆角矩形 37"/>
              <p:cNvSpPr/>
              <p:nvPr/>
            </p:nvSpPr>
            <p:spPr>
              <a:xfrm>
                <a:off x="7094759" y="5236947"/>
                <a:ext cx="1030779" cy="201716"/>
              </a:xfrm>
              <a:prstGeom prst="roundRect">
                <a:avLst>
                  <a:gd name="adj" fmla="val 48422"/>
                </a:avLst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5693630" y="2567050"/>
                <a:ext cx="1223396" cy="1232234"/>
              </a:xfrm>
              <a:custGeom>
                <a:avLst/>
                <a:gdLst>
                  <a:gd name="connsiteX0" fmla="*/ 99895 w 1223396"/>
                  <a:gd name="connsiteY0" fmla="*/ 705868 h 1232234"/>
                  <a:gd name="connsiteX1" fmla="*/ 131379 w 1223396"/>
                  <a:gd name="connsiteY1" fmla="*/ 712224 h 1232234"/>
                  <a:gd name="connsiteX2" fmla="*/ 137683 w 1223396"/>
                  <a:gd name="connsiteY2" fmla="*/ 716475 h 1232234"/>
                  <a:gd name="connsiteX3" fmla="*/ 176943 w 1223396"/>
                  <a:gd name="connsiteY3" fmla="*/ 720432 h 1232234"/>
                  <a:gd name="connsiteX4" fmla="*/ 509175 w 1223396"/>
                  <a:gd name="connsiteY4" fmla="*/ 1128068 h 1232234"/>
                  <a:gd name="connsiteX5" fmla="*/ 508892 w 1223396"/>
                  <a:gd name="connsiteY5" fmla="*/ 1131280 h 1232234"/>
                  <a:gd name="connsiteX6" fmla="*/ 510128 w 1223396"/>
                  <a:gd name="connsiteY6" fmla="*/ 1137405 h 1232234"/>
                  <a:gd name="connsiteX7" fmla="*/ 429243 w 1223396"/>
                  <a:gd name="connsiteY7" fmla="*/ 1218290 h 1232234"/>
                  <a:gd name="connsiteX8" fmla="*/ 348358 w 1223396"/>
                  <a:gd name="connsiteY8" fmla="*/ 1137405 h 1232234"/>
                  <a:gd name="connsiteX9" fmla="*/ 354714 w 1223396"/>
                  <a:gd name="connsiteY9" fmla="*/ 1105921 h 1232234"/>
                  <a:gd name="connsiteX10" fmla="*/ 358410 w 1223396"/>
                  <a:gd name="connsiteY10" fmla="*/ 1100439 h 1232234"/>
                  <a:gd name="connsiteX11" fmla="*/ 356666 w 1223396"/>
                  <a:gd name="connsiteY11" fmla="*/ 1080670 h 1232234"/>
                  <a:gd name="connsiteX12" fmla="*/ 147049 w 1223396"/>
                  <a:gd name="connsiteY12" fmla="*/ 865746 h 1232234"/>
                  <a:gd name="connsiteX13" fmla="*/ 121850 w 1223396"/>
                  <a:gd name="connsiteY13" fmla="*/ 863206 h 1232234"/>
                  <a:gd name="connsiteX14" fmla="*/ 99895 w 1223396"/>
                  <a:gd name="connsiteY14" fmla="*/ 867638 h 1232234"/>
                  <a:gd name="connsiteX15" fmla="*/ 19010 w 1223396"/>
                  <a:gd name="connsiteY15" fmla="*/ 786753 h 1232234"/>
                  <a:gd name="connsiteX16" fmla="*/ 99895 w 1223396"/>
                  <a:gd name="connsiteY16" fmla="*/ 705868 h 1232234"/>
                  <a:gd name="connsiteX17" fmla="*/ 87908 w 1223396"/>
                  <a:gd name="connsiteY17" fmla="*/ 347987 h 1232234"/>
                  <a:gd name="connsiteX18" fmla="*/ 122126 w 1223396"/>
                  <a:gd name="connsiteY18" fmla="*/ 354895 h 1232234"/>
                  <a:gd name="connsiteX19" fmla="*/ 127095 w 1223396"/>
                  <a:gd name="connsiteY19" fmla="*/ 358246 h 1232234"/>
                  <a:gd name="connsiteX20" fmla="*/ 172013 w 1223396"/>
                  <a:gd name="connsiteY20" fmla="*/ 360514 h 1232234"/>
                  <a:gd name="connsiteX21" fmla="*/ 851206 w 1223396"/>
                  <a:gd name="connsiteY21" fmla="*/ 982332 h 1232234"/>
                  <a:gd name="connsiteX22" fmla="*/ 862982 w 1223396"/>
                  <a:gd name="connsiteY22" fmla="*/ 1106917 h 1232234"/>
                  <a:gd name="connsiteX23" fmla="*/ 865134 w 1223396"/>
                  <a:gd name="connsiteY23" fmla="*/ 1110108 h 1232234"/>
                  <a:gd name="connsiteX24" fmla="*/ 872042 w 1223396"/>
                  <a:gd name="connsiteY24" fmla="*/ 1144326 h 1232234"/>
                  <a:gd name="connsiteX25" fmla="*/ 784134 w 1223396"/>
                  <a:gd name="connsiteY25" fmla="*/ 1232234 h 1232234"/>
                  <a:gd name="connsiteX26" fmla="*/ 696226 w 1223396"/>
                  <a:gd name="connsiteY26" fmla="*/ 1144326 h 1232234"/>
                  <a:gd name="connsiteX27" fmla="*/ 702433 w 1223396"/>
                  <a:gd name="connsiteY27" fmla="*/ 1113581 h 1232234"/>
                  <a:gd name="connsiteX28" fmla="*/ 694208 w 1223396"/>
                  <a:gd name="connsiteY28" fmla="*/ 1020363 h 1232234"/>
                  <a:gd name="connsiteX29" fmla="*/ 216156 w 1223396"/>
                  <a:gd name="connsiteY29" fmla="*/ 530207 h 1232234"/>
                  <a:gd name="connsiteX30" fmla="*/ 113195 w 1223396"/>
                  <a:gd name="connsiteY30" fmla="*/ 519828 h 1232234"/>
                  <a:gd name="connsiteX31" fmla="*/ 113195 w 1223396"/>
                  <a:gd name="connsiteY31" fmla="*/ 518698 h 1232234"/>
                  <a:gd name="connsiteX32" fmla="*/ 87908 w 1223396"/>
                  <a:gd name="connsiteY32" fmla="*/ 523803 h 1232234"/>
                  <a:gd name="connsiteX33" fmla="*/ 0 w 1223396"/>
                  <a:gd name="connsiteY33" fmla="*/ 435895 h 1232234"/>
                  <a:gd name="connsiteX34" fmla="*/ 87908 w 1223396"/>
                  <a:gd name="connsiteY34" fmla="*/ 347987 h 1232234"/>
                  <a:gd name="connsiteX35" fmla="*/ 113195 w 1223396"/>
                  <a:gd name="connsiteY35" fmla="*/ 0 h 1232234"/>
                  <a:gd name="connsiteX36" fmla="*/ 212221 w 1223396"/>
                  <a:gd name="connsiteY36" fmla="*/ 5000 h 1232234"/>
                  <a:gd name="connsiteX37" fmla="*/ 1218280 w 1223396"/>
                  <a:gd name="connsiteY37" fmla="*/ 1017466 h 1232234"/>
                  <a:gd name="connsiteX38" fmla="*/ 1223035 w 1223396"/>
                  <a:gd name="connsiteY38" fmla="*/ 1117887 h 1232234"/>
                  <a:gd name="connsiteX39" fmla="*/ 1223396 w 1223396"/>
                  <a:gd name="connsiteY39" fmla="*/ 1119677 h 1232234"/>
                  <a:gd name="connsiteX40" fmla="*/ 1223172 w 1223396"/>
                  <a:gd name="connsiteY40" fmla="*/ 1120787 h 1232234"/>
                  <a:gd name="connsiteX41" fmla="*/ 1223396 w 1223396"/>
                  <a:gd name="connsiteY41" fmla="*/ 1125521 h 1232234"/>
                  <a:gd name="connsiteX42" fmla="*/ 1222506 w 1223396"/>
                  <a:gd name="connsiteY42" fmla="*/ 1144326 h 1232234"/>
                  <a:gd name="connsiteX43" fmla="*/ 1218420 w 1223396"/>
                  <a:gd name="connsiteY43" fmla="*/ 1144326 h 1232234"/>
                  <a:gd name="connsiteX44" fmla="*/ 1215647 w 1223396"/>
                  <a:gd name="connsiteY44" fmla="*/ 1158061 h 1232234"/>
                  <a:gd name="connsiteX45" fmla="*/ 1124784 w 1223396"/>
                  <a:gd name="connsiteY45" fmla="*/ 1218289 h 1232234"/>
                  <a:gd name="connsiteX46" fmla="*/ 1033921 w 1223396"/>
                  <a:gd name="connsiteY46" fmla="*/ 1158061 h 1232234"/>
                  <a:gd name="connsiteX47" fmla="*/ 1031148 w 1223396"/>
                  <a:gd name="connsiteY47" fmla="*/ 1144326 h 1232234"/>
                  <a:gd name="connsiteX48" fmla="*/ 1017556 w 1223396"/>
                  <a:gd name="connsiteY48" fmla="*/ 1144326 h 1232234"/>
                  <a:gd name="connsiteX49" fmla="*/ 1018446 w 1223396"/>
                  <a:gd name="connsiteY49" fmla="*/ 1125521 h 1232234"/>
                  <a:gd name="connsiteX50" fmla="*/ 191265 w 1223396"/>
                  <a:gd name="connsiteY50" fmla="*/ 208891 h 1232234"/>
                  <a:gd name="connsiteX51" fmla="*/ 118440 w 1223396"/>
                  <a:gd name="connsiteY51" fmla="*/ 205214 h 1232234"/>
                  <a:gd name="connsiteX52" fmla="*/ 117622 w 1223396"/>
                  <a:gd name="connsiteY52" fmla="*/ 205379 h 1232234"/>
                  <a:gd name="connsiteX53" fmla="*/ 116258 w 1223396"/>
                  <a:gd name="connsiteY53" fmla="*/ 205104 h 1232234"/>
                  <a:gd name="connsiteX54" fmla="*/ 113195 w 1223396"/>
                  <a:gd name="connsiteY54" fmla="*/ 204949 h 1232234"/>
                  <a:gd name="connsiteX55" fmla="*/ 113195 w 1223396"/>
                  <a:gd name="connsiteY55" fmla="*/ 204485 h 1232234"/>
                  <a:gd name="connsiteX56" fmla="*/ 79238 w 1223396"/>
                  <a:gd name="connsiteY56" fmla="*/ 197629 h 1232234"/>
                  <a:gd name="connsiteX57" fmla="*/ 19010 w 1223396"/>
                  <a:gd name="connsiteY57" fmla="*/ 106767 h 1232234"/>
                  <a:gd name="connsiteX58" fmla="*/ 79238 w 1223396"/>
                  <a:gd name="connsiteY58" fmla="*/ 15904 h 1232234"/>
                  <a:gd name="connsiteX59" fmla="*/ 113195 w 1223396"/>
                  <a:gd name="connsiteY59" fmla="*/ 9049 h 1232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223396" h="1232234">
                    <a:moveTo>
                      <a:pt x="99895" y="705868"/>
                    </a:moveTo>
                    <a:cubicBezTo>
                      <a:pt x="111063" y="705868"/>
                      <a:pt x="121702" y="708131"/>
                      <a:pt x="131379" y="712224"/>
                    </a:cubicBezTo>
                    <a:lnTo>
                      <a:pt x="137683" y="716475"/>
                    </a:lnTo>
                    <a:lnTo>
                      <a:pt x="176943" y="720432"/>
                    </a:lnTo>
                    <a:cubicBezTo>
                      <a:pt x="366547" y="759231"/>
                      <a:pt x="509175" y="926993"/>
                      <a:pt x="509175" y="1128068"/>
                    </a:cubicBezTo>
                    <a:lnTo>
                      <a:pt x="508892" y="1131280"/>
                    </a:lnTo>
                    <a:lnTo>
                      <a:pt x="510128" y="1137405"/>
                    </a:lnTo>
                    <a:cubicBezTo>
                      <a:pt x="510128" y="1182077"/>
                      <a:pt x="473915" y="1218290"/>
                      <a:pt x="429243" y="1218290"/>
                    </a:cubicBezTo>
                    <a:cubicBezTo>
                      <a:pt x="384571" y="1218290"/>
                      <a:pt x="348358" y="1182077"/>
                      <a:pt x="348358" y="1137405"/>
                    </a:cubicBezTo>
                    <a:cubicBezTo>
                      <a:pt x="348358" y="1126237"/>
                      <a:pt x="350621" y="1115598"/>
                      <a:pt x="354714" y="1105921"/>
                    </a:cubicBezTo>
                    <a:lnTo>
                      <a:pt x="358410" y="1100439"/>
                    </a:lnTo>
                    <a:lnTo>
                      <a:pt x="356666" y="1080670"/>
                    </a:lnTo>
                    <a:cubicBezTo>
                      <a:pt x="337430" y="972979"/>
                      <a:pt x="253812" y="887593"/>
                      <a:pt x="147049" y="865746"/>
                    </a:cubicBezTo>
                    <a:lnTo>
                      <a:pt x="121850" y="863206"/>
                    </a:lnTo>
                    <a:lnTo>
                      <a:pt x="99895" y="867638"/>
                    </a:lnTo>
                    <a:cubicBezTo>
                      <a:pt x="55223" y="867638"/>
                      <a:pt x="19010" y="831425"/>
                      <a:pt x="19010" y="786753"/>
                    </a:cubicBezTo>
                    <a:cubicBezTo>
                      <a:pt x="19010" y="742081"/>
                      <a:pt x="55223" y="705868"/>
                      <a:pt x="99895" y="705868"/>
                    </a:cubicBezTo>
                    <a:close/>
                    <a:moveTo>
                      <a:pt x="87908" y="347987"/>
                    </a:moveTo>
                    <a:cubicBezTo>
                      <a:pt x="100046" y="347987"/>
                      <a:pt x="111609" y="350447"/>
                      <a:pt x="122126" y="354895"/>
                    </a:cubicBezTo>
                    <a:lnTo>
                      <a:pt x="127095" y="358246"/>
                    </a:lnTo>
                    <a:lnTo>
                      <a:pt x="172013" y="360514"/>
                    </a:lnTo>
                    <a:cubicBezTo>
                      <a:pt x="512608" y="395104"/>
                      <a:pt x="787744" y="651115"/>
                      <a:pt x="851206" y="982332"/>
                    </a:cubicBezTo>
                    <a:lnTo>
                      <a:pt x="862982" y="1106917"/>
                    </a:lnTo>
                    <a:lnTo>
                      <a:pt x="865134" y="1110108"/>
                    </a:lnTo>
                    <a:cubicBezTo>
                      <a:pt x="869582" y="1120626"/>
                      <a:pt x="872042" y="1132189"/>
                      <a:pt x="872042" y="1144326"/>
                    </a:cubicBezTo>
                    <a:cubicBezTo>
                      <a:pt x="872042" y="1192876"/>
                      <a:pt x="832684" y="1232234"/>
                      <a:pt x="784134" y="1232234"/>
                    </a:cubicBezTo>
                    <a:cubicBezTo>
                      <a:pt x="735584" y="1232234"/>
                      <a:pt x="696226" y="1192876"/>
                      <a:pt x="696226" y="1144326"/>
                    </a:cubicBezTo>
                    <a:lnTo>
                      <a:pt x="702433" y="1113581"/>
                    </a:lnTo>
                    <a:lnTo>
                      <a:pt x="694208" y="1020363"/>
                    </a:lnTo>
                    <a:cubicBezTo>
                      <a:pt x="650338" y="774764"/>
                      <a:pt x="459640" y="580031"/>
                      <a:pt x="216156" y="530207"/>
                    </a:cubicBezTo>
                    <a:lnTo>
                      <a:pt x="113195" y="519828"/>
                    </a:lnTo>
                    <a:lnTo>
                      <a:pt x="113195" y="518698"/>
                    </a:lnTo>
                    <a:lnTo>
                      <a:pt x="87908" y="523803"/>
                    </a:lnTo>
                    <a:cubicBezTo>
                      <a:pt x="39358" y="523803"/>
                      <a:pt x="0" y="484445"/>
                      <a:pt x="0" y="435895"/>
                    </a:cubicBezTo>
                    <a:cubicBezTo>
                      <a:pt x="0" y="387345"/>
                      <a:pt x="39358" y="347987"/>
                      <a:pt x="87908" y="347987"/>
                    </a:cubicBezTo>
                    <a:close/>
                    <a:moveTo>
                      <a:pt x="113195" y="0"/>
                    </a:moveTo>
                    <a:lnTo>
                      <a:pt x="212221" y="5000"/>
                    </a:lnTo>
                    <a:cubicBezTo>
                      <a:pt x="744685" y="59075"/>
                      <a:pt x="1167507" y="484033"/>
                      <a:pt x="1218280" y="1017466"/>
                    </a:cubicBezTo>
                    <a:lnTo>
                      <a:pt x="1223035" y="1117887"/>
                    </a:lnTo>
                    <a:lnTo>
                      <a:pt x="1223396" y="1119677"/>
                    </a:lnTo>
                    <a:lnTo>
                      <a:pt x="1223172" y="1120787"/>
                    </a:lnTo>
                    <a:lnTo>
                      <a:pt x="1223396" y="1125521"/>
                    </a:lnTo>
                    <a:lnTo>
                      <a:pt x="1222506" y="1144326"/>
                    </a:lnTo>
                    <a:lnTo>
                      <a:pt x="1218420" y="1144326"/>
                    </a:lnTo>
                    <a:lnTo>
                      <a:pt x="1215647" y="1158061"/>
                    </a:lnTo>
                    <a:cubicBezTo>
                      <a:pt x="1200677" y="1193455"/>
                      <a:pt x="1165631" y="1218289"/>
                      <a:pt x="1124784" y="1218289"/>
                    </a:cubicBezTo>
                    <a:cubicBezTo>
                      <a:pt x="1083937" y="1218289"/>
                      <a:pt x="1048891" y="1193455"/>
                      <a:pt x="1033921" y="1158061"/>
                    </a:cubicBezTo>
                    <a:lnTo>
                      <a:pt x="1031148" y="1144326"/>
                    </a:lnTo>
                    <a:lnTo>
                      <a:pt x="1017556" y="1144326"/>
                    </a:lnTo>
                    <a:lnTo>
                      <a:pt x="1018446" y="1125521"/>
                    </a:lnTo>
                    <a:cubicBezTo>
                      <a:pt x="1018446" y="648457"/>
                      <a:pt x="655880" y="256075"/>
                      <a:pt x="191265" y="208891"/>
                    </a:cubicBezTo>
                    <a:lnTo>
                      <a:pt x="118440" y="205214"/>
                    </a:lnTo>
                    <a:lnTo>
                      <a:pt x="117622" y="205379"/>
                    </a:lnTo>
                    <a:lnTo>
                      <a:pt x="116258" y="205104"/>
                    </a:lnTo>
                    <a:lnTo>
                      <a:pt x="113195" y="204949"/>
                    </a:lnTo>
                    <a:lnTo>
                      <a:pt x="113195" y="204485"/>
                    </a:lnTo>
                    <a:lnTo>
                      <a:pt x="79238" y="197629"/>
                    </a:lnTo>
                    <a:cubicBezTo>
                      <a:pt x="43845" y="182659"/>
                      <a:pt x="19010" y="147613"/>
                      <a:pt x="19010" y="106767"/>
                    </a:cubicBezTo>
                    <a:cubicBezTo>
                      <a:pt x="19010" y="65920"/>
                      <a:pt x="43845" y="30874"/>
                      <a:pt x="79238" y="15904"/>
                    </a:cubicBezTo>
                    <a:lnTo>
                      <a:pt x="113195" y="9049"/>
                    </a:lnTo>
                    <a:close/>
                  </a:path>
                </a:pathLst>
              </a:cu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7848463" y="4886837"/>
                <a:ext cx="197224" cy="197224"/>
              </a:xfrm>
              <a:prstGeom prst="ellipse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1" name="下箭头 40"/>
            <p:cNvSpPr/>
            <p:nvPr/>
          </p:nvSpPr>
          <p:spPr bwMode="auto">
            <a:xfrm rot="16200000">
              <a:off x="5901081" y="4546651"/>
              <a:ext cx="175743" cy="297002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5164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Summary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988840"/>
            <a:ext cx="10582199" cy="396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0" indent="0" algn="just">
              <a:defRPr/>
            </a:pPr>
            <a:r>
              <a:rPr kumimoji="0" lang="en-US" altLang="zh-CN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In this contribution, we proposed a operation</a:t>
            </a:r>
            <a:r>
              <a:rPr kumimoji="0" lang="en-US" altLang="zh-CN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 </a:t>
            </a:r>
            <a:r>
              <a:rPr lang="en-US" altLang="zh-CN" kern="0" dirty="0" smtClean="0">
                <a:ea typeface="宋体"/>
              </a:rPr>
              <a:t>to support that an AP can convey portion CSI feedback to OBSS AP for computing steering matrices during Co-BF procedure.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75527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29, 2025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Straw Poll </a:t>
            </a:r>
            <a:r>
              <a:rPr kumimoji="0" lang="en-US" altLang="zh-CN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  1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dirty="0"/>
              <a:t>Do you </a:t>
            </a:r>
            <a:r>
              <a:rPr lang="en-US" altLang="zh-CN" dirty="0">
                <a:solidFill>
                  <a:schemeClr val="tx1"/>
                </a:solidFill>
              </a:rPr>
              <a:t>support</a:t>
            </a:r>
            <a:r>
              <a:rPr lang="en-GB" altLang="ko-KR" dirty="0"/>
              <a:t> adding the following text to the SFD: </a:t>
            </a:r>
            <a:r>
              <a:rPr lang="en-US" altLang="ko-KR" dirty="0"/>
              <a:t> </a:t>
            </a:r>
          </a:p>
          <a:p>
            <a:pPr marL="800100" lvl="1" indent="-342900" algn="just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dirty="0" smtClean="0"/>
              <a:t>An AP (either of the two APs) may convey the portion CSI feedback to the OBSS AP when performing Co-BF sequential NDP sounding procedure</a:t>
            </a:r>
            <a:endParaRPr lang="en-US" altLang="ko-KR" dirty="0"/>
          </a:p>
          <a:p>
            <a:pPr marL="1200150" lvl="2" indent="-285750" defTabSz="914400">
              <a:spcBef>
                <a:spcPts val="600"/>
              </a:spcBef>
              <a:buClrTx/>
              <a:buSzTx/>
              <a:buFont typeface="Times New Roman" panose="02020603050405020304" pitchFamily="18" charset="0"/>
              <a:buChar char="—"/>
            </a:pPr>
            <a:r>
              <a:rPr lang="en-US" altLang="ko-KR" dirty="0" smtClean="0"/>
              <a:t>The AP that has received the portion </a:t>
            </a:r>
            <a:r>
              <a:rPr lang="en-US" altLang="ko-KR" dirty="0"/>
              <a:t>CSI feedback </a:t>
            </a:r>
            <a:r>
              <a:rPr lang="en-US" altLang="ko-KR" dirty="0" smtClean="0"/>
              <a:t>shall compute Co-BF steering matrices based on the received portion </a:t>
            </a:r>
            <a:r>
              <a:rPr lang="en-US" altLang="ko-KR" dirty="0"/>
              <a:t>CSI feedback</a:t>
            </a:r>
            <a:endParaRPr lang="en-US" altLang="ko-KR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8460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22668"/>
            <a:ext cx="10361084" cy="4256111"/>
          </a:xfrm>
        </p:spPr>
        <p:txBody>
          <a:bodyPr/>
          <a:lstStyle/>
          <a:p>
            <a:r>
              <a:rPr lang="en-US" altLang="zh-CN" sz="1800" b="0" dirty="0"/>
              <a:t>[</a:t>
            </a:r>
            <a:r>
              <a:rPr lang="en-US" altLang="zh-CN" sz="1800" b="0" dirty="0" smtClean="0"/>
              <a:t>1] 802.11bn</a:t>
            </a:r>
            <a:r>
              <a:rPr lang="en-US" altLang="zh-CN" sz="1800" b="0" dirty="0"/>
              <a:t>™/</a:t>
            </a:r>
            <a:r>
              <a:rPr lang="en-US" altLang="zh-CN" sz="1800" b="0" dirty="0" smtClean="0"/>
              <a:t>D0.2</a:t>
            </a:r>
          </a:p>
          <a:p>
            <a:r>
              <a:rPr lang="en-US" altLang="zh-CN" sz="1800" b="0" dirty="0" smtClean="0"/>
              <a:t>[2] </a:t>
            </a:r>
            <a:r>
              <a:rPr lang="fr-FR" altLang="zh-CN" sz="1800" b="0" dirty="0"/>
              <a:t>TGbn Motions List - Part 2</a:t>
            </a:r>
            <a:r>
              <a:rPr lang="en-US" altLang="zh-CN" sz="1800" b="0" dirty="0" smtClean="0"/>
              <a:t> </a:t>
            </a:r>
          </a:p>
          <a:p>
            <a:r>
              <a:rPr lang="en-US" altLang="zh-CN" sz="1800" b="0" dirty="0" smtClean="0"/>
              <a:t> </a:t>
            </a:r>
            <a:endParaRPr lang="en-US" altLang="ko-KR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 smtClean="0"/>
              <a:t> </a:t>
            </a:r>
            <a:endParaRPr lang="en-US" altLang="zh-CN" sz="1800" b="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Scheduled Power Save for AP MLD_20240815_Rev6.0</Template>
  <TotalTime>39601</TotalTime>
  <Words>770</Words>
  <Application>Microsoft Office PowerPoint</Application>
  <PresentationFormat>宽屏</PresentationFormat>
  <Paragraphs>162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等线</vt:lpstr>
      <vt:lpstr>宋体</vt:lpstr>
      <vt:lpstr>Arial</vt:lpstr>
      <vt:lpstr>Times New Roman</vt:lpstr>
      <vt:lpstr>Office 主题​​</vt:lpstr>
      <vt:lpstr>Document</vt:lpstr>
      <vt:lpstr>Further Discussion on Co-BF  </vt:lpstr>
      <vt:lpstr>Introduction</vt:lpstr>
      <vt:lpstr>Recap: UHR Co-BF Procedure</vt:lpstr>
      <vt:lpstr>Recap: UHR Co-BF Sounding</vt:lpstr>
      <vt:lpstr>Case Consideration</vt:lpstr>
      <vt:lpstr>Proposal: Portion CSI Feedback between AP-to-AP </vt:lpstr>
      <vt:lpstr>PowerPoint 演示文稿</vt:lpstr>
      <vt:lpstr>PowerPoint 演示文稿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Power Save for AP MLD</dc:title>
  <dc:creator>tplink</dc:creator>
  <cp:keywords/>
  <cp:lastModifiedBy>tplink</cp:lastModifiedBy>
  <cp:revision>891</cp:revision>
  <cp:lastPrinted>1601-01-01T00:00:00Z</cp:lastPrinted>
  <dcterms:created xsi:type="dcterms:W3CDTF">2024-09-20T02:18:14Z</dcterms:created>
  <dcterms:modified xsi:type="dcterms:W3CDTF">2025-04-29T01:56:38Z</dcterms:modified>
  <cp:category>Name, Affiliation</cp:category>
</cp:coreProperties>
</file>