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96" r:id="rId4"/>
    <p:sldId id="288" r:id="rId5"/>
    <p:sldId id="289" r:id="rId6"/>
    <p:sldId id="295" r:id="rId7"/>
    <p:sldId id="274" r:id="rId8"/>
    <p:sldId id="272" r:id="rId9"/>
    <p:sldId id="293" r:id="rId10"/>
    <p:sldId id="264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默认节" id="{91C0F7EF-D228-493B-9C09-DCDFEA96CD43}">
          <p14:sldIdLst>
            <p14:sldId id="256"/>
            <p14:sldId id="257"/>
            <p14:sldId id="296"/>
            <p14:sldId id="288"/>
            <p14:sldId id="289"/>
            <p14:sldId id="295"/>
            <p14:sldId id="274"/>
            <p14:sldId id="272"/>
            <p14:sldId id="293"/>
            <p14:sldId id="264"/>
          </p14:sldIdLst>
        </p14:section>
        <p14:section name="无标题节" id="{EBC61C5F-9937-49CA-9AF9-B5717505940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18242476-BG" initials="1" lastIdx="6" clrIdx="0">
    <p:extLst>
      <p:ext uri="{19B8F6BF-5375-455C-9EA6-DF929625EA0E}">
        <p15:presenceInfo xmlns:p15="http://schemas.microsoft.com/office/powerpoint/2012/main" userId="18242476-BG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C4FF"/>
    <a:srgbClr val="0099FF"/>
    <a:srgbClr val="005BC0"/>
    <a:srgbClr val="00CC00"/>
    <a:srgbClr val="00ADEA"/>
    <a:srgbClr val="01AF09"/>
    <a:srgbClr val="0180BF"/>
    <a:srgbClr val="00FF99"/>
    <a:srgbClr val="89FF89"/>
    <a:srgbClr val="93FF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14" autoAdjust="0"/>
    <p:restoredTop sz="96379" autoAdjust="0"/>
  </p:normalViewPr>
  <p:slideViewPr>
    <p:cSldViewPr>
      <p:cViewPr varScale="1">
        <p:scale>
          <a:sx n="110" d="100"/>
          <a:sy n="110" d="100"/>
        </p:scale>
        <p:origin x="540" y="11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846" y="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r>
              <a:rPr lang="en-US" altLang="zh-CN" sz="1200" b="0" i="0" u="none" strike="noStrike" kern="1200" baseline="0" dirty="0" smtClean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Link Measurement Request frame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1005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4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281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668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8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9684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单击以编辑母版副标题样式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Q</a:t>
            </a:r>
            <a:r>
              <a:rPr lang="en-US" altLang="zh-CN" dirty="0" err="1" smtClean="0"/>
              <a:t>ingwei</a:t>
            </a:r>
            <a:r>
              <a:rPr lang="en-GB" dirty="0" smtClean="0"/>
              <a:t>, Affiliation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Name, Affiliation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err="1" smtClean="0"/>
              <a:t>Qingwei</a:t>
            </a:r>
            <a:r>
              <a:rPr lang="en-GB" dirty="0" smtClean="0"/>
              <a:t>, Affiliation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Name, Affiliation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err="1" smtClean="0"/>
              <a:t>Qingwei</a:t>
            </a:r>
            <a:r>
              <a:rPr lang="en-GB" dirty="0" smtClean="0"/>
              <a:t>, Affiliation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802.11-25/0680r0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76672"/>
            <a:ext cx="10363200" cy="146325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UHR Sounding Feedback Extension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 smtClean="0"/>
              <a:t>2025</a:t>
            </a:r>
            <a:r>
              <a:rPr lang="en-GB" sz="2000" b="0" dirty="0" smtClean="0"/>
              <a:t>-0</a:t>
            </a:r>
            <a:r>
              <a:rPr lang="en-US" sz="2000" b="0" dirty="0"/>
              <a:t>4</a:t>
            </a:r>
            <a:r>
              <a:rPr lang="en-GB" sz="2000" b="0" dirty="0" smtClean="0"/>
              <a:t>-</a:t>
            </a:r>
            <a:r>
              <a:rPr lang="en-US" sz="2000" b="0" dirty="0" smtClean="0"/>
              <a:t>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FE2368-D55F-435A-80E2-011460A172BC}" type="datetime4">
              <a:rPr lang="en-US" altLang="zh-CN" smtClean="0"/>
              <a:pPr/>
              <a:t>April 18, 2025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 smtClean="0"/>
              <a:t>Qingwei</a:t>
            </a:r>
            <a:r>
              <a:rPr lang="en-GB" dirty="0" smtClean="0"/>
              <a:t>, TP-Link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809724"/>
              </p:ext>
            </p:extLst>
          </p:nvPr>
        </p:nvGraphicFramePr>
        <p:xfrm>
          <a:off x="1199456" y="2132856"/>
          <a:ext cx="9767888" cy="4214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1" name="Document" r:id="rId4" imgW="10457133" imgH="4505272" progId="Word.Document.8">
                  <p:embed/>
                </p:oleObj>
              </mc:Choice>
              <mc:Fallback>
                <p:oleObj name="Document" r:id="rId4" imgW="10457133" imgH="450527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9456" y="2132856"/>
                        <a:ext cx="9767888" cy="42148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1394" y="155644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14401" y="1722668"/>
            <a:ext cx="10361084" cy="4256111"/>
          </a:xfrm>
        </p:spPr>
        <p:txBody>
          <a:bodyPr/>
          <a:lstStyle/>
          <a:p>
            <a:r>
              <a:rPr lang="en-US" altLang="zh-CN" sz="1800" b="0" dirty="0"/>
              <a:t>[</a:t>
            </a:r>
            <a:r>
              <a:rPr lang="en-US" altLang="zh-CN" sz="1800" b="0" dirty="0" smtClean="0"/>
              <a:t>1] 802.11bn</a:t>
            </a:r>
            <a:r>
              <a:rPr lang="en-US" altLang="zh-CN" sz="1800" b="0" dirty="0"/>
              <a:t>™/</a:t>
            </a:r>
            <a:r>
              <a:rPr lang="en-US" altLang="zh-CN" sz="1800" b="0" dirty="0" smtClean="0"/>
              <a:t>D0.2 </a:t>
            </a:r>
          </a:p>
          <a:p>
            <a:r>
              <a:rPr lang="en-US" altLang="zh-CN" sz="1800" b="0" dirty="0"/>
              <a:t>[2] 11-24-1542-05-00bn-sounding-schemes-for-coordinated-beamforming</a:t>
            </a:r>
            <a:endParaRPr lang="en-US" altLang="zh-CN" sz="1800" b="0" dirty="0" smtClean="0"/>
          </a:p>
          <a:p>
            <a:r>
              <a:rPr lang="en-US" altLang="zh-CN" sz="1800" b="0" dirty="0" smtClean="0"/>
              <a:t> </a:t>
            </a:r>
            <a:endParaRPr lang="en-US" altLang="ko-KR" sz="1800" b="0" dirty="0" smtClean="0">
              <a:solidFill>
                <a:schemeClr val="tx1"/>
              </a:solidFill>
            </a:endParaRPr>
          </a:p>
          <a:p>
            <a:endParaRPr lang="en-GB" sz="18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18, 2025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Introduction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981201"/>
            <a:ext cx="10294167" cy="4113213"/>
          </a:xfrm>
          <a:ln/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The </a:t>
            </a:r>
            <a:r>
              <a:rPr lang="en-US" altLang="zh-CN" sz="2000" b="0" dirty="0"/>
              <a:t>UHR </a:t>
            </a:r>
            <a:r>
              <a:rPr lang="en-US" altLang="zh-CN" sz="2000" b="0" dirty="0" smtClean="0"/>
              <a:t>sounding operation have been defined </a:t>
            </a:r>
            <a:r>
              <a:rPr lang="en-US" altLang="zh-CN" sz="2000" b="0" dirty="0"/>
              <a:t>in 802.11bn™/</a:t>
            </a:r>
            <a:r>
              <a:rPr lang="en-US" altLang="zh-CN" sz="2000" b="0" dirty="0" smtClean="0"/>
              <a:t>D0.2 </a:t>
            </a:r>
            <a:r>
              <a:rPr lang="en-US" altLang="zh-CN" sz="2000" b="0" dirty="0"/>
              <a:t>for </a:t>
            </a:r>
            <a:r>
              <a:rPr lang="en-US" altLang="zh-CN" sz="2000" b="0" dirty="0" smtClean="0"/>
              <a:t>implementing DL coordinated beamforming transmission. UHR sounding operation provides a feedback mechanism </a:t>
            </a:r>
            <a:r>
              <a:rPr lang="en-US" altLang="zh-CN" sz="2000" b="0" dirty="0"/>
              <a:t>that </a:t>
            </a:r>
            <a:r>
              <a:rPr lang="en-US" altLang="zh-CN" sz="2000" b="0" dirty="0" smtClean="0"/>
              <a:t>enable UHR STAs reporting cross-BSS Compressed </a:t>
            </a:r>
            <a:r>
              <a:rPr lang="en-US" altLang="zh-CN" sz="2000" b="0" dirty="0"/>
              <a:t>Beamforming/CQI </a:t>
            </a:r>
            <a:r>
              <a:rPr lang="en-US" altLang="zh-CN" sz="2000" b="0" dirty="0" smtClean="0"/>
              <a:t>frames to the associated AP[1].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0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RSSI information is the significant parameter in implementing some operations(</a:t>
            </a:r>
            <a:r>
              <a:rPr lang="en-US" altLang="zh-CN" sz="2000" b="0" dirty="0" err="1" smtClean="0"/>
              <a:t>eg</a:t>
            </a:r>
            <a:r>
              <a:rPr lang="en-US" altLang="zh-CN" sz="2000" b="0" dirty="0" smtClean="0"/>
              <a:t>, TX power controlling in Co-SR</a:t>
            </a:r>
            <a:r>
              <a:rPr lang="en-US" altLang="zh-CN" sz="2000" b="0" dirty="0"/>
              <a:t>, </a:t>
            </a:r>
            <a:r>
              <a:rPr lang="en-US" altLang="zh-CN" sz="2000" b="0" dirty="0" smtClean="0"/>
              <a:t>target AP selection in seamless roaming)  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2000" b="0" dirty="0" smtClean="0"/>
          </a:p>
          <a:p>
            <a:pPr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In </a:t>
            </a:r>
            <a:r>
              <a:rPr lang="en-US" altLang="zh-CN" sz="2000" b="0" dirty="0"/>
              <a:t>this contribution, </a:t>
            </a:r>
            <a:r>
              <a:rPr lang="en-US" altLang="zh-CN" sz="2000" b="0" dirty="0" smtClean="0"/>
              <a:t>we discuss a mechanism to enable UHR </a:t>
            </a:r>
            <a:r>
              <a:rPr lang="en-US" altLang="zh-CN" sz="2000" b="0" dirty="0"/>
              <a:t>STAs reporting </a:t>
            </a:r>
            <a:r>
              <a:rPr lang="en-US" altLang="zh-CN" sz="2000" b="0" dirty="0" smtClean="0"/>
              <a:t>RSSI to </a:t>
            </a:r>
            <a:r>
              <a:rPr lang="en-US" altLang="zh-CN" sz="2000" b="0" dirty="0"/>
              <a:t>the associated </a:t>
            </a:r>
            <a:r>
              <a:rPr lang="en-US" altLang="zh-CN" sz="2000" b="0" dirty="0" smtClean="0"/>
              <a:t>AP by extending the UHR Sounding Feedback type.</a:t>
            </a:r>
            <a:endParaRPr lang="en-US" altLang="zh-CN" sz="20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18, 2025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Observation</a:t>
            </a:r>
            <a:r>
              <a:rPr lang="en-US" altLang="zh-CN" dirty="0"/>
              <a:t>: RSSI </a:t>
            </a:r>
            <a:r>
              <a:rPr lang="en-US" altLang="zh-CN" dirty="0" smtClean="0"/>
              <a:t>Measurement in Co-SR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66274"/>
            <a:ext cx="10279351" cy="182948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/>
              <a:t>RSSI </a:t>
            </a:r>
            <a:r>
              <a:rPr lang="en-US" altLang="zh-CN" sz="2000" b="0" dirty="0" smtClean="0"/>
              <a:t>information between </a:t>
            </a:r>
            <a:r>
              <a:rPr lang="en-US" altLang="zh-CN" sz="2000" b="0" dirty="0"/>
              <a:t>each AP and non-AP STA is </a:t>
            </a:r>
            <a:r>
              <a:rPr lang="en-US" altLang="zh-CN" sz="2000" b="0" dirty="0" smtClean="0"/>
              <a:t>needed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0" dirty="0" smtClean="0"/>
              <a:t>Each </a:t>
            </a:r>
            <a:r>
              <a:rPr lang="en-US" altLang="zh-CN" sz="1800" b="0" dirty="0"/>
              <a:t>non-AP STA </a:t>
            </a:r>
            <a:r>
              <a:rPr lang="en-US" altLang="zh-CN" sz="1800" b="0" dirty="0" smtClean="0"/>
              <a:t> </a:t>
            </a:r>
            <a:r>
              <a:rPr lang="en-US" altLang="zh-CN" sz="1800" b="0" dirty="0"/>
              <a:t>measure </a:t>
            </a:r>
            <a:r>
              <a:rPr lang="en-US" altLang="zh-CN" sz="1800" dirty="0" smtClean="0"/>
              <a:t>intra-BSS and cross-BSS </a:t>
            </a:r>
            <a:r>
              <a:rPr lang="en-US" altLang="zh-CN" sz="1800" b="0" dirty="0" smtClean="0"/>
              <a:t>RSSI </a:t>
            </a:r>
            <a:r>
              <a:rPr lang="en-US" altLang="zh-CN" sz="1800" b="0" dirty="0"/>
              <a:t>of </a:t>
            </a:r>
            <a:r>
              <a:rPr lang="en-US" altLang="zh-CN" sz="1800" b="0" dirty="0" smtClean="0"/>
              <a:t>the signals from each AP</a:t>
            </a:r>
            <a:endParaRPr lang="en-US" altLang="zh-CN" sz="1800" b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0" dirty="0"/>
              <a:t>AP requests non-AP STAs </a:t>
            </a:r>
            <a:r>
              <a:rPr lang="en-US" altLang="zh-CN" sz="1800" dirty="0" smtClean="0"/>
              <a:t>to </a:t>
            </a:r>
            <a:r>
              <a:rPr lang="en-US" altLang="zh-CN" sz="1800" b="0" dirty="0" smtClean="0"/>
              <a:t>report </a:t>
            </a:r>
            <a:r>
              <a:rPr lang="en-US" altLang="zh-CN" sz="1800" dirty="0"/>
              <a:t>intra-BSS and cross-BSS </a:t>
            </a:r>
            <a:r>
              <a:rPr lang="en-US" altLang="zh-CN" sz="1800" dirty="0" smtClean="0"/>
              <a:t>RSSI</a:t>
            </a:r>
            <a:endParaRPr lang="en-US" altLang="zh-CN" sz="1800" b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18, 2025</a:t>
            </a:fld>
            <a:endParaRPr lang="en-GB" dirty="0"/>
          </a:p>
        </p:txBody>
      </p:sp>
      <p:sp>
        <p:nvSpPr>
          <p:cNvPr id="33" name="矩形 32"/>
          <p:cNvSpPr/>
          <p:nvPr/>
        </p:nvSpPr>
        <p:spPr>
          <a:xfrm>
            <a:off x="1720139" y="3746799"/>
            <a:ext cx="617477" cy="338554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AP-1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1684875" y="4352088"/>
            <a:ext cx="617477" cy="338554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AP-2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579269" y="5027936"/>
            <a:ext cx="828688" cy="67710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STA-1</a:t>
            </a:r>
          </a:p>
          <a:p>
            <a:r>
              <a:rPr lang="en-US" altLang="zh-CN" sz="1100" dirty="0" smtClean="0">
                <a:solidFill>
                  <a:schemeClr val="tx1"/>
                </a:solidFill>
              </a:rPr>
              <a:t>Associated with AP-1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39" name="直接连接符 38"/>
          <p:cNvCxnSpPr/>
          <p:nvPr/>
        </p:nvCxnSpPr>
        <p:spPr bwMode="auto">
          <a:xfrm flipV="1">
            <a:off x="2239050" y="4067886"/>
            <a:ext cx="7882138" cy="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直接连接符 39"/>
          <p:cNvCxnSpPr/>
          <p:nvPr/>
        </p:nvCxnSpPr>
        <p:spPr bwMode="auto">
          <a:xfrm>
            <a:off x="2250746" y="4797295"/>
            <a:ext cx="787044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1" name="直接连接符 40"/>
          <p:cNvCxnSpPr/>
          <p:nvPr/>
        </p:nvCxnSpPr>
        <p:spPr bwMode="auto">
          <a:xfrm>
            <a:off x="2250746" y="5617659"/>
            <a:ext cx="794245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矩形 35"/>
          <p:cNvSpPr/>
          <p:nvPr/>
        </p:nvSpPr>
        <p:spPr bwMode="auto">
          <a:xfrm>
            <a:off x="3287688" y="3746799"/>
            <a:ext cx="2360038" cy="202206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Intra-BSS </a:t>
            </a:r>
            <a:r>
              <a:rPr lang="en-US" altLang="zh-CN" sz="1800" dirty="0" smtClean="0">
                <a:solidFill>
                  <a:schemeClr val="tx1"/>
                </a:solidFill>
              </a:rPr>
              <a:t>RSSI measurement</a:t>
            </a:r>
            <a:endParaRPr kumimoji="0" lang="en-US" altLang="zh-CN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2" name="矩形 51"/>
          <p:cNvSpPr/>
          <p:nvPr/>
        </p:nvSpPr>
        <p:spPr bwMode="auto">
          <a:xfrm>
            <a:off x="6412706" y="3746799"/>
            <a:ext cx="2360038" cy="2022062"/>
          </a:xfrm>
          <a:prstGeom prst="rect">
            <a:avLst/>
          </a:prstGeom>
          <a:solidFill>
            <a:schemeClr val="bg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800" dirty="0">
                <a:solidFill>
                  <a:schemeClr val="tx1"/>
                </a:solidFill>
              </a:rPr>
              <a:t>Cross-BSS </a:t>
            </a:r>
            <a:r>
              <a:rPr lang="en-US" altLang="zh-CN" sz="1800" dirty="0" smtClean="0">
                <a:solidFill>
                  <a:schemeClr val="tx1"/>
                </a:solidFill>
              </a:rPr>
              <a:t>RSSI measurement</a:t>
            </a:r>
            <a:endParaRPr kumimoji="0" lang="en-US" altLang="zh-CN" sz="1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3680271" y="5948997"/>
            <a:ext cx="439601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000" dirty="0" smtClean="0">
                <a:solidFill>
                  <a:schemeClr val="tx1"/>
                </a:solidFill>
              </a:rPr>
              <a:t>RSSI measurement sequence </a:t>
            </a:r>
            <a:r>
              <a:rPr lang="en-US" altLang="zh-CN" sz="2000" dirty="0">
                <a:solidFill>
                  <a:schemeClr val="tx1"/>
                </a:solidFill>
              </a:rPr>
              <a:t>(</a:t>
            </a:r>
            <a:r>
              <a:rPr lang="en-US" altLang="zh-CN" sz="2000" dirty="0" smtClean="0">
                <a:solidFill>
                  <a:schemeClr val="tx1"/>
                </a:solidFill>
              </a:rPr>
              <a:t>from AP1)</a:t>
            </a:r>
            <a:endParaRPr lang="en-US" altLang="zh-CN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3129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 smtClean="0"/>
              <a:t>Recap: UHR Sounding Procedure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xfrm>
            <a:off x="929217" y="1766274"/>
            <a:ext cx="9703287" cy="422498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2000" b="0" dirty="0" smtClean="0"/>
              <a:t>UHR TB sequential NDP sounding  procedure in UHR sounding operation[2]</a:t>
            </a: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18, 2025</a:t>
            </a:fld>
            <a:endParaRPr lang="en-GB" dirty="0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368" y="2996952"/>
            <a:ext cx="11340702" cy="2649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651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Proposal</a:t>
            </a:r>
            <a:r>
              <a:rPr lang="en-US" altLang="zh-CN" sz="2800" dirty="0" smtClean="0"/>
              <a:t>: RSSI Sounding Procedure</a:t>
            </a:r>
            <a:endParaRPr lang="zh-CN" altLang="en-US" sz="2800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18, 2025</a:t>
            </a:fld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矩形 5"/>
          <p:cNvSpPr/>
          <p:nvPr/>
        </p:nvSpPr>
        <p:spPr>
          <a:xfrm>
            <a:off x="973638" y="1743846"/>
            <a:ext cx="10301847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zh-CN" sz="2000" b="1" dirty="0">
                <a:solidFill>
                  <a:schemeClr val="tx1"/>
                </a:solidFill>
              </a:rPr>
              <a:t>W</a:t>
            </a:r>
            <a:r>
              <a:rPr lang="en-US" altLang="zh-CN" sz="2000" b="1" dirty="0" smtClean="0">
                <a:solidFill>
                  <a:schemeClr val="tx1"/>
                </a:solidFill>
              </a:rPr>
              <a:t>e propose reusing the UHR sequential NDP sounding procedure to obtain the RSSI info by extending the UHR sounding feedback type.</a:t>
            </a:r>
          </a:p>
          <a:p>
            <a:pPr marL="571500" indent="-285750" algn="just">
              <a:spcBef>
                <a:spcPts val="600"/>
              </a:spcBef>
              <a:buFont typeface="Times New Roman" panose="02020603050405020304" pitchFamily="18" charset="0"/>
              <a:buChar char="₋"/>
            </a:pPr>
            <a:r>
              <a:rPr lang="en-US" altLang="zh-CN" sz="1600" dirty="0" smtClean="0">
                <a:solidFill>
                  <a:schemeClr val="tx1"/>
                </a:solidFill>
              </a:rPr>
              <a:t>The sounding feedback type extension is indicated in the UHR NDP </a:t>
            </a:r>
            <a:r>
              <a:rPr lang="en-US" altLang="zh-CN" sz="1600" dirty="0">
                <a:solidFill>
                  <a:schemeClr val="tx1"/>
                </a:solidFill>
              </a:rPr>
              <a:t>A</a:t>
            </a:r>
            <a:r>
              <a:rPr lang="en-US" altLang="zh-CN" sz="1600" dirty="0" smtClean="0">
                <a:solidFill>
                  <a:schemeClr val="tx1"/>
                </a:solidFill>
              </a:rPr>
              <a:t>nnouncement frame</a:t>
            </a:r>
          </a:p>
          <a:p>
            <a:pPr marL="571500" indent="-285750" algn="just">
              <a:spcBef>
                <a:spcPts val="600"/>
              </a:spcBef>
              <a:buFont typeface="Times New Roman" panose="02020603050405020304" pitchFamily="18" charset="0"/>
              <a:buChar char="₋"/>
            </a:pPr>
            <a:r>
              <a:rPr lang="en-US" altLang="zh-CN" sz="1600" dirty="0" smtClean="0">
                <a:solidFill>
                  <a:schemeClr val="tx1"/>
                </a:solidFill>
              </a:rPr>
              <a:t>The receiving STA shall send the feedback to the AP including the RSSI Indication info</a:t>
            </a:r>
            <a:endParaRPr lang="en-US" altLang="zh-CN" sz="1600" dirty="0">
              <a:solidFill>
                <a:schemeClr val="tx1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383794" y="3755336"/>
            <a:ext cx="617477" cy="338554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AP-1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348530" y="4360625"/>
            <a:ext cx="617477" cy="338554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AP-2</a:t>
            </a:r>
            <a:endParaRPr lang="zh-CN" altLang="en-US" sz="1600" dirty="0">
              <a:solidFill>
                <a:schemeClr val="tx1"/>
              </a:solidFill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242924" y="5036473"/>
            <a:ext cx="828688" cy="677108"/>
          </a:xfrm>
          <a:prstGeom prst="rect">
            <a:avLst/>
          </a:prstGeom>
        </p:spPr>
        <p:txBody>
          <a:bodyPr wrap="square" anchor="ctr" anchorCtr="0">
            <a:spAutoFit/>
          </a:bodyPr>
          <a:lstStyle/>
          <a:p>
            <a:r>
              <a:rPr lang="en-US" altLang="zh-CN" sz="1600" dirty="0" smtClean="0">
                <a:solidFill>
                  <a:schemeClr val="tx1"/>
                </a:solidFill>
              </a:rPr>
              <a:t>STA-1</a:t>
            </a:r>
          </a:p>
          <a:p>
            <a:r>
              <a:rPr lang="en-US" altLang="zh-CN" sz="1100" dirty="0" smtClean="0">
                <a:solidFill>
                  <a:schemeClr val="tx1"/>
                </a:solidFill>
              </a:rPr>
              <a:t>Associated with AP-1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2" name="矩形 11"/>
          <p:cNvSpPr/>
          <p:nvPr/>
        </p:nvSpPr>
        <p:spPr bwMode="auto">
          <a:xfrm>
            <a:off x="1071612" y="3669909"/>
            <a:ext cx="1021643" cy="42921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UHR NDP </a:t>
            </a:r>
            <a:r>
              <a:rPr lang="en-US" altLang="zh-CN" sz="1200" dirty="0" smtClean="0">
                <a:solidFill>
                  <a:schemeClr val="tx1"/>
                </a:solidFill>
              </a:rPr>
              <a:t>Announcement</a:t>
            </a:r>
            <a:endParaRPr kumimoji="0" lang="en-US" altLang="zh-CN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4175014" y="3677101"/>
            <a:ext cx="753209" cy="4220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BFRP Trigger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6" name="直接连接符 15"/>
          <p:cNvCxnSpPr/>
          <p:nvPr/>
        </p:nvCxnSpPr>
        <p:spPr bwMode="auto">
          <a:xfrm>
            <a:off x="914401" y="4805832"/>
            <a:ext cx="534178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>
            <a:off x="914401" y="5626196"/>
            <a:ext cx="541379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8" name="组合 17"/>
          <p:cNvGrpSpPr/>
          <p:nvPr/>
        </p:nvGrpSpPr>
        <p:grpSpPr>
          <a:xfrm>
            <a:off x="2062954" y="3867256"/>
            <a:ext cx="607341" cy="276999"/>
            <a:chOff x="2254469" y="3755213"/>
            <a:chExt cx="413479" cy="276999"/>
          </a:xfrm>
        </p:grpSpPr>
        <p:sp>
          <p:nvSpPr>
            <p:cNvPr id="19" name="矩形 18"/>
            <p:cNvSpPr/>
            <p:nvPr/>
          </p:nvSpPr>
          <p:spPr>
            <a:xfrm>
              <a:off x="2254469" y="3755213"/>
              <a:ext cx="413479" cy="276999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SIFS</a:t>
              </a:r>
              <a:endParaRPr lang="zh-CN" altLang="en-US" sz="1200" dirty="0"/>
            </a:p>
          </p:txBody>
        </p:sp>
        <p:cxnSp>
          <p:nvCxnSpPr>
            <p:cNvPr id="20" name="直接箭头连接符 19"/>
            <p:cNvCxnSpPr/>
            <p:nvPr/>
          </p:nvCxnSpPr>
          <p:spPr bwMode="auto">
            <a:xfrm>
              <a:off x="2269741" y="3999260"/>
              <a:ext cx="3600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21" name="矩形 20"/>
          <p:cNvSpPr/>
          <p:nvPr/>
        </p:nvSpPr>
        <p:spPr bwMode="auto">
          <a:xfrm>
            <a:off x="5465979" y="5232315"/>
            <a:ext cx="790210" cy="393881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RSSI Info Feedback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grpSp>
        <p:nvGrpSpPr>
          <p:cNvPr id="22" name="组合 21"/>
          <p:cNvGrpSpPr/>
          <p:nvPr/>
        </p:nvGrpSpPr>
        <p:grpSpPr>
          <a:xfrm>
            <a:off x="3618664" y="3865648"/>
            <a:ext cx="607341" cy="276999"/>
            <a:chOff x="2254469" y="3755213"/>
            <a:chExt cx="413479" cy="276999"/>
          </a:xfrm>
        </p:grpSpPr>
        <p:sp>
          <p:nvSpPr>
            <p:cNvPr id="23" name="矩形 22"/>
            <p:cNvSpPr/>
            <p:nvPr/>
          </p:nvSpPr>
          <p:spPr>
            <a:xfrm>
              <a:off x="2254469" y="3755213"/>
              <a:ext cx="413479" cy="276999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SIFS</a:t>
              </a:r>
              <a:endParaRPr lang="zh-CN" altLang="en-US" sz="1200" dirty="0"/>
            </a:p>
          </p:txBody>
        </p:sp>
        <p:cxnSp>
          <p:nvCxnSpPr>
            <p:cNvPr id="24" name="直接箭头连接符 23"/>
            <p:cNvCxnSpPr/>
            <p:nvPr/>
          </p:nvCxnSpPr>
          <p:spPr bwMode="auto">
            <a:xfrm>
              <a:off x="2269741" y="3999260"/>
              <a:ext cx="3600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25" name="组合 24"/>
          <p:cNvGrpSpPr/>
          <p:nvPr/>
        </p:nvGrpSpPr>
        <p:grpSpPr>
          <a:xfrm>
            <a:off x="4914699" y="3864373"/>
            <a:ext cx="607341" cy="276999"/>
            <a:chOff x="2254469" y="3755213"/>
            <a:chExt cx="413479" cy="276999"/>
          </a:xfrm>
        </p:grpSpPr>
        <p:sp>
          <p:nvSpPr>
            <p:cNvPr id="26" name="矩形 25"/>
            <p:cNvSpPr/>
            <p:nvPr/>
          </p:nvSpPr>
          <p:spPr>
            <a:xfrm>
              <a:off x="2254469" y="3755213"/>
              <a:ext cx="413479" cy="276999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SIFS</a:t>
              </a:r>
              <a:endParaRPr lang="zh-CN" altLang="en-US" sz="1200" dirty="0"/>
            </a:p>
          </p:txBody>
        </p:sp>
        <p:cxnSp>
          <p:nvCxnSpPr>
            <p:cNvPr id="27" name="直接箭头连接符 26"/>
            <p:cNvCxnSpPr/>
            <p:nvPr/>
          </p:nvCxnSpPr>
          <p:spPr bwMode="auto">
            <a:xfrm>
              <a:off x="2269741" y="3999260"/>
              <a:ext cx="3600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28" name="矩形 27"/>
          <p:cNvSpPr/>
          <p:nvPr/>
        </p:nvSpPr>
        <p:spPr bwMode="auto">
          <a:xfrm>
            <a:off x="2612166" y="3661180"/>
            <a:ext cx="969031" cy="4379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EHT sounding</a:t>
            </a:r>
          </a:p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 NDP 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46" name="直接连接符 45"/>
          <p:cNvCxnSpPr/>
          <p:nvPr/>
        </p:nvCxnSpPr>
        <p:spPr bwMode="auto">
          <a:xfrm>
            <a:off x="6434336" y="4805832"/>
            <a:ext cx="534178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7" name="直接连接符 46"/>
          <p:cNvCxnSpPr/>
          <p:nvPr/>
        </p:nvCxnSpPr>
        <p:spPr bwMode="auto">
          <a:xfrm>
            <a:off x="6434336" y="5626196"/>
            <a:ext cx="5341788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3" name="矩形 52"/>
          <p:cNvSpPr/>
          <p:nvPr/>
        </p:nvSpPr>
        <p:spPr bwMode="auto">
          <a:xfrm>
            <a:off x="10832035" y="5232315"/>
            <a:ext cx="790210" cy="393881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RSSI Info Feedback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61" name="直接连接符 60"/>
          <p:cNvCxnSpPr/>
          <p:nvPr/>
        </p:nvCxnSpPr>
        <p:spPr bwMode="auto">
          <a:xfrm>
            <a:off x="914401" y="4099122"/>
            <a:ext cx="516789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矩形 61"/>
          <p:cNvSpPr/>
          <p:nvPr/>
        </p:nvSpPr>
        <p:spPr bwMode="auto">
          <a:xfrm>
            <a:off x="6431939" y="3669909"/>
            <a:ext cx="1021643" cy="429213"/>
          </a:xfrm>
          <a:prstGeom prst="rect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0" lang="en-US" altLang="zh-CN" sz="12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UHR NDP </a:t>
            </a:r>
            <a:r>
              <a:rPr lang="en-US" altLang="zh-CN" sz="1200" dirty="0" smtClean="0">
                <a:solidFill>
                  <a:schemeClr val="tx1"/>
                </a:solidFill>
              </a:rPr>
              <a:t>Announcement</a:t>
            </a:r>
            <a:endParaRPr kumimoji="0" lang="en-US" altLang="zh-CN" sz="12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63" name="矩形 62"/>
          <p:cNvSpPr/>
          <p:nvPr/>
        </p:nvSpPr>
        <p:spPr bwMode="auto">
          <a:xfrm>
            <a:off x="9535341" y="3677101"/>
            <a:ext cx="753209" cy="422021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BFRP Trigger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64" name="组合 63"/>
          <p:cNvGrpSpPr/>
          <p:nvPr/>
        </p:nvGrpSpPr>
        <p:grpSpPr>
          <a:xfrm>
            <a:off x="7423281" y="3867256"/>
            <a:ext cx="607341" cy="276999"/>
            <a:chOff x="2254469" y="3755213"/>
            <a:chExt cx="413479" cy="276999"/>
          </a:xfrm>
        </p:grpSpPr>
        <p:sp>
          <p:nvSpPr>
            <p:cNvPr id="65" name="矩形 64"/>
            <p:cNvSpPr/>
            <p:nvPr/>
          </p:nvSpPr>
          <p:spPr>
            <a:xfrm>
              <a:off x="2254469" y="3755213"/>
              <a:ext cx="413479" cy="276999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SIFS</a:t>
              </a:r>
              <a:endParaRPr lang="zh-CN" altLang="en-US" sz="1200" dirty="0"/>
            </a:p>
          </p:txBody>
        </p:sp>
        <p:cxnSp>
          <p:nvCxnSpPr>
            <p:cNvPr id="66" name="直接箭头连接符 65"/>
            <p:cNvCxnSpPr/>
            <p:nvPr/>
          </p:nvCxnSpPr>
          <p:spPr bwMode="auto">
            <a:xfrm>
              <a:off x="2269741" y="3999260"/>
              <a:ext cx="3600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67" name="组合 66"/>
          <p:cNvGrpSpPr/>
          <p:nvPr/>
        </p:nvGrpSpPr>
        <p:grpSpPr>
          <a:xfrm>
            <a:off x="8978991" y="3865648"/>
            <a:ext cx="607341" cy="276999"/>
            <a:chOff x="2254469" y="3755213"/>
            <a:chExt cx="413479" cy="276999"/>
          </a:xfrm>
        </p:grpSpPr>
        <p:sp>
          <p:nvSpPr>
            <p:cNvPr id="68" name="矩形 67"/>
            <p:cNvSpPr/>
            <p:nvPr/>
          </p:nvSpPr>
          <p:spPr>
            <a:xfrm>
              <a:off x="2254469" y="3755213"/>
              <a:ext cx="413479" cy="276999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SIFS</a:t>
              </a:r>
              <a:endParaRPr lang="zh-CN" altLang="en-US" sz="1200" dirty="0"/>
            </a:p>
          </p:txBody>
        </p:sp>
        <p:cxnSp>
          <p:nvCxnSpPr>
            <p:cNvPr id="69" name="直接箭头连接符 68"/>
            <p:cNvCxnSpPr/>
            <p:nvPr/>
          </p:nvCxnSpPr>
          <p:spPr bwMode="auto">
            <a:xfrm>
              <a:off x="2269741" y="3999260"/>
              <a:ext cx="3600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grpSp>
        <p:nvGrpSpPr>
          <p:cNvPr id="70" name="组合 69"/>
          <p:cNvGrpSpPr/>
          <p:nvPr/>
        </p:nvGrpSpPr>
        <p:grpSpPr>
          <a:xfrm>
            <a:off x="10275026" y="3864373"/>
            <a:ext cx="607341" cy="276999"/>
            <a:chOff x="2254469" y="3755213"/>
            <a:chExt cx="413479" cy="276999"/>
          </a:xfrm>
        </p:grpSpPr>
        <p:sp>
          <p:nvSpPr>
            <p:cNvPr id="71" name="矩形 70"/>
            <p:cNvSpPr/>
            <p:nvPr/>
          </p:nvSpPr>
          <p:spPr>
            <a:xfrm>
              <a:off x="2254469" y="3755213"/>
              <a:ext cx="413479" cy="276999"/>
            </a:xfrm>
            <a:prstGeom prst="rect">
              <a:avLst/>
            </a:prstGeom>
          </p:spPr>
          <p:txBody>
            <a:bodyPr wrap="square" anchor="ctr" anchorCtr="0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/>
                  </a:solidFill>
                </a:rPr>
                <a:t>SIFS</a:t>
              </a:r>
              <a:endParaRPr lang="zh-CN" altLang="en-US" sz="1200" dirty="0"/>
            </a:p>
          </p:txBody>
        </p:sp>
        <p:cxnSp>
          <p:nvCxnSpPr>
            <p:cNvPr id="72" name="直接箭头连接符 71"/>
            <p:cNvCxnSpPr/>
            <p:nvPr/>
          </p:nvCxnSpPr>
          <p:spPr bwMode="auto">
            <a:xfrm>
              <a:off x="2269741" y="3999260"/>
              <a:ext cx="36004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sp>
        <p:nvSpPr>
          <p:cNvPr id="73" name="矩形 72"/>
          <p:cNvSpPr/>
          <p:nvPr/>
        </p:nvSpPr>
        <p:spPr bwMode="auto">
          <a:xfrm>
            <a:off x="7972493" y="4369498"/>
            <a:ext cx="969031" cy="4379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EHT sounding</a:t>
            </a:r>
          </a:p>
          <a:p>
            <a:pPr algn="ctr"/>
            <a:r>
              <a:rPr lang="en-US" altLang="zh-CN" sz="1200" dirty="0" smtClean="0">
                <a:solidFill>
                  <a:schemeClr val="tx1"/>
                </a:solidFill>
              </a:rPr>
              <a:t> NDP 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cxnSp>
        <p:nvCxnSpPr>
          <p:cNvPr id="74" name="直接连接符 73"/>
          <p:cNvCxnSpPr/>
          <p:nvPr/>
        </p:nvCxnSpPr>
        <p:spPr bwMode="auto">
          <a:xfrm>
            <a:off x="6328196" y="4099122"/>
            <a:ext cx="528832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8" name="左大括号 77"/>
          <p:cNvSpPr/>
          <p:nvPr/>
        </p:nvSpPr>
        <p:spPr bwMode="auto">
          <a:xfrm rot="16200000">
            <a:off x="3447114" y="3242458"/>
            <a:ext cx="299890" cy="5362189"/>
          </a:xfrm>
          <a:prstGeom prst="leftBrace">
            <a:avLst>
              <a:gd name="adj1" fmla="val 40113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2200024" y="6013749"/>
            <a:ext cx="264046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dirty="0">
                <a:solidFill>
                  <a:schemeClr val="tx1"/>
                </a:solidFill>
              </a:rPr>
              <a:t>Intra-BSS RSSI measurement</a:t>
            </a:r>
          </a:p>
        </p:txBody>
      </p:sp>
      <p:sp>
        <p:nvSpPr>
          <p:cNvPr id="80" name="左大括号 79"/>
          <p:cNvSpPr/>
          <p:nvPr/>
        </p:nvSpPr>
        <p:spPr bwMode="auto">
          <a:xfrm rot="16200000">
            <a:off x="8996831" y="3242458"/>
            <a:ext cx="299890" cy="5362189"/>
          </a:xfrm>
          <a:prstGeom prst="leftBrace">
            <a:avLst>
              <a:gd name="adj1" fmla="val 40113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矩形 80"/>
          <p:cNvSpPr/>
          <p:nvPr/>
        </p:nvSpPr>
        <p:spPr>
          <a:xfrm>
            <a:off x="7676002" y="6013749"/>
            <a:ext cx="278794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600" dirty="0" smtClean="0">
                <a:solidFill>
                  <a:schemeClr val="tx1"/>
                </a:solidFill>
              </a:rPr>
              <a:t>Cross-BSS </a:t>
            </a:r>
            <a:r>
              <a:rPr lang="en-US" altLang="zh-CN" sz="1600" dirty="0">
                <a:solidFill>
                  <a:schemeClr val="tx1"/>
                </a:solidFill>
              </a:rPr>
              <a:t>RSSI measurement</a:t>
            </a:r>
          </a:p>
        </p:txBody>
      </p:sp>
    </p:spTree>
    <p:extLst>
      <p:ext uri="{BB962C8B-B14F-4D97-AF65-F5344CB8AC3E}">
        <p14:creationId xmlns:p14="http://schemas.microsoft.com/office/powerpoint/2010/main" val="3124242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Design of </a:t>
            </a:r>
            <a:r>
              <a:rPr lang="en-US" altLang="zh-CN" dirty="0" smtClean="0"/>
              <a:t>UHR NDP Announcement Frame 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18, 2025</a:t>
            </a:fld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8068722"/>
              </p:ext>
            </p:extLst>
          </p:nvPr>
        </p:nvGraphicFramePr>
        <p:xfrm>
          <a:off x="1646823" y="3190899"/>
          <a:ext cx="9505055" cy="6796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59832">
                  <a:extLst>
                    <a:ext uri="{9D8B030D-6E8A-4147-A177-3AD203B41FA5}">
                      <a16:colId xmlns:a16="http://schemas.microsoft.com/office/drawing/2014/main" val="421301145"/>
                    </a:ext>
                  </a:extLst>
                </a:gridCol>
                <a:gridCol w="753098">
                  <a:extLst>
                    <a:ext uri="{9D8B030D-6E8A-4147-A177-3AD203B41FA5}">
                      <a16:colId xmlns:a16="http://schemas.microsoft.com/office/drawing/2014/main" val="2232128861"/>
                    </a:ext>
                  </a:extLst>
                </a:gridCol>
                <a:gridCol w="582317">
                  <a:extLst>
                    <a:ext uri="{9D8B030D-6E8A-4147-A177-3AD203B41FA5}">
                      <a16:colId xmlns:a16="http://schemas.microsoft.com/office/drawing/2014/main" val="1699117748"/>
                    </a:ext>
                  </a:extLst>
                </a:gridCol>
                <a:gridCol w="573812">
                  <a:extLst>
                    <a:ext uri="{9D8B030D-6E8A-4147-A177-3AD203B41FA5}">
                      <a16:colId xmlns:a16="http://schemas.microsoft.com/office/drawing/2014/main" val="2850817111"/>
                    </a:ext>
                  </a:extLst>
                </a:gridCol>
                <a:gridCol w="1147624">
                  <a:extLst>
                    <a:ext uri="{9D8B030D-6E8A-4147-A177-3AD203B41FA5}">
                      <a16:colId xmlns:a16="http://schemas.microsoft.com/office/drawing/2014/main" val="619596251"/>
                    </a:ext>
                  </a:extLst>
                </a:gridCol>
                <a:gridCol w="1461744">
                  <a:extLst>
                    <a:ext uri="{9D8B030D-6E8A-4147-A177-3AD203B41FA5}">
                      <a16:colId xmlns:a16="http://schemas.microsoft.com/office/drawing/2014/main" val="425982502"/>
                    </a:ext>
                  </a:extLst>
                </a:gridCol>
                <a:gridCol w="1571263">
                  <a:extLst>
                    <a:ext uri="{9D8B030D-6E8A-4147-A177-3AD203B41FA5}">
                      <a16:colId xmlns:a16="http://schemas.microsoft.com/office/drawing/2014/main" val="1052881189"/>
                    </a:ext>
                  </a:extLst>
                </a:gridCol>
                <a:gridCol w="1065652">
                  <a:extLst>
                    <a:ext uri="{9D8B030D-6E8A-4147-A177-3AD203B41FA5}">
                      <a16:colId xmlns:a16="http://schemas.microsoft.com/office/drawing/2014/main" val="1457837262"/>
                    </a:ext>
                  </a:extLst>
                </a:gridCol>
                <a:gridCol w="636615">
                  <a:extLst>
                    <a:ext uri="{9D8B030D-6E8A-4147-A177-3AD203B41FA5}">
                      <a16:colId xmlns:a16="http://schemas.microsoft.com/office/drawing/2014/main" val="3955408318"/>
                    </a:ext>
                  </a:extLst>
                </a:gridCol>
                <a:gridCol w="753098">
                  <a:extLst>
                    <a:ext uri="{9D8B030D-6E8A-4147-A177-3AD203B41FA5}">
                      <a16:colId xmlns:a16="http://schemas.microsoft.com/office/drawing/2014/main" val="2835291706"/>
                    </a:ext>
                  </a:extLst>
                </a:gridCol>
              </a:tblGrid>
              <a:tr h="67962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Frame Control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Duration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RA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TA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Sounding Dialog Token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</a:t>
                      </a:r>
                      <a:r>
                        <a:rPr lang="en-US" sz="14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st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User Info field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2</a:t>
                      </a:r>
                      <a:r>
                        <a:rPr lang="en-US" sz="14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nd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 User Info field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u="none" strike="noStrike" dirty="0" smtClean="0">
                          <a:effectLst/>
                        </a:rPr>
                        <a:t>STA1</a:t>
                      </a:r>
                      <a:r>
                        <a:rPr lang="en-US" altLang="zh-CN" sz="14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altLang="zh-CN" sz="1400" u="none" strike="noStrike" dirty="0" smtClean="0">
                          <a:effectLst/>
                        </a:rPr>
                        <a:t>Info</a:t>
                      </a:r>
                      <a:endParaRPr lang="en-US" altLang="zh-CN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</a:rPr>
                        <a:t>…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FCS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等线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5692098"/>
                  </a:ext>
                </a:extLst>
              </a:tr>
            </a:tbl>
          </a:graphicData>
        </a:graphic>
      </p:graphicFrame>
      <p:sp>
        <p:nvSpPr>
          <p:cNvPr id="18" name="矩形 17"/>
          <p:cNvSpPr/>
          <p:nvPr/>
        </p:nvSpPr>
        <p:spPr>
          <a:xfrm>
            <a:off x="982345" y="1766862"/>
            <a:ext cx="1029314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altLang="zh-CN" sz="2000" b="1" kern="0" dirty="0" smtClean="0">
                <a:solidFill>
                  <a:schemeClr val="tx1"/>
                </a:solidFill>
                <a:ea typeface="宋体"/>
              </a:rPr>
              <a:t>Define a indication for feedback type extension in UHR </a:t>
            </a:r>
            <a:r>
              <a:rPr lang="en-US" altLang="zh-CN" sz="2000" b="1" kern="0" dirty="0">
                <a:solidFill>
                  <a:schemeClr val="tx1"/>
                </a:solidFill>
                <a:ea typeface="宋体"/>
              </a:rPr>
              <a:t>NDP Announcement </a:t>
            </a:r>
            <a:r>
              <a:rPr lang="en-US" altLang="zh-CN" sz="2000" b="1" kern="0" dirty="0" smtClean="0">
                <a:solidFill>
                  <a:schemeClr val="tx1"/>
                </a:solidFill>
                <a:ea typeface="宋体"/>
              </a:rPr>
              <a:t>frame.  </a:t>
            </a:r>
          </a:p>
          <a:p>
            <a:pPr marL="720000" lvl="1" indent="-342900" algn="just">
              <a:spcBef>
                <a:spcPts val="600"/>
              </a:spcBef>
              <a:buFont typeface="Times New Roman" panose="02020603050405020304" pitchFamily="18" charset="0"/>
              <a:buChar char="₋"/>
            </a:pPr>
            <a:r>
              <a:rPr lang="en-US" altLang="zh-CN" sz="2000" kern="0" dirty="0" smtClean="0">
                <a:solidFill>
                  <a:schemeClr val="tx1"/>
                </a:solidFill>
                <a:ea typeface="宋体"/>
              </a:rPr>
              <a:t>Define </a:t>
            </a:r>
            <a:r>
              <a:rPr lang="en-US" altLang="zh-CN" sz="2000" kern="0" dirty="0">
                <a:solidFill>
                  <a:schemeClr val="tx1"/>
                </a:solidFill>
                <a:ea typeface="宋体"/>
              </a:rPr>
              <a:t>the reserved </a:t>
            </a:r>
            <a:r>
              <a:rPr lang="en-US" altLang="zh-CN" sz="2000" kern="0" dirty="0" smtClean="0">
                <a:solidFill>
                  <a:schemeClr val="tx1"/>
                </a:solidFill>
                <a:ea typeface="宋体"/>
              </a:rPr>
              <a:t>bit(B20) in </a:t>
            </a:r>
            <a:r>
              <a:rPr lang="en-US" altLang="zh-CN" sz="2000" kern="0" dirty="0">
                <a:solidFill>
                  <a:schemeClr val="tx1"/>
                </a:solidFill>
                <a:ea typeface="宋体"/>
              </a:rPr>
              <a:t>the STA Info filed as </a:t>
            </a:r>
            <a:r>
              <a:rPr lang="en-US" altLang="zh-CN" sz="2000" kern="0" dirty="0" smtClean="0">
                <a:solidFill>
                  <a:schemeClr val="tx1"/>
                </a:solidFill>
                <a:ea typeface="宋体"/>
              </a:rPr>
              <a:t>the Feedback Type Extension</a:t>
            </a:r>
          </a:p>
          <a:p>
            <a:pPr marL="720000" lvl="1" indent="-342900" algn="just">
              <a:spcBef>
                <a:spcPts val="600"/>
              </a:spcBef>
              <a:buFont typeface="Times New Roman" panose="02020603050405020304" pitchFamily="18" charset="0"/>
              <a:buChar char="₋"/>
            </a:pPr>
            <a:r>
              <a:rPr lang="en-US" altLang="zh-CN" sz="2000" kern="0" dirty="0" smtClean="0">
                <a:solidFill>
                  <a:schemeClr val="tx1"/>
                </a:solidFill>
                <a:ea typeface="宋体"/>
              </a:rPr>
              <a:t>A STA receiving the B20 set to 1 shall send the feedback including RSSI info   </a:t>
            </a:r>
            <a:endParaRPr lang="en-US" altLang="zh-CN" sz="2000" kern="0" dirty="0">
              <a:solidFill>
                <a:schemeClr val="tx1"/>
              </a:solidFill>
              <a:ea typeface="宋体"/>
            </a:endParaRPr>
          </a:p>
        </p:txBody>
      </p:sp>
      <p:cxnSp>
        <p:nvCxnSpPr>
          <p:cNvPr id="20" name="直接连接符 19"/>
          <p:cNvCxnSpPr/>
          <p:nvPr/>
        </p:nvCxnSpPr>
        <p:spPr>
          <a:xfrm flipH="1">
            <a:off x="4312756" y="3870522"/>
            <a:ext cx="4390853" cy="705692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>
            <a:off x="9783727" y="3870522"/>
            <a:ext cx="1491000" cy="70238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文本框 34"/>
          <p:cNvSpPr txBox="1"/>
          <p:nvPr/>
        </p:nvSpPr>
        <p:spPr>
          <a:xfrm>
            <a:off x="4070950" y="4366634"/>
            <a:ext cx="432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B0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graphicFrame>
        <p:nvGraphicFramePr>
          <p:cNvPr id="36" name="表格 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940583"/>
              </p:ext>
            </p:extLst>
          </p:nvPr>
        </p:nvGraphicFramePr>
        <p:xfrm>
          <a:off x="4292699" y="4599305"/>
          <a:ext cx="6982028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3382">
                  <a:extLst>
                    <a:ext uri="{9D8B030D-6E8A-4147-A177-3AD203B41FA5}">
                      <a16:colId xmlns:a16="http://schemas.microsoft.com/office/drawing/2014/main" val="1785102906"/>
                    </a:ext>
                  </a:extLst>
                </a:gridCol>
                <a:gridCol w="861155">
                  <a:extLst>
                    <a:ext uri="{9D8B030D-6E8A-4147-A177-3AD203B41FA5}">
                      <a16:colId xmlns:a16="http://schemas.microsoft.com/office/drawing/2014/main" val="1761113272"/>
                    </a:ext>
                  </a:extLst>
                </a:gridCol>
                <a:gridCol w="948598">
                  <a:extLst>
                    <a:ext uri="{9D8B030D-6E8A-4147-A177-3AD203B41FA5}">
                      <a16:colId xmlns:a16="http://schemas.microsoft.com/office/drawing/2014/main" val="2277019579"/>
                    </a:ext>
                  </a:extLst>
                </a:gridCol>
                <a:gridCol w="740410">
                  <a:extLst>
                    <a:ext uri="{9D8B030D-6E8A-4147-A177-3AD203B41FA5}">
                      <a16:colId xmlns:a16="http://schemas.microsoft.com/office/drawing/2014/main" val="2655484512"/>
                    </a:ext>
                  </a:extLst>
                </a:gridCol>
                <a:gridCol w="930657">
                  <a:extLst>
                    <a:ext uri="{9D8B030D-6E8A-4147-A177-3AD203B41FA5}">
                      <a16:colId xmlns:a16="http://schemas.microsoft.com/office/drawing/2014/main" val="1363171359"/>
                    </a:ext>
                  </a:extLst>
                </a:gridCol>
                <a:gridCol w="1356045">
                  <a:extLst>
                    <a:ext uri="{9D8B030D-6E8A-4147-A177-3AD203B41FA5}">
                      <a16:colId xmlns:a16="http://schemas.microsoft.com/office/drawing/2014/main" val="173313417"/>
                    </a:ext>
                  </a:extLst>
                </a:gridCol>
                <a:gridCol w="570584">
                  <a:extLst>
                    <a:ext uri="{9D8B030D-6E8A-4147-A177-3AD203B41FA5}">
                      <a16:colId xmlns:a16="http://schemas.microsoft.com/office/drawing/2014/main" val="1665882721"/>
                    </a:ext>
                  </a:extLst>
                </a:gridCol>
                <a:gridCol w="861197">
                  <a:extLst>
                    <a:ext uri="{9D8B030D-6E8A-4147-A177-3AD203B41FA5}">
                      <a16:colId xmlns:a16="http://schemas.microsoft.com/office/drawing/2014/main" val="1770254641"/>
                    </a:ext>
                  </a:extLst>
                </a:gridCol>
              </a:tblGrid>
              <a:tr h="60230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AID1</a:t>
                      </a: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zh-CN" altLang="en-US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Partial BW Info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Nc</a:t>
                      </a:r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Index</a:t>
                      </a:r>
                      <a:endParaRPr lang="zh-CN" altLang="en-US" sz="14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Feedback </a:t>
                      </a:r>
                    </a:p>
                    <a:p>
                      <a:pPr algn="ctr"/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Type And 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Disambiguation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Codebook </a:t>
                      </a:r>
                    </a:p>
                    <a:p>
                      <a:pPr algn="ctr"/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Reserved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71286576"/>
                  </a:ext>
                </a:extLst>
              </a:tr>
            </a:tbl>
          </a:graphicData>
        </a:graphic>
      </p:graphicFrame>
      <p:sp>
        <p:nvSpPr>
          <p:cNvPr id="37" name="文本框 36"/>
          <p:cNvSpPr txBox="1"/>
          <p:nvPr/>
        </p:nvSpPr>
        <p:spPr>
          <a:xfrm>
            <a:off x="4639087" y="4366634"/>
            <a:ext cx="51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B10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974528" y="4366634"/>
            <a:ext cx="51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B11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5514587" y="4366634"/>
            <a:ext cx="51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B19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6172149" y="4366634"/>
            <a:ext cx="51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B20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6763278" y="4366634"/>
            <a:ext cx="51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B21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173019" y="4366634"/>
            <a:ext cx="51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B24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3" name="文本框 42"/>
          <p:cNvSpPr txBox="1"/>
          <p:nvPr/>
        </p:nvSpPr>
        <p:spPr>
          <a:xfrm>
            <a:off x="7524859" y="4366634"/>
            <a:ext cx="51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B25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4" name="文本框 43"/>
          <p:cNvSpPr txBox="1"/>
          <p:nvPr/>
        </p:nvSpPr>
        <p:spPr>
          <a:xfrm>
            <a:off x="8109123" y="4366634"/>
            <a:ext cx="51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B26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8984814" y="4366634"/>
            <a:ext cx="51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B27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9896490" y="4366634"/>
            <a:ext cx="51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B28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7" name="文本框 46"/>
          <p:cNvSpPr txBox="1"/>
          <p:nvPr/>
        </p:nvSpPr>
        <p:spPr>
          <a:xfrm>
            <a:off x="10357359" y="4366634"/>
            <a:ext cx="51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B29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48" name="文本框 47"/>
          <p:cNvSpPr txBox="1"/>
          <p:nvPr/>
        </p:nvSpPr>
        <p:spPr>
          <a:xfrm>
            <a:off x="10904179" y="4366634"/>
            <a:ext cx="5177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b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等线" panose="02010600030101010101" pitchFamily="2" charset="-122"/>
                <a:cs typeface="Times New Roman" panose="02020603050405020304" pitchFamily="18" charset="0"/>
              </a:rPr>
              <a:t>B31</a:t>
            </a:r>
            <a:endParaRPr kumimoji="0" lang="zh-CN" altLang="en-US" sz="1400" b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等线" panose="0201060003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13" name="下箭头 12"/>
          <p:cNvSpPr/>
          <p:nvPr/>
        </p:nvSpPr>
        <p:spPr bwMode="auto">
          <a:xfrm>
            <a:off x="6148142" y="5380150"/>
            <a:ext cx="360040" cy="27402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5129478" y="5606516"/>
            <a:ext cx="268164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800" kern="0" dirty="0" smtClean="0">
                <a:solidFill>
                  <a:schemeClr val="tx1"/>
                </a:solidFill>
                <a:ea typeface="宋体"/>
              </a:rPr>
              <a:t> Feedback Type Extension   </a:t>
            </a:r>
            <a:endParaRPr lang="zh-CN" altLang="en-US" sz="1800" dirty="0"/>
          </a:p>
        </p:txBody>
      </p:sp>
      <p:sp>
        <p:nvSpPr>
          <p:cNvPr id="53" name="矩形 52"/>
          <p:cNvSpPr/>
          <p:nvPr/>
        </p:nvSpPr>
        <p:spPr>
          <a:xfrm>
            <a:off x="4762414" y="6095816"/>
            <a:ext cx="4230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800" b="1" kern="0" dirty="0">
                <a:solidFill>
                  <a:schemeClr val="tx1"/>
                </a:solidFill>
                <a:ea typeface="宋体"/>
              </a:rPr>
              <a:t>UHR NDP Announcement </a:t>
            </a:r>
            <a:r>
              <a:rPr lang="en-US" altLang="zh-CN" sz="1800" b="1" kern="0" dirty="0" smtClean="0">
                <a:solidFill>
                  <a:schemeClr val="tx1"/>
                </a:solidFill>
                <a:ea typeface="宋体"/>
              </a:rPr>
              <a:t>frame format </a:t>
            </a:r>
            <a:endParaRPr lang="zh-CN" altLang="en-US" sz="1800" dirty="0"/>
          </a:p>
        </p:txBody>
      </p:sp>
      <p:graphicFrame>
        <p:nvGraphicFramePr>
          <p:cNvPr id="27" name="表格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922192"/>
              </p:ext>
            </p:extLst>
          </p:nvPr>
        </p:nvGraphicFramePr>
        <p:xfrm>
          <a:off x="241703" y="4098225"/>
          <a:ext cx="3650256" cy="22993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08111">
                  <a:extLst>
                    <a:ext uri="{9D8B030D-6E8A-4147-A177-3AD203B41FA5}">
                      <a16:colId xmlns:a16="http://schemas.microsoft.com/office/drawing/2014/main" val="3401089229"/>
                    </a:ext>
                  </a:extLst>
                </a:gridCol>
                <a:gridCol w="525706">
                  <a:extLst>
                    <a:ext uri="{9D8B030D-6E8A-4147-A177-3AD203B41FA5}">
                      <a16:colId xmlns:a16="http://schemas.microsoft.com/office/drawing/2014/main" val="1135661800"/>
                    </a:ext>
                  </a:extLst>
                </a:gridCol>
                <a:gridCol w="626422">
                  <a:extLst>
                    <a:ext uri="{9D8B030D-6E8A-4147-A177-3AD203B41FA5}">
                      <a16:colId xmlns:a16="http://schemas.microsoft.com/office/drawing/2014/main" val="1397183618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46833547"/>
                    </a:ext>
                  </a:extLst>
                </a:gridCol>
                <a:gridCol w="769937">
                  <a:extLst>
                    <a:ext uri="{9D8B030D-6E8A-4147-A177-3AD203B41FA5}">
                      <a16:colId xmlns:a16="http://schemas.microsoft.com/office/drawing/2014/main" val="1874141441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Feedback </a:t>
                      </a:r>
                      <a:r>
                        <a:rPr lang="en-US" altLang="zh-CN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type </a:t>
                      </a:r>
                      <a:r>
                        <a:rPr lang="en-US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extension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Feedback Type And Ng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Codebook Size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Description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4640526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B20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B25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B26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B28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8266678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 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5418320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29178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7318509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SU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14717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MU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9378467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MU</a:t>
                      </a:r>
                      <a:endParaRPr lang="zh-CN" altLang="en-US" sz="12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817724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CQI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94452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0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MU</a:t>
                      </a:r>
                      <a:endParaRPr lang="zh-CN" alt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678242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1</a:t>
                      </a:r>
                      <a:endParaRPr lang="en-US" altLang="zh-CN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X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RSSI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81862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4011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18, 2025</a:t>
            </a:fld>
            <a:endParaRPr lang="en-GB" dirty="0"/>
          </a:p>
        </p:txBody>
      </p:sp>
      <p:sp>
        <p:nvSpPr>
          <p:cNvPr id="3" name="页脚占位符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929217" y="942244"/>
            <a:ext cx="10361084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dirty="0" smtClean="0"/>
              <a:t>RSSI Info Feedback Design</a:t>
            </a:r>
            <a:endParaRPr lang="zh-CN" altLang="en-US" kern="0" dirty="0"/>
          </a:p>
        </p:txBody>
      </p:sp>
      <p:sp>
        <p:nvSpPr>
          <p:cNvPr id="7" name="矩形 6"/>
          <p:cNvSpPr/>
          <p:nvPr/>
        </p:nvSpPr>
        <p:spPr>
          <a:xfrm>
            <a:off x="3117376" y="3145505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1800" b="1" dirty="0" smtClean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Action frame format</a:t>
            </a:r>
            <a:endParaRPr lang="zh-CN" altLang="en-US" sz="18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278605"/>
              </p:ext>
            </p:extLst>
          </p:nvPr>
        </p:nvGraphicFramePr>
        <p:xfrm>
          <a:off x="1217156" y="3543622"/>
          <a:ext cx="6149189" cy="57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34428">
                  <a:extLst>
                    <a:ext uri="{9D8B030D-6E8A-4147-A177-3AD203B41FA5}">
                      <a16:colId xmlns:a16="http://schemas.microsoft.com/office/drawing/2014/main" val="2049505477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307472245"/>
                    </a:ext>
                  </a:extLst>
                </a:gridCol>
                <a:gridCol w="3718617">
                  <a:extLst>
                    <a:ext uri="{9D8B030D-6E8A-4147-A177-3AD203B41FA5}">
                      <a16:colId xmlns:a16="http://schemas.microsoft.com/office/drawing/2014/main" val="1566563420"/>
                    </a:ext>
                  </a:extLst>
                </a:gridCol>
              </a:tblGrid>
              <a:tr h="50716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Category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UHR/EHT Action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altLang="zh-CN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Times New Roman" panose="02020603050405020304" pitchFamily="18" charset="0"/>
                        </a:rPr>
                        <a:t> Action dependent Field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12888040"/>
                  </a:ext>
                </a:extLst>
              </a:tr>
            </a:tbl>
          </a:graphicData>
        </a:graphic>
      </p:graphicFrame>
      <p:graphicFrame>
        <p:nvGraphicFramePr>
          <p:cNvPr id="16" name="表格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2402170"/>
              </p:ext>
            </p:extLst>
          </p:nvPr>
        </p:nvGraphicFramePr>
        <p:xfrm>
          <a:off x="2368476" y="4448899"/>
          <a:ext cx="4997869" cy="12592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79251">
                  <a:extLst>
                    <a:ext uri="{9D8B030D-6E8A-4147-A177-3AD203B41FA5}">
                      <a16:colId xmlns:a16="http://schemas.microsoft.com/office/drawing/2014/main" val="61007269"/>
                    </a:ext>
                  </a:extLst>
                </a:gridCol>
                <a:gridCol w="3718618">
                  <a:extLst>
                    <a:ext uri="{9D8B030D-6E8A-4147-A177-3AD203B41FA5}">
                      <a16:colId xmlns:a16="http://schemas.microsoft.com/office/drawing/2014/main" val="3282921712"/>
                    </a:ext>
                  </a:extLst>
                </a:gridCol>
              </a:tblGrid>
              <a:tr h="2414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Valve</a:t>
                      </a:r>
                      <a:endParaRPr lang="en-US" altLang="zh-CN" sz="16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dirty="0" smtClean="0">
                          <a:effectLst/>
                        </a:rPr>
                        <a:t>Meaning</a:t>
                      </a:r>
                      <a:endParaRPr lang="zh-CN" altLang="en-US" sz="1600" b="1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45623683"/>
                  </a:ext>
                </a:extLst>
              </a:tr>
              <a:tr h="2529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0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EHT Compressed Beamforming/CQI</a:t>
                      </a:r>
                      <a:endParaRPr lang="zh-CN" altLang="en-US" sz="16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4699248"/>
                  </a:ext>
                </a:extLst>
              </a:tr>
              <a:tr h="252934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600" dirty="0" smtClean="0"/>
                        <a:t>1</a:t>
                      </a:r>
                      <a:endParaRPr lang="zh-CN" alt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 smtClean="0"/>
                        <a:t>RSSI Info Feedback (</a:t>
                      </a:r>
                      <a:r>
                        <a:rPr lang="en-US" altLang="zh-CN" sz="1600" dirty="0" err="1" smtClean="0"/>
                        <a:t>eg</a:t>
                      </a:r>
                      <a:r>
                        <a:rPr lang="en-US" altLang="zh-CN" sz="1600" dirty="0" smtClean="0"/>
                        <a:t>,</a:t>
                      </a:r>
                      <a:r>
                        <a:rPr lang="en-US" altLang="zh-CN" sz="1600" baseline="0" dirty="0" smtClean="0"/>
                        <a:t> </a:t>
                      </a:r>
                      <a:r>
                        <a:rPr lang="en-US" altLang="zh-CN" sz="1600" dirty="0" smtClean="0"/>
                        <a:t>RCPI element )</a:t>
                      </a:r>
                      <a:endParaRPr lang="zh-CN" altLang="en-US" sz="1600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0653144"/>
                  </a:ext>
                </a:extLst>
              </a:tr>
              <a:tr h="252934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600" u="none" strike="noStrike" dirty="0" smtClean="0">
                          <a:effectLst/>
                        </a:rPr>
                        <a:t>2-255</a:t>
                      </a:r>
                      <a:endParaRPr lang="zh-CN" alt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u="none" strike="noStrike" dirty="0" smtClean="0">
                          <a:effectLst/>
                        </a:rPr>
                        <a:t>reserved</a:t>
                      </a:r>
                      <a:endParaRPr lang="zh-CN" altLang="en-US" sz="1600" b="0" i="0" u="none" strike="noStrike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7266561"/>
                  </a:ext>
                </a:extLst>
              </a:tr>
            </a:tbl>
          </a:graphicData>
        </a:graphic>
      </p:graphicFrame>
      <p:sp>
        <p:nvSpPr>
          <p:cNvPr id="11" name="文本框 10"/>
          <p:cNvSpPr txBox="1"/>
          <p:nvPr/>
        </p:nvSpPr>
        <p:spPr>
          <a:xfrm>
            <a:off x="929216" y="1938178"/>
            <a:ext cx="10279351" cy="1480092"/>
          </a:xfrm>
          <a:prstGeom prst="rect">
            <a:avLst/>
          </a:prstGeom>
          <a:ln/>
        </p:spPr>
        <p:txBody>
          <a:bodyPr/>
          <a:lstStyle>
            <a:defPPr>
              <a:defRPr lang="en-GB"/>
            </a:defPPr>
            <a:lvl1pPr marL="285750" indent="-285750" algn="just" eaLnBrk="1" hangingPunct="1">
              <a:spcBef>
                <a:spcPts val="600"/>
              </a:spcBef>
              <a:buFont typeface="Arial" panose="020B0604020202020204" pitchFamily="34" charset="0"/>
              <a:buChar char="•"/>
              <a:defRPr sz="1600" b="0" kern="0">
                <a:solidFill>
                  <a:srgbClr val="000000"/>
                </a:solidFill>
                <a:latin typeface="+mn-lt"/>
                <a:ea typeface="+mn-ea"/>
              </a:defRPr>
            </a:lvl1pPr>
            <a:lvl2pPr eaLnBrk="1" hangingPunct="1">
              <a:spcBef>
                <a:spcPts val="500"/>
              </a:spcBef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eaLnBrk="1" hangingPunct="1">
              <a:spcBef>
                <a:spcPts val="450"/>
              </a:spcBef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eaLnBrk="1" hangingPunct="1">
              <a:spcBef>
                <a:spcPts val="400"/>
              </a:spcBef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eaLnBrk="1" hangingPunct="1">
              <a:spcBef>
                <a:spcPts val="400"/>
              </a:spcBef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defTabSz="449263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zh-CN" sz="2000" b="1" dirty="0" smtClean="0"/>
              <a:t>The RSSI info feedback is similar with the feedback operation in Co-BF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zh-CN" sz="1800" dirty="0" smtClean="0"/>
              <a:t>RSSI info is reported in a Action frame (EHT Action/UHR Action frame) </a:t>
            </a:r>
          </a:p>
          <a:p>
            <a:pPr marL="800100" lvl="1" indent="-342900">
              <a:buFont typeface="Times New Roman" panose="02020603050405020304" pitchFamily="18" charset="0"/>
              <a:buChar char="‒"/>
            </a:pPr>
            <a:r>
              <a:rPr lang="en-US" altLang="zh-CN" sz="1800" dirty="0" smtClean="0"/>
              <a:t>RSSI value can be indicated by reusing RCPI element  </a:t>
            </a:r>
            <a:endParaRPr lang="zh-CN" altLang="en-US" sz="1800" dirty="0"/>
          </a:p>
        </p:txBody>
      </p:sp>
      <p:cxnSp>
        <p:nvCxnSpPr>
          <p:cNvPr id="22" name="直接连接符 21"/>
          <p:cNvCxnSpPr/>
          <p:nvPr/>
        </p:nvCxnSpPr>
        <p:spPr>
          <a:xfrm>
            <a:off x="2368476" y="4122742"/>
            <a:ext cx="1" cy="32389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/>
          <p:nvPr/>
        </p:nvCxnSpPr>
        <p:spPr>
          <a:xfrm>
            <a:off x="3649338" y="4037856"/>
            <a:ext cx="8524" cy="41104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>
            <a:off x="7366345" y="4065076"/>
            <a:ext cx="0" cy="39698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7" name="表格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6387275"/>
              </p:ext>
            </p:extLst>
          </p:nvPr>
        </p:nvGraphicFramePr>
        <p:xfrm>
          <a:off x="8238921" y="4210613"/>
          <a:ext cx="2952843" cy="5630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4281">
                  <a:extLst>
                    <a:ext uri="{9D8B030D-6E8A-4147-A177-3AD203B41FA5}">
                      <a16:colId xmlns:a16="http://schemas.microsoft.com/office/drawing/2014/main" val="1705450952"/>
                    </a:ext>
                  </a:extLst>
                </a:gridCol>
                <a:gridCol w="984281">
                  <a:extLst>
                    <a:ext uri="{9D8B030D-6E8A-4147-A177-3AD203B41FA5}">
                      <a16:colId xmlns:a16="http://schemas.microsoft.com/office/drawing/2014/main" val="2939685621"/>
                    </a:ext>
                  </a:extLst>
                </a:gridCol>
                <a:gridCol w="984281">
                  <a:extLst>
                    <a:ext uri="{9D8B030D-6E8A-4147-A177-3AD203B41FA5}">
                      <a16:colId xmlns:a16="http://schemas.microsoft.com/office/drawing/2014/main" val="3009008485"/>
                    </a:ext>
                  </a:extLst>
                </a:gridCol>
              </a:tblGrid>
              <a:tr h="281539"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Element ID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 Length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b="0" dirty="0" smtClean="0">
                          <a:solidFill>
                            <a:schemeClr val="tx1"/>
                          </a:solidFill>
                        </a:rPr>
                        <a:t>RCPI</a:t>
                      </a:r>
                      <a:endParaRPr lang="zh-CN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28543780"/>
                  </a:ext>
                </a:extLst>
              </a:tr>
              <a:tr h="281539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8893388"/>
                  </a:ext>
                </a:extLst>
              </a:tr>
            </a:tbl>
          </a:graphicData>
        </a:graphic>
      </p:graphicFrame>
      <p:sp>
        <p:nvSpPr>
          <p:cNvPr id="38" name="矩形 37"/>
          <p:cNvSpPr/>
          <p:nvPr/>
        </p:nvSpPr>
        <p:spPr>
          <a:xfrm>
            <a:off x="8675634" y="3815039"/>
            <a:ext cx="207941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RCPI </a:t>
            </a:r>
            <a:r>
              <a:rPr lang="zh-CN" altLang="en-US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element format</a:t>
            </a:r>
          </a:p>
        </p:txBody>
      </p:sp>
      <p:graphicFrame>
        <p:nvGraphicFramePr>
          <p:cNvPr id="39" name="表格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5562518"/>
              </p:ext>
            </p:extLst>
          </p:nvPr>
        </p:nvGraphicFramePr>
        <p:xfrm>
          <a:off x="8238920" y="4753887"/>
          <a:ext cx="2952844" cy="16363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30985">
                  <a:extLst>
                    <a:ext uri="{9D8B030D-6E8A-4147-A177-3AD203B41FA5}">
                      <a16:colId xmlns:a16="http://schemas.microsoft.com/office/drawing/2014/main" val="1601589194"/>
                    </a:ext>
                  </a:extLst>
                </a:gridCol>
                <a:gridCol w="1621859">
                  <a:extLst>
                    <a:ext uri="{9D8B030D-6E8A-4147-A177-3AD203B41FA5}">
                      <a16:colId xmlns:a16="http://schemas.microsoft.com/office/drawing/2014/main" val="614518883"/>
                    </a:ext>
                  </a:extLst>
                </a:gridCol>
              </a:tblGrid>
              <a:tr h="2045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RCPI parameter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value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2103181"/>
                  </a:ext>
                </a:extLst>
              </a:tr>
              <a:tr h="2045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0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Power ≤ – 110 dBm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0973330"/>
                  </a:ext>
                </a:extLst>
              </a:tr>
              <a:tr h="2045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1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Power = – 109.5 dBm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80433846"/>
                  </a:ext>
                </a:extLst>
              </a:tr>
              <a:tr h="2045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2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Power = – 109.0 dBm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7969486"/>
                  </a:ext>
                </a:extLst>
              </a:tr>
              <a:tr h="2045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…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…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1000847"/>
                  </a:ext>
                </a:extLst>
              </a:tr>
              <a:tr h="2045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220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Power ≥ – 0 </a:t>
                      </a:r>
                      <a:r>
                        <a:rPr lang="en-US" sz="1100" u="none" strike="noStrike" dirty="0" err="1">
                          <a:effectLst/>
                        </a:rPr>
                        <a:t>dBm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65507"/>
                  </a:ext>
                </a:extLst>
              </a:tr>
              <a:tr h="2045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>
                          <a:effectLst/>
                        </a:rPr>
                        <a:t>221–254</a:t>
                      </a:r>
                      <a:endParaRPr lang="en-US" altLang="zh-CN" sz="1100" b="0" i="0" u="none" strike="noStrike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Reserved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80112513"/>
                  </a:ext>
                </a:extLst>
              </a:tr>
              <a:tr h="204547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u="none" strike="noStrike" dirty="0">
                          <a:effectLst/>
                        </a:rPr>
                        <a:t>255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Measurement not available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等线" panose="02010600030101010101" pitchFamily="2" charset="-122"/>
                        <a:ea typeface="等线" panose="02010600030101010101" pitchFamily="2" charset="-122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71151612"/>
                  </a:ext>
                </a:extLst>
              </a:tr>
            </a:tbl>
          </a:graphicData>
        </a:graphic>
      </p:graphicFrame>
      <p:sp>
        <p:nvSpPr>
          <p:cNvPr id="42" name="右箭头 41"/>
          <p:cNvSpPr/>
          <p:nvPr/>
        </p:nvSpPr>
        <p:spPr bwMode="auto">
          <a:xfrm>
            <a:off x="7425703" y="5064601"/>
            <a:ext cx="408205" cy="432048"/>
          </a:xfrm>
          <a:prstGeom prst="rightArrow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3" name="左大括号 42"/>
          <p:cNvSpPr/>
          <p:nvPr/>
        </p:nvSpPr>
        <p:spPr bwMode="auto">
          <a:xfrm>
            <a:off x="7900959" y="4153593"/>
            <a:ext cx="216024" cy="2236670"/>
          </a:xfrm>
          <a:prstGeom prst="leftBrace">
            <a:avLst>
              <a:gd name="adj1" fmla="val 36552"/>
              <a:gd name="adj2" fmla="val 5135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9172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18, 2025</a:t>
            </a:fld>
            <a:endParaRPr lang="en-GB" dirty="0"/>
          </a:p>
        </p:txBody>
      </p:sp>
      <p:sp>
        <p:nvSpPr>
          <p:cNvPr id="7" name="标题 1"/>
          <p:cNvSpPr txBox="1">
            <a:spLocks/>
          </p:cNvSpPr>
          <p:nvPr/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32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  <a:cs typeface="+mj-cs"/>
              </a:rPr>
              <a:t>Summary</a:t>
            </a:r>
            <a:endParaRPr kumimoji="0" lang="zh-CN" altLang="en-US" sz="3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宋体"/>
              <a:cs typeface="+mj-cs"/>
            </a:endParaRP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914401" y="1988840"/>
            <a:ext cx="10582199" cy="396807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lvl="0" indent="0" algn="just">
              <a:defRPr/>
            </a:pPr>
            <a:r>
              <a:rPr kumimoji="0" lang="en-US" altLang="zh-CN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In this contribution, we propose</a:t>
            </a:r>
            <a:r>
              <a:rPr kumimoji="0" lang="en-US" altLang="zh-CN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宋体"/>
              </a:rPr>
              <a:t> a mechanism to extend the feedback type in the UHR sounding operation for obtaining Cross-BSS RSSI info</a:t>
            </a:r>
            <a:r>
              <a:rPr lang="en-US" altLang="zh-CN" kern="0" dirty="0" smtClean="0">
                <a:ea typeface="宋体"/>
              </a:rPr>
              <a:t>.</a:t>
            </a:r>
          </a:p>
          <a:p>
            <a:pPr lvl="1" algn="just">
              <a:spcBef>
                <a:spcPts val="1200"/>
              </a:spcBef>
              <a:buFont typeface="Times New Roman" panose="02020603050405020304" pitchFamily="18" charset="0"/>
              <a:buChar char="‒"/>
              <a:defRPr/>
            </a:pPr>
            <a:r>
              <a:rPr lang="en-US" altLang="zh-CN" b="0" kern="0" dirty="0" smtClean="0">
                <a:ea typeface="宋体"/>
              </a:rPr>
              <a:t>The feedback </a:t>
            </a:r>
            <a:r>
              <a:rPr lang="en-US" altLang="zh-CN" b="0" kern="0" dirty="0">
                <a:ea typeface="宋体"/>
              </a:rPr>
              <a:t>type </a:t>
            </a:r>
            <a:r>
              <a:rPr lang="en-US" altLang="zh-CN" b="0" kern="0" dirty="0" smtClean="0">
                <a:ea typeface="宋体"/>
              </a:rPr>
              <a:t>extension is indicated by a reserved bit in STA info subfield in the NDPA frame </a:t>
            </a:r>
          </a:p>
          <a:p>
            <a:pPr lvl="1" algn="just">
              <a:buFont typeface="Times New Roman" panose="02020603050405020304" pitchFamily="18" charset="0"/>
              <a:buChar char="‒"/>
              <a:defRPr/>
            </a:pPr>
            <a:r>
              <a:rPr lang="en-US" altLang="zh-CN" b="0" kern="0" dirty="0" smtClean="0">
                <a:ea typeface="宋体"/>
              </a:rPr>
              <a:t>The RSSI info feedback can be indicated by reusing the RCPI element</a:t>
            </a:r>
            <a:endParaRPr lang="en-US" altLang="zh-CN" b="0" dirty="0"/>
          </a:p>
        </p:txBody>
      </p:sp>
    </p:spTree>
    <p:extLst>
      <p:ext uri="{BB962C8B-B14F-4D97-AF65-F5344CB8AC3E}">
        <p14:creationId xmlns:p14="http://schemas.microsoft.com/office/powerpoint/2010/main" val="4755279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34FE2368-D55F-435A-80E2-011460A172BC}" type="datetime4">
              <a:rPr lang="en-US" altLang="zh-CN"/>
              <a:pPr/>
              <a:t>April 18, 2025</a:t>
            </a:fld>
            <a:endParaRPr lang="en-GB" dirty="0"/>
          </a:p>
        </p:txBody>
      </p:sp>
      <p:sp>
        <p:nvSpPr>
          <p:cNvPr id="4" name="页脚占位符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altLang="zh-CN" dirty="0" err="1"/>
              <a:t>Qingwei</a:t>
            </a:r>
            <a:r>
              <a:rPr lang="en-GB" altLang="zh-CN" dirty="0"/>
              <a:t>, TP-Link</a:t>
            </a:r>
          </a:p>
        </p:txBody>
      </p:sp>
      <p:sp>
        <p:nvSpPr>
          <p:cNvPr id="5" name="灯片编号占位符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矩形 5"/>
          <p:cNvSpPr/>
          <p:nvPr/>
        </p:nvSpPr>
        <p:spPr>
          <a:xfrm>
            <a:off x="1055440" y="1848725"/>
            <a:ext cx="10220045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GB" altLang="ko-KR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Do </a:t>
            </a:r>
            <a:r>
              <a:rPr lang="en-GB" altLang="ko-KR" b="1" kern="0" dirty="0">
                <a:solidFill>
                  <a:srgbClr val="000000"/>
                </a:solidFill>
                <a:latin typeface="Times New Roman"/>
                <a:ea typeface="+mn-ea"/>
              </a:rPr>
              <a:t>you agree </a:t>
            </a:r>
            <a:r>
              <a:rPr lang="en-GB" altLang="ko-KR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adding the following text to </a:t>
            </a:r>
            <a:r>
              <a:rPr lang="en-GB" altLang="ko-KR" b="1" kern="0" dirty="0">
                <a:solidFill>
                  <a:srgbClr val="000000"/>
                </a:solidFill>
                <a:latin typeface="Times New Roman"/>
                <a:ea typeface="+mn-ea"/>
              </a:rPr>
              <a:t>the </a:t>
            </a:r>
            <a:r>
              <a:rPr lang="en-GB" altLang="ko-KR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SFD: </a:t>
            </a:r>
            <a:r>
              <a:rPr lang="en-US" altLang="ko-KR" b="1" kern="0" dirty="0" smtClean="0">
                <a:solidFill>
                  <a:srgbClr val="000000"/>
                </a:solidFill>
                <a:latin typeface="Times New Roman"/>
                <a:ea typeface="+mn-ea"/>
              </a:rPr>
              <a:t> </a:t>
            </a:r>
            <a:endParaRPr lang="en-US" altLang="ko-KR" b="1" kern="0" dirty="0">
              <a:solidFill>
                <a:srgbClr val="000000"/>
              </a:solidFill>
              <a:latin typeface="Times New Roman"/>
              <a:ea typeface="+mn-ea"/>
            </a:endParaRPr>
          </a:p>
          <a:p>
            <a:pPr marL="800100" lvl="1" indent="-342900" defTabSz="914400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sz="2000" kern="0" dirty="0" smtClean="0">
                <a:solidFill>
                  <a:srgbClr val="000000"/>
                </a:solidFill>
                <a:latin typeface="Times New Roman"/>
              </a:rPr>
              <a:t>Define a mechanism for cross-BSS RSSI measurement in 11bn</a:t>
            </a:r>
            <a:endParaRPr lang="en-US" altLang="ko-KR" sz="2000" kern="0" dirty="0">
              <a:solidFill>
                <a:srgbClr val="000000"/>
              </a:solidFill>
              <a:latin typeface="Times New Roman"/>
            </a:endParaRPr>
          </a:p>
          <a:p>
            <a:pPr lvl="2" defTabSz="914400">
              <a:spcBef>
                <a:spcPts val="600"/>
              </a:spcBef>
              <a:buClrTx/>
              <a:buSzTx/>
              <a:buFontTx/>
              <a:buChar char="–"/>
            </a:pPr>
            <a:r>
              <a:rPr lang="en-US" altLang="ko-KR" sz="1800" kern="0" dirty="0">
                <a:solidFill>
                  <a:srgbClr val="000000"/>
                </a:solidFill>
                <a:latin typeface="Times New Roman"/>
              </a:rPr>
              <a:t>The </a:t>
            </a:r>
            <a:r>
              <a:rPr lang="en-US" altLang="ko-KR" sz="1800" kern="0" dirty="0" smtClean="0">
                <a:solidFill>
                  <a:srgbClr val="000000"/>
                </a:solidFill>
                <a:latin typeface="Times New Roman"/>
              </a:rPr>
              <a:t>measurement reuse the UHR sounding operation</a:t>
            </a:r>
          </a:p>
          <a:p>
            <a:pPr lvl="2" defTabSz="914400">
              <a:spcBef>
                <a:spcPts val="600"/>
              </a:spcBef>
              <a:buClrTx/>
              <a:buSzTx/>
              <a:buFontTx/>
              <a:buChar char="–"/>
            </a:pPr>
            <a:r>
              <a:rPr lang="en-US" altLang="ko-KR" sz="1800" kern="0" dirty="0" smtClean="0">
                <a:solidFill>
                  <a:srgbClr val="000000"/>
                </a:solidFill>
                <a:latin typeface="Times New Roman"/>
              </a:rPr>
              <a:t>The RSSI info </a:t>
            </a:r>
            <a:r>
              <a:rPr lang="en-US" altLang="zh-CN" sz="1800" kern="0" dirty="0" smtClean="0">
                <a:solidFill>
                  <a:srgbClr val="000000"/>
                </a:solidFill>
                <a:latin typeface="Times New Roman"/>
              </a:rPr>
              <a:t>feedback </a:t>
            </a:r>
            <a:r>
              <a:rPr lang="en-US" altLang="ko-KR" sz="1800" kern="0" dirty="0" smtClean="0">
                <a:solidFill>
                  <a:srgbClr val="000000"/>
                </a:solidFill>
                <a:latin typeface="Times New Roman"/>
              </a:rPr>
              <a:t>is TBD</a:t>
            </a:r>
            <a:endParaRPr lang="en-US" altLang="ko-KR" sz="1800" kern="0" dirty="0">
              <a:solidFill>
                <a:srgbClr val="000000"/>
              </a:solidFill>
              <a:latin typeface="Times New Roman"/>
            </a:endParaRPr>
          </a:p>
          <a:p>
            <a:pPr lvl="1" defTabSz="914400">
              <a:spcBef>
                <a:spcPts val="600"/>
              </a:spcBef>
              <a:buClrTx/>
              <a:buSzTx/>
              <a:buFontTx/>
              <a:buChar char="–"/>
            </a:pPr>
            <a:endParaRPr lang="en-US" altLang="ko-KR" sz="2000" kern="0" dirty="0" smtClean="0">
              <a:solidFill>
                <a:srgbClr val="000000"/>
              </a:solidFill>
              <a:latin typeface="Times New Roman"/>
            </a:endParaRPr>
          </a:p>
          <a:p>
            <a:pPr lvl="1" defTabSz="914400">
              <a:spcBef>
                <a:spcPts val="600"/>
              </a:spcBef>
              <a:buClrTx/>
              <a:buSzTx/>
              <a:buFontTx/>
              <a:buChar char="–"/>
            </a:pPr>
            <a:endParaRPr lang="en-US" altLang="ko-KR" sz="2000" kern="0" dirty="0">
              <a:solidFill>
                <a:srgbClr val="000000"/>
              </a:solidFill>
              <a:latin typeface="Times New Roman"/>
            </a:endParaRPr>
          </a:p>
          <a:p>
            <a:pPr lvl="1" defTabSz="914400">
              <a:spcBef>
                <a:spcPts val="600"/>
              </a:spcBef>
              <a:buClrTx/>
              <a:buSzTx/>
              <a:buFontTx/>
              <a:buChar char="–"/>
            </a:pPr>
            <a:endParaRPr lang="en-US" altLang="ko-KR" sz="2000" kern="0" dirty="0" smtClean="0">
              <a:solidFill>
                <a:srgbClr val="000000"/>
              </a:solidFill>
              <a:latin typeface="Times New Roman"/>
            </a:endParaRPr>
          </a:p>
          <a:p>
            <a:pPr marL="342900" indent="-342900" defTabSz="914400">
              <a:spcBef>
                <a:spcPts val="600"/>
              </a:spcBef>
              <a:buClrTx/>
              <a:buSzTx/>
              <a:buFont typeface="Arial" panose="020B0604020202020204" pitchFamily="34" charset="0"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Y/N/A</a:t>
            </a:r>
            <a:r>
              <a:rPr lang="en-US" altLang="ko-KR" dirty="0" smtClean="0">
                <a:solidFill>
                  <a:schemeClr val="tx1"/>
                </a:solidFill>
              </a:rPr>
              <a:t>:</a:t>
            </a:r>
            <a:endParaRPr lang="zh-CN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232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Scheduled Power Save for AP MLD_20240815_Rev6.0</Template>
  <TotalTime>86028</TotalTime>
  <Words>818</Words>
  <Application>Microsoft Office PowerPoint</Application>
  <PresentationFormat>宽屏</PresentationFormat>
  <Paragraphs>255</Paragraphs>
  <Slides>10</Slides>
  <Notes>7</Notes>
  <HiddenSlides>0</HiddenSlides>
  <MMClips>0</MMClips>
  <ScaleCrop>false</ScaleCrop>
  <HeadingPairs>
    <vt:vector size="8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8" baseType="lpstr">
      <vt:lpstr>Arial Unicode MS</vt:lpstr>
      <vt:lpstr>MS Gothic</vt:lpstr>
      <vt:lpstr>等线</vt:lpstr>
      <vt:lpstr>宋体</vt:lpstr>
      <vt:lpstr>Arial</vt:lpstr>
      <vt:lpstr>Times New Roman</vt:lpstr>
      <vt:lpstr>Office 主题​​</vt:lpstr>
      <vt:lpstr>Document</vt:lpstr>
      <vt:lpstr>UHR Sounding Feedback Extension</vt:lpstr>
      <vt:lpstr>Introduction</vt:lpstr>
      <vt:lpstr>Observation: RSSI Measurement in Co-SR</vt:lpstr>
      <vt:lpstr>Recap: UHR Sounding Procedure</vt:lpstr>
      <vt:lpstr>Proposal: RSSI Sounding Procedure</vt:lpstr>
      <vt:lpstr>Design of UHR NDP Announcement Frame </vt:lpstr>
      <vt:lpstr>PowerPoint 演示文稿</vt:lpstr>
      <vt:lpstr>PowerPoint 演示文稿</vt:lpstr>
      <vt:lpstr>Straw poll 1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Scheduled Power Save for AP MLD</dc:title>
  <dc:creator>tplink</dc:creator>
  <cp:keywords/>
  <cp:lastModifiedBy>tplink</cp:lastModifiedBy>
  <cp:revision>1234</cp:revision>
  <cp:lastPrinted>1601-01-01T00:00:00Z</cp:lastPrinted>
  <dcterms:created xsi:type="dcterms:W3CDTF">2024-09-20T02:18:14Z</dcterms:created>
  <dcterms:modified xsi:type="dcterms:W3CDTF">2025-04-18T09:36:15Z</dcterms:modified>
  <cp:category>Name, Affiliation</cp:category>
</cp:coreProperties>
</file>