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3" r:id="rId4"/>
    <p:sldId id="266" r:id="rId5"/>
    <p:sldId id="267" r:id="rId6"/>
    <p:sldId id="282" r:id="rId7"/>
    <p:sldId id="268" r:id="rId8"/>
    <p:sldId id="279" r:id="rId9"/>
    <p:sldId id="277" r:id="rId10"/>
    <p:sldId id="280" r:id="rId11"/>
    <p:sldId id="269" r:id="rId12"/>
    <p:sldId id="275" r:id="rId13"/>
    <p:sldId id="271" r:id="rId14"/>
    <p:sldId id="276" r:id="rId15"/>
    <p:sldId id="264" r:id="rId16"/>
    <p:sldId id="287" r:id="rId17"/>
    <p:sldId id="283" r:id="rId18"/>
    <p:sldId id="284" r:id="rId19"/>
    <p:sldId id="285" r:id="rId20"/>
    <p:sldId id="286" r:id="rId21"/>
    <p:sldId id="262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al Sadiq" initials="BS" lastIdx="2" clrIdx="0">
    <p:extLst>
      <p:ext uri="{19B8F6BF-5375-455C-9EA6-DF929625EA0E}">
        <p15:presenceInfo xmlns:p15="http://schemas.microsoft.com/office/powerpoint/2012/main" userId="S-1-5-21-1569490900-2152479555-3239727262-6699938" providerId="AD"/>
      </p:ext>
    </p:extLst>
  </p:cmAuthor>
  <p:cmAuthor id="2" name="Peshal Nayak" initials="PN" lastIdx="3" clrIdx="1">
    <p:extLst>
      <p:ext uri="{19B8F6BF-5375-455C-9EA6-DF929625EA0E}">
        <p15:presenceInfo xmlns:p15="http://schemas.microsoft.com/office/powerpoint/2012/main" userId="S-1-5-21-1569490900-2152479555-3239727262-5950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9" autoAdjust="0"/>
    <p:restoredTop sz="97344" autoAdjust="0"/>
  </p:normalViewPr>
  <p:slideViewPr>
    <p:cSldViewPr>
      <p:cViewPr varScale="1">
        <p:scale>
          <a:sx n="84" d="100"/>
          <a:sy n="84" d="100"/>
        </p:scale>
        <p:origin x="264" y="3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24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7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93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87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90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46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50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0632r0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Anchor Link for ML Operation with </a:t>
            </a:r>
            <a:r>
              <a:rPr lang="en-US" sz="2800" dirty="0" err="1"/>
              <a:t>mmWave</a:t>
            </a:r>
            <a:r>
              <a:rPr lang="en-US" sz="2800" dirty="0"/>
              <a:t> Link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8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CFE8B-B58B-4528-A79A-B9AF0E254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2: NSA Cross-link Management Overhead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EDAC9-6A99-47BC-92B6-48C229A88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Broadcast information: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Other legacy beacon frame body content. 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MLD specific information: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specific beam management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Beam tracking measurement and reporting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DL beam training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UL beam training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Beam failure detection and recovery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Possibly feature setup/teardown, cross link power save operation, ..</a:t>
            </a:r>
          </a:p>
          <a:p>
            <a:pPr marL="0" indent="0"/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FF0000"/>
                </a:solidFill>
              </a:rPr>
              <a:t>NSA cross-link management overhead is expected to be significantly more than traditional ML operation.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91D54-D575-4C1E-878B-17DA6536AB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6891D-F2B4-4975-8799-2CC4CADA31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83E306-0272-43FE-A1F6-98B0CFF809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710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CC167-BDF4-4A14-8C86-72BA5B2FA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Handle NSA Cross-link Management Overhead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FB17D-1628-4947-B805-7331AC90C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Design principles to for handling overhead of NSA cross link management: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For broadcast information: </a:t>
            </a:r>
            <a:r>
              <a:rPr lang="en-US" sz="2000" dirty="0"/>
              <a:t>Minimize number of links on which broadcast information is duplicated. Avoid beacon bloating.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For non-AP MLD specific information:</a:t>
            </a:r>
            <a:r>
              <a:rPr lang="en-US" dirty="0"/>
              <a:t> Allow l</a:t>
            </a:r>
            <a:r>
              <a:rPr lang="en-US" sz="2000" dirty="0"/>
              <a:t>oad balancing for non-AP MLD specific management: should be distributed across different sub-7 GHz links.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/>
              <a:t>E.g., non-AP MLD 1 to K managed using link a, non-AP MLD K to N managed using link b, 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B9CD3-ED97-41B1-8FCF-C8B56F5F24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024E6-E75F-4650-963B-5A8831C918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E13631-961D-4FC2-AEDC-A10A5D81A5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94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9D211-315E-465E-97E8-D64ABCD56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2: Anchor Link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4EF3E-1866-43F8-ADD1-8CA48A4E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43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 enable an efficient NSA </a:t>
            </a:r>
            <a:r>
              <a:rPr lang="en-US" sz="2000" dirty="0" err="1"/>
              <a:t>mmWave</a:t>
            </a:r>
            <a:r>
              <a:rPr lang="en-US" sz="2000" dirty="0"/>
              <a:t> link operation, we propose to design an anchor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Information corresponding to the </a:t>
            </a:r>
            <a:r>
              <a:rPr lang="en-US" sz="2000" dirty="0" err="1"/>
              <a:t>mmWave</a:t>
            </a:r>
            <a:r>
              <a:rPr lang="en-US" sz="2000" dirty="0"/>
              <a:t> link will be selectively offloaded to an anchor link.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non-AP MLD that intends to use the </a:t>
            </a:r>
            <a:r>
              <a:rPr lang="en-US" sz="2000" dirty="0" err="1"/>
              <a:t>mmWave</a:t>
            </a:r>
            <a:r>
              <a:rPr lang="en-US" sz="2000" dirty="0"/>
              <a:t> link must also connect on an anchor link.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Can consider multiple anchor links to avoid an overload on one anchor link.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41113-8573-439C-BBB9-05E240F460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25B68-5BD7-4E3D-BD77-089D8218BE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F1936B-5DBE-4248-BC7C-3A47A4EF3D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E6D2E9-1F8B-44D5-8E5F-687D66E48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1981201"/>
            <a:ext cx="5258683" cy="267654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863C1DC-73E0-4A52-A3B8-1819B7F23A3F}"/>
              </a:ext>
            </a:extLst>
          </p:cNvPr>
          <p:cNvSpPr txBox="1"/>
          <p:nvPr/>
        </p:nvSpPr>
        <p:spPr>
          <a:xfrm>
            <a:off x="7239000" y="4572000"/>
            <a:ext cx="4690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Fig. Anchor Link for NSA </a:t>
            </a:r>
            <a:r>
              <a:rPr lang="en-US" sz="1800" b="1" dirty="0" err="1">
                <a:solidFill>
                  <a:schemeClr val="tx1"/>
                </a:solidFill>
              </a:rPr>
              <a:t>mmWave</a:t>
            </a:r>
            <a:r>
              <a:rPr lang="en-US" sz="1800" b="1" dirty="0">
                <a:solidFill>
                  <a:schemeClr val="tx1"/>
                </a:solidFill>
              </a:rPr>
              <a:t> operation</a:t>
            </a:r>
          </a:p>
        </p:txBody>
      </p:sp>
    </p:spTree>
    <p:extLst>
      <p:ext uri="{BB962C8B-B14F-4D97-AF65-F5344CB8AC3E}">
        <p14:creationId xmlns:p14="http://schemas.microsoft.com/office/powerpoint/2010/main" val="325542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E8059-0A75-42D9-B466-0C80CE7F9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 Link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4B94E-4F44-44AE-981B-5CD15FDB7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1: Single anchor link per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 MLD maintains a single anchor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that wants to use </a:t>
            </a:r>
            <a:r>
              <a:rPr lang="en-US" dirty="0" err="1"/>
              <a:t>mmWave</a:t>
            </a:r>
            <a:r>
              <a:rPr lang="en-US" dirty="0"/>
              <a:t> link connects on the single anchor link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2: One anchor link that is non-AP MLD specific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Anchor link is configured per non-AP MLD.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Either AP MLD configures one link of the non-AP MLD’s links as an anchor link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Non-AP MLD can chose one out of a candidate anchor link list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3: Multiple non-AP MLD specific anchor links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Multiple of the sub-7 GHz can serve as anchors.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Flexible/dynamic usage for NSA cross link management.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1F76C1-63E2-4375-8AC1-78E180EAE9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096F2-FC58-4B91-82E3-D03D1DC63C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8107A0E-95BF-40F4-A321-C90651F91A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680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4DC58-200E-49DF-BB49-F2C1ADE59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Anchor Link Indication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87F43-F27B-4E89-A823-987A69311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2118"/>
            <a:ext cx="10361084" cy="40028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AP MLD can indicate which link is serving as an anchor link for </a:t>
            </a:r>
            <a:r>
              <a:rPr lang="en-US" dirty="0" err="1"/>
              <a:t>mmWave</a:t>
            </a:r>
            <a:r>
              <a:rPr lang="en-US" dirty="0"/>
              <a:t> link. E.g., indication in the per-STA profile of the anchor 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MLD can ensure that it connects over at least one anchor link if it intends to use the </a:t>
            </a:r>
            <a:r>
              <a:rPr lang="en-US" dirty="0" err="1"/>
              <a:t>mmWave</a:t>
            </a:r>
            <a:r>
              <a:rPr lang="en-US" dirty="0"/>
              <a:t> link.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398F3-7AA8-4E92-B0A9-B64714C250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6F5B7-911C-4952-8CA4-7DF1065B95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E942DE-F975-40A4-9D4C-54830AFEA1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103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1E30B-7DF0-410B-8C0A-345D3DD0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Link Setup and Reconfiguration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5F551-6976-42B4-ACEC-76A015550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few basic rules may need to be defined for usage of the </a:t>
            </a:r>
            <a:r>
              <a:rPr lang="en-US" dirty="0" err="1"/>
              <a:t>mmWave</a:t>
            </a:r>
            <a:r>
              <a:rPr lang="en-US" dirty="0"/>
              <a:t> link: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initial link setup, the AP MLD can ensure that the non-AP MLD is connected over at least one anchor link if it intends to use the </a:t>
            </a:r>
            <a:r>
              <a:rPr lang="en-US" dirty="0" err="1"/>
              <a:t>mmWave</a:t>
            </a:r>
            <a:r>
              <a:rPr lang="en-US" dirty="0"/>
              <a:t>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link reconfiguration, the AP can ensure that the non-AP MLD adding the </a:t>
            </a:r>
            <a:r>
              <a:rPr lang="en-US" dirty="0" err="1"/>
              <a:t>mmWave</a:t>
            </a:r>
            <a:r>
              <a:rPr lang="en-US" dirty="0"/>
              <a:t> link has already connected over/is adding an anchor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During link deletion, at least one anchor link should be maintained between the AP MLD and the non-AP MLD if the non-AP MLD intends to maintain the </a:t>
            </a:r>
            <a:r>
              <a:rPr lang="en-US" dirty="0" err="1"/>
              <a:t>mmWave</a:t>
            </a:r>
            <a:r>
              <a:rPr lang="en-US" dirty="0"/>
              <a:t> link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DACF8-58C4-4057-9EAF-ED8C770DBD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2F971-9399-4F33-A8C5-A816CF8167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2EC091-35CD-465A-81C5-F5A467474D2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391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1C919-E6B6-44D4-87D2-4A82F3431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54B44-051E-4ADC-9B54-449230113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share two key proposals that for NSA </a:t>
            </a:r>
            <a:r>
              <a:rPr lang="en-US" dirty="0" err="1"/>
              <a:t>mmWave</a:t>
            </a:r>
            <a:r>
              <a:rPr lang="en-US" dirty="0"/>
              <a:t> operation: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1: Minimalist design approach for beacon on </a:t>
            </a:r>
            <a:r>
              <a:rPr lang="en-US" dirty="0" err="1"/>
              <a:t>mmWave</a:t>
            </a:r>
            <a:r>
              <a:rPr lang="en-US" dirty="0"/>
              <a:t> link.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Proposal 2: Use of an anchor link for NSA </a:t>
            </a:r>
            <a:r>
              <a:rPr lang="en-US" dirty="0" err="1"/>
              <a:t>mmWave</a:t>
            </a:r>
            <a:r>
              <a:rPr lang="en-US" dirty="0"/>
              <a:t> operation.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1860A-81F1-4C98-B0A3-97B00ADB6A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2200D-F780-478E-BD8C-791257CF08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453C4F-1327-414A-B5CC-9F3853FE6CA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080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8016A-9CB0-4056-8945-8826212D4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B91C1-F89D-4113-A992-44D0C5E48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NSA </a:t>
            </a:r>
            <a:r>
              <a:rPr lang="en-US" dirty="0" err="1"/>
              <a:t>mmWave</a:t>
            </a:r>
            <a:r>
              <a:rPr lang="en-US" dirty="0"/>
              <a:t> link beacon shall provide minimal information necessary for operation of </a:t>
            </a:r>
            <a:r>
              <a:rPr lang="en-US" dirty="0" err="1"/>
              <a:t>mmWave</a:t>
            </a:r>
            <a:r>
              <a:rPr lang="en-US" dirty="0"/>
              <a:t> link?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Minimal information includes at least BSSID, transmit beam index, TSF.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76808F-6824-46DE-9D37-9676968BB5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6C283-6C59-4ACE-ADFD-1886E0B112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D14154-DAB0-475F-98A4-31948FD64A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025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1DC10-9B87-47E6-8F3C-30C7F7C61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AEAF0-E05B-4098-9340-04C928616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NSA </a:t>
            </a:r>
            <a:r>
              <a:rPr lang="en-US" dirty="0" err="1"/>
              <a:t>mmWave</a:t>
            </a:r>
            <a:r>
              <a:rPr lang="en-US" dirty="0"/>
              <a:t> operation should operate with the assistance of an Anchor link?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1D03B7-AA28-4825-97AA-BA0DFDDA02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8EC70-33AA-4094-A36D-DCFBE62BB3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46DFA-26F2-4984-8ED5-58443B6D1C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808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D6590-FB46-4A89-8F75-D0ED697A5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3A027-9D51-40A1-9A19-A73BE0C0B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an anchor link can carry the broadcast information corresponding to a </a:t>
            </a:r>
            <a:r>
              <a:rPr lang="en-US" dirty="0" err="1"/>
              <a:t>mmWave</a:t>
            </a:r>
            <a:r>
              <a:rPr lang="en-US" dirty="0"/>
              <a:t> link?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TBD on what broadcast information can be carried.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5E6E3-A865-430C-AF6B-CF6AF63430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18278-B7CE-4671-9E4D-4E48631419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88EFF0-4AF2-40E2-9600-1015BB5A9D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5560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52DA1-6001-46AD-ABB5-AF8B0F82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</a:t>
            </a:r>
            <a:r>
              <a:rPr lang="en-US" dirty="0" err="1"/>
              <a:t>mmWave</a:t>
            </a:r>
            <a:r>
              <a:rPr lang="en-US" dirty="0"/>
              <a:t>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A9C92-1CD8-4AE7-B436-45B1895A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Over the years, IEEE 802.11 technology has expanded and diversified to cover multiple market segments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Residential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Enterprise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Industrial,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has been a growing demand for support of new applications with stringent throughput and latency requirements in these market segments: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XR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Proximity ranging and sensing,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large bandwidth available in the </a:t>
            </a:r>
            <a:r>
              <a:rPr lang="en-US" sz="2000" dirty="0" err="1"/>
              <a:t>mmWave</a:t>
            </a:r>
            <a:r>
              <a:rPr lang="en-US" sz="2000" dirty="0"/>
              <a:t> bands provides a unique opportunity to meet the growing demand and support new types of applications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A764F-5C9C-49B8-A81D-F34BABC382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8AD68-AD0D-4490-A644-EFD20494CA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78E7CD-8A82-4A1E-A3CC-6CB7036C44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2010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EDF40-3059-45EE-8D5E-5D74F0F5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E6447-430D-45DA-825D-640BFA9A6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an anchor link can carry non-AP MLD specific information corresponding to a non-AP MLD’s affiliated STA operating on the </a:t>
            </a:r>
            <a:r>
              <a:rPr lang="en-US" dirty="0" err="1"/>
              <a:t>mmWave</a:t>
            </a:r>
            <a:r>
              <a:rPr lang="en-US" dirty="0"/>
              <a:t> link?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FB05B-A228-4A3E-BBBA-06BD6DD772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CF5DA-3FE5-4D26-B31F-DA104D0109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086834-4BE3-454A-B64C-96E6B2FDF0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813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41A59-A9A7-4D3F-9E79-4AB9542F1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93B46-0E96-414A-B261-A4202D904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IEEE 802.11-24/0116, “802.11 IMMW Proposed PAR”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E24249-94BF-49E6-9EB2-F6D76E278F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153A5-17B0-43EC-81E0-84E89385B4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5801A5-970A-441C-A364-46E230EED7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54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52DA1-6001-46AD-ABB5-AF8B0F82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Non-standalone </a:t>
            </a:r>
            <a:r>
              <a:rPr lang="en-US" dirty="0" err="1"/>
              <a:t>mmWave</a:t>
            </a:r>
            <a:r>
              <a:rPr lang="en-US" dirty="0"/>
              <a:t>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A9C92-1CD8-4AE7-B436-45B1895A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Non-standalone </a:t>
            </a:r>
            <a:r>
              <a:rPr lang="en-US" dirty="0" err="1"/>
              <a:t>mmWave</a:t>
            </a:r>
            <a:r>
              <a:rPr lang="en-US" dirty="0"/>
              <a:t> operation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PAR document describes a non-standalone operation (NSA) in unlicensed bands between 42 and 71 GHz.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802.11 device supporting the amendment should also support at least one of the sub-7.25 GHz unlicensed bands.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project scope proposes to expand the multi-link operation defined in sub-7.25 GHz band specifications to support non-standalone operation in the </a:t>
            </a:r>
            <a:r>
              <a:rPr lang="en-US" dirty="0" err="1"/>
              <a:t>mmWave</a:t>
            </a:r>
            <a:r>
              <a:rPr lang="en-US" dirty="0"/>
              <a:t> band.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9A764F-5C9C-49B8-A81D-F34BABC382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8AD68-AD0D-4490-A644-EFD20494CA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978E7CD-8A82-4A1E-A3CC-6CB7036C44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1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BBA9F-479B-49BE-8B74-A970F366E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Operation Beaconing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F98E1-A762-4009-84CA-C68F7C7C5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85034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MLO introduced in 802.11be provides a set of procedures for communication between MLDs over one or more links.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Beacon frame is transmitted on each link.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Beacon frame carries information useful for non-AP MLD for MLO discovery, configuration updates such as AP removal,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Depending on the scenario, beacon frame body can contain a number of elements to achieve this objective.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F4C95-82C0-4D45-B1D7-747659DCF0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924E1-1F9B-48EA-AD1E-1969373A7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D2B96F-41EB-405B-8D40-F2329056AE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877E55-75E8-4691-81CF-ACFA012A667C}"/>
              </a:ext>
            </a:extLst>
          </p:cNvPr>
          <p:cNvSpPr/>
          <p:nvPr/>
        </p:nvSpPr>
        <p:spPr bwMode="auto">
          <a:xfrm>
            <a:off x="5915025" y="2113882"/>
            <a:ext cx="2609843" cy="1123793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32CD6C-9261-4A2C-B71D-834F1D730E91}"/>
              </a:ext>
            </a:extLst>
          </p:cNvPr>
          <p:cNvSpPr/>
          <p:nvPr/>
        </p:nvSpPr>
        <p:spPr bwMode="auto">
          <a:xfrm>
            <a:off x="6009212" y="2439841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STA3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1643A9-7794-423F-985D-8FF3C47B2041}"/>
              </a:ext>
            </a:extLst>
          </p:cNvPr>
          <p:cNvSpPr/>
          <p:nvPr/>
        </p:nvSpPr>
        <p:spPr bwMode="auto">
          <a:xfrm>
            <a:off x="9261660" y="2125195"/>
            <a:ext cx="2609843" cy="1127936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1150F3-6D1C-40BE-9670-075FB85FDEED}"/>
              </a:ext>
            </a:extLst>
          </p:cNvPr>
          <p:cNvSpPr/>
          <p:nvPr/>
        </p:nvSpPr>
        <p:spPr bwMode="auto">
          <a:xfrm>
            <a:off x="6873005" y="2438254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STA2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4DD56E3-9221-4754-A0B1-E4496894C0EB}"/>
              </a:ext>
            </a:extLst>
          </p:cNvPr>
          <p:cNvSpPr/>
          <p:nvPr/>
        </p:nvSpPr>
        <p:spPr bwMode="auto">
          <a:xfrm>
            <a:off x="7733473" y="2438254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NON-AP STA1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BEB2161-5F0C-42A3-85A7-F0CD77BB96D1}"/>
              </a:ext>
            </a:extLst>
          </p:cNvPr>
          <p:cNvSpPr/>
          <p:nvPr/>
        </p:nvSpPr>
        <p:spPr bwMode="auto">
          <a:xfrm>
            <a:off x="9372363" y="2439841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4CA7367-A03C-472D-925C-8156D96CD037}"/>
              </a:ext>
            </a:extLst>
          </p:cNvPr>
          <p:cNvSpPr/>
          <p:nvPr/>
        </p:nvSpPr>
        <p:spPr bwMode="auto">
          <a:xfrm>
            <a:off x="10236156" y="2438254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6A9BA30-B757-4B4E-9ABC-A13B269D4E87}"/>
              </a:ext>
            </a:extLst>
          </p:cNvPr>
          <p:cNvSpPr/>
          <p:nvPr/>
        </p:nvSpPr>
        <p:spPr bwMode="auto">
          <a:xfrm>
            <a:off x="11096624" y="2438254"/>
            <a:ext cx="693882" cy="532607"/>
          </a:xfrm>
          <a:prstGeom prst="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 3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0737CC0-D291-4D40-8BD3-4611F1178432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>
            <a:off x="6356153" y="2972448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8A5B4B5-2A72-4F5C-8E38-43B1921894EF}"/>
              </a:ext>
            </a:extLst>
          </p:cNvPr>
          <p:cNvCxnSpPr>
            <a:cxnSpLocks/>
          </p:cNvCxnSpPr>
          <p:nvPr/>
        </p:nvCxnSpPr>
        <p:spPr bwMode="auto">
          <a:xfrm>
            <a:off x="7210425" y="2970861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D9B2D23-0A2A-442D-9318-2AB7341E18C5}"/>
              </a:ext>
            </a:extLst>
          </p:cNvPr>
          <p:cNvCxnSpPr>
            <a:cxnSpLocks/>
          </p:cNvCxnSpPr>
          <p:nvPr/>
        </p:nvCxnSpPr>
        <p:spPr bwMode="auto">
          <a:xfrm>
            <a:off x="8124825" y="2970861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AAAFFEA-A2C1-4317-B83C-43405197B4A8}"/>
              </a:ext>
            </a:extLst>
          </p:cNvPr>
          <p:cNvCxnSpPr>
            <a:cxnSpLocks/>
          </p:cNvCxnSpPr>
          <p:nvPr/>
        </p:nvCxnSpPr>
        <p:spPr bwMode="auto">
          <a:xfrm>
            <a:off x="9708953" y="2972448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1773F6A-7E49-4D61-AF14-7279B4856DC2}"/>
              </a:ext>
            </a:extLst>
          </p:cNvPr>
          <p:cNvCxnSpPr>
            <a:cxnSpLocks/>
          </p:cNvCxnSpPr>
          <p:nvPr/>
        </p:nvCxnSpPr>
        <p:spPr bwMode="auto">
          <a:xfrm>
            <a:off x="10563225" y="2970861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B81EC93-4FED-44BF-B805-074102C0DC7D}"/>
              </a:ext>
            </a:extLst>
          </p:cNvPr>
          <p:cNvCxnSpPr>
            <a:cxnSpLocks/>
          </p:cNvCxnSpPr>
          <p:nvPr/>
        </p:nvCxnSpPr>
        <p:spPr bwMode="auto">
          <a:xfrm>
            <a:off x="11477625" y="2970861"/>
            <a:ext cx="0" cy="1188720"/>
          </a:xfrm>
          <a:prstGeom prst="line">
            <a:avLst/>
          </a:prstGeom>
          <a:solidFill>
            <a:srgbClr val="00B8FF"/>
          </a:solidFill>
          <a:ln w="539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98C74EB-ACA9-480D-BFFE-0E70285B0512}"/>
              </a:ext>
            </a:extLst>
          </p:cNvPr>
          <p:cNvSpPr txBox="1"/>
          <p:nvPr/>
        </p:nvSpPr>
        <p:spPr>
          <a:xfrm>
            <a:off x="6675310" y="2125195"/>
            <a:ext cx="10702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Non-AP MLD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ACEFD7-78D9-4B79-941D-C67BC8D21782}"/>
              </a:ext>
            </a:extLst>
          </p:cNvPr>
          <p:cNvSpPr txBox="1"/>
          <p:nvPr/>
        </p:nvSpPr>
        <p:spPr>
          <a:xfrm>
            <a:off x="10170947" y="2113883"/>
            <a:ext cx="754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 MLD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2574FE-3187-4D55-8BBC-B37AF13DE28E}"/>
              </a:ext>
            </a:extLst>
          </p:cNvPr>
          <p:cNvSpPr txBox="1"/>
          <p:nvPr/>
        </p:nvSpPr>
        <p:spPr>
          <a:xfrm>
            <a:off x="7637677" y="3037686"/>
            <a:ext cx="5052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6A73B1-D6D4-4756-AEC2-C113ED920C0F}"/>
              </a:ext>
            </a:extLst>
          </p:cNvPr>
          <p:cNvSpPr txBox="1"/>
          <p:nvPr/>
        </p:nvSpPr>
        <p:spPr>
          <a:xfrm>
            <a:off x="6745091" y="3023901"/>
            <a:ext cx="4539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5 GHz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F6F7F2E-A416-4E68-8A68-4AA8D3E4C456}"/>
              </a:ext>
            </a:extLst>
          </p:cNvPr>
          <p:cNvSpPr txBox="1"/>
          <p:nvPr/>
        </p:nvSpPr>
        <p:spPr>
          <a:xfrm>
            <a:off x="5883755" y="3023855"/>
            <a:ext cx="4539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6 GHz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BF633C2-5476-4983-AAE4-6A5CE43DFD50}"/>
              </a:ext>
            </a:extLst>
          </p:cNvPr>
          <p:cNvSpPr txBox="1"/>
          <p:nvPr/>
        </p:nvSpPr>
        <p:spPr>
          <a:xfrm>
            <a:off x="9237291" y="3027574"/>
            <a:ext cx="50526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2.4GHz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EFFCF97-9760-4E85-A96A-63EB243D26A5}"/>
              </a:ext>
            </a:extLst>
          </p:cNvPr>
          <p:cNvSpPr txBox="1"/>
          <p:nvPr/>
        </p:nvSpPr>
        <p:spPr>
          <a:xfrm>
            <a:off x="10116320" y="3013242"/>
            <a:ext cx="4539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5 GHz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31E693-49EB-4622-995C-090CE579681E}"/>
              </a:ext>
            </a:extLst>
          </p:cNvPr>
          <p:cNvSpPr txBox="1"/>
          <p:nvPr/>
        </p:nvSpPr>
        <p:spPr>
          <a:xfrm>
            <a:off x="11047661" y="3023901"/>
            <a:ext cx="4539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6 GHz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392A04C-5824-4DE1-B6E4-B9A5BCA704EC}"/>
              </a:ext>
            </a:extLst>
          </p:cNvPr>
          <p:cNvCxnSpPr>
            <a:cxnSpLocks/>
          </p:cNvCxnSpPr>
          <p:nvPr/>
        </p:nvCxnSpPr>
        <p:spPr bwMode="auto">
          <a:xfrm flipH="1">
            <a:off x="8124825" y="3530128"/>
            <a:ext cx="1566009" cy="0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A3E431B-FE24-4DBC-9B52-B2ECB9806DFD}"/>
              </a:ext>
            </a:extLst>
          </p:cNvPr>
          <p:cNvCxnSpPr>
            <a:cxnSpLocks/>
          </p:cNvCxnSpPr>
          <p:nvPr/>
        </p:nvCxnSpPr>
        <p:spPr bwMode="auto">
          <a:xfrm flipH="1">
            <a:off x="7219946" y="3816455"/>
            <a:ext cx="3328220" cy="0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14AD44D-B8EC-4A06-B78D-4A2918B62BAA}"/>
              </a:ext>
            </a:extLst>
          </p:cNvPr>
          <p:cNvCxnSpPr>
            <a:cxnSpLocks/>
          </p:cNvCxnSpPr>
          <p:nvPr/>
        </p:nvCxnSpPr>
        <p:spPr bwMode="auto">
          <a:xfrm flipH="1">
            <a:off x="6356153" y="4063528"/>
            <a:ext cx="5115011" cy="0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97D6424-CD07-485E-99E0-9A01F5B7E290}"/>
              </a:ext>
            </a:extLst>
          </p:cNvPr>
          <p:cNvSpPr txBox="1"/>
          <p:nvPr/>
        </p:nvSpPr>
        <p:spPr>
          <a:xfrm>
            <a:off x="8568627" y="3337343"/>
            <a:ext cx="7537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frame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6456B1E-2049-4B26-AA4E-F9FCDCD5F1A6}"/>
              </a:ext>
            </a:extLst>
          </p:cNvPr>
          <p:cNvSpPr txBox="1"/>
          <p:nvPr/>
        </p:nvSpPr>
        <p:spPr>
          <a:xfrm>
            <a:off x="8581888" y="3621008"/>
            <a:ext cx="7537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frame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5ABCAAD-A2B2-4C90-ABD4-06387AF0E498}"/>
              </a:ext>
            </a:extLst>
          </p:cNvPr>
          <p:cNvSpPr txBox="1"/>
          <p:nvPr/>
        </p:nvSpPr>
        <p:spPr>
          <a:xfrm>
            <a:off x="8577734" y="3883521"/>
            <a:ext cx="7537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Beacon frame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774E341-32FB-4368-84F4-CD841E4CF760}"/>
              </a:ext>
            </a:extLst>
          </p:cNvPr>
          <p:cNvSpPr txBox="1"/>
          <p:nvPr/>
        </p:nvSpPr>
        <p:spPr>
          <a:xfrm>
            <a:off x="7199061" y="4163556"/>
            <a:ext cx="38010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Fig. 1  Frame exchange for MLO discovery based on beacon transmission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3654C55-803E-4DE5-B775-CB77382787A7}"/>
              </a:ext>
            </a:extLst>
          </p:cNvPr>
          <p:cNvSpPr txBox="1"/>
          <p:nvPr/>
        </p:nvSpPr>
        <p:spPr>
          <a:xfrm>
            <a:off x="6051582" y="5669692"/>
            <a:ext cx="60959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/>
                </a:solidFill>
              </a:rPr>
              <a:t>Fig. 2  Contents of a Beacon frame transmitted by an AP corresponding to the transmitted BSSID during MLO discovery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03EAF6E-2809-4420-9A1C-43BCDC994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1104" y="4823858"/>
            <a:ext cx="5377226" cy="83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00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FC99F-34C3-4CDB-99EC-A9008600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Beaconing in 11ad/ay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355A8-F59C-4CAA-9F39-707D24334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943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802.11ad and ay have a beaconing design to cope with the challenges of </a:t>
            </a:r>
            <a:r>
              <a:rPr lang="en-US" sz="2000" dirty="0" err="1"/>
              <a:t>mmWave</a:t>
            </a:r>
            <a:r>
              <a:rPr lang="en-US" sz="2000" dirty="0"/>
              <a:t> propagation.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beacon interval (BI) in 11ad/ay contains –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Beacon header interval (BHI):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Beacon transmission interval (BTI): includes a sweep of DMG beacons on different sectors to cover all possible directions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Association beamforming training (A-BFT): used by STAs to train their antenna sector for communication with the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Announcement Transmission Interval (ATI): management information exchanges between AP and associated beam-trained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Data transmission interval (DTI)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5E0D4-06FC-473B-B50E-F6064162EF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916AB-151A-480D-A6B3-784EB12BE7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ADF258E-64FE-4BA8-94F0-90E3DBE937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387C099-87AD-4997-A09A-32FC833DBC8F}"/>
              </a:ext>
            </a:extLst>
          </p:cNvPr>
          <p:cNvCxnSpPr>
            <a:cxnSpLocks/>
          </p:cNvCxnSpPr>
          <p:nvPr/>
        </p:nvCxnSpPr>
        <p:spPr bwMode="auto">
          <a:xfrm>
            <a:off x="7313085" y="3200400"/>
            <a:ext cx="4726515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16CD429-11BC-4DE0-871A-8C43B7194FF7}"/>
              </a:ext>
            </a:extLst>
          </p:cNvPr>
          <p:cNvSpPr/>
          <p:nvPr/>
        </p:nvSpPr>
        <p:spPr bwMode="auto">
          <a:xfrm>
            <a:off x="7467600" y="2743200"/>
            <a:ext cx="762000" cy="45718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BTI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40797D-9145-41E2-9163-D8F709043D2E}"/>
              </a:ext>
            </a:extLst>
          </p:cNvPr>
          <p:cNvSpPr/>
          <p:nvPr/>
        </p:nvSpPr>
        <p:spPr bwMode="auto">
          <a:xfrm>
            <a:off x="8221723" y="2743189"/>
            <a:ext cx="1441704" cy="45718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A-BFT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26EC03-36C5-4CFD-8453-AD92EE38CAB2}"/>
              </a:ext>
            </a:extLst>
          </p:cNvPr>
          <p:cNvSpPr/>
          <p:nvPr/>
        </p:nvSpPr>
        <p:spPr bwMode="auto">
          <a:xfrm>
            <a:off x="9671310" y="2749617"/>
            <a:ext cx="762000" cy="457189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ATI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B0534E-A759-48F8-9719-3F99EBB06BE8}"/>
              </a:ext>
            </a:extLst>
          </p:cNvPr>
          <p:cNvCxnSpPr/>
          <p:nvPr/>
        </p:nvCxnSpPr>
        <p:spPr bwMode="auto">
          <a:xfrm>
            <a:off x="7467600" y="2333223"/>
            <a:ext cx="0" cy="1371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5D7775-EA19-40E1-86D2-8D0887E387D3}"/>
              </a:ext>
            </a:extLst>
          </p:cNvPr>
          <p:cNvCxnSpPr/>
          <p:nvPr/>
        </p:nvCxnSpPr>
        <p:spPr bwMode="auto">
          <a:xfrm>
            <a:off x="11887200" y="2247342"/>
            <a:ext cx="0" cy="1371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9233B93-6EC8-4FFE-9500-89DC657AF418}"/>
              </a:ext>
            </a:extLst>
          </p:cNvPr>
          <p:cNvCxnSpPr/>
          <p:nvPr/>
        </p:nvCxnSpPr>
        <p:spPr bwMode="auto">
          <a:xfrm>
            <a:off x="10439400" y="2333223"/>
            <a:ext cx="0" cy="1371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4E95520-72FF-4565-9AD4-B4F3F373B50A}"/>
              </a:ext>
            </a:extLst>
          </p:cNvPr>
          <p:cNvCxnSpPr>
            <a:cxnSpLocks/>
          </p:cNvCxnSpPr>
          <p:nvPr/>
        </p:nvCxnSpPr>
        <p:spPr bwMode="auto">
          <a:xfrm>
            <a:off x="7467600" y="2590800"/>
            <a:ext cx="296571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023A2D7-CECE-449D-8A0C-B61F9DD3B473}"/>
              </a:ext>
            </a:extLst>
          </p:cNvPr>
          <p:cNvCxnSpPr>
            <a:cxnSpLocks/>
          </p:cNvCxnSpPr>
          <p:nvPr/>
        </p:nvCxnSpPr>
        <p:spPr bwMode="auto">
          <a:xfrm>
            <a:off x="10439400" y="2894505"/>
            <a:ext cx="1447800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809C92D-7E64-4C05-8926-0E1D9FEFD23D}"/>
              </a:ext>
            </a:extLst>
          </p:cNvPr>
          <p:cNvSpPr txBox="1"/>
          <p:nvPr/>
        </p:nvSpPr>
        <p:spPr>
          <a:xfrm>
            <a:off x="8341936" y="2269113"/>
            <a:ext cx="5373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BHI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BD3B09-02B7-494A-98C4-A7D5705490E6}"/>
              </a:ext>
            </a:extLst>
          </p:cNvPr>
          <p:cNvSpPr txBox="1"/>
          <p:nvPr/>
        </p:nvSpPr>
        <p:spPr>
          <a:xfrm>
            <a:off x="10911027" y="2548851"/>
            <a:ext cx="728915" cy="339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DTI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915AAAD-54CA-409E-91A8-3471B3CB849A}"/>
              </a:ext>
            </a:extLst>
          </p:cNvPr>
          <p:cNvSpPr/>
          <p:nvPr/>
        </p:nvSpPr>
        <p:spPr bwMode="auto">
          <a:xfrm>
            <a:off x="7459722" y="3212489"/>
            <a:ext cx="78486" cy="64473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46B586B-F7CC-4D9C-8BE4-9E50753E1090}"/>
              </a:ext>
            </a:extLst>
          </p:cNvPr>
          <p:cNvSpPr/>
          <p:nvPr/>
        </p:nvSpPr>
        <p:spPr bwMode="auto">
          <a:xfrm>
            <a:off x="7546086" y="3212489"/>
            <a:ext cx="78486" cy="64473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F3CBEAA-F8A7-4A3B-8592-7839C7AFF12F}"/>
              </a:ext>
            </a:extLst>
          </p:cNvPr>
          <p:cNvSpPr/>
          <p:nvPr/>
        </p:nvSpPr>
        <p:spPr bwMode="auto">
          <a:xfrm>
            <a:off x="7622116" y="3212223"/>
            <a:ext cx="78486" cy="64473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CA7436F-0C6A-44E0-BC9E-BD2AC9A723B9}"/>
              </a:ext>
            </a:extLst>
          </p:cNvPr>
          <p:cNvSpPr/>
          <p:nvPr/>
        </p:nvSpPr>
        <p:spPr bwMode="auto">
          <a:xfrm>
            <a:off x="8143232" y="3199716"/>
            <a:ext cx="78486" cy="644733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D2576AF-09C6-471D-8FC7-1051755A17DD}"/>
              </a:ext>
            </a:extLst>
          </p:cNvPr>
          <p:cNvSpPr txBox="1"/>
          <p:nvPr/>
        </p:nvSpPr>
        <p:spPr>
          <a:xfrm>
            <a:off x="7706692" y="3334083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DA31197-6BBD-41B4-AEEE-D5A31ECE83FB}"/>
              </a:ext>
            </a:extLst>
          </p:cNvPr>
          <p:cNvSpPr/>
          <p:nvPr/>
        </p:nvSpPr>
        <p:spPr bwMode="auto">
          <a:xfrm>
            <a:off x="8229596" y="3200493"/>
            <a:ext cx="587673" cy="24696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A-BFT slot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96A5C22-ED5B-40A1-8729-8417199A122B}"/>
              </a:ext>
            </a:extLst>
          </p:cNvPr>
          <p:cNvSpPr/>
          <p:nvPr/>
        </p:nvSpPr>
        <p:spPr bwMode="auto">
          <a:xfrm>
            <a:off x="9077716" y="3206806"/>
            <a:ext cx="587673" cy="24696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A-BFT slot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9D6A25-BCE4-4BB2-B60A-3F2036F99FEE}"/>
              </a:ext>
            </a:extLst>
          </p:cNvPr>
          <p:cNvSpPr txBox="1"/>
          <p:nvPr/>
        </p:nvSpPr>
        <p:spPr>
          <a:xfrm>
            <a:off x="8742147" y="3125871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7" name="Right Brace 36">
            <a:extLst>
              <a:ext uri="{FF2B5EF4-FFF2-40B4-BE49-F238E27FC236}">
                <a16:creationId xmlns:a16="http://schemas.microsoft.com/office/drawing/2014/main" id="{4C796C5B-E5E4-4466-884B-B18E70FD78F8}"/>
              </a:ext>
            </a:extLst>
          </p:cNvPr>
          <p:cNvSpPr/>
          <p:nvPr/>
        </p:nvSpPr>
        <p:spPr bwMode="auto">
          <a:xfrm rot="5400000">
            <a:off x="7755668" y="3661969"/>
            <a:ext cx="180968" cy="766889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9C57E4E-BF01-47CD-A904-6BC099E04299}"/>
              </a:ext>
            </a:extLst>
          </p:cNvPr>
          <p:cNvSpPr txBox="1"/>
          <p:nvPr/>
        </p:nvSpPr>
        <p:spPr>
          <a:xfrm>
            <a:off x="7343804" y="4110335"/>
            <a:ext cx="1004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Beacon sweeping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DB27B12-8DCF-4FC3-AD34-993A91C27815}"/>
              </a:ext>
            </a:extLst>
          </p:cNvPr>
          <p:cNvCxnSpPr>
            <a:cxnSpLocks/>
          </p:cNvCxnSpPr>
          <p:nvPr/>
        </p:nvCxnSpPr>
        <p:spPr bwMode="auto">
          <a:xfrm>
            <a:off x="7467599" y="2247342"/>
            <a:ext cx="4419601" cy="2177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74DCAADC-3F91-448C-87D4-315F793490C8}"/>
              </a:ext>
            </a:extLst>
          </p:cNvPr>
          <p:cNvSpPr txBox="1"/>
          <p:nvPr/>
        </p:nvSpPr>
        <p:spPr>
          <a:xfrm>
            <a:off x="8914680" y="1923967"/>
            <a:ext cx="18870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Beacon Interval (BI)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A427473-0E85-4D5F-A125-283A171358DD}"/>
              </a:ext>
            </a:extLst>
          </p:cNvPr>
          <p:cNvSpPr txBox="1"/>
          <p:nvPr/>
        </p:nvSpPr>
        <p:spPr>
          <a:xfrm>
            <a:off x="8728221" y="5706447"/>
            <a:ext cx="22188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Fig. 2 DMG Beacon frame format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3AB4BF43-30C0-4DFB-8C49-4EA2BA3D7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1923" y="4934664"/>
            <a:ext cx="4267807" cy="720661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75A6F27E-ED14-4981-86A5-0D72A7AA56A6}"/>
              </a:ext>
            </a:extLst>
          </p:cNvPr>
          <p:cNvSpPr txBox="1"/>
          <p:nvPr/>
        </p:nvSpPr>
        <p:spPr>
          <a:xfrm>
            <a:off x="8185245" y="4445469"/>
            <a:ext cx="37176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Fig. 1 Beacon interval structure. Note: figure is not to scale</a:t>
            </a:r>
          </a:p>
        </p:txBody>
      </p:sp>
    </p:spTree>
    <p:extLst>
      <p:ext uri="{BB962C8B-B14F-4D97-AF65-F5344CB8AC3E}">
        <p14:creationId xmlns:p14="http://schemas.microsoft.com/office/powerpoint/2010/main" val="158442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8A55C-7D75-453E-9AB0-EAFE9CB6F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1: Rethinking Beacon Design for NSA </a:t>
            </a:r>
            <a:r>
              <a:rPr lang="en-US" dirty="0" err="1"/>
              <a:t>mmWave</a:t>
            </a:r>
            <a:r>
              <a:rPr lang="en-US" dirty="0"/>
              <a:t>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43372-64D1-4509-BD88-137B01D3F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44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Beacon design for NSA operation needs careful consideration: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Overhead:</a:t>
            </a:r>
            <a:r>
              <a:rPr lang="en-US" dirty="0"/>
              <a:t> 11bq will also need to sweep beacons in different direction. Sweeping a traditional 11be beacon (with ML info) will result in forbiddingly high overhead.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Power consumption:</a:t>
            </a:r>
            <a:r>
              <a:rPr lang="en-US" dirty="0"/>
              <a:t> A longer beacon also means a longer total sweep duration. This can require battery powered devices to stay awake for a longer total sweep duration (worse case).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Frame errors: </a:t>
            </a:r>
            <a:r>
              <a:rPr lang="en-US" dirty="0"/>
              <a:t>Shorter frame reduces chances of frame errors and enables edge devices to receive beacons efficiently. 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95508-1B60-43CA-BF41-58A3B2A656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0758D-84C7-4A32-918D-456EE0D273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8B5081-CF6D-414E-9B73-B06360544D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534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8A55C-7D75-453E-9AB0-EAFE9CB6F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Leveraging NSA 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43372-64D1-4509-BD88-137B01D3F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744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Non-standalone (NSA) operation must be leveraged to create a light weight beacon: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Beacon contains only very basic information.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cookie,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Minimum identifying information,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Remaining information transmission (e.g., STA profiles, other elements, etc.) can be offloaded to sub-7 GHz links.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95508-1B60-43CA-BF41-58A3B2A656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0758D-84C7-4A32-918D-456EE0D273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8B5081-CF6D-414E-9B73-B06360544D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677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CC0DB-0882-4150-A44B-3A65AC0C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1: Minimalist Beacon Design for NSA </a:t>
            </a:r>
            <a:r>
              <a:rPr lang="en-US" dirty="0" err="1"/>
              <a:t>mmWave</a:t>
            </a:r>
            <a:r>
              <a:rPr lang="en-US" dirty="0"/>
              <a:t> Operation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2782-4809-408B-A422-6341247CE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543799" cy="2514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Beacon design and procedure for NSA </a:t>
            </a:r>
            <a:r>
              <a:rPr lang="en-US" dirty="0" err="1"/>
              <a:t>mmWave</a:t>
            </a:r>
            <a:r>
              <a:rPr lang="en-US" dirty="0"/>
              <a:t> link operation must convey minimum information for operation of </a:t>
            </a:r>
            <a:r>
              <a:rPr lang="en-US" dirty="0" err="1"/>
              <a:t>mmWave</a:t>
            </a:r>
            <a:r>
              <a:rPr lang="en-US" dirty="0"/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Beacon can be periodically broadcasted like in legacy systems or can also be on demand. More details on this will be shared in a follow up contribution.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MLD can obtain other information from sub-7 links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35CC1-5476-4C9B-BCB5-A6F82DA257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50D24-9BBC-4584-84F8-B6E7778DBD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F2504B-2E3A-48E0-B536-71D48C85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4098" name="Picture 2" descr="https://sugarandcanvas.com/cdn/shop/files/A_8c84f69a-19be-407a-9238-ad6d63240c93_1024x1024.jpg?v=1703197685">
            <a:extLst>
              <a:ext uri="{FF2B5EF4-FFF2-40B4-BE49-F238E27FC236}">
                <a16:creationId xmlns:a16="http://schemas.microsoft.com/office/drawing/2014/main" id="{141341F0-8BA1-4632-8741-D3E92CDC48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2006010"/>
            <a:ext cx="2681177" cy="365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140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CC0DB-0882-4150-A44B-3A65AC0C7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1: Minimalist Beacon Design for NSA </a:t>
            </a:r>
            <a:r>
              <a:rPr lang="en-US" dirty="0" err="1"/>
              <a:t>mmWave</a:t>
            </a:r>
            <a:r>
              <a:rPr lang="en-US" dirty="0"/>
              <a:t> Operation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2782-4809-408B-A422-6341247CE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685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minimum that a </a:t>
            </a:r>
            <a:r>
              <a:rPr lang="en-US" dirty="0" err="1"/>
              <a:t>mmWave</a:t>
            </a:r>
            <a:r>
              <a:rPr lang="en-US" dirty="0"/>
              <a:t> beacon must contain: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35CC1-5476-4C9B-BCB5-A6F82DA257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50D24-9BBC-4584-84F8-B6E7778DBD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F2504B-2E3A-48E0-B536-71D48C85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C397B37-19B7-4932-9C0A-ABC617509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086406"/>
              </p:ext>
            </p:extLst>
          </p:nvPr>
        </p:nvGraphicFramePr>
        <p:xfrm>
          <a:off x="1066800" y="2436997"/>
          <a:ext cx="10399184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383">
                  <a:extLst>
                    <a:ext uri="{9D8B030D-6E8A-4147-A177-3AD203B41FA5}">
                      <a16:colId xmlns:a16="http://schemas.microsoft.com/office/drawing/2014/main" val="350467629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181835620"/>
                    </a:ext>
                  </a:extLst>
                </a:gridCol>
                <a:gridCol w="7391401">
                  <a:extLst>
                    <a:ext uri="{9D8B030D-6E8A-4147-A177-3AD203B41FA5}">
                      <a16:colId xmlns:a16="http://schemas.microsoft.com/office/drawing/2014/main" val="348650140"/>
                    </a:ext>
                  </a:extLst>
                </a:gridCol>
              </a:tblGrid>
              <a:tr h="362588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Information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Comments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048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BSSID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Entire BSSID (48 bits) OR preferably a few bits long time varying cookie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9362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Transmit beam index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 – 8 bits for beam index; implicitly or explicitly.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2998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Entire TSF OR preferably a partial TSF.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820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518124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E3A2E28-5FD2-49B6-9447-F5FF8DC771C9}"/>
              </a:ext>
            </a:extLst>
          </p:cNvPr>
          <p:cNvSpPr txBox="1">
            <a:spLocks/>
          </p:cNvSpPr>
          <p:nvPr/>
        </p:nvSpPr>
        <p:spPr bwMode="auto">
          <a:xfrm>
            <a:off x="906180" y="4419600"/>
            <a:ext cx="10361084" cy="198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After successfully decoding a beacon: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STA side acquires: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Receive beam, AP’s transmit beam index, basic link quality for a given AP and TSF.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AP side can acquire if necessary (possibly through sub-7 reporting):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kern="0" dirty="0"/>
              <a:t>AP’s transmit beam for a given STA, basic link quality.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207299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24624</TotalTime>
  <Words>1797</Words>
  <Application>Microsoft Office PowerPoint</Application>
  <PresentationFormat>Widescreen</PresentationFormat>
  <Paragraphs>249</Paragraphs>
  <Slides>21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Anchor Link for ML Operation with mmWave Link</vt:lpstr>
      <vt:lpstr>Need for mmWave Operation</vt:lpstr>
      <vt:lpstr>Non-standalone mmWave operation</vt:lpstr>
      <vt:lpstr>Multi-link Operation Beaconing</vt:lpstr>
      <vt:lpstr>Beaconing in 11ad/ay</vt:lpstr>
      <vt:lpstr>Problem 1: Rethinking Beacon Design for NSA mmWave Operation</vt:lpstr>
      <vt:lpstr>Leveraging NSA Operation</vt:lpstr>
      <vt:lpstr>Proposal 1: Minimalist Beacon Design for NSA mmWave Operation (1/2)</vt:lpstr>
      <vt:lpstr>Proposal 1: Minimalist Beacon Design for NSA mmWave Operation (2/2)</vt:lpstr>
      <vt:lpstr>Problem 2: NSA Cross-link Management Overhead</vt:lpstr>
      <vt:lpstr>How to Handle NSA Cross-link Management Overhead </vt:lpstr>
      <vt:lpstr>Proposal 2: Anchor Link </vt:lpstr>
      <vt:lpstr>Anchor Link Design</vt:lpstr>
      <vt:lpstr>Anchor Link Indication</vt:lpstr>
      <vt:lpstr>Rules for Link Setup and Reconfiguration</vt:lpstr>
      <vt:lpstr>Conclusion</vt:lpstr>
      <vt:lpstr>Straw Poll 1</vt:lpstr>
      <vt:lpstr>Straw Poll 2</vt:lpstr>
      <vt:lpstr>Straw Poll 3</vt:lpstr>
      <vt:lpstr>Straw Poll 4</vt:lpstr>
      <vt:lpstr>Reference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602</cp:revision>
  <cp:lastPrinted>1601-01-01T00:00:00Z</cp:lastPrinted>
  <dcterms:created xsi:type="dcterms:W3CDTF">2021-02-24T17:42:37Z</dcterms:created>
  <dcterms:modified xsi:type="dcterms:W3CDTF">2025-04-10T14:17:28Z</dcterms:modified>
</cp:coreProperties>
</file>