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335" r:id="rId4"/>
    <p:sldId id="262" r:id="rId5"/>
    <p:sldId id="314" r:id="rId6"/>
    <p:sldId id="315" r:id="rId7"/>
    <p:sldId id="316" r:id="rId8"/>
    <p:sldId id="317" r:id="rId9"/>
    <p:sldId id="327" r:id="rId10"/>
    <p:sldId id="324" r:id="rId11"/>
    <p:sldId id="323" r:id="rId12"/>
    <p:sldId id="333" r:id="rId13"/>
    <p:sldId id="334" r:id="rId14"/>
    <p:sldId id="321" r:id="rId15"/>
    <p:sldId id="337" r:id="rId16"/>
    <p:sldId id="329" r:id="rId17"/>
    <p:sldId id="277" r:id="rId18"/>
    <p:sldId id="26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FF00"/>
    <a:srgbClr val="3366FF"/>
    <a:srgbClr val="3333FF"/>
    <a:srgbClr val="FF5050"/>
    <a:srgbClr val="FF9966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04" autoAdjust="0"/>
    <p:restoredTop sz="94660"/>
  </p:normalViewPr>
  <p:slideViewPr>
    <p:cSldViewPr>
      <p:cViewPr varScale="1">
        <p:scale>
          <a:sx n="171" d="100"/>
          <a:sy n="171" d="100"/>
        </p:scale>
        <p:origin x="1136" y="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488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558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99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572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482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914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30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April,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Bilal Sadiq, Samsung Electronics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007" y="6477815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802.11-25/0628r0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alcomm.com/news/releases/2022/05/qualcomm-unveils-new-features-snapdragon-x70-modem-rf-syste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1102519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i="1" dirty="0">
                <a:cs typeface="Arial" panose="020B0604020202020204" pitchFamily="34" charset="0"/>
              </a:rPr>
              <a:t>A</a:t>
            </a:r>
            <a:r>
              <a:rPr lang="en-US" altLang="zh-CN" dirty="0">
                <a:cs typeface="Arial" panose="020B0604020202020204" pitchFamily="34" charset="0"/>
              </a:rPr>
              <a:t> Mode of Operation Where NSA mmWave Link is Used in DL-only Direction</a:t>
            </a:r>
            <a:endParaRPr lang="en-GB" dirty="0">
              <a:solidFill>
                <a:srgbClr val="3333FF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00033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2025-04-15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23" cy="273050"/>
          </a:xfrm>
        </p:spPr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2763897"/>
              </p:ext>
            </p:extLst>
          </p:nvPr>
        </p:nvGraphicFramePr>
        <p:xfrm>
          <a:off x="603250" y="3270250"/>
          <a:ext cx="8553450" cy="224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5" name="Document" r:id="rId4" imgW="10587397" imgH="2774197" progId="Word.Document.8">
                  <p:embed/>
                </p:oleObj>
              </mc:Choice>
              <mc:Fallback>
                <p:oleObj name="Document" r:id="rId4" imgW="10587397" imgH="27741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" y="3270250"/>
                        <a:ext cx="8553450" cy="2241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982020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BF396-021B-44C6-AA5B-468460688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2828925"/>
            <a:ext cx="7772400" cy="1362075"/>
          </a:xfrm>
        </p:spPr>
        <p:txBody>
          <a:bodyPr anchor="b"/>
          <a:lstStyle/>
          <a:p>
            <a:r>
              <a:rPr lang="en-US" dirty="0"/>
              <a:t>MAC discussion </a:t>
            </a:r>
            <a:br>
              <a:rPr lang="en-US" dirty="0"/>
            </a:br>
            <a:endParaRPr lang="en-US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48B60-2050-4625-9A7A-11757CB7C3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3833813"/>
            <a:ext cx="7772400" cy="1500187"/>
          </a:xfrm>
        </p:spPr>
        <p:txBody>
          <a:bodyPr anchor="t"/>
          <a:lstStyle/>
          <a:p>
            <a:r>
              <a:rPr lang="en-US" dirty="0"/>
              <a:t>Cross-link BA to enable NSA mmWave link in DL-only mode</a:t>
            </a:r>
          </a:p>
          <a:p>
            <a:r>
              <a:rPr lang="en-US" dirty="0"/>
              <a:t>Preliminary feasibility exploration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98D40-D4A8-41E1-92E1-9285D9B7E0D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April,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9A518-D587-4A74-9E0A-5B6314C346A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Bilal Sadiq, Samsung Electronics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B053D-C5A1-4D55-9BC5-11EB3E36B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A1B74A-0881-4CB1-9EE1-A10D9EC653F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195"/>
          <a:stretch/>
        </p:blipFill>
        <p:spPr>
          <a:xfrm>
            <a:off x="2971800" y="972887"/>
            <a:ext cx="3001166" cy="149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635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A8F40-4451-4DB6-8C31-DE12E8923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MLD MAC           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BE38E-58DB-48FD-9BAE-3806873FF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81201"/>
            <a:ext cx="4953000" cy="41132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Consider a TID mapped to</a:t>
            </a:r>
          </a:p>
          <a:p>
            <a:pPr marL="700088" lvl="1" indent="-400050">
              <a:spcBef>
                <a:spcPts val="600"/>
              </a:spcBef>
              <a:buFont typeface="+mj-lt"/>
              <a:buAutoNum type="romanL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600" dirty="0"/>
              <a:t>a Sub-7 link</a:t>
            </a:r>
          </a:p>
          <a:p>
            <a:pPr marL="700088" lvl="1" indent="-400050">
              <a:spcBef>
                <a:spcPts val="600"/>
              </a:spcBef>
              <a:buFont typeface="+mj-lt"/>
              <a:buAutoNum type="romanL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600" dirty="0"/>
              <a:t>a mmW link (that we want to operate in DL-only mode)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Scoreboard kept at MLD level, as well as, per-link level   [11]</a:t>
            </a:r>
          </a:p>
          <a:p>
            <a:pPr marL="585788" lvl="1" indent="-285750"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600" dirty="0"/>
              <a:t>Flexible syncing requirements for Link1 scoreboard </a:t>
            </a:r>
            <a:r>
              <a:rPr lang="en-US" sz="1600" dirty="0">
                <a:sym typeface="Wingdings" panose="05000000000000000000" pitchFamily="2" charset="2"/>
              </a:rPr>
              <a:t> MLD scoreboard  Link2 scoreboard (similarly, Link2 to MLD to Link1)</a:t>
            </a:r>
            <a:endParaRPr lang="en-US" sz="1600" dirty="0"/>
          </a:p>
          <a:p>
            <a:pPr marL="585788" lvl="1" indent="-285750"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600" dirty="0"/>
              <a:t>Flexible requirements for BA containing cross-link scoreboard (</a:t>
            </a:r>
            <a:r>
              <a:rPr lang="en-US" sz="1600" i="1" dirty="0"/>
              <a:t>successfully</a:t>
            </a:r>
            <a:r>
              <a:rPr lang="en-US" sz="1600" dirty="0"/>
              <a:t> received MSDUs)</a:t>
            </a:r>
          </a:p>
          <a:p>
            <a:pPr marL="300038" lvl="1" indent="0">
              <a:spcBef>
                <a:spcPts val="600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endParaRPr lang="en-US" sz="1600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1DA2D-9E56-42C9-A9CC-C9B8502A3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8782B-F1EC-4B2E-B633-90FEDCCC16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Bilal Sadiq,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AD07C7-8852-4CC5-9358-4E9C088616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799734-B7AA-42C1-8CED-A52DCB12E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968" y="2590800"/>
            <a:ext cx="3585910" cy="31780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8400BB6-6DF1-4257-9F1C-9EEB4CBE10C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195"/>
          <a:stretch/>
        </p:blipFill>
        <p:spPr>
          <a:xfrm>
            <a:off x="6170712" y="868905"/>
            <a:ext cx="3001166" cy="149329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0954C44-3589-41AB-A88C-BD3505257F2C}"/>
              </a:ext>
            </a:extLst>
          </p:cNvPr>
          <p:cNvSpPr txBox="1"/>
          <p:nvPr/>
        </p:nvSpPr>
        <p:spPr>
          <a:xfrm>
            <a:off x="5726510" y="5549589"/>
            <a:ext cx="979090" cy="120033"/>
          </a:xfrm>
          <a:prstGeom prst="rect">
            <a:avLst/>
          </a:prstGeom>
          <a:solidFill>
            <a:srgbClr val="FFFFFF"/>
          </a:solidFill>
        </p:spPr>
        <p:txBody>
          <a:bodyPr wrap="square" tIns="27432" bIns="0" rtlCol="0">
            <a:spAutoFit/>
          </a:bodyPr>
          <a:lstStyle/>
          <a:p>
            <a:pPr algn="ctr"/>
            <a:r>
              <a:rPr lang="en-US" sz="600" b="1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PHY of Sub-7 Link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48ECE7-7646-4682-80B9-02802B8F1D88}"/>
              </a:ext>
            </a:extLst>
          </p:cNvPr>
          <p:cNvSpPr txBox="1"/>
          <p:nvPr/>
        </p:nvSpPr>
        <p:spPr>
          <a:xfrm>
            <a:off x="7239000" y="5549589"/>
            <a:ext cx="979090" cy="120033"/>
          </a:xfrm>
          <a:prstGeom prst="rect">
            <a:avLst/>
          </a:prstGeom>
          <a:solidFill>
            <a:srgbClr val="FFFFFF"/>
          </a:solidFill>
        </p:spPr>
        <p:txBody>
          <a:bodyPr wrap="square" tIns="27432" bIns="0" rtlCol="0">
            <a:spAutoFit/>
          </a:bodyPr>
          <a:lstStyle/>
          <a:p>
            <a:pPr algn="ctr"/>
            <a:r>
              <a:rPr lang="en-US" sz="600" b="1" dirty="0">
                <a:solidFill>
                  <a:schemeClr val="tx1"/>
                </a:solidFill>
                <a:highlight>
                  <a:srgbClr val="FF33CC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PHY of mmW Link</a:t>
            </a:r>
          </a:p>
        </p:txBody>
      </p:sp>
    </p:spTree>
    <p:extLst>
      <p:ext uri="{BB962C8B-B14F-4D97-AF65-F5344CB8AC3E}">
        <p14:creationId xmlns:p14="http://schemas.microsoft.com/office/powerpoint/2010/main" val="3403492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D2D65708-E6E2-4EA3-9831-4A43961829C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3400" y="1981201"/>
                <a:ext cx="4648200" cy="4113213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Consider BA reported by </a:t>
                </a:r>
                <a:r>
                  <a:rPr lang="en-US" dirty="0">
                    <a:highlight>
                      <a:srgbClr val="00FF00"/>
                    </a:highlight>
                  </a:rPr>
                  <a:t>Sub-7GHz link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BA “shall” include own </a:t>
                </a:r>
                <a:r>
                  <a:rPr lang="en-US" sz="1600" dirty="0">
                    <a:highlight>
                      <a:srgbClr val="00FF00"/>
                    </a:highlight>
                  </a:rPr>
                  <a:t>scoreboard</a:t>
                </a:r>
                <a:r>
                  <a:rPr lang="en-US" sz="1600" dirty="0"/>
                  <a:t> status between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highlight>
                          <a:srgbClr val="00FF00"/>
                        </a:highlight>
                        <a:latin typeface="Cambria Math" panose="02040503050406030204" pitchFamily="18" charset="0"/>
                      </a:rPr>
                      <m:t>𝑠𝑒𝑙𝑓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600">
                        <a:latin typeface="Cambria Math" panose="02040503050406030204" pitchFamily="18" charset="0"/>
                      </a:rPr>
                      <m:t>𝑤𝑖𝑛𝑆𝑡𝑎𝑟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60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en-US" sz="1600" dirty="0"/>
                  <a:t> and </a:t>
                </a:r>
                <a:r>
                  <a:rPr lang="en-US" sz="1600" i="1" dirty="0">
                    <a:highlight>
                      <a:srgbClr val="00FF00"/>
                    </a:highlight>
                  </a:rPr>
                  <a:t>self</a:t>
                </a:r>
                <a:r>
                  <a:rPr lang="en-US" sz="1600" i="1" dirty="0"/>
                  <a:t>.</a:t>
                </a:r>
                <a14:m>
                  <m:oMath xmlns:m="http://schemas.openxmlformats.org/officeDocument/2006/math">
                    <m:r>
                      <a:rPr lang="en-US" sz="1600">
                        <a:latin typeface="Cambria Math" panose="02040503050406030204" pitchFamily="18" charset="0"/>
                      </a:rPr>
                      <m:t>𝑤𝑖𝑛𝐸𝑛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160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en-US" sz="1600" dirty="0"/>
                  <a:t>.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BA “may” include cross-link </a:t>
                </a:r>
                <a:r>
                  <a:rPr lang="en-US" sz="1600" dirty="0">
                    <a:highlight>
                      <a:srgbClr val="FF33CC"/>
                    </a:highlight>
                  </a:rPr>
                  <a:t>scoreboard</a:t>
                </a:r>
                <a:r>
                  <a:rPr lang="en-US" sz="1600" dirty="0"/>
                  <a:t> status (successfully received MSDUs on mmW link) for bitmap indices included in the BA</a:t>
                </a:r>
              </a:p>
              <a:p>
                <a:pPr marL="300038" lvl="1" indent="0" algn="just">
                  <a:spcBef>
                    <a:spcPts val="600"/>
                  </a:spcBef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</p:txBody>
          </p:sp>
        </mc:Choice>
        <mc:Fallback xmlns="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D2D65708-E6E2-4EA3-9831-4A43961829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981201"/>
                <a:ext cx="4648200" cy="4113213"/>
              </a:xfrm>
              <a:blipFill>
                <a:blip r:embed="rId2"/>
                <a:stretch>
                  <a:fillRect l="-919" t="-741" r="-6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3AFA8F40-4451-4DB6-8C31-DE12E8923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MLD MAC           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1DA2D-9E56-42C9-A9CC-C9B8502A3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8782B-F1EC-4B2E-B633-90FEDCCC16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Bilal Sadiq,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AD07C7-8852-4CC5-9358-4E9C088616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799734-B7AA-42C1-8CED-A52DCB12EC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968" y="2590800"/>
            <a:ext cx="3585910" cy="31780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8400BB6-6DF1-4257-9F1C-9EEB4CBE10C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195"/>
          <a:stretch/>
        </p:blipFill>
        <p:spPr>
          <a:xfrm>
            <a:off x="6170712" y="868905"/>
            <a:ext cx="3001166" cy="149329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0954C44-3589-41AB-A88C-BD3505257F2C}"/>
              </a:ext>
            </a:extLst>
          </p:cNvPr>
          <p:cNvSpPr txBox="1"/>
          <p:nvPr/>
        </p:nvSpPr>
        <p:spPr>
          <a:xfrm>
            <a:off x="5726510" y="5549589"/>
            <a:ext cx="979090" cy="120033"/>
          </a:xfrm>
          <a:prstGeom prst="rect">
            <a:avLst/>
          </a:prstGeom>
          <a:solidFill>
            <a:srgbClr val="FFFFFF"/>
          </a:solidFill>
        </p:spPr>
        <p:txBody>
          <a:bodyPr wrap="square" tIns="27432" bIns="0" rtlCol="0">
            <a:spAutoFit/>
          </a:bodyPr>
          <a:lstStyle/>
          <a:p>
            <a:pPr algn="ctr"/>
            <a:r>
              <a:rPr lang="en-US" sz="600" b="1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PHY of Sub-7 Link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48ECE7-7646-4682-80B9-02802B8F1D88}"/>
              </a:ext>
            </a:extLst>
          </p:cNvPr>
          <p:cNvSpPr txBox="1"/>
          <p:nvPr/>
        </p:nvSpPr>
        <p:spPr>
          <a:xfrm>
            <a:off x="7239000" y="5549589"/>
            <a:ext cx="979090" cy="120033"/>
          </a:xfrm>
          <a:prstGeom prst="rect">
            <a:avLst/>
          </a:prstGeom>
          <a:solidFill>
            <a:srgbClr val="FFFFFF"/>
          </a:solidFill>
        </p:spPr>
        <p:txBody>
          <a:bodyPr wrap="square" tIns="27432" bIns="0" rtlCol="0">
            <a:spAutoFit/>
          </a:bodyPr>
          <a:lstStyle/>
          <a:p>
            <a:pPr algn="ctr"/>
            <a:r>
              <a:rPr lang="en-US" sz="600" b="1" dirty="0">
                <a:solidFill>
                  <a:schemeClr val="tx1"/>
                </a:solidFill>
                <a:highlight>
                  <a:srgbClr val="FF33CC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PHY of mmW Link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34F903D-BDE7-418F-A956-5DFEE3ED629E}"/>
              </a:ext>
            </a:extLst>
          </p:cNvPr>
          <p:cNvGrpSpPr/>
          <p:nvPr/>
        </p:nvGrpSpPr>
        <p:grpSpPr>
          <a:xfrm>
            <a:off x="1828800" y="4933672"/>
            <a:ext cx="2902744" cy="439359"/>
            <a:chOff x="1066800" y="3020121"/>
            <a:chExt cx="2902744" cy="43935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A0F241A-90C7-47A0-8D84-1A3515784799}"/>
                </a:ext>
              </a:extLst>
            </p:cNvPr>
            <p:cNvSpPr/>
            <p:nvPr/>
          </p:nvSpPr>
          <p:spPr bwMode="auto">
            <a:xfrm>
              <a:off x="1066800" y="3276600"/>
              <a:ext cx="53340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SSN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845414F-0E76-4BB5-8A75-EE7E2F9416F1}"/>
                </a:ext>
              </a:extLst>
            </p:cNvPr>
            <p:cNvSpPr/>
            <p:nvPr/>
          </p:nvSpPr>
          <p:spPr bwMode="auto">
            <a:xfrm>
              <a:off x="160020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DA889E96-3656-4AFA-B08B-EB3619AB856A}"/>
                    </a:ext>
                  </a:extLst>
                </p:cNvPr>
                <p:cNvSpPr txBox="1"/>
                <p:nvPr/>
              </p:nvSpPr>
              <p:spPr>
                <a:xfrm>
                  <a:off x="1514706" y="3020121"/>
                  <a:ext cx="2454838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1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1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⋯                                 ⋯</m:t>
                        </m:r>
                        <m:sSub>
                          <m:sSubPr>
                            <m:ctrlP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61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62</m:t>
                                </m:r>
                              </m:sub>
                            </m:sSub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63</m:t>
                            </m:r>
                          </m:sub>
                        </m:sSub>
                      </m:oMath>
                    </m:oMathPara>
                  </a14:m>
                  <a:endParaRPr lang="en-US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DA889E96-3656-4AFA-B08B-EB3619AB85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4706" y="3020121"/>
                  <a:ext cx="2454838" cy="26161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FF6963D-0CA6-421E-98E7-ADDE83A8984E}"/>
                </a:ext>
              </a:extLst>
            </p:cNvPr>
            <p:cNvSpPr/>
            <p:nvPr/>
          </p:nvSpPr>
          <p:spPr bwMode="auto">
            <a:xfrm>
              <a:off x="178308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17F876C-3CBB-4ED9-B582-5EDDE1F6B200}"/>
                </a:ext>
              </a:extLst>
            </p:cNvPr>
            <p:cNvSpPr/>
            <p:nvPr/>
          </p:nvSpPr>
          <p:spPr bwMode="auto">
            <a:xfrm>
              <a:off x="196596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348995B-4776-465F-8A97-293E968BC59B}"/>
                </a:ext>
              </a:extLst>
            </p:cNvPr>
            <p:cNvSpPr/>
            <p:nvPr/>
          </p:nvSpPr>
          <p:spPr bwMode="auto">
            <a:xfrm>
              <a:off x="214884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012A284-91EA-4744-905B-D977B15EF360}"/>
                </a:ext>
              </a:extLst>
            </p:cNvPr>
            <p:cNvSpPr/>
            <p:nvPr/>
          </p:nvSpPr>
          <p:spPr bwMode="auto">
            <a:xfrm>
              <a:off x="327474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967B4C2-00FB-422A-8C58-BFF169818DBB}"/>
                </a:ext>
              </a:extLst>
            </p:cNvPr>
            <p:cNvSpPr/>
            <p:nvPr/>
          </p:nvSpPr>
          <p:spPr bwMode="auto">
            <a:xfrm>
              <a:off x="345762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FEC7A0D-22B0-4DE3-8EF8-E0D9A3A18344}"/>
                </a:ext>
              </a:extLst>
            </p:cNvPr>
            <p:cNvSpPr/>
            <p:nvPr/>
          </p:nvSpPr>
          <p:spPr bwMode="auto">
            <a:xfrm>
              <a:off x="364050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F716B76-5523-4813-8392-06FE4F16CDC3}"/>
                </a:ext>
              </a:extLst>
            </p:cNvPr>
            <p:cNvSpPr/>
            <p:nvPr/>
          </p:nvSpPr>
          <p:spPr bwMode="auto">
            <a:xfrm>
              <a:off x="2332266" y="3276600"/>
              <a:ext cx="944333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A1023546-26C9-4FBC-AB8E-C5312FBD9A62}"/>
              </a:ext>
            </a:extLst>
          </p:cNvPr>
          <p:cNvSpPr/>
          <p:nvPr/>
        </p:nvSpPr>
        <p:spPr bwMode="auto">
          <a:xfrm>
            <a:off x="3002280" y="4367308"/>
            <a:ext cx="3322320" cy="9144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AA5C7402-8D00-448B-8711-AD34FED802FB}"/>
              </a:ext>
            </a:extLst>
          </p:cNvPr>
          <p:cNvSpPr/>
          <p:nvPr/>
        </p:nvSpPr>
        <p:spPr bwMode="auto">
          <a:xfrm rot="16200000" flipH="1">
            <a:off x="2698840" y="4582654"/>
            <a:ext cx="613570" cy="182880"/>
          </a:xfrm>
          <a:prstGeom prst="rightArrow">
            <a:avLst>
              <a:gd name="adj1" fmla="val 50000"/>
              <a:gd name="adj2" fmla="val 96451"/>
            </a:avLst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A33BFE6-777A-463E-9BA8-E21011704105}"/>
              </a:ext>
            </a:extLst>
          </p:cNvPr>
          <p:cNvSpPr/>
          <p:nvPr/>
        </p:nvSpPr>
        <p:spPr bwMode="auto">
          <a:xfrm>
            <a:off x="3230136" y="4525536"/>
            <a:ext cx="4526280" cy="91440"/>
          </a:xfrm>
          <a:prstGeom prst="rect">
            <a:avLst/>
          </a:prstGeom>
          <a:solidFill>
            <a:srgbClr val="FF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BD8A1942-23C2-4B2D-A0DB-1700FD53AE13}"/>
              </a:ext>
            </a:extLst>
          </p:cNvPr>
          <p:cNvSpPr/>
          <p:nvPr/>
        </p:nvSpPr>
        <p:spPr bwMode="auto">
          <a:xfrm rot="16200000" flipH="1">
            <a:off x="3049808" y="4661770"/>
            <a:ext cx="455344" cy="182880"/>
          </a:xfrm>
          <a:prstGeom prst="rightArrow">
            <a:avLst>
              <a:gd name="adj1" fmla="val 50000"/>
              <a:gd name="adj2" fmla="val 96451"/>
            </a:avLst>
          </a:prstGeom>
          <a:solidFill>
            <a:srgbClr val="FF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725FDB8-514E-4CDE-9206-36A3C461A70B}"/>
              </a:ext>
            </a:extLst>
          </p:cNvPr>
          <p:cNvSpPr txBox="1"/>
          <p:nvPr/>
        </p:nvSpPr>
        <p:spPr>
          <a:xfrm>
            <a:off x="4128180" y="4124949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“shall”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D2BF0C6-43FF-40FA-9B8B-C7765A7CC5AB}"/>
              </a:ext>
            </a:extLst>
          </p:cNvPr>
          <p:cNvSpPr txBox="1"/>
          <p:nvPr/>
        </p:nvSpPr>
        <p:spPr>
          <a:xfrm>
            <a:off x="4114800" y="4550438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“may”</a:t>
            </a:r>
          </a:p>
        </p:txBody>
      </p:sp>
    </p:spTree>
    <p:extLst>
      <p:ext uri="{BB962C8B-B14F-4D97-AF65-F5344CB8AC3E}">
        <p14:creationId xmlns:p14="http://schemas.microsoft.com/office/powerpoint/2010/main" val="2094460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D2D65708-E6E2-4EA3-9831-4A43961829C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3400" y="1981201"/>
                <a:ext cx="4648200" cy="4113213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Consider BA reported by </a:t>
                </a:r>
                <a:r>
                  <a:rPr lang="en-US" dirty="0">
                    <a:highlight>
                      <a:srgbClr val="00FF00"/>
                    </a:highlight>
                  </a:rPr>
                  <a:t>Sub-7GHz link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BA “shall” include own </a:t>
                </a:r>
                <a:r>
                  <a:rPr lang="en-US" sz="1600" dirty="0">
                    <a:highlight>
                      <a:srgbClr val="00FF00"/>
                    </a:highlight>
                  </a:rPr>
                  <a:t>scoreboard</a:t>
                </a:r>
                <a:r>
                  <a:rPr lang="en-US" sz="1600" dirty="0"/>
                  <a:t> status between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highlight>
                          <a:srgbClr val="00FF00"/>
                        </a:highlight>
                        <a:latin typeface="Cambria Math" panose="02040503050406030204" pitchFamily="18" charset="0"/>
                      </a:rPr>
                      <m:t>𝑠𝑒𝑙𝑓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1600">
                        <a:latin typeface="Cambria Math" panose="02040503050406030204" pitchFamily="18" charset="0"/>
                      </a:rPr>
                      <m:t>𝑤𝑖𝑛𝑆𝑡𝑎𝑟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60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en-US" sz="1600" dirty="0"/>
                  <a:t> and </a:t>
                </a:r>
                <a:r>
                  <a:rPr lang="en-US" sz="1600" i="1" dirty="0">
                    <a:highlight>
                      <a:srgbClr val="00FF00"/>
                    </a:highlight>
                  </a:rPr>
                  <a:t>self</a:t>
                </a:r>
                <a:r>
                  <a:rPr lang="en-US" sz="1600" i="1" dirty="0"/>
                  <a:t>.</a:t>
                </a:r>
                <a14:m>
                  <m:oMath xmlns:m="http://schemas.openxmlformats.org/officeDocument/2006/math">
                    <m:r>
                      <a:rPr lang="en-US" sz="1600">
                        <a:latin typeface="Cambria Math" panose="02040503050406030204" pitchFamily="18" charset="0"/>
                      </a:rPr>
                      <m:t>𝑤𝑖𝑛𝐸𝑛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160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en-US" sz="1600" dirty="0"/>
                  <a:t>.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u="sng" dirty="0"/>
                  <a:t>Under certain conditions</a:t>
                </a:r>
                <a:r>
                  <a:rPr lang="en-US" sz="1600" dirty="0"/>
                  <a:t>, BA “shall” include cross-link </a:t>
                </a:r>
                <a:r>
                  <a:rPr lang="en-US" sz="1600" dirty="0">
                    <a:highlight>
                      <a:srgbClr val="FF33CC"/>
                    </a:highlight>
                  </a:rPr>
                  <a:t>scoreboard</a:t>
                </a:r>
                <a:r>
                  <a:rPr lang="en-US" sz="1600" dirty="0"/>
                  <a:t> status (successfully received MSDUs on mmW link) for bitmap indices included in the BA</a:t>
                </a:r>
              </a:p>
              <a:p>
                <a:pPr marL="300038" lvl="1" indent="0" algn="just">
                  <a:spcBef>
                    <a:spcPts val="600"/>
                  </a:spcBef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</p:txBody>
          </p:sp>
        </mc:Choice>
        <mc:Fallback xmlns="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D2D65708-E6E2-4EA3-9831-4A43961829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981201"/>
                <a:ext cx="4648200" cy="4113213"/>
              </a:xfrm>
              <a:blipFill>
                <a:blip r:embed="rId2"/>
                <a:stretch>
                  <a:fillRect l="-919" t="-741" r="-6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3AFA8F40-4451-4DB6-8C31-DE12E8923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85802"/>
            <a:ext cx="5410199" cy="1065213"/>
          </a:xfrm>
        </p:spPr>
        <p:txBody>
          <a:bodyPr/>
          <a:lstStyle/>
          <a:p>
            <a:r>
              <a:rPr lang="en-US" dirty="0"/>
              <a:t>MLD MAC in DL-only mode</a:t>
            </a:r>
            <a:br>
              <a:rPr lang="en-US" dirty="0"/>
            </a:br>
            <a:r>
              <a:rPr lang="en-US" dirty="0"/>
              <a:t> on mmW link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1DA2D-9E56-42C9-A9CC-C9B8502A3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8782B-F1EC-4B2E-B633-90FEDCCC16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Bilal Sadiq,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AD07C7-8852-4CC5-9358-4E9C088616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799734-B7AA-42C1-8CED-A52DCB12EC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968" y="2590800"/>
            <a:ext cx="3585910" cy="317800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0954C44-3589-41AB-A88C-BD3505257F2C}"/>
              </a:ext>
            </a:extLst>
          </p:cNvPr>
          <p:cNvSpPr txBox="1"/>
          <p:nvPr/>
        </p:nvSpPr>
        <p:spPr>
          <a:xfrm>
            <a:off x="5726510" y="5549589"/>
            <a:ext cx="979090" cy="120033"/>
          </a:xfrm>
          <a:prstGeom prst="rect">
            <a:avLst/>
          </a:prstGeom>
          <a:solidFill>
            <a:srgbClr val="FFFFFF"/>
          </a:solidFill>
        </p:spPr>
        <p:txBody>
          <a:bodyPr wrap="square" tIns="27432" bIns="0" rtlCol="0">
            <a:spAutoFit/>
          </a:bodyPr>
          <a:lstStyle/>
          <a:p>
            <a:pPr algn="ctr"/>
            <a:r>
              <a:rPr lang="en-US" sz="600" b="1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PHY of Sub-7 Link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48ECE7-7646-4682-80B9-02802B8F1D88}"/>
              </a:ext>
            </a:extLst>
          </p:cNvPr>
          <p:cNvSpPr txBox="1"/>
          <p:nvPr/>
        </p:nvSpPr>
        <p:spPr>
          <a:xfrm>
            <a:off x="7239000" y="5549589"/>
            <a:ext cx="979090" cy="120033"/>
          </a:xfrm>
          <a:prstGeom prst="rect">
            <a:avLst/>
          </a:prstGeom>
          <a:solidFill>
            <a:srgbClr val="FFFFFF"/>
          </a:solidFill>
        </p:spPr>
        <p:txBody>
          <a:bodyPr wrap="square" tIns="27432" bIns="0" rtlCol="0">
            <a:spAutoFit/>
          </a:bodyPr>
          <a:lstStyle/>
          <a:p>
            <a:pPr algn="ctr"/>
            <a:r>
              <a:rPr lang="en-US" sz="600" b="1" dirty="0">
                <a:solidFill>
                  <a:schemeClr val="tx1"/>
                </a:solidFill>
                <a:highlight>
                  <a:srgbClr val="FF33CC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PHY of mmW Link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34F903D-BDE7-418F-A956-5DFEE3ED629E}"/>
              </a:ext>
            </a:extLst>
          </p:cNvPr>
          <p:cNvGrpSpPr/>
          <p:nvPr/>
        </p:nvGrpSpPr>
        <p:grpSpPr>
          <a:xfrm>
            <a:off x="1828800" y="4933672"/>
            <a:ext cx="2902744" cy="439359"/>
            <a:chOff x="1066800" y="3020121"/>
            <a:chExt cx="2902744" cy="43935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A0F241A-90C7-47A0-8D84-1A3515784799}"/>
                </a:ext>
              </a:extLst>
            </p:cNvPr>
            <p:cNvSpPr/>
            <p:nvPr/>
          </p:nvSpPr>
          <p:spPr bwMode="auto">
            <a:xfrm>
              <a:off x="1066800" y="3276600"/>
              <a:ext cx="53340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SSN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845414F-0E76-4BB5-8A75-EE7E2F9416F1}"/>
                </a:ext>
              </a:extLst>
            </p:cNvPr>
            <p:cNvSpPr/>
            <p:nvPr/>
          </p:nvSpPr>
          <p:spPr bwMode="auto">
            <a:xfrm>
              <a:off x="160020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DA889E96-3656-4AFA-B08B-EB3619AB856A}"/>
                    </a:ext>
                  </a:extLst>
                </p:cNvPr>
                <p:cNvSpPr txBox="1"/>
                <p:nvPr/>
              </p:nvSpPr>
              <p:spPr>
                <a:xfrm>
                  <a:off x="1514706" y="3020121"/>
                  <a:ext cx="2454838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1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1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⋯                                 ⋯</m:t>
                        </m:r>
                        <m:sSub>
                          <m:sSubPr>
                            <m:ctrlP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61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11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62</m:t>
                                </m:r>
                              </m:sub>
                            </m:sSub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11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63</m:t>
                            </m:r>
                          </m:sub>
                        </m:sSub>
                      </m:oMath>
                    </m:oMathPara>
                  </a14:m>
                  <a:endParaRPr lang="en-US" sz="1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DA889E96-3656-4AFA-B08B-EB3619AB85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4706" y="3020121"/>
                  <a:ext cx="2454838" cy="26161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FF6963D-0CA6-421E-98E7-ADDE83A8984E}"/>
                </a:ext>
              </a:extLst>
            </p:cNvPr>
            <p:cNvSpPr/>
            <p:nvPr/>
          </p:nvSpPr>
          <p:spPr bwMode="auto">
            <a:xfrm>
              <a:off x="178308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17F876C-3CBB-4ED9-B582-5EDDE1F6B200}"/>
                </a:ext>
              </a:extLst>
            </p:cNvPr>
            <p:cNvSpPr/>
            <p:nvPr/>
          </p:nvSpPr>
          <p:spPr bwMode="auto">
            <a:xfrm>
              <a:off x="196596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348995B-4776-465F-8A97-293E968BC59B}"/>
                </a:ext>
              </a:extLst>
            </p:cNvPr>
            <p:cNvSpPr/>
            <p:nvPr/>
          </p:nvSpPr>
          <p:spPr bwMode="auto">
            <a:xfrm>
              <a:off x="214884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012A284-91EA-4744-905B-D977B15EF360}"/>
                </a:ext>
              </a:extLst>
            </p:cNvPr>
            <p:cNvSpPr/>
            <p:nvPr/>
          </p:nvSpPr>
          <p:spPr bwMode="auto">
            <a:xfrm>
              <a:off x="327474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967B4C2-00FB-422A-8C58-BFF169818DBB}"/>
                </a:ext>
              </a:extLst>
            </p:cNvPr>
            <p:cNvSpPr/>
            <p:nvPr/>
          </p:nvSpPr>
          <p:spPr bwMode="auto">
            <a:xfrm>
              <a:off x="345762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FEC7A0D-22B0-4DE3-8EF8-E0D9A3A18344}"/>
                </a:ext>
              </a:extLst>
            </p:cNvPr>
            <p:cNvSpPr/>
            <p:nvPr/>
          </p:nvSpPr>
          <p:spPr bwMode="auto">
            <a:xfrm>
              <a:off x="3640500" y="3276600"/>
              <a:ext cx="182880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F716B76-5523-4813-8392-06FE4F16CDC3}"/>
                </a:ext>
              </a:extLst>
            </p:cNvPr>
            <p:cNvSpPr/>
            <p:nvPr/>
          </p:nvSpPr>
          <p:spPr bwMode="auto">
            <a:xfrm>
              <a:off x="2332266" y="3276600"/>
              <a:ext cx="944333" cy="18288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A1023546-26C9-4FBC-AB8E-C5312FBD9A62}"/>
              </a:ext>
            </a:extLst>
          </p:cNvPr>
          <p:cNvSpPr/>
          <p:nvPr/>
        </p:nvSpPr>
        <p:spPr bwMode="auto">
          <a:xfrm>
            <a:off x="3002280" y="4367308"/>
            <a:ext cx="3322320" cy="91440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AA5C7402-8D00-448B-8711-AD34FED802FB}"/>
              </a:ext>
            </a:extLst>
          </p:cNvPr>
          <p:cNvSpPr/>
          <p:nvPr/>
        </p:nvSpPr>
        <p:spPr bwMode="auto">
          <a:xfrm rot="16200000" flipH="1">
            <a:off x="2698840" y="4582654"/>
            <a:ext cx="613570" cy="182880"/>
          </a:xfrm>
          <a:prstGeom prst="rightArrow">
            <a:avLst>
              <a:gd name="adj1" fmla="val 50000"/>
              <a:gd name="adj2" fmla="val 96451"/>
            </a:avLst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A33BFE6-777A-463E-9BA8-E21011704105}"/>
              </a:ext>
            </a:extLst>
          </p:cNvPr>
          <p:cNvSpPr/>
          <p:nvPr/>
        </p:nvSpPr>
        <p:spPr bwMode="auto">
          <a:xfrm>
            <a:off x="3230136" y="4525536"/>
            <a:ext cx="4526280" cy="91440"/>
          </a:xfrm>
          <a:prstGeom prst="rect">
            <a:avLst/>
          </a:prstGeom>
          <a:solidFill>
            <a:srgbClr val="FF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BD8A1942-23C2-4B2D-A0DB-1700FD53AE13}"/>
              </a:ext>
            </a:extLst>
          </p:cNvPr>
          <p:cNvSpPr/>
          <p:nvPr/>
        </p:nvSpPr>
        <p:spPr bwMode="auto">
          <a:xfrm rot="16200000" flipH="1">
            <a:off x="3049808" y="4661770"/>
            <a:ext cx="455344" cy="182880"/>
          </a:xfrm>
          <a:prstGeom prst="rightArrow">
            <a:avLst>
              <a:gd name="adj1" fmla="val 50000"/>
              <a:gd name="adj2" fmla="val 96451"/>
            </a:avLst>
          </a:prstGeom>
          <a:solidFill>
            <a:srgbClr val="FF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D2BF0C6-43FF-40FA-9B8B-C7765A7CC5AB}"/>
              </a:ext>
            </a:extLst>
          </p:cNvPr>
          <p:cNvSpPr txBox="1"/>
          <p:nvPr/>
        </p:nvSpPr>
        <p:spPr>
          <a:xfrm>
            <a:off x="3242848" y="4569590"/>
            <a:ext cx="2472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“shall” (when conditions met)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7CE7D1F5-5A5A-4F32-AF05-2EED38F0AC4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195"/>
          <a:stretch/>
        </p:blipFill>
        <p:spPr>
          <a:xfrm>
            <a:off x="6170712" y="868905"/>
            <a:ext cx="3001166" cy="1493295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8AFDE165-1DFD-49D3-960E-0C8432F9E929}"/>
              </a:ext>
            </a:extLst>
          </p:cNvPr>
          <p:cNvSpPr txBox="1"/>
          <p:nvPr/>
        </p:nvSpPr>
        <p:spPr>
          <a:xfrm>
            <a:off x="4128180" y="4124949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“shall”</a:t>
            </a:r>
          </a:p>
        </p:txBody>
      </p:sp>
    </p:spTree>
    <p:extLst>
      <p:ext uri="{BB962C8B-B14F-4D97-AF65-F5344CB8AC3E}">
        <p14:creationId xmlns:p14="http://schemas.microsoft.com/office/powerpoint/2010/main" val="2947826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2"/>
            <a:ext cx="8075616" cy="1065213"/>
          </a:xfrm>
        </p:spPr>
        <p:txBody>
          <a:bodyPr/>
          <a:lstStyle/>
          <a:p>
            <a:r>
              <a:rPr lang="en-US" dirty="0"/>
              <a:t>Future Work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8F3AB4B5-385C-4663-B1DC-D382760EC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7" y="1755854"/>
            <a:ext cx="7085013" cy="16731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endParaRPr lang="en-US" sz="2000" b="0" kern="0" dirty="0"/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0" kern="0" dirty="0"/>
              <a:t>Details of cross-link BA to support DL-only mode on NSA mmW link</a:t>
            </a:r>
            <a:endParaRPr lang="en-US" sz="1700" b="0" kern="0" dirty="0"/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0" kern="0" dirty="0"/>
              <a:t>DL-only mode capabilities indication, setup, transition in/out, termination procedures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0" kern="0" dirty="0"/>
              <a:t>Other MAC changes/recommendations needed to support DL-only mode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DC3D23-DA2F-4C4A-A204-57DCC0CEF34D}"/>
              </a:ext>
            </a:extLst>
          </p:cNvPr>
          <p:cNvSpPr txBox="1"/>
          <p:nvPr/>
        </p:nvSpPr>
        <p:spPr>
          <a:xfrm>
            <a:off x="1524000" y="6524625"/>
            <a:ext cx="2680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30000" dirty="0">
                <a:solidFill>
                  <a:schemeClr val="tx1"/>
                </a:solidFill>
              </a:rPr>
              <a:t>*</a:t>
            </a:r>
            <a:r>
              <a:rPr lang="en-US" sz="1200" dirty="0">
                <a:solidFill>
                  <a:schemeClr val="tx1"/>
                </a:solidFill>
              </a:rPr>
              <a:t>MPE: Maximum Permissible Exposure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A2A9C3E-E601-4E96-9FC9-B58F1CA05C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3226" y="661846"/>
            <a:ext cx="2710774" cy="1319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0042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Recap and closing comments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55616" y="1600200"/>
            <a:ext cx="8231184" cy="4113213"/>
          </a:xfrm>
          <a:ln/>
        </p:spPr>
        <p:txBody>
          <a:bodyPr/>
          <a:lstStyle/>
          <a:p>
            <a:pPr marL="514350" indent="-514350" algn="just">
              <a:buFont typeface="+mj-lt"/>
              <a:buAutoNum type="romanU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2400" b="0" dirty="0"/>
              <a:t>PHY Problem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800" dirty="0"/>
              <a:t>mmWave UL will be severely limited and unreliable compared to mmWave DL</a:t>
            </a:r>
          </a:p>
          <a:p>
            <a:pPr marL="885825" lvl="2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600" dirty="0"/>
              <a:t>PHY-centric solutions: </a:t>
            </a:r>
            <a:r>
              <a:rPr lang="en-US" sz="1600" dirty="0"/>
              <a:t>E-ELR, Narrow band or DRU-like power-boasted UL</a:t>
            </a:r>
          </a:p>
          <a:p>
            <a:pPr marL="1228725" lvl="3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400" dirty="0"/>
              <a:t>But this is like driving a Ferrari on dirt road, just to go pickup your Amazon delivery </a:t>
            </a:r>
          </a:p>
          <a:p>
            <a:pPr marL="457200" indent="-457200" algn="just">
              <a:spcBef>
                <a:spcPts val="1200"/>
              </a:spcBef>
              <a:buFont typeface="+mj-lt"/>
              <a:buAutoNum type="romanU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2400" b="0" dirty="0"/>
              <a:t>MAC Solution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800" dirty="0"/>
              <a:t>With minor enhancements, NSA mmWave can be used in DL-only direction (supplemental DL)</a:t>
            </a: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9" y="6475415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BA3F9A1-11F3-4E57-9C8A-86CCA551BE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4343400"/>
            <a:ext cx="4942165" cy="1655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0190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2"/>
            <a:ext cx="8075616" cy="1065213"/>
          </a:xfrm>
        </p:spPr>
        <p:txBody>
          <a:bodyPr/>
          <a:lstStyle/>
          <a:p>
            <a:r>
              <a:rPr lang="en-US" dirty="0"/>
              <a:t>Conclusion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8F3AB4B5-385C-4663-B1DC-D382760EC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7" y="1755854"/>
            <a:ext cx="7770813" cy="16731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endParaRPr lang="en-US" sz="2000" kern="0" dirty="0"/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n-US" sz="2000" kern="0" dirty="0"/>
              <a:t>The third time’s the charm (ad, ay, </a:t>
            </a:r>
            <a:r>
              <a:rPr lang="en-US" sz="2000" kern="0" dirty="0" err="1"/>
              <a:t>bq</a:t>
            </a:r>
            <a:r>
              <a:rPr lang="en-US" sz="2000" kern="0" dirty="0"/>
              <a:t>)? Are we sure?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n-US" sz="2000" kern="0" dirty="0"/>
              <a:t>From previous attempts at mmWave, we’ve learnt that NSA (Non-</a:t>
            </a:r>
            <a:r>
              <a:rPr lang="en-US" sz="2000" kern="0" dirty="0" err="1"/>
              <a:t>StandAlone</a:t>
            </a:r>
            <a:r>
              <a:rPr lang="en-US" sz="2000" kern="0" dirty="0"/>
              <a:t>) is perhaps the key, as clearly captured in PAR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2000" kern="0" dirty="0"/>
              <a:t>Now we better use this key to (at least) design a </a:t>
            </a:r>
            <a:r>
              <a:rPr lang="en-US" sz="2000" u="sng" kern="0" dirty="0"/>
              <a:t>Minimum Viable System</a:t>
            </a:r>
            <a:endParaRPr lang="en-US" sz="2000" kern="0" dirty="0"/>
          </a:p>
          <a:p>
            <a:pPr marL="642938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700" kern="0" dirty="0"/>
              <a:t>We need to use NSA to get around the limitations of mmWave UL, so that 11bq can be adopted for the mainstream use-case: </a:t>
            </a:r>
            <a:r>
              <a:rPr lang="en-US" sz="1700" i="1" kern="0" dirty="0"/>
              <a:t>data offload to mmWave to reduce congestion on Sub-7GHz link</a:t>
            </a:r>
          </a:p>
          <a:p>
            <a:pPr marL="300038" lvl="1" indent="0" algn="just">
              <a:spcBef>
                <a:spcPts val="600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endParaRPr lang="en-US" sz="1700" kern="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DC3D23-DA2F-4C4A-A204-57DCC0CEF34D}"/>
              </a:ext>
            </a:extLst>
          </p:cNvPr>
          <p:cNvSpPr txBox="1"/>
          <p:nvPr/>
        </p:nvSpPr>
        <p:spPr>
          <a:xfrm>
            <a:off x="1524000" y="6524625"/>
            <a:ext cx="2680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30000" dirty="0">
                <a:solidFill>
                  <a:schemeClr val="tx1"/>
                </a:solidFill>
              </a:rPr>
              <a:t>*</a:t>
            </a:r>
            <a:r>
              <a:rPr lang="en-US" sz="1200" dirty="0">
                <a:solidFill>
                  <a:schemeClr val="tx1"/>
                </a:solidFill>
              </a:rPr>
              <a:t>MPE: Maximum Permissible Exposure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A2A9C3E-E601-4E96-9FC9-B58F1CA05C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3226" y="661846"/>
            <a:ext cx="2710774" cy="1319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9409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546"/>
            <a:ext cx="7770813" cy="1065213"/>
          </a:xfrm>
        </p:spPr>
        <p:txBody>
          <a:bodyPr/>
          <a:lstStyle/>
          <a:p>
            <a:r>
              <a:rPr lang="en-US" dirty="0"/>
              <a:t>Straw Poll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1"/>
            <a:ext cx="7770813" cy="4418014"/>
          </a:xfrm>
        </p:spPr>
        <p:txBody>
          <a:bodyPr/>
          <a:lstStyle/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The Non-</a:t>
            </a:r>
            <a:r>
              <a:rPr lang="en-US" dirty="0" err="1"/>
              <a:t>StandAlone</a:t>
            </a:r>
            <a:r>
              <a:rPr lang="en-US" dirty="0"/>
              <a:t> operation defined in 11bq should also support a DL-only mode in mmWave.</a:t>
            </a:r>
          </a:p>
          <a:p>
            <a:pPr marL="0" indent="0" algn="just">
              <a:spcBef>
                <a:spcPts val="1200"/>
              </a:spcBef>
            </a:pPr>
            <a:endParaRPr lang="en-US" sz="1500" dirty="0"/>
          </a:p>
          <a:p>
            <a:pPr marL="585788" lvl="1" indent="-285750" algn="just">
              <a:spcBef>
                <a:spcPts val="60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600" dirty="0"/>
              <a:t>Yes, No, Abstain</a:t>
            </a:r>
          </a:p>
          <a:p>
            <a:pPr marL="0" indent="0" algn="just">
              <a:spcBef>
                <a:spcPts val="1200"/>
              </a:spcBef>
            </a:pPr>
            <a:endParaRPr lang="en-GB" sz="1500" dirty="0"/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0" indent="0" algn="just">
              <a:spcBef>
                <a:spcPts val="1200"/>
              </a:spcBef>
            </a:pPr>
            <a:endParaRPr lang="en-GB" sz="15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87940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1" y="1525587"/>
            <a:ext cx="7770813" cy="4113213"/>
          </a:xfrm>
        </p:spPr>
        <p:txBody>
          <a:bodyPr/>
          <a:lstStyle/>
          <a:p>
            <a:pPr marL="0" indent="0"/>
            <a:r>
              <a:rPr lang="en-GB" dirty="0"/>
              <a:t>[1] 15/0866r4, 11ay Evaluation Methodology</a:t>
            </a:r>
          </a:p>
          <a:p>
            <a:pPr marL="0" indent="0"/>
            <a:r>
              <a:rPr lang="en-GB" dirty="0"/>
              <a:t>[2]	14/0882r4, 11ax Channel Model Document</a:t>
            </a:r>
          </a:p>
          <a:p>
            <a:pPr marL="0" indent="0"/>
            <a:r>
              <a:rPr lang="en-GB" dirty="0"/>
              <a:t>[3] </a:t>
            </a:r>
            <a:r>
              <a:rPr lang="en-US" dirty="0"/>
              <a:t>3GPP TR 38.901, </a:t>
            </a:r>
            <a:r>
              <a:rPr lang="en-GB" dirty="0"/>
              <a:t>Study on channel model for frequencies from 0.5 to 100 	GHz</a:t>
            </a:r>
          </a:p>
          <a:p>
            <a:pPr marL="0" indent="0"/>
            <a:r>
              <a:rPr lang="en-GB" dirty="0"/>
              <a:t>[4] </a:t>
            </a:r>
            <a:r>
              <a:rPr lang="en-US" dirty="0"/>
              <a:t>C95.1-2019 - IEEE Standard for Safety Levels with Respect to Human Exposure to Electric, Magnetic, and Electromagnetic Fields, 0 Hz to 300 GHz</a:t>
            </a:r>
          </a:p>
          <a:p>
            <a:pPr marL="0" indent="0"/>
            <a:r>
              <a:rPr lang="en-US" dirty="0"/>
              <a:t>[5] ICNIRP. Guidelines for limiting exposure to electromagnetic fields (100 kHz to 300 GHz). Health Phys 118(00):000–000; 2020</a:t>
            </a:r>
          </a:p>
          <a:p>
            <a:pPr marL="0" indent="0"/>
            <a:r>
              <a:rPr lang="en-US" dirty="0"/>
              <a:t>[6] FCC-19-126A1</a:t>
            </a:r>
          </a:p>
          <a:p>
            <a:pPr marL="0" indent="0"/>
            <a:r>
              <a:rPr lang="en-US" dirty="0"/>
              <a:t>[7] He </a:t>
            </a:r>
            <a:r>
              <a:rPr lang="en-US" i="1" dirty="0"/>
              <a:t>et al.</a:t>
            </a:r>
            <a:r>
              <a:rPr lang="en-US" dirty="0"/>
              <a:t>, Implications of Incident Power Density Limits on Power and 	EIRP Levels of 5G Millimeter-Wave, IEEE Access, 2020</a:t>
            </a:r>
          </a:p>
          <a:p>
            <a:pPr marL="0" indent="0"/>
            <a:r>
              <a:rPr lang="en-US" dirty="0"/>
              <a:t>[8] 3GPP TS 38.321 (See MPE P-MPR in Power Headroom Report)</a:t>
            </a:r>
          </a:p>
          <a:p>
            <a:pPr marL="0" indent="0"/>
            <a:r>
              <a:rPr lang="en-US" dirty="0"/>
              <a:t>[9] 3GPP TR 38.840, Study on User Equipment (UE) power saving  in NR</a:t>
            </a:r>
          </a:p>
          <a:p>
            <a:pPr marL="0" indent="0"/>
            <a:r>
              <a:rPr lang="en-US" dirty="0"/>
              <a:t>[10] </a:t>
            </a: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Qualcomm Smart Transmit</a:t>
            </a:r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[11] P802.11be/D7.0 [35.3.8 Block ack procedures in MLO]</a:t>
            </a:r>
          </a:p>
          <a:p>
            <a:pPr marL="0" indent="0"/>
            <a:endParaRPr lang="en-GB" dirty="0"/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Overview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55616" y="1600200"/>
            <a:ext cx="8231184" cy="4113213"/>
          </a:xfrm>
          <a:ln/>
        </p:spPr>
        <p:txBody>
          <a:bodyPr/>
          <a:lstStyle/>
          <a:p>
            <a:pPr marL="514350" indent="-514350" algn="just">
              <a:buFont typeface="+mj-lt"/>
              <a:buAutoNum type="romanU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2400" b="0" dirty="0"/>
              <a:t>PHY Problem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800" dirty="0"/>
              <a:t>mmWave UL will be severely limited and unreliable compared to mmWave DL</a:t>
            </a:r>
          </a:p>
          <a:p>
            <a:pPr marL="457200" indent="-457200" algn="just">
              <a:spcBef>
                <a:spcPts val="1200"/>
              </a:spcBef>
              <a:buFont typeface="+mj-lt"/>
              <a:buAutoNum type="romanU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2400" b="0" dirty="0"/>
              <a:t>MAC Solution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800" dirty="0"/>
              <a:t>NSA (Non-</a:t>
            </a:r>
            <a:r>
              <a:rPr lang="en-GB" sz="1800" dirty="0" err="1"/>
              <a:t>StandAlone</a:t>
            </a:r>
            <a:r>
              <a:rPr lang="en-GB" sz="1800" dirty="0"/>
              <a:t>) mmWave can be used in DL-only direction (supplemental DL)</a:t>
            </a: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9" y="6475415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BA3F9A1-11F3-4E57-9C8A-86CCA551BE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4343400"/>
            <a:ext cx="4942165" cy="165552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55616" y="1600200"/>
            <a:ext cx="8231184" cy="4113213"/>
          </a:xfrm>
          <a:ln/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2400" b="0" dirty="0"/>
              <a:t>11bq should support a mode of operation where NSA </a:t>
            </a:r>
            <a:r>
              <a:rPr lang="en-GB" sz="2400" b="0" dirty="0" err="1"/>
              <a:t>mmW</a:t>
            </a:r>
            <a:r>
              <a:rPr lang="en-GB" sz="2400" b="0" dirty="0"/>
              <a:t> link is used in DL-only direction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800" dirty="0"/>
              <a:t>At times, capability of an 11bq user-device </a:t>
            </a:r>
            <a:r>
              <a:rPr lang="en-GB" sz="1800" i="1" dirty="0"/>
              <a:t>will</a:t>
            </a:r>
            <a:r>
              <a:rPr lang="en-GB" sz="1800" dirty="0"/>
              <a:t> get reduced to DL-only (RX-only) operation in mmWave, for various reasons (discussed later)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800" dirty="0"/>
              <a:t>As a by-product: This mode will enable a simpler &amp; cheaper 11bq user-device without mmWave TX hardware, which can prove a catalyst for 11bq adoption</a:t>
            </a: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9" y="6475415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CCC666B9-5479-440A-B650-ACA217AFC925}"/>
              </a:ext>
            </a:extLst>
          </p:cNvPr>
          <p:cNvGrpSpPr/>
          <p:nvPr/>
        </p:nvGrpSpPr>
        <p:grpSpPr>
          <a:xfrm>
            <a:off x="1634324" y="3809387"/>
            <a:ext cx="7400106" cy="2603054"/>
            <a:chOff x="990600" y="4074321"/>
            <a:chExt cx="7400106" cy="260305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094A66C-E3F3-47E3-98F9-D08D3CC0DADB}"/>
                </a:ext>
              </a:extLst>
            </p:cNvPr>
            <p:cNvSpPr/>
            <p:nvPr/>
          </p:nvSpPr>
          <p:spPr bwMode="auto">
            <a:xfrm>
              <a:off x="990600" y="4074321"/>
              <a:ext cx="1752600" cy="232647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AP-MLD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863682E-78A4-4F10-87B9-F9F43D988818}"/>
                </a:ext>
              </a:extLst>
            </p:cNvPr>
            <p:cNvSpPr/>
            <p:nvPr/>
          </p:nvSpPr>
          <p:spPr bwMode="auto">
            <a:xfrm>
              <a:off x="2133599" y="4598486"/>
              <a:ext cx="457200" cy="55364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vert270" wrap="square" lIns="91440" tIns="0" rIns="9144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err="1">
                  <a:solidFill>
                    <a:schemeClr val="tx1"/>
                  </a:solidFill>
                </a:rPr>
                <a:t>sSTA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CB75CD1-ED8B-44D6-9344-13891520E985}"/>
                </a:ext>
              </a:extLst>
            </p:cNvPr>
            <p:cNvSpPr/>
            <p:nvPr/>
          </p:nvSpPr>
          <p:spPr bwMode="auto">
            <a:xfrm>
              <a:off x="1350562" y="4495800"/>
              <a:ext cx="630636" cy="17526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Common MAC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11E0221-A4CB-4CE8-BB0D-27C9CBCF9551}"/>
                </a:ext>
              </a:extLst>
            </p:cNvPr>
            <p:cNvSpPr/>
            <p:nvPr/>
          </p:nvSpPr>
          <p:spPr bwMode="auto">
            <a:xfrm>
              <a:off x="2133599" y="5562600"/>
              <a:ext cx="457200" cy="553640"/>
            </a:xfrm>
            <a:prstGeom prst="rect">
              <a:avLst/>
            </a:prstGeom>
            <a:solidFill>
              <a:srgbClr val="FF33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vert270" wrap="square" lIns="91440" tIns="0" rIns="9144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err="1">
                  <a:solidFill>
                    <a:schemeClr val="tx1"/>
                  </a:solidFill>
                </a:rPr>
                <a:t>mSTA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5B9D2402-1127-483D-B163-DEF21D9C4033}"/>
                </a:ext>
              </a:extLst>
            </p:cNvPr>
            <p:cNvSpPr/>
            <p:nvPr/>
          </p:nvSpPr>
          <p:spPr bwMode="auto">
            <a:xfrm>
              <a:off x="1139024" y="4918496"/>
              <a:ext cx="423076" cy="8382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0" rIns="9144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MAC SAP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640CB59-F7C7-4410-8D9C-98A2E55D34B4}"/>
                </a:ext>
              </a:extLst>
            </p:cNvPr>
            <p:cNvSpPr/>
            <p:nvPr/>
          </p:nvSpPr>
          <p:spPr bwMode="auto">
            <a:xfrm>
              <a:off x="4873626" y="4074321"/>
              <a:ext cx="1752600" cy="232647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non-AP-MLD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02B5895-5C0A-4290-A28F-B8C3C6AB3495}"/>
                </a:ext>
              </a:extLst>
            </p:cNvPr>
            <p:cNvSpPr/>
            <p:nvPr/>
          </p:nvSpPr>
          <p:spPr bwMode="auto">
            <a:xfrm>
              <a:off x="5029200" y="4598486"/>
              <a:ext cx="457200" cy="55364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vert270" wrap="square" lIns="91440" tIns="0" rIns="9144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err="1">
                  <a:solidFill>
                    <a:schemeClr val="tx1"/>
                  </a:solidFill>
                </a:rPr>
                <a:t>sSTA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CD3C811-6B7C-49A6-A2FE-EA4BD05A9A44}"/>
                </a:ext>
              </a:extLst>
            </p:cNvPr>
            <p:cNvSpPr/>
            <p:nvPr/>
          </p:nvSpPr>
          <p:spPr bwMode="auto">
            <a:xfrm>
              <a:off x="5617764" y="4495800"/>
              <a:ext cx="630636" cy="17526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Common MAC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D6385FB-DED4-4403-A89C-DAA064253F7C}"/>
                </a:ext>
              </a:extLst>
            </p:cNvPr>
            <p:cNvSpPr/>
            <p:nvPr/>
          </p:nvSpPr>
          <p:spPr bwMode="auto">
            <a:xfrm>
              <a:off x="5029200" y="5562600"/>
              <a:ext cx="457200" cy="553640"/>
            </a:xfrm>
            <a:prstGeom prst="rect">
              <a:avLst/>
            </a:prstGeom>
            <a:solidFill>
              <a:srgbClr val="FF33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vert270" wrap="square" lIns="91440" tIns="0" rIns="9144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400" dirty="0" err="1">
                  <a:solidFill>
                    <a:schemeClr val="tx1"/>
                  </a:solidFill>
                </a:rPr>
                <a:t>mSTA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94578DC6-7255-4387-9ED1-11254EF4562C}"/>
                </a:ext>
              </a:extLst>
            </p:cNvPr>
            <p:cNvSpPr/>
            <p:nvPr/>
          </p:nvSpPr>
          <p:spPr bwMode="auto">
            <a:xfrm>
              <a:off x="6062550" y="4911304"/>
              <a:ext cx="423076" cy="838200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0" rIns="9144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MAC SAP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F3F0BE4A-743C-44CA-8A32-B95B83B9D27C}"/>
                </a:ext>
              </a:extLst>
            </p:cNvPr>
            <p:cNvCxnSpPr/>
            <p:nvPr/>
          </p:nvCxnSpPr>
          <p:spPr bwMode="auto">
            <a:xfrm>
              <a:off x="2590799" y="4724400"/>
              <a:ext cx="2438401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9EEC2968-1ED8-41F0-B4BA-624B112FB70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590799" y="5029200"/>
              <a:ext cx="2438401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8F139E35-AC03-49BD-8680-98186B7C8DEE}"/>
                </a:ext>
              </a:extLst>
            </p:cNvPr>
            <p:cNvCxnSpPr/>
            <p:nvPr/>
          </p:nvCxnSpPr>
          <p:spPr bwMode="auto">
            <a:xfrm>
              <a:off x="2590799" y="5715000"/>
              <a:ext cx="2438401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13779D08-BC63-43C9-AFDB-891BAF49B676}"/>
                </a:ext>
              </a:extLst>
            </p:cNvPr>
            <p:cNvSpPr/>
            <p:nvPr/>
          </p:nvSpPr>
          <p:spPr bwMode="auto">
            <a:xfrm>
              <a:off x="1866899" y="4866736"/>
              <a:ext cx="270823" cy="1000664"/>
            </a:xfrm>
            <a:custGeom>
              <a:avLst/>
              <a:gdLst>
                <a:gd name="connsiteX0" fmla="*/ 431321 w 431321"/>
                <a:gd name="connsiteY0" fmla="*/ 0 h 1086928"/>
                <a:gd name="connsiteX1" fmla="*/ 0 w 431321"/>
                <a:gd name="connsiteY1" fmla="*/ 0 h 1086928"/>
                <a:gd name="connsiteX2" fmla="*/ 0 w 431321"/>
                <a:gd name="connsiteY2" fmla="*/ 1086928 h 1086928"/>
                <a:gd name="connsiteX3" fmla="*/ 422694 w 431321"/>
                <a:gd name="connsiteY3" fmla="*/ 1086928 h 1086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1321" h="1086928">
                  <a:moveTo>
                    <a:pt x="431321" y="0"/>
                  </a:moveTo>
                  <a:lnTo>
                    <a:pt x="0" y="0"/>
                  </a:lnTo>
                  <a:lnTo>
                    <a:pt x="0" y="1086928"/>
                  </a:lnTo>
                  <a:lnTo>
                    <a:pt x="422694" y="1086928"/>
                  </a:lnTo>
                </a:path>
              </a:pathLst>
            </a:cu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D96708AB-8963-40DA-ACF3-ECED016110C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62099" y="5334000"/>
              <a:ext cx="304800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8BAD4618-6B3C-4C83-BEA4-4E7398B5D353}"/>
                </a:ext>
              </a:extLst>
            </p:cNvPr>
            <p:cNvSpPr/>
            <p:nvPr/>
          </p:nvSpPr>
          <p:spPr bwMode="auto">
            <a:xfrm flipH="1">
              <a:off x="5486400" y="4866736"/>
              <a:ext cx="270823" cy="1000664"/>
            </a:xfrm>
            <a:custGeom>
              <a:avLst/>
              <a:gdLst>
                <a:gd name="connsiteX0" fmla="*/ 431321 w 431321"/>
                <a:gd name="connsiteY0" fmla="*/ 0 h 1086928"/>
                <a:gd name="connsiteX1" fmla="*/ 0 w 431321"/>
                <a:gd name="connsiteY1" fmla="*/ 0 h 1086928"/>
                <a:gd name="connsiteX2" fmla="*/ 0 w 431321"/>
                <a:gd name="connsiteY2" fmla="*/ 1086928 h 1086928"/>
                <a:gd name="connsiteX3" fmla="*/ 422694 w 431321"/>
                <a:gd name="connsiteY3" fmla="*/ 1086928 h 1086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1321" h="1086928">
                  <a:moveTo>
                    <a:pt x="431321" y="0"/>
                  </a:moveTo>
                  <a:lnTo>
                    <a:pt x="0" y="0"/>
                  </a:lnTo>
                  <a:lnTo>
                    <a:pt x="0" y="1086928"/>
                  </a:lnTo>
                  <a:lnTo>
                    <a:pt x="422694" y="1086928"/>
                  </a:lnTo>
                </a:path>
              </a:pathLst>
            </a:cu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2F190EC7-5B43-430A-A459-D62B452D79B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57223" y="5334000"/>
              <a:ext cx="304800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D3ED00E-ABD3-4D8F-9537-63968902ABC9}"/>
                </a:ext>
              </a:extLst>
            </p:cNvPr>
            <p:cNvSpPr txBox="1"/>
            <p:nvPr/>
          </p:nvSpPr>
          <p:spPr>
            <a:xfrm>
              <a:off x="3487338" y="4434668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DL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82E7796-8B0D-4F83-9721-E4009E3CA10E}"/>
                </a:ext>
              </a:extLst>
            </p:cNvPr>
            <p:cNvSpPr txBox="1"/>
            <p:nvPr/>
          </p:nvSpPr>
          <p:spPr>
            <a:xfrm>
              <a:off x="3487338" y="4936463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UL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0AC6AB3-1594-4F91-9A76-C38D6DF879A3}"/>
                </a:ext>
              </a:extLst>
            </p:cNvPr>
            <p:cNvSpPr txBox="1"/>
            <p:nvPr/>
          </p:nvSpPr>
          <p:spPr>
            <a:xfrm>
              <a:off x="3487338" y="5399082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DL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E879C7D7-B1BE-4134-B90A-60A6534583C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038600" y="5971211"/>
              <a:ext cx="990601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6123BA0-7354-4D09-ACA7-759DF4C1B4D9}"/>
                </a:ext>
              </a:extLst>
            </p:cNvPr>
            <p:cNvSpPr txBox="1"/>
            <p:nvPr/>
          </p:nvSpPr>
          <p:spPr>
            <a:xfrm>
              <a:off x="2651307" y="6092600"/>
              <a:ext cx="383431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</a:rPr>
                <a:t>UL temporarily disabled</a:t>
              </a:r>
            </a:p>
            <a:p>
              <a:r>
                <a:rPr lang="en-US" sz="1600" b="1" dirty="0">
                  <a:solidFill>
                    <a:schemeClr val="tx1"/>
                  </a:solidFill>
                </a:rPr>
                <a:t>Or </a:t>
              </a:r>
              <a:r>
                <a:rPr lang="en-US" sz="1600" b="1" dirty="0">
                  <a:solidFill>
                    <a:srgbClr val="FF0000"/>
                  </a:solidFill>
                </a:rPr>
                <a:t>TX not implemented at non-AP </a:t>
              </a:r>
              <a:r>
                <a:rPr lang="en-US" sz="1600" b="1" dirty="0" err="1">
                  <a:solidFill>
                    <a:srgbClr val="FF0000"/>
                  </a:solidFill>
                </a:rPr>
                <a:t>mSTA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36" name="Multiplication Sign 35">
              <a:extLst>
                <a:ext uri="{FF2B5EF4-FFF2-40B4-BE49-F238E27FC236}">
                  <a16:creationId xmlns:a16="http://schemas.microsoft.com/office/drawing/2014/main" id="{3AD49675-B625-42B0-8DC6-58D3B698795F}"/>
                </a:ext>
              </a:extLst>
            </p:cNvPr>
            <p:cNvSpPr/>
            <p:nvPr/>
          </p:nvSpPr>
          <p:spPr bwMode="auto">
            <a:xfrm>
              <a:off x="3775610" y="5739845"/>
              <a:ext cx="381000" cy="460600"/>
            </a:xfrm>
            <a:prstGeom prst="mathMultiply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37FAED51-0A60-489E-86C2-CA396F7B3848}"/>
                </a:ext>
              </a:extLst>
            </p:cNvPr>
            <p:cNvSpPr/>
            <p:nvPr/>
          </p:nvSpPr>
          <p:spPr bwMode="auto">
            <a:xfrm rot="5400000">
              <a:off x="6907610" y="4122334"/>
              <a:ext cx="289732" cy="4572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vert270" wrap="square" lIns="91440" tIns="0" rIns="9144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sSTA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2CFF2D7-C8FC-43D8-8BD5-900F0B5A943C}"/>
                </a:ext>
              </a:extLst>
            </p:cNvPr>
            <p:cNvSpPr/>
            <p:nvPr/>
          </p:nvSpPr>
          <p:spPr bwMode="auto">
            <a:xfrm rot="5400000">
              <a:off x="6907610" y="4493270"/>
              <a:ext cx="289732" cy="457200"/>
            </a:xfrm>
            <a:prstGeom prst="rect">
              <a:avLst/>
            </a:prstGeom>
            <a:solidFill>
              <a:srgbClr val="FF33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vert270" wrap="square" lIns="91440" tIns="0" rIns="9144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mSTA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D7ADA2BB-D6A1-49EA-B1F0-1DFA5DD7AE09}"/>
                </a:ext>
              </a:extLst>
            </p:cNvPr>
            <p:cNvSpPr txBox="1"/>
            <p:nvPr/>
          </p:nvSpPr>
          <p:spPr>
            <a:xfrm>
              <a:off x="7232504" y="4166268"/>
              <a:ext cx="1158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Sub-7GHz STA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5A65A0B5-7145-4571-A9F0-2034E5FCB333}"/>
                </a:ext>
              </a:extLst>
            </p:cNvPr>
            <p:cNvSpPr txBox="1"/>
            <p:nvPr/>
          </p:nvSpPr>
          <p:spPr>
            <a:xfrm>
              <a:off x="7232504" y="4590453"/>
              <a:ext cx="8845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mmW STA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72464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685802"/>
            <a:ext cx="8685214" cy="1065213"/>
          </a:xfrm>
        </p:spPr>
        <p:txBody>
          <a:bodyPr/>
          <a:lstStyle/>
          <a:p>
            <a:r>
              <a:rPr lang="en-US" sz="2800" dirty="0"/>
              <a:t>Many arguments presented during SG in favor of NSA mmW are also valid arguments for DL-only mode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33" name="Rectangle 2">
            <a:extLst>
              <a:ext uri="{FF2B5EF4-FFF2-40B4-BE49-F238E27FC236}">
                <a16:creationId xmlns:a16="http://schemas.microsoft.com/office/drawing/2014/main" id="{96FFDB88-1EC9-422B-A9ED-C5D7800E8A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1" y="1981201"/>
            <a:ext cx="7770813" cy="4113213"/>
          </a:xfrm>
          <a:ln/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23/1819r0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“</a:t>
            </a:r>
            <a:r>
              <a:rPr lang="en-US" dirty="0"/>
              <a:t>success of integrated 802.11 systems depends significantly on the ability to </a:t>
            </a:r>
            <a:r>
              <a:rPr lang="en-US" dirty="0">
                <a:solidFill>
                  <a:srgbClr val="0066FF"/>
                </a:solidFill>
              </a:rPr>
              <a:t>offset the substantial area and complexity of mmWave RF/antenna technology</a:t>
            </a:r>
            <a:r>
              <a:rPr lang="en-US" dirty="0"/>
              <a:t>.</a:t>
            </a:r>
            <a:r>
              <a:rPr lang="en-GB" dirty="0"/>
              <a:t>”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Reduce power consumption, support asymmetric links, push higher complexity to AP</a:t>
            </a:r>
          </a:p>
          <a:p>
            <a:pPr marL="285750" indent="-285750" algn="just"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23/1905r0 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“</a:t>
            </a:r>
            <a:r>
              <a:rPr lang="en-US" dirty="0"/>
              <a:t>commercial success of IMMW technology depends on whether </a:t>
            </a:r>
            <a:r>
              <a:rPr lang="en-US" dirty="0">
                <a:solidFill>
                  <a:srgbClr val="3366FF"/>
                </a:solidFill>
              </a:rPr>
              <a:t>complexity, cost and power consumption</a:t>
            </a:r>
            <a:r>
              <a:rPr lang="en-US" dirty="0"/>
              <a:t> are given high priorities in the design</a:t>
            </a:r>
            <a:r>
              <a:rPr lang="en-GB" dirty="0"/>
              <a:t>”</a:t>
            </a:r>
          </a:p>
          <a:p>
            <a:pPr marL="285750" indent="-285750" algn="just"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23/2004r0 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“</a:t>
            </a:r>
            <a:r>
              <a:rPr lang="en-US" dirty="0"/>
              <a:t>limited scope is critical to… </a:t>
            </a:r>
            <a:r>
              <a:rPr lang="en-US" dirty="0">
                <a:solidFill>
                  <a:srgbClr val="3366FF"/>
                </a:solidFill>
              </a:rPr>
              <a:t>minimal implementation complexity and larger market adoption</a:t>
            </a:r>
            <a:r>
              <a:rPr lang="en-GB" dirty="0"/>
              <a:t>”</a:t>
            </a:r>
          </a:p>
          <a:p>
            <a:pPr marL="285750" indent="-285750" algn="just"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24/0066r0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“</a:t>
            </a:r>
            <a:r>
              <a:rPr lang="en-US" dirty="0">
                <a:solidFill>
                  <a:srgbClr val="3366FF"/>
                </a:solidFill>
              </a:rPr>
              <a:t>collaborative operation </a:t>
            </a:r>
            <a:r>
              <a:rPr lang="en-US" dirty="0"/>
              <a:t>between sub-7 GHz and mmWave bands may be one of the most important factors</a:t>
            </a:r>
            <a:r>
              <a:rPr lang="en-GB" dirty="0"/>
              <a:t>”</a:t>
            </a:r>
          </a:p>
          <a:p>
            <a:pPr marL="285750" indent="-285750" algn="just">
              <a:buFont typeface="Arial" panose="020B0604020202020204" pitchFamily="34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b="0" dirty="0"/>
              <a:t>23/1977r1, 24/0008r2</a:t>
            </a:r>
          </a:p>
          <a:p>
            <a:pPr marL="585788" lvl="1" indent="-285750" algn="just"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Some of the </a:t>
            </a:r>
            <a:r>
              <a:rPr lang="en-GB" dirty="0">
                <a:solidFill>
                  <a:srgbClr val="3366FF"/>
                </a:solidFill>
              </a:rPr>
              <a:t>demanding applications and use-cases are naturally DL heavy </a:t>
            </a:r>
            <a:r>
              <a:rPr lang="en-GB" dirty="0"/>
              <a:t>(projector, display, dock)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2"/>
            <a:ext cx="8075616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Motivation for a DL-only mode                </a:t>
            </a:r>
            <a:r>
              <a:rPr lang="en-US" dirty="0">
                <a:solidFill>
                  <a:schemeClr val="bg1"/>
                </a:solidFill>
              </a:rPr>
              <a:t>.</a:t>
            </a:r>
            <a:r>
              <a:rPr lang="en-US" dirty="0">
                <a:solidFill>
                  <a:schemeClr val="tx1"/>
                </a:solidFill>
              </a:rPr>
              <a:t>              for NSA mmWave link              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8F3AB4B5-385C-4663-B1DC-D382760EC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7" y="2060654"/>
            <a:ext cx="7770813" cy="16731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n-US" sz="2000" kern="0" dirty="0"/>
              <a:t>Large DL vs UL coverage mismatch in mmWave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n-US" sz="2000" kern="0" dirty="0"/>
              <a:t>MPE</a:t>
            </a:r>
            <a:r>
              <a:rPr lang="en-US" sz="2000" kern="0" baseline="30000" dirty="0"/>
              <a:t>*</a:t>
            </a:r>
            <a:r>
              <a:rPr lang="en-US" sz="2000" kern="0" dirty="0"/>
              <a:t> requirements will at times force further mmWave UL power reduction, essentially prohibiting UL in mmWave</a:t>
            </a:r>
          </a:p>
          <a:p>
            <a:pPr marL="585788" lvl="1" indent="-285750" algn="just">
              <a:spcBef>
                <a:spcPts val="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800" dirty="0"/>
              <a:t>E.g., based on user grip (or any clutter) in proximity to the TX array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2000" kern="0" dirty="0"/>
              <a:t>Significant cost, power consumption, and area to add mmWave TX chains </a:t>
            </a:r>
            <a:r>
              <a:rPr lang="en-US" sz="2000" b="0" kern="0" dirty="0"/>
              <a:t>(and associated thermal regulation)</a:t>
            </a:r>
          </a:p>
          <a:p>
            <a:pPr marL="585788" lvl="1" indent="-285750" algn="just">
              <a:spcBef>
                <a:spcPts val="0"/>
              </a:spcBef>
              <a:buFont typeface="Times New Roman" panose="02020603050405020304" pitchFamily="18" charset="0"/>
              <a:buChar char="–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1800" dirty="0"/>
              <a:t>As a byproduct of removing TX chain, slight improvement in RX (~1.5dB) due to removal of T/R switch 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2000" kern="0" dirty="0"/>
              <a:t>Some applications and use-cases that motivate 11bq are naturally DL heavy (projector/TV/display, dock)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2000" kern="0" dirty="0"/>
              <a:t>Supporting user-devices with RX-only in mmWave could be a stepping stone to 11bq success, increasing number of 11bq user devices, thus promoting adoption of 11bq on AP side too.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DC3D23-DA2F-4C4A-A204-57DCC0CEF34D}"/>
              </a:ext>
            </a:extLst>
          </p:cNvPr>
          <p:cNvSpPr txBox="1"/>
          <p:nvPr/>
        </p:nvSpPr>
        <p:spPr>
          <a:xfrm>
            <a:off x="1524000" y="6524625"/>
            <a:ext cx="2680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30000" dirty="0">
                <a:solidFill>
                  <a:schemeClr val="tx1"/>
                </a:solidFill>
              </a:rPr>
              <a:t>*</a:t>
            </a:r>
            <a:r>
              <a:rPr lang="en-US" sz="1200" dirty="0">
                <a:solidFill>
                  <a:schemeClr val="tx1"/>
                </a:solidFill>
              </a:rPr>
              <a:t>MPE: Maximum Permissible Exposure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1B2B1D1-CFBC-4B6A-B1E8-4E2D7E93994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195"/>
          <a:stretch/>
        </p:blipFill>
        <p:spPr>
          <a:xfrm>
            <a:off x="6477000" y="868905"/>
            <a:ext cx="2694878" cy="1340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769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A8F40-4451-4DB6-8C31-DE12E8923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Large DL vs UL coverage mismatch in mmWave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BE38E-58DB-48FD-9BAE-3806873FF0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Assume AP has 8x‒16x larger antenna array than mobile STA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E.g., AP array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600" dirty="0"/>
                  <a:t>= 8x16 or 8x32 vs STA array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/>
                  <a:t>= 8x2   [1]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Same </a:t>
                </a:r>
                <a:r>
                  <a:rPr lang="en-US" sz="1600" dirty="0">
                    <a:solidFill>
                      <a:srgbClr val="00B050"/>
                    </a:solidFill>
                  </a:rPr>
                  <a:t>total array gain </a:t>
                </a:r>
                <a:r>
                  <a:rPr lang="en-US" sz="1600" dirty="0"/>
                  <a:t>in DL and UL, but </a:t>
                </a:r>
                <a:r>
                  <a:rPr lang="en-US" sz="1600" dirty="0">
                    <a:solidFill>
                      <a:srgbClr val="FF0000"/>
                    </a:solidFill>
                  </a:rPr>
                  <a:t>higher transmit power in DL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14:m>
                  <m:oMath xmlns:m="http://schemas.openxmlformats.org/officeDocument/2006/math">
                    <m:r>
                      <a:rPr lang="en-US" b="1" i="1" kern="1200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⇒</m:t>
                    </m:r>
                  </m:oMath>
                </a14:m>
                <a:r>
                  <a:rPr lang="en-US" kern="1200" dirty="0"/>
                  <a:t> UL link budget </a:t>
                </a:r>
                <a:r>
                  <a:rPr lang="en-US" kern="1200" dirty="0">
                    <a:solidFill>
                      <a:srgbClr val="FF0000"/>
                    </a:solidFill>
                  </a:rPr>
                  <a:t>9dB</a:t>
                </a:r>
                <a:r>
                  <a:rPr lang="en-US" dirty="0">
                    <a:solidFill>
                      <a:srgbClr val="FF0000"/>
                    </a:solidFill>
                  </a:rPr>
                  <a:t>‒</a:t>
                </a:r>
                <a:r>
                  <a:rPr lang="en-US" kern="1200" dirty="0">
                    <a:solidFill>
                      <a:srgbClr val="FF0000"/>
                    </a:solidFill>
                  </a:rPr>
                  <a:t>12dB </a:t>
                </a:r>
                <a:r>
                  <a:rPr lang="en-US" kern="1200" dirty="0"/>
                  <a:t>worse than DL</a:t>
                </a:r>
                <a:endParaRPr lang="en-US" b="0" kern="1200" dirty="0"/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That’s with optimistic assumption that AP &amp; STA have similar PAs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dirty="0"/>
                  <a:t>In terms of distance: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Assume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𝑃𝐿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𝑐𝑜𝑛𝑠𝑡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+3.5×10</m:t>
                    </m:r>
                    <m:func>
                      <m:func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1600" dirty="0"/>
                  <a:t>  [2][3]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400" b="0" dirty="0"/>
                  <a:t>Given,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𝑃𝐿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𝐷𝐿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𝑃𝐿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𝑈𝐿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=9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𝑑𝐵</m:t>
                    </m:r>
                  </m:oMath>
                </a14:m>
                <a:endParaRPr lang="en-US" sz="1400" b="0" i="1" dirty="0">
                  <a:latin typeface="Cambria Math" panose="02040503050406030204" pitchFamily="18" charset="0"/>
                </a:endParaRP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𝑈𝐿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𝐷𝐿</m:t>
                            </m:r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1600" dirty="0"/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Or </a:t>
                </a:r>
                <a:r>
                  <a:rPr lang="en-US" sz="1600" dirty="0">
                    <a:solidFill>
                      <a:srgbClr val="FF0000"/>
                    </a:solidFill>
                  </a:rPr>
                  <a:t>&gt;1 interior wall crossing </a:t>
                </a:r>
                <a:r>
                  <a:rPr lang="en-US" sz="1600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DL covers one extra room)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BE38E-58DB-48FD-9BAE-3806873FF0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49" t="-741" b="-100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1DA2D-9E56-42C9-A9CC-C9B8502A3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8782B-F1EC-4B2E-B633-90FEDCCC16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Bilal Sadiq,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AD07C7-8852-4CC5-9358-4E9C088616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4D699A2-162C-4435-B7E2-34A55718FFB5}"/>
              </a:ext>
            </a:extLst>
          </p:cNvPr>
          <p:cNvSpPr/>
          <p:nvPr/>
        </p:nvSpPr>
        <p:spPr bwMode="auto">
          <a:xfrm>
            <a:off x="6217920" y="4680539"/>
            <a:ext cx="1645920" cy="1645920"/>
          </a:xfrm>
          <a:prstGeom prst="ellipse">
            <a:avLst/>
          </a:prstGeom>
          <a:solidFill>
            <a:srgbClr val="7030A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6AA0C11-06AD-4DA9-9445-258563882601}"/>
              </a:ext>
            </a:extLst>
          </p:cNvPr>
          <p:cNvSpPr/>
          <p:nvPr/>
        </p:nvSpPr>
        <p:spPr bwMode="auto">
          <a:xfrm>
            <a:off x="6629400" y="5092019"/>
            <a:ext cx="822960" cy="822960"/>
          </a:xfrm>
          <a:prstGeom prst="ellipse">
            <a:avLst/>
          </a:prstGeom>
          <a:solidFill>
            <a:srgbClr val="FF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9144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UL coverage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3C0CF39-1B1E-41CD-948B-DBA05B50C5C7}"/>
              </a:ext>
            </a:extLst>
          </p:cNvPr>
          <p:cNvSpPr txBox="1"/>
          <p:nvPr/>
        </p:nvSpPr>
        <p:spPr>
          <a:xfrm>
            <a:off x="6477000" y="4768431"/>
            <a:ext cx="1243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DL coverage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73FFA97-54C7-4941-8279-835375500DA5}"/>
                  </a:ext>
                </a:extLst>
              </p:cNvPr>
              <p:cNvSpPr txBox="1"/>
              <p:nvPr/>
            </p:nvSpPr>
            <p:spPr>
              <a:xfrm>
                <a:off x="1524000" y="3048000"/>
                <a:ext cx="4557465" cy="4296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𝐷𝐿</m:t>
                          </m:r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  </m:t>
                          </m:r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𝑜𝑢𝑡</m:t>
                          </m:r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𝐴𝑃</m:t>
                          </m:r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sub>
                      </m:sSub>
                      <m:r>
                        <a:rPr lang="en-US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func>
                        <m:funcPr>
                          <m:ctrlP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05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105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05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105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n-US" sz="105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d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05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5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105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𝐴𝑃</m:t>
                              </m:r>
                            </m:sub>
                          </m:sSub>
                          <m:r>
                            <a:rPr lang="en-US" sz="105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+10</m:t>
                          </m:r>
                          <m:func>
                            <m:funcPr>
                              <m:ctrlPr>
                                <a:rPr lang="en-US" sz="105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050" b="0" i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⋅</m:t>
                                  </m:r>
                                  <m: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d>
                              <m:r>
                                <a:rPr lang="en-US" sz="105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𝑆𝑇𝐴</m:t>
                                  </m:r>
                                </m:sub>
                              </m:sSub>
                              <m:r>
                                <a:rPr lang="en-US" sz="105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+10</m:t>
                              </m:r>
                              <m:func>
                                <m:funcPr>
                                  <m:ctrlPr>
                                    <a:rPr lang="en-US" sz="10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050" b="0" i="0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1050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⋅</m:t>
                                      </m:r>
                                      <m: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sz="1050" b="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n-US" sz="105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sz="105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  </m:t>
                          </m:r>
                          <m:r>
                            <a:rPr lang="en-US" sz="10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0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𝑜𝑢𝑡</m:t>
                          </m:r>
                          <m:r>
                            <a:rPr lang="en-US" sz="10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b>
                      </m:sSub>
                      <m:r>
                        <a:rPr lang="en-US" sz="105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func>
                        <m:funcPr>
                          <m:ctrlPr>
                            <a:rPr lang="en-US" sz="105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05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105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05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105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n-US" sz="105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r>
                            <a:rPr lang="en-US" sz="10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05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10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𝐴𝑃</m:t>
                              </m:r>
                            </m:sub>
                          </m:sSub>
                          <m:r>
                            <a:rPr lang="en-US" sz="105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+10</m:t>
                          </m:r>
                          <m:func>
                            <m:funcPr>
                              <m:ctrlPr>
                                <a:rPr lang="en-US" sz="10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05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⋅</m:t>
                                  </m:r>
                                  <m: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d>
                              <m:r>
                                <a:rPr lang="en-US" sz="10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𝑆𝑇𝐴</m:t>
                                  </m:r>
                                </m:sub>
                              </m:sSub>
                              <m:r>
                                <a:rPr lang="en-US" sz="10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+10</m:t>
                              </m:r>
                              <m:func>
                                <m:funcPr>
                                  <m:ctrlPr>
                                    <a:rPr lang="en-US" sz="10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05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⋅</m:t>
                                      </m:r>
                                      <m:r>
                                        <a:rPr lang="en-US" sz="105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US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73FFA97-54C7-4941-8279-835375500D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048000"/>
                <a:ext cx="4557465" cy="429605"/>
              </a:xfrm>
              <a:prstGeom prst="rect">
                <a:avLst/>
              </a:prstGeom>
              <a:blipFill>
                <a:blip r:embed="rId3"/>
                <a:stretch>
                  <a:fillRect b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Left Brace 12">
            <a:extLst>
              <a:ext uri="{FF2B5EF4-FFF2-40B4-BE49-F238E27FC236}">
                <a16:creationId xmlns:a16="http://schemas.microsoft.com/office/drawing/2014/main" id="{D9405578-9346-4784-8807-DD20FFED1062}"/>
              </a:ext>
            </a:extLst>
          </p:cNvPr>
          <p:cNvSpPr/>
          <p:nvPr/>
        </p:nvSpPr>
        <p:spPr bwMode="auto">
          <a:xfrm rot="16200000">
            <a:off x="4617282" y="2182596"/>
            <a:ext cx="228600" cy="2576441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182880" tIns="45720" rIns="4572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Total array gain between AP &amp; STA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B7DBF89E-19AE-45FF-8365-BEC6669B34AA}"/>
              </a:ext>
            </a:extLst>
          </p:cNvPr>
          <p:cNvSpPr/>
          <p:nvPr/>
        </p:nvSpPr>
        <p:spPr bwMode="auto">
          <a:xfrm rot="16200000">
            <a:off x="2509953" y="2785016"/>
            <a:ext cx="228600" cy="1371600"/>
          </a:xfrm>
          <a:prstGeom prst="leftBrace">
            <a:avLst>
              <a:gd name="adj1" fmla="val 833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182880" tIns="45720" rIns="4572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Total TX power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A96193F-BA77-4134-AAC1-2440636A6F6C}"/>
              </a:ext>
            </a:extLst>
          </p:cNvPr>
          <p:cNvSpPr/>
          <p:nvPr/>
        </p:nvSpPr>
        <p:spPr bwMode="auto">
          <a:xfrm>
            <a:off x="6172200" y="4634819"/>
            <a:ext cx="1737360" cy="173736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40A270-7A74-4661-A582-7C5D28B6D409}"/>
              </a:ext>
            </a:extLst>
          </p:cNvPr>
          <p:cNvSpPr txBox="1"/>
          <p:nvPr/>
        </p:nvSpPr>
        <p:spPr>
          <a:xfrm>
            <a:off x="7452360" y="6137352"/>
            <a:ext cx="11480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Sub-7 coverage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D9368B5-0BF4-489F-A2FC-D8890E9892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0" y="1566697"/>
            <a:ext cx="1329043" cy="1176630"/>
          </a:xfrm>
          <a:prstGeom prst="rect">
            <a:avLst/>
          </a:prstGeom>
        </p:spPr>
      </p:pic>
      <p:pic>
        <p:nvPicPr>
          <p:cNvPr id="317" name="Picture 316">
            <a:extLst>
              <a:ext uri="{FF2B5EF4-FFF2-40B4-BE49-F238E27FC236}">
                <a16:creationId xmlns:a16="http://schemas.microsoft.com/office/drawing/2014/main" id="{08443ED7-ACEE-420F-8CBE-2530D90D79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25627" y="3153506"/>
            <a:ext cx="551736" cy="107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186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3AF4E75C-D6AF-4833-BD4D-8DB84A9A3C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4840027"/>
            <a:ext cx="1524000" cy="16353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AFA8F40-4451-4DB6-8C31-DE12E8923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Further UL power reduction due to MPE</a:t>
            </a:r>
            <a:r>
              <a:rPr lang="en-US" baseline="30000" dirty="0"/>
              <a:t>*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BE38E-58DB-48FD-9BAE-3806873FF0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1" y="1981201"/>
                <a:ext cx="7848599" cy="4113213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Compliance with mmWave exposure (</a:t>
                </a:r>
                <a:r>
                  <a:rPr lang="en-US" dirty="0" err="1"/>
                  <a:t>mW</a:t>
                </a:r>
                <a:r>
                  <a:rPr lang="en-US" dirty="0"/>
                  <a:t>/cm</a:t>
                </a:r>
                <a:r>
                  <a:rPr lang="en-US" baseline="30000" dirty="0"/>
                  <a:t>2</a:t>
                </a:r>
                <a:r>
                  <a:rPr lang="en-US" dirty="0"/>
                  <a:t>) standards requires STAs to limit time-averaged and spatial peak exposure  [4]—[6]</a:t>
                </a: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dirty="0"/>
                  <a:t>Narrow beams (~10⁰ ‒ 20 ⁰) + STAs used in vicinity of humans/handheld</a:t>
                </a:r>
                <a:endParaRPr lang="en-US" baseline="30000" dirty="0"/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1600" dirty="0"/>
                  <a:t> Further reduction in TX power when main lobe or even side-lobe illuminates nearby “humans” (any proximal reflection gets treated as human presence)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Required power reduction can be significant, essentially disabling UL [7][8]</a:t>
                </a: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Typically, switching is exploited to get around the ~1mW/cm</a:t>
                </a:r>
                <a:r>
                  <a:rPr lang="en-US" sz="1600" baseline="30000" dirty="0"/>
                  <a:t>2 </a:t>
                </a:r>
                <a:r>
                  <a:rPr lang="en-US" sz="1600" dirty="0"/>
                  <a:t>time-averaged limit (e.g., [10])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Even though mmWave permits high spatial reuse as noted by many submissions, UL channel access may get bottlenecked by “switching” to meet MPE limits</a:t>
                </a:r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BE38E-58DB-48FD-9BAE-3806873FF0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981201"/>
                <a:ext cx="7848599" cy="4113213"/>
              </a:xfrm>
              <a:blipFill>
                <a:blip r:embed="rId3"/>
                <a:stretch>
                  <a:fillRect l="-544" t="-741" r="-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1DA2D-9E56-42C9-A9CC-C9B8502A3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8782B-F1EC-4B2E-B633-90FEDCCC16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Bilal Sadiq,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AD07C7-8852-4CC5-9358-4E9C088616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53F3290-8750-4C60-B862-6CA4ABB2D0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00" y="5340714"/>
            <a:ext cx="821753" cy="113470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4611B1C-EE47-44B3-9EA2-5F40D43EB6C8}"/>
              </a:ext>
            </a:extLst>
          </p:cNvPr>
          <p:cNvSpPr txBox="1"/>
          <p:nvPr/>
        </p:nvSpPr>
        <p:spPr>
          <a:xfrm>
            <a:off x="1524000" y="6524625"/>
            <a:ext cx="2680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30000" dirty="0">
                <a:solidFill>
                  <a:schemeClr val="tx1"/>
                </a:solidFill>
              </a:rPr>
              <a:t>*</a:t>
            </a:r>
            <a:r>
              <a:rPr lang="en-US" sz="1200" dirty="0">
                <a:solidFill>
                  <a:schemeClr val="tx1"/>
                </a:solidFill>
              </a:rPr>
              <a:t>MPE: Maximum Permissible Exposure</a:t>
            </a:r>
          </a:p>
        </p:txBody>
      </p:sp>
    </p:spTree>
    <p:extLst>
      <p:ext uri="{BB962C8B-B14F-4D97-AF65-F5344CB8AC3E}">
        <p14:creationId xmlns:p14="http://schemas.microsoft.com/office/powerpoint/2010/main" val="4032610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A8F40-4451-4DB6-8C31-DE12E8923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Cost, power consumption, area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BE38E-58DB-48FD-9BAE-3806873FF0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1" y="1981201"/>
                <a:ext cx="7848599" cy="4113213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Only OFDM-based PHY is in the scope of 11bq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endParaRPr lang="en-US" dirty="0"/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dirty="0"/>
                  <a:t>60GHz PA efficiency @ 8dB </a:t>
                </a:r>
                <a:r>
                  <a:rPr lang="en-US" dirty="0" err="1"/>
                  <a:t>backoff</a:t>
                </a:r>
                <a:r>
                  <a:rPr lang="en-US" dirty="0"/>
                  <a:t> &lt;10%?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Thermal regulation challenges for mobile form factor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~75% higher power consumption in mmWave vs sub-7 (for same bandwidth) [9][1,2]</a:t>
                </a: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dirty="0"/>
                  <a:t>Removing TX chains can bring significant cost reduction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Assuming 2 chains per module (x-polarized array) and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2 modules on different facets of the device (for rudimentary spherical coverage)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1600" dirty="0"/>
                  <a:t> 4 high BW DACs; 8 up mixers; 4MN phase shifter, PAs, T/R switches</a:t>
                </a:r>
              </a:p>
              <a:p>
                <a:pPr marL="285750" indent="-285750">
                  <a:spcBef>
                    <a:spcPts val="12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dirty="0"/>
                  <a:t>Lower cost, power consumption, area/complexity will reduce barrier to 11bq adoption</a:t>
                </a:r>
              </a:p>
              <a:p>
                <a:pPr marL="585788" lvl="1" indent="-285750" algn="just">
                  <a:spcBef>
                    <a:spcPts val="600"/>
                  </a:spcBef>
                  <a:buFont typeface="Times New Roman" panose="02020603050405020304" pitchFamily="18" charset="0"/>
                  <a:buChar char="–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r>
                  <a:rPr lang="en-US" sz="1600" dirty="0"/>
                  <a:t>In particular for DL-heavy devices and applications</a:t>
                </a:r>
              </a:p>
              <a:p>
                <a:pPr marL="300038" lvl="1" indent="0" algn="just">
                  <a:spcBef>
                    <a:spcPts val="600"/>
                  </a:spcBef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  <a:p>
                <a:pPr marL="285750" indent="-285750">
                  <a:spcBef>
                    <a:spcPts val="600"/>
                  </a:spcBef>
                  <a:buFont typeface="Arial" panose="020B0604020202020204" pitchFamily="34" charset="0"/>
                  <a:buChar char="•"/>
                  <a:tabLst>
                    <a:tab pos="684610" algn="l"/>
                    <a:tab pos="1370410" algn="l"/>
                    <a:tab pos="2056210" algn="l"/>
                    <a:tab pos="2742010" algn="l"/>
                    <a:tab pos="3427810" algn="l"/>
                    <a:tab pos="4113610" algn="l"/>
                    <a:tab pos="4799410" algn="l"/>
                    <a:tab pos="5485210" algn="l"/>
                    <a:tab pos="6171010" algn="l"/>
                    <a:tab pos="6856810" algn="l"/>
                    <a:tab pos="7542610" algn="l"/>
                  </a:tabLst>
                </a:pPr>
                <a:endParaRPr lang="en-US" sz="16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BE38E-58DB-48FD-9BAE-3806873FF0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981201"/>
                <a:ext cx="7848599" cy="4113213"/>
              </a:xfrm>
              <a:blipFill>
                <a:blip r:embed="rId2"/>
                <a:stretch>
                  <a:fillRect l="-544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1DA2D-9E56-42C9-A9CC-C9B8502A31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8782B-F1EC-4B2E-B633-90FEDCCC16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Bilal Sadiq,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AD07C7-8852-4CC5-9358-4E9C088616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7587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2"/>
            <a:ext cx="8075616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 (PHY part)        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Bilal Sadiq, Samsung Electronics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April, 2025</a:t>
            </a:r>
            <a:endParaRPr lang="en-GB" dirty="0"/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8F3AB4B5-385C-4663-B1DC-D382760EC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387" y="2060654"/>
            <a:ext cx="7770813" cy="16731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spcBef>
                <a:spcPts val="600"/>
              </a:spcBef>
            </a:pPr>
            <a:r>
              <a:rPr lang="en-US" sz="2000" kern="0" dirty="0"/>
              <a:t>Why support a DL-only mode in mmWave: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n-US" sz="2000" kern="0" dirty="0"/>
              <a:t>Large DL vs UL coverage mismatch in mmWave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en-US" sz="2000" kern="0" dirty="0"/>
              <a:t>MPE</a:t>
            </a:r>
            <a:r>
              <a:rPr lang="en-US" sz="2000" kern="0" baseline="30000" dirty="0"/>
              <a:t>*</a:t>
            </a:r>
            <a:r>
              <a:rPr lang="en-US" sz="2000" kern="0" dirty="0"/>
              <a:t> requirements will at times force further mmWave UL power reduction, essentially prohibiting UL data in mmWave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2000" kern="0" dirty="0"/>
              <a:t>Significant cost, power consumption, and area to add mmWave TX chains </a:t>
            </a:r>
            <a:r>
              <a:rPr lang="en-US" sz="2000" b="0" kern="0" dirty="0"/>
              <a:t>(and associated thermal regulation)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2000" kern="0" dirty="0"/>
              <a:t>Some applications and use-cases that motivate 11bq are naturally DL heavy (projector/TV/display, dock)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sz="2000" kern="0" dirty="0"/>
              <a:t>Supporting user-devices with RX-only in mmWave could be a stepping stone to 11bq success, increasing number of 11bq user devices, thus promoting adoption of 11bq on AP side too.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DC3D23-DA2F-4C4A-A204-57DCC0CEF34D}"/>
              </a:ext>
            </a:extLst>
          </p:cNvPr>
          <p:cNvSpPr txBox="1"/>
          <p:nvPr/>
        </p:nvSpPr>
        <p:spPr>
          <a:xfrm>
            <a:off x="1524000" y="6524625"/>
            <a:ext cx="26805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30000" dirty="0">
                <a:solidFill>
                  <a:schemeClr val="tx1"/>
                </a:solidFill>
              </a:rPr>
              <a:t>*</a:t>
            </a:r>
            <a:r>
              <a:rPr lang="en-US" sz="1200" dirty="0">
                <a:solidFill>
                  <a:schemeClr val="tx1"/>
                </a:solidFill>
              </a:rPr>
              <a:t>MPE: Maximum Permissible Exposure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78D211D-93E4-48B5-BB95-DEE782CD591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195"/>
          <a:stretch/>
        </p:blipFill>
        <p:spPr>
          <a:xfrm>
            <a:off x="6170712" y="868905"/>
            <a:ext cx="3001166" cy="149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1673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10231</TotalTime>
  <Words>2015</Words>
  <Application>Microsoft Office PowerPoint</Application>
  <PresentationFormat>On-screen Show (4:3)</PresentationFormat>
  <Paragraphs>281</Paragraphs>
  <Slides>18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Unicode MS</vt:lpstr>
      <vt:lpstr>MS Gothic</vt:lpstr>
      <vt:lpstr>Arial</vt:lpstr>
      <vt:lpstr>Cambria Math</vt:lpstr>
      <vt:lpstr>Times New Roman</vt:lpstr>
      <vt:lpstr>Wingdings</vt:lpstr>
      <vt:lpstr>Office Theme</vt:lpstr>
      <vt:lpstr>Document</vt:lpstr>
      <vt:lpstr>A Mode of Operation Where NSA mmWave Link is Used in DL-only Direction</vt:lpstr>
      <vt:lpstr>Overview</vt:lpstr>
      <vt:lpstr>Abstract</vt:lpstr>
      <vt:lpstr>Many arguments presented during SG in favor of NSA mmW are also valid arguments for DL-only mode</vt:lpstr>
      <vt:lpstr>Motivation for a DL-only mode                .              for NSA mmWave link              .</vt:lpstr>
      <vt:lpstr>1. Large DL vs UL coverage mismatch in mmWave</vt:lpstr>
      <vt:lpstr>2. Further UL power reduction due to MPE*</vt:lpstr>
      <vt:lpstr>3. Cost, power consumption, area</vt:lpstr>
      <vt:lpstr>RECAP (PHY part)        .</vt:lpstr>
      <vt:lpstr>MAC discussion  </vt:lpstr>
      <vt:lpstr>Baseline MLD MAC           .</vt:lpstr>
      <vt:lpstr>Baseline MLD MAC           .</vt:lpstr>
      <vt:lpstr>MLD MAC in DL-only mode  on mmW link</vt:lpstr>
      <vt:lpstr>Future Work</vt:lpstr>
      <vt:lpstr>Recap and closing comments</vt:lpstr>
      <vt:lpstr>Conclusion</vt:lpstr>
      <vt:lpstr>Straw Poll</vt:lpstr>
      <vt:lpstr>References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Simplifications To Promote IMMW Adoption</dc:title>
  <dc:creator>bilal.sadiq@samsung.com</dc:creator>
  <cp:lastModifiedBy>Bilal Sadiq</cp:lastModifiedBy>
  <cp:revision>405</cp:revision>
  <cp:lastPrinted>1601-01-01T00:00:00Z</cp:lastPrinted>
  <dcterms:created xsi:type="dcterms:W3CDTF">2023-10-26T23:59:45Z</dcterms:created>
  <dcterms:modified xsi:type="dcterms:W3CDTF">2025-04-14T05:21:38Z</dcterms:modified>
</cp:coreProperties>
</file>