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257" r:id="rId3"/>
    <p:sldId id="258" r:id="rId4"/>
    <p:sldId id="574" r:id="rId5"/>
    <p:sldId id="267" r:id="rId6"/>
    <p:sldId id="268" r:id="rId7"/>
    <p:sldId id="269" r:id="rId8"/>
    <p:sldId id="270" r:id="rId9"/>
    <p:sldId id="271" r:id="rId10"/>
    <p:sldId id="272" r:id="rId11"/>
    <p:sldId id="273" r:id="rId12"/>
    <p:sldId id="274" r:id="rId13"/>
    <p:sldId id="275" r:id="rId14"/>
    <p:sldId id="276" r:id="rId15"/>
    <p:sldId id="2415" r:id="rId16"/>
    <p:sldId id="2435" r:id="rId17"/>
    <p:sldId id="2433" r:id="rId18"/>
    <p:sldId id="2432" r:id="rId19"/>
    <p:sldId id="2431" r:id="rId20"/>
    <p:sldId id="2428" r:id="rId21"/>
    <p:sldId id="2430" r:id="rId22"/>
    <p:sldId id="2374" r:id="rId23"/>
    <p:sldId id="2377" r:id="rId24"/>
    <p:sldId id="2429" r:id="rId25"/>
    <p:sldId id="2434" r:id="rId26"/>
    <p:sldId id="278" r:id="rId27"/>
    <p:sldId id="279" r:id="rId2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53" autoAdjust="0"/>
    <p:restoredTop sz="94660"/>
  </p:normalViewPr>
  <p:slideViewPr>
    <p:cSldViewPr>
      <p:cViewPr>
        <p:scale>
          <a:sx n="100" d="100"/>
          <a:sy n="100" d="100"/>
        </p:scale>
        <p:origin x="204" y="20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microsoft.com/office/2016/11/relationships/changesInfo" Target="changesInfos/changesInfo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2BC6762B-5FDF-406F-87CB-4F5DAF62A95A}"/>
    <pc:docChg chg="modMainMaster">
      <pc:chgData name="Ansley, Carol (CCI-Atlanta)" userId="cbcdc21a-90c4-4b2f-81f7-da4165205229" providerId="ADAL" clId="{2BC6762B-5FDF-406F-87CB-4F5DAF62A95A}" dt="2025-05-15T09:08:06.478" v="1" actId="20577"/>
      <pc:docMkLst>
        <pc:docMk/>
      </pc:docMkLst>
      <pc:sldMasterChg chg="modSp mod">
        <pc:chgData name="Ansley, Carol (CCI-Atlanta)" userId="cbcdc21a-90c4-4b2f-81f7-da4165205229" providerId="ADAL" clId="{2BC6762B-5FDF-406F-87CB-4F5DAF62A95A}" dt="2025-05-15T09:08:06.478" v="1" actId="20577"/>
        <pc:sldMasterMkLst>
          <pc:docMk/>
          <pc:sldMasterMk cId="0" sldId="2147483648"/>
        </pc:sldMasterMkLst>
        <pc:spChg chg="mod">
          <ac:chgData name="Ansley, Carol (CCI-Atlanta)" userId="cbcdc21a-90c4-4b2f-81f7-da4165205229" providerId="ADAL" clId="{2BC6762B-5FDF-406F-87CB-4F5DAF62A95A}" dt="2025-05-15T09:08:06.478" v="1" actId="20577"/>
          <ac:spMkLst>
            <pc:docMk/>
            <pc:sldMasterMk cId="0" sldId="2147483648"/>
            <ac:spMk id="10"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2" y="36142"/>
        <a:ext cx="7475826" cy="1161679"/>
      </dsp:txXfrm>
    </dsp:sp>
    <dsp:sp modelId="{7064C985-DF20-5245-844B-7AE3D022FAD3}">
      <dsp:nvSpPr>
        <dsp:cNvPr id="0" name=""/>
        <dsp:cNvSpPr/>
      </dsp:nvSpPr>
      <dsp:spPr>
        <a:xfrm>
          <a:off x="777120" y="1439624"/>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813262" y="1475766"/>
        <a:ext cx="7155889" cy="1161679"/>
      </dsp:txXfrm>
    </dsp:sp>
    <dsp:sp modelId="{3EAB7F97-7588-C94B-9C7B-EB77FE124974}">
      <dsp:nvSpPr>
        <dsp:cNvPr id="0" name=""/>
        <dsp:cNvSpPr/>
      </dsp:nvSpPr>
      <dsp:spPr>
        <a:xfrm>
          <a:off x="1554241" y="2879249"/>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590383" y="2915391"/>
        <a:ext cx="7155889" cy="1161679"/>
      </dsp:txXfrm>
    </dsp:sp>
    <dsp:sp modelId="{DB9FE80C-61B6-9E42-952D-DDA131F441A6}">
      <dsp:nvSpPr>
        <dsp:cNvPr id="0" name=""/>
        <dsp:cNvSpPr/>
      </dsp:nvSpPr>
      <dsp:spPr>
        <a:xfrm>
          <a:off x="8005294" y="935755"/>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185761" y="935755"/>
        <a:ext cx="441142" cy="603562"/>
      </dsp:txXfrm>
    </dsp:sp>
    <dsp:sp modelId="{66938D0C-9A21-1F4A-A60A-8FE90FD4AF1D}">
      <dsp:nvSpPr>
        <dsp:cNvPr id="0" name=""/>
        <dsp:cNvSpPr/>
      </dsp:nvSpPr>
      <dsp:spPr>
        <a:xfrm>
          <a:off x="8782415" y="2367154"/>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962882" y="2367154"/>
        <a:ext cx="441142" cy="60356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5/15/2025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802.11-25/00xxr0</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2025</a:t>
            </a:r>
            <a:endParaRPr lang="en-US" altLang="en-US" sz="1400" dirty="0"/>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4</a:t>
            </a:fld>
            <a:endParaRPr lang="en-US" altLang="en-US" sz="1200" b="0"/>
          </a:p>
        </p:txBody>
      </p:sp>
    </p:spTree>
    <p:extLst>
      <p:ext uri="{BB962C8B-B14F-4D97-AF65-F5344CB8AC3E}">
        <p14:creationId xmlns:p14="http://schemas.microsoft.com/office/powerpoint/2010/main" val="29530735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E41B7DF4-DAD6-2F58-A29C-563AE2C3AB51}"/>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76755D4A-A0CD-76C9-6D40-9AFEC6B46592}"/>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FE372F95-EE2D-4FF9-8D1D-2EEB9E0AC45F}"/>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E16B71D9-92D4-9E54-7F34-906187D2BD71}"/>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A15EF7D6-6BE1-C9CE-4C51-3EEB13B65A22}"/>
              </a:ext>
            </a:extLst>
          </p:cNvPr>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a:extLst>
              <a:ext uri="{FF2B5EF4-FFF2-40B4-BE49-F238E27FC236}">
                <a16:creationId xmlns:a16="http://schemas.microsoft.com/office/drawing/2014/main" id="{9FD8401C-F302-8BE9-FE7B-455431397CA7}"/>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025C8CDC-76A4-8278-0CEE-0532F77470B4}"/>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318760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3BC16165-09B0-B7E3-5CEF-30D084C606A5}"/>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B3CBBDF5-A867-B635-CC71-F000AA7546CD}"/>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1D787407-3020-BD42-AF84-04967A4C7A1B}"/>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5825A1A8-AA59-333C-F70E-13E30DB2AE78}"/>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35F6E4B1-13D7-9F20-D8A2-3F13AAB0C531}"/>
              </a:ext>
            </a:extLst>
          </p:cNvPr>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a:extLst>
              <a:ext uri="{FF2B5EF4-FFF2-40B4-BE49-F238E27FC236}">
                <a16:creationId xmlns:a16="http://schemas.microsoft.com/office/drawing/2014/main" id="{7E498C19-C2D9-4123-AB1A-81B846F5EEB6}"/>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F3068B07-7809-E12A-8217-7D8CF5C9DAC4}"/>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789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FFEE802C-C4A6-75A5-E6F1-A725799286AD}"/>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42F26868-4BEC-C700-B0E6-92C514FE04CB}"/>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FB5E3AE2-F1D2-39B4-7057-0A297A2F1FCC}"/>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1D5281B6-4F9F-2978-D934-B4FC1A1D3038}"/>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CC285885-35C6-7AD7-3B2A-3ACE1CA69C71}"/>
              </a:ext>
            </a:extLst>
          </p:cNvPr>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a:extLst>
              <a:ext uri="{FF2B5EF4-FFF2-40B4-BE49-F238E27FC236}">
                <a16:creationId xmlns:a16="http://schemas.microsoft.com/office/drawing/2014/main" id="{3F263858-BC10-4308-2024-621AD8B32FB3}"/>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59EFC3C5-A8CF-48D1-A4B9-4178681704D2}"/>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13169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D1B0C780-E7EA-6482-DF5E-6F5B32950864}"/>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D8B35D8C-7B97-9820-8989-8F9B757A52B5}"/>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FD1C5695-04AA-2010-784F-6F0168BDAB32}"/>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343F8C0E-9CA7-D799-2274-1E77B983C00F}"/>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7F1C0DAE-60EC-9F5D-CB0C-D4406FBDE1E4}"/>
              </a:ext>
            </a:extLst>
          </p:cNvPr>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a:extLst>
              <a:ext uri="{FF2B5EF4-FFF2-40B4-BE49-F238E27FC236}">
                <a16:creationId xmlns:a16="http://schemas.microsoft.com/office/drawing/2014/main" id="{BC8237CB-610C-4BF6-7973-FBCDB7134914}"/>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BA71196D-B1A2-C80A-E476-9C178D2A830C}"/>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959858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E1ECCCD3-02FD-B8D7-3F1E-3D7F7AA8275B}"/>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34B72268-F889-C849-19C5-C61096E1693A}"/>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A1BEF16B-8DD5-5B81-A71E-E94AE63A9DE3}"/>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F0E860B0-B0CE-A483-316D-3E88494D2326}"/>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799514F9-AD70-FE4A-C576-87BE0AC3EAE9}"/>
              </a:ext>
            </a:extLst>
          </p:cNvPr>
          <p:cNvSpPr>
            <a:spLocks noGrp="1" noChangeArrowheads="1"/>
          </p:cNvSpPr>
          <p:nvPr>
            <p:ph type="sldNum"/>
          </p:nvPr>
        </p:nvSpPr>
        <p:spPr>
          <a:ln/>
        </p:spPr>
        <p:txBody>
          <a:bodyPr/>
          <a:lstStyle/>
          <a:p>
            <a:r>
              <a:rPr lang="en-US"/>
              <a:t>Page </a:t>
            </a:r>
            <a:fld id="{35E0D7E8-EBB2-4683-98FD-8E18BC106EDA}" type="slidenum">
              <a:rPr lang="en-US"/>
              <a:pPr/>
              <a:t>20</a:t>
            </a:fld>
            <a:endParaRPr lang="en-US"/>
          </a:p>
        </p:txBody>
      </p:sp>
      <p:sp>
        <p:nvSpPr>
          <p:cNvPr id="18433" name="Rectangle 1">
            <a:extLst>
              <a:ext uri="{FF2B5EF4-FFF2-40B4-BE49-F238E27FC236}">
                <a16:creationId xmlns:a16="http://schemas.microsoft.com/office/drawing/2014/main" id="{CC928056-A62D-D584-5618-2248EE6C4006}"/>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6B2B39EA-EE27-CD38-2B73-42FD23187A3A}"/>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103154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a:prstGeom prst="rect">
            <a:avLst/>
          </a:prstGeom>
        </p:spPr>
        <p:txBody>
          <a:bodyPr/>
          <a:lstStyle>
            <a:lvl1pPr>
              <a:defRPr/>
            </a:lvl1pPr>
          </a:lstStyle>
          <a:p>
            <a:r>
              <a:rPr lang="en-GB"/>
              <a:t>Name, Affiliation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29400"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802.11-25/625r7</a:t>
            </a:r>
          </a:p>
        </p:txBody>
      </p:sp>
      <p:sp>
        <p:nvSpPr>
          <p:cNvPr id="2" name="Date Placeholder 3">
            <a:extLst>
              <a:ext uri="{FF2B5EF4-FFF2-40B4-BE49-F238E27FC236}">
                <a16:creationId xmlns:a16="http://schemas.microsoft.com/office/drawing/2014/main" id="{3C061AC4-5C74-F51D-3B07-3ED0A0AC6AB9}"/>
              </a:ext>
            </a:extLst>
          </p:cNvPr>
          <p:cNvSpPr txBox="1">
            <a:spLocks/>
          </p:cNvSpPr>
          <p:nvPr userDrawn="1"/>
        </p:nvSpPr>
        <p:spPr bwMode="auto">
          <a:xfrm>
            <a:off x="901221" y="323545"/>
            <a:ext cx="3389865"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May 2025</a:t>
            </a:r>
          </a:p>
        </p:txBody>
      </p:sp>
      <p:sp>
        <p:nvSpPr>
          <p:cNvPr id="3" name="Date Placeholder 3">
            <a:extLst>
              <a:ext uri="{FF2B5EF4-FFF2-40B4-BE49-F238E27FC236}">
                <a16:creationId xmlns:a16="http://schemas.microsoft.com/office/drawing/2014/main" id="{43A40642-7FDF-FAFB-C065-EFF1E8C41828}"/>
              </a:ext>
            </a:extLst>
          </p:cNvPr>
          <p:cNvSpPr txBox="1">
            <a:spLocks/>
          </p:cNvSpPr>
          <p:nvPr userDrawn="1"/>
        </p:nvSpPr>
        <p:spPr bwMode="auto">
          <a:xfrm>
            <a:off x="6507999" y="6500834"/>
            <a:ext cx="4667283" cy="20317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Carol Ansley, Cox Communications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4.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ouchpoint.eventsair.com/2025-may-ieee-802-wireless-interim-session"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511175"/>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May Interim Session Agenda</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2025-05-15</a:t>
            </a:r>
          </a:p>
        </p:txBody>
      </p:sp>
      <p:sp>
        <p:nvSpPr>
          <p:cNvPr id="7" name="Footer Placeholder 4"/>
          <p:cNvSpPr>
            <a:spLocks noGrp="1"/>
          </p:cNvSpPr>
          <p:nvPr>
            <p:ph type="ftr" idx="4294967295"/>
          </p:nvPr>
        </p:nvSpPr>
        <p:spPr>
          <a:xfrm>
            <a:off x="7026657" y="5924549"/>
            <a:ext cx="4246027" cy="180975"/>
          </a:xfrm>
          <a:prstGeom prst="rect">
            <a:avLst/>
          </a:prstGeom>
        </p:spPr>
        <p:txBody>
          <a:bodyPr/>
          <a:lstStyle/>
          <a:p>
            <a:r>
              <a:rPr lang="en-GB"/>
              <a:t>Name, Affiliation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354207478"/>
              </p:ext>
            </p:extLst>
          </p:nvPr>
        </p:nvGraphicFramePr>
        <p:xfrm>
          <a:off x="993775" y="2419350"/>
          <a:ext cx="10234613" cy="2487613"/>
        </p:xfrm>
        <a:graphic>
          <a:graphicData uri="http://schemas.openxmlformats.org/presentationml/2006/ole">
            <mc:AlternateContent xmlns:mc="http://schemas.openxmlformats.org/markup-compatibility/2006">
              <mc:Choice xmlns:v="urn:schemas-microsoft-com:vml" Requires="v">
                <p:oleObj name="Document" r:id="rId3" imgW="10439485" imgH="2543802" progId="Word.Document.8">
                  <p:embed/>
                </p:oleObj>
              </mc:Choice>
              <mc:Fallback>
                <p:oleObj name="Document" r:id="rId3" imgW="10439485" imgH="2543802" progId="Word.Document.8">
                  <p:embed/>
                  <p:pic>
                    <p:nvPicPr>
                      <p:cNvPr id="3075" name="Object 3"/>
                      <p:cNvPicPr>
                        <a:picLocks noChangeAspect="1" noChangeArrowheads="1"/>
                      </p:cNvPicPr>
                      <p:nvPr/>
                    </p:nvPicPr>
                    <p:blipFill>
                      <a:blip r:embed="rId4"/>
                      <a:srcRect/>
                      <a:stretch>
                        <a:fillRect/>
                      </a:stretch>
                    </p:blipFill>
                    <p:spPr bwMode="auto">
                      <a:xfrm>
                        <a:off x="993775" y="2419350"/>
                        <a:ext cx="10234613" cy="24876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429EE-EABD-364C-C7E5-C4618995CE8E}"/>
              </a:ext>
            </a:extLst>
          </p:cNvPr>
          <p:cNvSpPr>
            <a:spLocks noGrp="1"/>
          </p:cNvSpPr>
          <p:nvPr>
            <p:ph type="title"/>
          </p:nvPr>
        </p:nvSpPr>
        <p:spPr/>
        <p:txBody>
          <a:bodyPr/>
          <a:lstStyle/>
          <a:p>
            <a:r>
              <a:rPr lang="en-US" dirty="0"/>
              <a:t>Participation in IEEE 802 Meetings</a:t>
            </a:r>
          </a:p>
        </p:txBody>
      </p:sp>
      <p:sp>
        <p:nvSpPr>
          <p:cNvPr id="3" name="Content Placeholder 2">
            <a:extLst>
              <a:ext uri="{FF2B5EF4-FFF2-40B4-BE49-F238E27FC236}">
                <a16:creationId xmlns:a16="http://schemas.microsoft.com/office/drawing/2014/main" id="{66BF023F-1AEB-E350-C077-D11AF72D7CC9}"/>
              </a:ext>
            </a:extLst>
          </p:cNvPr>
          <p:cNvSpPr>
            <a:spLocks noGrp="1"/>
          </p:cNvSpPr>
          <p:nvPr>
            <p:ph idx="1"/>
          </p:nvPr>
        </p:nvSpPr>
        <p:spPr>
          <a:xfrm>
            <a:off x="914401" y="1751014"/>
            <a:ext cx="10361084" cy="4497385"/>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F7E194B6-A35E-1CE1-1D6E-06F19774E096}"/>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4271709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B63E3-F16C-0F41-911D-25F533C4D6E8}"/>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D9552A3D-1FCF-3E4D-10E1-7B5B160B96C0}"/>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81F21FDC-2B89-B2DF-B834-E8E1F59D8D5E}"/>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90925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625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a:xfrm>
            <a:off x="6195484" y="1905001"/>
            <a:ext cx="5080000" cy="4189414"/>
          </a:xfrm>
        </p:spPr>
        <p:txBody>
          <a:bodyPr>
            <a:noAutofit/>
          </a:bodyPr>
          <a:lstStyle/>
          <a:p>
            <a:r>
              <a:rPr lang="en-US" sz="1600" dirty="0"/>
              <a:t>The current version of the IEEE-SA Standards Board Bylaws is available at: </a:t>
            </a:r>
          </a:p>
          <a:p>
            <a:pPr lvl="1">
              <a:buNone/>
            </a:pPr>
            <a:r>
              <a:rPr lang="en-US" sz="1600" dirty="0">
                <a:hlinkClick r:id="rId8"/>
              </a:rPr>
              <a:t>http://standards.ieee.org/develop/policies/bylaws/index.html</a:t>
            </a:r>
            <a:r>
              <a:rPr lang="en-US" sz="1600" dirty="0"/>
              <a:t> (HTML version) </a:t>
            </a:r>
          </a:p>
          <a:p>
            <a:pPr lvl="1">
              <a:buNone/>
            </a:pPr>
            <a:r>
              <a:rPr lang="en-US" sz="1600" dirty="0">
                <a:hlinkClick r:id="rId9"/>
              </a:rPr>
              <a:t>http://standards.ieee.org/develop/policies/bylaws/sb_bylaws.pdf</a:t>
            </a:r>
            <a:r>
              <a:rPr lang="en-US" sz="1600" dirty="0"/>
              <a:t> (PDF version) </a:t>
            </a:r>
          </a:p>
          <a:p>
            <a:pPr>
              <a:buNone/>
            </a:pPr>
            <a:br>
              <a:rPr lang="en-US" sz="1600" dirty="0"/>
            </a:br>
            <a:endParaRPr lang="en-US" sz="1600" dirty="0"/>
          </a:p>
          <a:p>
            <a:r>
              <a:rPr lang="en-US" sz="1600" dirty="0"/>
              <a:t>The current version of the IEEE-SA Standards Board Operations Manual is available at: </a:t>
            </a:r>
          </a:p>
          <a:p>
            <a:pPr lvl="1">
              <a:buNone/>
            </a:pPr>
            <a:r>
              <a:rPr lang="en-US" sz="1600" dirty="0">
                <a:hlinkClick r:id="rId10"/>
              </a:rPr>
              <a:t>http://standards.ieee.org/develop/policies/opman/index.html</a:t>
            </a:r>
            <a:r>
              <a:rPr lang="en-US" sz="1600" dirty="0"/>
              <a:t> (HTML version) </a:t>
            </a:r>
          </a:p>
          <a:p>
            <a:pPr lvl="1">
              <a:buNone/>
            </a:pPr>
            <a:r>
              <a:rPr lang="en-US" sz="1600" dirty="0">
                <a:hlinkClick r:id="rId11"/>
              </a:rPr>
              <a:t>http://standards.ieee.org/develop/policies/opman/sb_om.pdf</a:t>
            </a:r>
            <a:r>
              <a:rPr lang="en-US" sz="1600" dirty="0"/>
              <a:t> (PDF version) </a:t>
            </a:r>
          </a:p>
          <a:p>
            <a:endParaRPr lang="en-US" sz="16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762637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81C26-9F70-9A0B-53F4-54E995E4235E}"/>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001797A3-D07F-981D-D519-41CE722C893B}"/>
              </a:ext>
            </a:extLst>
          </p:cNvPr>
          <p:cNvSpPr>
            <a:spLocks noGrp="1"/>
          </p:cNvSpPr>
          <p:nvPr>
            <p:ph idx="1"/>
          </p:nvPr>
        </p:nvSpPr>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8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endParaRPr lang="en-US" sz="3200" dirty="0"/>
          </a:p>
        </p:txBody>
      </p:sp>
      <p:sp>
        <p:nvSpPr>
          <p:cNvPr id="4" name="Slide Number Placeholder 3">
            <a:extLst>
              <a:ext uri="{FF2B5EF4-FFF2-40B4-BE49-F238E27FC236}">
                <a16:creationId xmlns:a16="http://schemas.microsoft.com/office/drawing/2014/main" id="{31438623-4356-DC01-773C-DF9246DDF9A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3659409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6C99E-8990-33D3-9E44-CC08EBC527BC}"/>
              </a:ext>
            </a:extLst>
          </p:cNvPr>
          <p:cNvSpPr>
            <a:spLocks noGrp="1"/>
          </p:cNvSpPr>
          <p:nvPr>
            <p:ph type="title"/>
          </p:nvPr>
        </p:nvSpPr>
        <p:spPr/>
        <p:txBody>
          <a:bodyPr/>
          <a:lstStyle/>
          <a:p>
            <a:r>
              <a:rPr lang="en-US" dirty="0"/>
              <a:t>IEEE SA Copyright Policy </a:t>
            </a:r>
          </a:p>
        </p:txBody>
      </p:sp>
      <p:sp>
        <p:nvSpPr>
          <p:cNvPr id="3" name="Content Placeholder 2">
            <a:extLst>
              <a:ext uri="{FF2B5EF4-FFF2-40B4-BE49-F238E27FC236}">
                <a16:creationId xmlns:a16="http://schemas.microsoft.com/office/drawing/2014/main" id="{043072B5-A055-EDAE-7A94-E17BEB15BF8A}"/>
              </a:ext>
            </a:extLst>
          </p:cNvPr>
          <p:cNvSpPr>
            <a:spLocks noGrp="1"/>
          </p:cNvSpPr>
          <p:nvPr>
            <p:ph idx="1"/>
          </p:nvPr>
        </p:nvSpPr>
        <p:spPr/>
        <p:txBody>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endParaRPr lang="en-US" dirty="0"/>
          </a:p>
        </p:txBody>
      </p:sp>
      <p:sp>
        <p:nvSpPr>
          <p:cNvPr id="4" name="Slide Number Placeholder 3">
            <a:extLst>
              <a:ext uri="{FF2B5EF4-FFF2-40B4-BE49-F238E27FC236}">
                <a16:creationId xmlns:a16="http://schemas.microsoft.com/office/drawing/2014/main" id="{97054BFC-5433-B939-EF1B-A1B1E1773F4A}"/>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TextBox 4">
            <a:extLst>
              <a:ext uri="{FF2B5EF4-FFF2-40B4-BE49-F238E27FC236}">
                <a16:creationId xmlns:a16="http://schemas.microsoft.com/office/drawing/2014/main" id="{6325B905-C158-C284-8126-8D061D98E88D}"/>
              </a:ext>
            </a:extLst>
          </p:cNvPr>
          <p:cNvSpPr txBox="1"/>
          <p:nvPr/>
        </p:nvSpPr>
        <p:spPr>
          <a:xfrm>
            <a:off x="9525000" y="2743200"/>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202686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61BF-E55D-83BD-16B1-C3F68611561B}"/>
              </a:ext>
            </a:extLst>
          </p:cNvPr>
          <p:cNvSpPr>
            <a:spLocks noGrp="1"/>
          </p:cNvSpPr>
          <p:nvPr>
            <p:ph type="title"/>
          </p:nvPr>
        </p:nvSpPr>
        <p:spPr/>
        <p:txBody>
          <a:bodyPr/>
          <a:lstStyle/>
          <a:p>
            <a:r>
              <a:rPr lang="en-US" dirty="0"/>
              <a:t>Successful Hybrid Meeting Protocols</a:t>
            </a:r>
          </a:p>
        </p:txBody>
      </p:sp>
      <p:sp>
        <p:nvSpPr>
          <p:cNvPr id="6" name="Content Placeholder 2">
            <a:extLst>
              <a:ext uri="{FF2B5EF4-FFF2-40B4-BE49-F238E27FC236}">
                <a16:creationId xmlns:a16="http://schemas.microsoft.com/office/drawing/2014/main" id="{B943866F-5CB4-FB87-75AD-5052CCEF1DC4}"/>
              </a:ext>
            </a:extLst>
          </p:cNvPr>
          <p:cNvSpPr>
            <a:spLocks noGrp="1"/>
          </p:cNvSpPr>
          <p:nvPr>
            <p:ph idx="1"/>
          </p:nvPr>
        </p:nvSpPr>
        <p:spPr>
          <a:prstGeom prst="rect">
            <a:avLst/>
          </a:prstGeom>
        </p:spPr>
        <p:txBody>
          <a:bodyPr vert="horz" wrap="square" lIns="91440" tIns="45720" rIns="91440" bIns="45720" numCol="1" rtlCol="0" anchor="t" anchorCtr="0" compatLnSpc="1">
            <a:prstTxWarp prst="textNoShape">
              <a:avLst/>
            </a:prstTxWarp>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In-room Attendees</a:t>
            </a:r>
          </a:p>
          <a:p>
            <a:pPr marL="285750" lvl="1" indent="-285750"/>
            <a:r>
              <a:rPr lang="en-US" sz="2000" dirty="0"/>
              <a:t>In Webex choose connect without audio before you join</a:t>
            </a:r>
          </a:p>
          <a:p>
            <a:pPr marL="285750" lvl="1" indent="-285750"/>
            <a:r>
              <a:rPr lang="en-US" sz="2000" dirty="0"/>
              <a:t>Use the Webex queue to indicate you want to speak</a:t>
            </a:r>
          </a:p>
          <a:p>
            <a:pPr marL="285750" lvl="1" indent="-285750"/>
            <a:r>
              <a:rPr lang="en-US" sz="2000" dirty="0"/>
              <a:t>Wait to hold the microphone to make a comment</a:t>
            </a:r>
          </a:p>
          <a:p>
            <a:pPr marL="285750" lvl="1" indent="-285750"/>
            <a:r>
              <a:rPr lang="en-US" sz="2000" dirty="0"/>
              <a:t>Repeat any questions that are inadvertently asked away from the microphone</a:t>
            </a:r>
          </a:p>
          <a:p>
            <a:pPr marL="285750" lvl="1" indent="-285750"/>
            <a:endParaRPr lang="en-US" sz="2000" dirty="0"/>
          </a:p>
          <a:p>
            <a:pPr marL="0" lvl="1" indent="0">
              <a:buNone/>
            </a:pPr>
            <a:r>
              <a:rPr lang="en-US" dirty="0"/>
              <a:t>Remote Attendees</a:t>
            </a:r>
          </a:p>
          <a:p>
            <a:pPr marL="285750" lvl="1" indent="-285750"/>
            <a:r>
              <a:rPr lang="en-US" sz="2000" dirty="0"/>
              <a:t>Join Webex and set Webex audio as ‘music’</a:t>
            </a:r>
          </a:p>
          <a:p>
            <a:pPr marL="285750" lvl="1" indent="-285750"/>
            <a:r>
              <a:rPr lang="en-US" sz="2000" dirty="0"/>
              <a:t>Use the Webex queue to indicate you want to speak</a:t>
            </a:r>
          </a:p>
          <a:p>
            <a:pPr marL="285750" lvl="1" indent="-285750"/>
            <a:endParaRPr lang="en-US" sz="2000" dirty="0"/>
          </a:p>
          <a:p>
            <a:pPr marL="285750" lvl="1" indent="-285750"/>
            <a:endParaRPr lang="en-US" sz="2000" dirty="0"/>
          </a:p>
          <a:p>
            <a:pPr lvl="1"/>
            <a:endParaRPr lang="en-US" sz="2000" dirty="0"/>
          </a:p>
        </p:txBody>
      </p:sp>
    </p:spTree>
    <p:extLst>
      <p:ext uri="{BB962C8B-B14F-4D97-AF65-F5344CB8AC3E}">
        <p14:creationId xmlns:p14="http://schemas.microsoft.com/office/powerpoint/2010/main" val="582472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BF21EA-3D07-4BF3-B60F-B01B40711DA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BF50398-4DF5-9773-49EF-40CEAD392C67}"/>
              </a:ext>
            </a:extLst>
          </p:cNvPr>
          <p:cNvSpPr>
            <a:spLocks noGrp="1"/>
          </p:cNvSpPr>
          <p:nvPr>
            <p:ph type="title"/>
          </p:nvPr>
        </p:nvSpPr>
        <p:spPr>
          <a:xfrm>
            <a:off x="914401" y="685801"/>
            <a:ext cx="10361084" cy="653127"/>
          </a:xfrm>
        </p:spPr>
        <p:txBody>
          <a:bodyPr/>
          <a:lstStyle/>
          <a:p>
            <a:r>
              <a:rPr lang="en-GB" dirty="0">
                <a:solidFill>
                  <a:schemeClr val="tx1"/>
                </a:solidFill>
              </a:rPr>
              <a:t>TGbi Agenda – May 15, 2025 – PM1</a:t>
            </a:r>
          </a:p>
        </p:txBody>
      </p:sp>
      <p:sp>
        <p:nvSpPr>
          <p:cNvPr id="9218" name="Rectangle 2">
            <a:extLst>
              <a:ext uri="{FF2B5EF4-FFF2-40B4-BE49-F238E27FC236}">
                <a16:creationId xmlns:a16="http://schemas.microsoft.com/office/drawing/2014/main" id="{53C30CBF-C9ED-7C7A-DC1C-28EB128245E6}"/>
              </a:ext>
            </a:extLst>
          </p:cNvPr>
          <p:cNvSpPr>
            <a:spLocks noGrp="1" noChangeArrowheads="1"/>
          </p:cNvSpPr>
          <p:nvPr>
            <p:ph idx="1"/>
          </p:nvPr>
        </p:nvSpPr>
        <p:spPr>
          <a:xfrm>
            <a:off x="914401" y="1338927"/>
            <a:ext cx="10361084" cy="4833271"/>
          </a:xfrm>
          <a:ln/>
        </p:spPr>
        <p:txBody>
          <a:bodyPr>
            <a:normAutofit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solidFill>
                  <a:schemeClr val="tx1"/>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tx1"/>
                </a:solidFill>
                <a:latin typeface="Times New Roman" panose="02020603050405020304" pitchFamily="18" charset="0"/>
                <a:cs typeface="Times New Roman" panose="02020603050405020304" pitchFamily="18" charset="0"/>
                <a:sym typeface="Arial"/>
              </a:rPr>
              <a:t>Agenda approval –  </a:t>
            </a:r>
            <a:r>
              <a:rPr lang="en-US" sz="1600" b="0" strike="sngStrike" spc="-1" dirty="0">
                <a:solidFill>
                  <a:schemeClr val="tx1"/>
                </a:solidFill>
                <a:latin typeface="Times New Roman" panose="02020603050405020304" pitchFamily="18" charset="0"/>
                <a:cs typeface="Times New Roman" panose="02020603050405020304" pitchFamily="18" charset="0"/>
                <a:sym typeface="Arial"/>
              </a:rPr>
              <a:t>approved by unanimous consent </a:t>
            </a:r>
            <a:r>
              <a:rPr lang="en-US" sz="1600" b="0" spc="-1" dirty="0">
                <a:solidFill>
                  <a:schemeClr val="tx1"/>
                </a:solidFill>
                <a:latin typeface="Times New Roman" panose="02020603050405020304" pitchFamily="18" charset="0"/>
                <a:cs typeface="Times New Roman" panose="02020603050405020304" pitchFamily="18" charset="0"/>
                <a:sym typeface="Arial"/>
              </a:rPr>
              <a:t>(xx participants on-line, xx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600" spc="-1" dirty="0">
              <a:solidFill>
                <a:schemeClr val="tx1"/>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Times New Roman"/>
              </a:rPr>
              <a:t>Ad hoc proposal: </a:t>
            </a:r>
          </a:p>
          <a:p>
            <a:pPr marL="457200" lvl="2"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Times New Roman"/>
              </a:rPr>
              <a:t>Length 2.5 days, structured 4 two hour blocks on the first 2 days, 2 two hour blocks on the last day</a:t>
            </a:r>
          </a:p>
          <a:p>
            <a:pPr marL="457200" lvl="2"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Times New Roman"/>
              </a:rPr>
              <a:t>Date: June 24, 25, 26</a:t>
            </a:r>
            <a:endParaRPr lang="en-US" sz="1200" dirty="0">
              <a:solidFill>
                <a:schemeClr val="tx1"/>
              </a:solidFill>
              <a:latin typeface="Times New Roman" panose="02020603050405020304" pitchFamily="18" charset="0"/>
              <a:cs typeface="Times New Roman" panose="02020603050405020304" pitchFamily="18" charset="0"/>
            </a:endParaRPr>
          </a:p>
          <a:p>
            <a:pPr marL="0" lvl="1" indent="0">
              <a:defRPr sz="1500" spc="-1">
                <a:latin typeface="Arial"/>
                <a:ea typeface="Arial"/>
                <a:cs typeface="Arial"/>
                <a:sym typeface="Arial"/>
              </a:defRPr>
            </a:pPr>
            <a:endParaRPr lang="en-US" sz="1600" b="1" spc="-1" dirty="0">
              <a:solidFill>
                <a:schemeClr val="tx1"/>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solidFill>
                  <a:schemeClr val="tx1"/>
                </a:solidFill>
                <a:latin typeface="Times New Roman"/>
                <a:cs typeface="Times New Roman"/>
                <a:sym typeface="Times New Roman"/>
              </a:rPr>
              <a:t>Discussion</a:t>
            </a:r>
            <a:endParaRPr lang="en-US" sz="1600" dirty="0">
              <a:solidFill>
                <a:schemeClr val="tx1"/>
              </a:solidFill>
              <a:latin typeface="Times New Roman" panose="02020603050405020304" pitchFamily="18" charset="0"/>
              <a:cs typeface="Times New Roman" panose="02020603050405020304" pitchFamily="18" charset="0"/>
            </a:endParaRPr>
          </a:p>
          <a:p>
            <a:pPr marL="457200" lvl="1" indent="0"/>
            <a:endParaRPr lang="en-US" sz="1600" spc="-1" dirty="0">
              <a:solidFill>
                <a:schemeClr val="tx1"/>
              </a:solidFill>
              <a:latin typeface="Times New Roman" panose="02020603050405020304" pitchFamily="18" charset="0"/>
              <a:cs typeface="Times New Roman" panose="02020603050405020304" pitchFamily="18" charset="0"/>
              <a:sym typeface="Arial"/>
            </a:endParaRPr>
          </a:p>
          <a:p>
            <a:pPr lvl="1">
              <a:buFont typeface="Arial"/>
              <a:buChar char="•"/>
            </a:pPr>
            <a:r>
              <a:rPr lang="en-US" sz="1600" spc="-1" dirty="0">
                <a:solidFill>
                  <a:schemeClr val="tx1"/>
                </a:solidFill>
                <a:latin typeface="Times New Roman" panose="02020603050405020304" pitchFamily="18" charset="0"/>
                <a:cs typeface="Times New Roman" panose="02020603050405020304" pitchFamily="18" charset="0"/>
                <a:sym typeface="Arial"/>
              </a:rPr>
              <a:t>Antonio de la Oliva 25/925r1, 25/934r0</a:t>
            </a:r>
          </a:p>
          <a:p>
            <a:pPr lvl="1">
              <a:buFont typeface="Arial"/>
              <a:buChar char="•"/>
            </a:pPr>
            <a:r>
              <a:rPr lang="en-US" sz="1600" spc="-1" dirty="0">
                <a:solidFill>
                  <a:schemeClr val="tx1"/>
                </a:solidFill>
                <a:latin typeface="Times New Roman" panose="02020603050405020304" pitchFamily="18" charset="0"/>
                <a:cs typeface="Times New Roman" panose="02020603050405020304" pitchFamily="18" charset="0"/>
                <a:sym typeface="Arial"/>
              </a:rPr>
              <a:t>Domenico Ficara 25/477r4</a:t>
            </a:r>
          </a:p>
          <a:p>
            <a:pPr lvl="1">
              <a:buFont typeface="Arial"/>
              <a:buChar char="•"/>
            </a:pPr>
            <a:r>
              <a:rPr lang="en-US" sz="1600" spc="-1" dirty="0">
                <a:solidFill>
                  <a:schemeClr val="tx1"/>
                </a:solidFill>
                <a:latin typeface="Times New Roman" panose="02020603050405020304" pitchFamily="18" charset="0"/>
                <a:cs typeface="Times New Roman" panose="02020603050405020304" pitchFamily="18" charset="0"/>
                <a:sym typeface="Arial"/>
              </a:rPr>
              <a:t>Philip Hawkes 25/951r0</a:t>
            </a:r>
          </a:p>
          <a:p>
            <a:pPr lvl="1">
              <a:buFont typeface="Arial"/>
              <a:buChar char="•"/>
            </a:pPr>
            <a:r>
              <a:rPr lang="en-US" sz="1600" spc="-1" dirty="0">
                <a:solidFill>
                  <a:schemeClr val="tx1"/>
                </a:solidFill>
                <a:latin typeface="Times New Roman" panose="02020603050405020304" pitchFamily="18" charset="0"/>
                <a:cs typeface="Times New Roman" panose="02020603050405020304" pitchFamily="18" charset="0"/>
                <a:sym typeface="Arial"/>
              </a:rPr>
              <a:t>Jerome Henry 25/451, 25/452</a:t>
            </a:r>
          </a:p>
          <a:p>
            <a:pPr lvl="1">
              <a:buFont typeface="Arial"/>
              <a:buChar char="•"/>
            </a:pPr>
            <a:r>
              <a:rPr lang="en-US" sz="1600" spc="-1" dirty="0">
                <a:solidFill>
                  <a:schemeClr val="tx1"/>
                </a:solidFill>
                <a:latin typeface="Times New Roman" panose="02020603050405020304" pitchFamily="18" charset="0"/>
                <a:cs typeface="Times New Roman" panose="02020603050405020304" pitchFamily="18" charset="0"/>
                <a:sym typeface="Arial"/>
              </a:rPr>
              <a:t>Jarkko </a:t>
            </a:r>
            <a:r>
              <a:rPr lang="en-US" sz="1600" spc="-1" dirty="0" err="1">
                <a:solidFill>
                  <a:schemeClr val="tx1"/>
                </a:solidFill>
                <a:latin typeface="Times New Roman" panose="02020603050405020304" pitchFamily="18" charset="0"/>
                <a:cs typeface="Times New Roman" panose="02020603050405020304" pitchFamily="18" charset="0"/>
                <a:sym typeface="Arial"/>
              </a:rPr>
              <a:t>Kneckt</a:t>
            </a:r>
            <a:r>
              <a:rPr lang="en-US" sz="1600" spc="-1" dirty="0">
                <a:solidFill>
                  <a:schemeClr val="tx1"/>
                </a:solidFill>
                <a:latin typeface="Times New Roman" panose="02020603050405020304" pitchFamily="18" charset="0"/>
                <a:cs typeface="Times New Roman" panose="02020603050405020304" pitchFamily="18" charset="0"/>
                <a:sym typeface="Arial"/>
              </a:rPr>
              <a:t> 25/709r4 presented</a:t>
            </a:r>
          </a:p>
          <a:p>
            <a:pPr lvl="1">
              <a:buFont typeface="Arial"/>
              <a:buChar char="•"/>
            </a:pPr>
            <a:r>
              <a:rPr lang="en-US" sz="1600" spc="-1" dirty="0">
                <a:solidFill>
                  <a:schemeClr val="tx1"/>
                </a:solidFill>
                <a:latin typeface="Times New Roman" panose="02020603050405020304" pitchFamily="18" charset="0"/>
                <a:cs typeface="Times New Roman" panose="02020603050405020304" pitchFamily="18" charset="0"/>
                <a:sym typeface="Arial"/>
              </a:rPr>
              <a:t>Any other topics?</a:t>
            </a:r>
          </a:p>
          <a:p>
            <a:pPr lvl="0" hangingPunct="0">
              <a:defRPr sz="1500" spc="-1">
                <a:latin typeface="Arial"/>
                <a:ea typeface="Arial"/>
                <a:cs typeface="Arial"/>
                <a:sym typeface="Arial"/>
              </a:defRPr>
            </a:pPr>
            <a:endParaRPr lang="en-US" sz="1600" dirty="0">
              <a:solidFill>
                <a:schemeClr val="tx1"/>
              </a:solidFill>
            </a:endParaRPr>
          </a:p>
          <a:p>
            <a:pPr lvl="0" hangingPunct="0">
              <a:defRPr sz="1500" spc="-1">
                <a:latin typeface="Arial"/>
                <a:ea typeface="Arial"/>
                <a:cs typeface="Arial"/>
                <a:sym typeface="Arial"/>
              </a:defRPr>
            </a:pPr>
            <a:r>
              <a:rPr lang="en-US" sz="1600" dirty="0">
                <a:solidFill>
                  <a:schemeClr val="tx1"/>
                </a:solidFill>
              </a:rPr>
              <a:t>Recess</a:t>
            </a:r>
          </a:p>
        </p:txBody>
      </p:sp>
      <p:sp>
        <p:nvSpPr>
          <p:cNvPr id="6" name="Slide Number Placeholder 5">
            <a:extLst>
              <a:ext uri="{FF2B5EF4-FFF2-40B4-BE49-F238E27FC236}">
                <a16:creationId xmlns:a16="http://schemas.microsoft.com/office/drawing/2014/main" id="{533ADB80-0A90-BC96-7D63-7C772A07E817}"/>
              </a:ext>
            </a:extLst>
          </p:cNvPr>
          <p:cNvSpPr>
            <a:spLocks noGrp="1"/>
          </p:cNvSpPr>
          <p:nvPr>
            <p:ph type="sldNum" idx="12"/>
          </p:nvPr>
        </p:nvSpPr>
        <p:spPr/>
        <p:txBody>
          <a:bodyPr/>
          <a:lstStyle/>
          <a:p>
            <a:r>
              <a:rPr lang="en-GB"/>
              <a:t>Slide </a:t>
            </a:r>
            <a:fld id="{8DC72EFA-1DF8-481C-8B66-C8A1D5DAFDEA}" type="slidenum">
              <a:rPr lang="en-GB"/>
              <a:pPr/>
              <a:t>16</a:t>
            </a:fld>
            <a:endParaRPr lang="en-GB"/>
          </a:p>
        </p:txBody>
      </p:sp>
      <p:sp>
        <p:nvSpPr>
          <p:cNvPr id="5" name="Footer Placeholder 4">
            <a:extLst>
              <a:ext uri="{FF2B5EF4-FFF2-40B4-BE49-F238E27FC236}">
                <a16:creationId xmlns:a16="http://schemas.microsoft.com/office/drawing/2014/main" id="{2FBC8224-3BE5-74CD-D86E-DE1614180E32}"/>
              </a:ext>
            </a:extLst>
          </p:cNvPr>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a:extLst>
              <a:ext uri="{FF2B5EF4-FFF2-40B4-BE49-F238E27FC236}">
                <a16:creationId xmlns:a16="http://schemas.microsoft.com/office/drawing/2014/main" id="{39247B7F-A4B6-F353-1F17-E706868BEC20}"/>
              </a:ext>
            </a:extLst>
          </p:cNvPr>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graphicFrame>
        <p:nvGraphicFramePr>
          <p:cNvPr id="3" name="Table 2">
            <a:extLst>
              <a:ext uri="{FF2B5EF4-FFF2-40B4-BE49-F238E27FC236}">
                <a16:creationId xmlns:a16="http://schemas.microsoft.com/office/drawing/2014/main" id="{F760C6FD-8059-B73C-56EB-6A1C3461A278}"/>
              </a:ext>
            </a:extLst>
          </p:cNvPr>
          <p:cNvGraphicFramePr>
            <a:graphicFrameLocks noGrp="1"/>
          </p:cNvGraphicFramePr>
          <p:nvPr/>
        </p:nvGraphicFramePr>
        <p:xfrm>
          <a:off x="3429000" y="5542599"/>
          <a:ext cx="8128000" cy="741680"/>
        </p:xfrm>
        <a:graphic>
          <a:graphicData uri="http://schemas.openxmlformats.org/drawingml/2006/table">
            <a:tbl>
              <a:tblPr firstRow="1" bandRow="1">
                <a:tableStyleId>{5940675A-B579-460E-94D1-54222C63F5DA}</a:tableStyleId>
              </a:tblPr>
              <a:tblGrid>
                <a:gridCol w="2032000">
                  <a:extLst>
                    <a:ext uri="{9D8B030D-6E8A-4147-A177-3AD203B41FA5}">
                      <a16:colId xmlns:a16="http://schemas.microsoft.com/office/drawing/2014/main" val="3371383129"/>
                    </a:ext>
                  </a:extLst>
                </a:gridCol>
                <a:gridCol w="2032000">
                  <a:extLst>
                    <a:ext uri="{9D8B030D-6E8A-4147-A177-3AD203B41FA5}">
                      <a16:colId xmlns:a16="http://schemas.microsoft.com/office/drawing/2014/main" val="2651672124"/>
                    </a:ext>
                  </a:extLst>
                </a:gridCol>
                <a:gridCol w="2032000">
                  <a:extLst>
                    <a:ext uri="{9D8B030D-6E8A-4147-A177-3AD203B41FA5}">
                      <a16:colId xmlns:a16="http://schemas.microsoft.com/office/drawing/2014/main" val="4216020611"/>
                    </a:ext>
                  </a:extLst>
                </a:gridCol>
                <a:gridCol w="2032000">
                  <a:extLst>
                    <a:ext uri="{9D8B030D-6E8A-4147-A177-3AD203B41FA5}">
                      <a16:colId xmlns:a16="http://schemas.microsoft.com/office/drawing/2014/main" val="1028984983"/>
                    </a:ext>
                  </a:extLst>
                </a:gridCol>
              </a:tblGrid>
              <a:tr h="370840">
                <a:tc>
                  <a:txBody>
                    <a:bodyPr/>
                    <a:lstStyle/>
                    <a:p>
                      <a:pPr algn="ctr"/>
                      <a:r>
                        <a:rPr lang="en-US" sz="1400" dirty="0"/>
                        <a:t>Unassigned</a:t>
                      </a:r>
                    </a:p>
                  </a:txBody>
                  <a:tcPr/>
                </a:tc>
                <a:tc>
                  <a:txBody>
                    <a:bodyPr/>
                    <a:lstStyle/>
                    <a:p>
                      <a:pPr algn="ctr"/>
                      <a:r>
                        <a:rPr lang="en-US" sz="1400" dirty="0"/>
                        <a:t>Assigned</a:t>
                      </a:r>
                    </a:p>
                  </a:txBody>
                  <a:tcPr/>
                </a:tc>
                <a:tc>
                  <a:txBody>
                    <a:bodyPr/>
                    <a:lstStyle/>
                    <a:p>
                      <a:pPr algn="ctr"/>
                      <a:r>
                        <a:rPr lang="en-US" sz="1400" dirty="0"/>
                        <a:t>Ready for Motion</a:t>
                      </a:r>
                    </a:p>
                  </a:txBody>
                  <a:tcPr/>
                </a:tc>
                <a:tc>
                  <a:txBody>
                    <a:bodyPr/>
                    <a:lstStyle/>
                    <a:p>
                      <a:pPr algn="ctr"/>
                      <a:r>
                        <a:rPr lang="en-US" sz="1400" dirty="0"/>
                        <a:t>Resolution Approved</a:t>
                      </a:r>
                    </a:p>
                  </a:txBody>
                  <a:tcPr/>
                </a:tc>
                <a:extLst>
                  <a:ext uri="{0D108BD9-81ED-4DB2-BD59-A6C34878D82A}">
                    <a16:rowId xmlns:a16="http://schemas.microsoft.com/office/drawing/2014/main" val="407142916"/>
                  </a:ext>
                </a:extLst>
              </a:tr>
              <a:tr h="370840">
                <a:tc>
                  <a:txBody>
                    <a:bodyPr/>
                    <a:lstStyle/>
                    <a:p>
                      <a:pPr algn="ctr"/>
                      <a:r>
                        <a:rPr lang="en-US" sz="1400" dirty="0"/>
                        <a:t>4</a:t>
                      </a:r>
                    </a:p>
                  </a:txBody>
                  <a:tcPr/>
                </a:tc>
                <a:tc>
                  <a:txBody>
                    <a:bodyPr/>
                    <a:lstStyle/>
                    <a:p>
                      <a:pPr algn="ctr"/>
                      <a:r>
                        <a:rPr lang="en-US" sz="1400" dirty="0"/>
                        <a:t>735</a:t>
                      </a:r>
                    </a:p>
                  </a:txBody>
                  <a:tcPr/>
                </a:tc>
                <a:tc>
                  <a:txBody>
                    <a:bodyPr/>
                    <a:lstStyle/>
                    <a:p>
                      <a:pPr algn="ctr"/>
                      <a:r>
                        <a:rPr lang="en-US" sz="1400" dirty="0"/>
                        <a:t>245</a:t>
                      </a:r>
                    </a:p>
                  </a:txBody>
                  <a:tcPr/>
                </a:tc>
                <a:tc>
                  <a:txBody>
                    <a:bodyPr/>
                    <a:lstStyle/>
                    <a:p>
                      <a:pPr algn="ctr"/>
                      <a:r>
                        <a:rPr lang="en-US" sz="1400" dirty="0"/>
                        <a:t>88</a:t>
                      </a:r>
                    </a:p>
                  </a:txBody>
                  <a:tcPr/>
                </a:tc>
                <a:extLst>
                  <a:ext uri="{0D108BD9-81ED-4DB2-BD59-A6C34878D82A}">
                    <a16:rowId xmlns:a16="http://schemas.microsoft.com/office/drawing/2014/main" val="1901292938"/>
                  </a:ext>
                </a:extLst>
              </a:tr>
            </a:tbl>
          </a:graphicData>
        </a:graphic>
      </p:graphicFrame>
    </p:spTree>
    <p:extLst>
      <p:ext uri="{BB962C8B-B14F-4D97-AF65-F5344CB8AC3E}">
        <p14:creationId xmlns:p14="http://schemas.microsoft.com/office/powerpoint/2010/main" val="92089569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99AE6B-76CC-5A83-5B4E-FDB95C4F5D4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F474828-54F2-23C2-010D-0BB9EBF730D7}"/>
              </a:ext>
            </a:extLst>
          </p:cNvPr>
          <p:cNvSpPr>
            <a:spLocks noGrp="1"/>
          </p:cNvSpPr>
          <p:nvPr>
            <p:ph type="title"/>
          </p:nvPr>
        </p:nvSpPr>
        <p:spPr>
          <a:xfrm>
            <a:off x="914401" y="685801"/>
            <a:ext cx="10361084" cy="653127"/>
          </a:xfrm>
        </p:spPr>
        <p:txBody>
          <a:bodyPr/>
          <a:lstStyle/>
          <a:p>
            <a:r>
              <a:rPr lang="en-GB" dirty="0">
                <a:solidFill>
                  <a:schemeClr val="tx1"/>
                </a:solidFill>
              </a:rPr>
              <a:t>TGbi Agenda – May 15, 2025 – AM1</a:t>
            </a:r>
          </a:p>
        </p:txBody>
      </p:sp>
      <p:sp>
        <p:nvSpPr>
          <p:cNvPr id="9218" name="Rectangle 2">
            <a:extLst>
              <a:ext uri="{FF2B5EF4-FFF2-40B4-BE49-F238E27FC236}">
                <a16:creationId xmlns:a16="http://schemas.microsoft.com/office/drawing/2014/main" id="{90F2A7C1-106D-FE02-97A2-AC0B834A7252}"/>
              </a:ext>
            </a:extLst>
          </p:cNvPr>
          <p:cNvSpPr>
            <a:spLocks noGrp="1" noChangeArrowheads="1"/>
          </p:cNvSpPr>
          <p:nvPr>
            <p:ph idx="1"/>
          </p:nvPr>
        </p:nvSpPr>
        <p:spPr>
          <a:xfrm>
            <a:off x="914401" y="1338927"/>
            <a:ext cx="10361084" cy="4833271"/>
          </a:xfrm>
          <a:ln/>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solidFill>
                  <a:schemeClr val="tx1"/>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tx1"/>
                </a:solidFill>
                <a:latin typeface="Times New Roman" panose="02020603050405020304" pitchFamily="18" charset="0"/>
                <a:cs typeface="Times New Roman" panose="02020603050405020304" pitchFamily="18" charset="0"/>
                <a:sym typeface="Arial"/>
              </a:rPr>
              <a:t>Agenda approval –  approved by unanimous consent (17 participants on-line, 8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600" spc="-1" dirty="0">
              <a:solidFill>
                <a:schemeClr val="tx1"/>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Times New Roman"/>
              </a:rPr>
              <a:t>Schedule for the week:</a:t>
            </a:r>
            <a:endParaRPr lang="en-US" sz="1400" spc="-1" dirty="0">
              <a:solidFill>
                <a:schemeClr val="tx1"/>
              </a:solidFill>
              <a:latin typeface="Times New Roman" panose="02020603050405020304" pitchFamily="18" charset="0"/>
              <a:cs typeface="Times New Roman" panose="02020603050405020304" pitchFamily="18" charset="0"/>
              <a:sym typeface="Arial"/>
            </a:endParaRP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400" spc="-1" dirty="0">
                <a:solidFill>
                  <a:schemeClr val="tx1"/>
                </a:solidFill>
                <a:latin typeface="Times New Roman" panose="02020603050405020304" pitchFamily="18" charset="0"/>
                <a:cs typeface="Times New Roman" panose="02020603050405020304" pitchFamily="18" charset="0"/>
              </a:rPr>
              <a:t>Thursday			AM1 – Review timeline, straw polls/motions of accumulated documents, submission queue</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400" spc="-1" dirty="0">
                <a:solidFill>
                  <a:schemeClr val="tx1"/>
                </a:solidFill>
                <a:latin typeface="Times New Roman" panose="02020603050405020304" pitchFamily="18" charset="0"/>
                <a:cs typeface="Times New Roman" panose="02020603050405020304" pitchFamily="18" charset="0"/>
              </a:rPr>
              <a:t>Thursday			PM1 – Ad Hoc discussion, closing </a:t>
            </a:r>
            <a:r>
              <a:rPr lang="en-US" sz="1400" dirty="0">
                <a:solidFill>
                  <a:schemeClr val="tx1"/>
                </a:solidFill>
                <a:latin typeface="Times New Roman" panose="02020603050405020304" pitchFamily="18" charset="0"/>
                <a:cs typeface="Times New Roman" panose="02020603050405020304" pitchFamily="18" charset="0"/>
              </a:rPr>
              <a:t>motions, submission queue</a:t>
            </a:r>
          </a:p>
          <a:p>
            <a:pPr marL="0" lvl="1" indent="0">
              <a:defRPr sz="1500" spc="-1">
                <a:latin typeface="Arial"/>
                <a:ea typeface="Arial"/>
                <a:cs typeface="Arial"/>
                <a:sym typeface="Arial"/>
              </a:defRPr>
            </a:pPr>
            <a:endParaRPr lang="en-US" sz="1600" b="1" spc="-1" dirty="0">
              <a:solidFill>
                <a:schemeClr val="tx1"/>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solidFill>
                  <a:schemeClr val="tx1"/>
                </a:solidFill>
                <a:latin typeface="Times New Roman"/>
                <a:cs typeface="Times New Roman"/>
                <a:sym typeface="Times New Roman"/>
              </a:rPr>
              <a:t>Discussion</a:t>
            </a:r>
            <a:endParaRPr lang="en-US" sz="1600" dirty="0">
              <a:solidFill>
                <a:schemeClr val="tx1"/>
              </a:solidFill>
              <a:latin typeface="Times New Roman" panose="02020603050405020304" pitchFamily="18" charset="0"/>
              <a:cs typeface="Times New Roman" panose="02020603050405020304" pitchFamily="18" charset="0"/>
            </a:endParaRPr>
          </a:p>
          <a:p>
            <a:pPr marL="457200" lvl="1" indent="0"/>
            <a:endParaRPr lang="en-US" sz="1600" spc="-1" dirty="0">
              <a:solidFill>
                <a:schemeClr val="tx1"/>
              </a:solidFill>
              <a:latin typeface="Times New Roman" panose="02020603050405020304" pitchFamily="18" charset="0"/>
              <a:cs typeface="Times New Roman" panose="02020603050405020304" pitchFamily="18" charset="0"/>
              <a:sym typeface="Arial"/>
            </a:endParaRPr>
          </a:p>
          <a:p>
            <a:pPr lvl="1">
              <a:buFont typeface="Arial"/>
              <a:buChar char="•"/>
            </a:pPr>
            <a:r>
              <a:rPr lang="en-US" sz="1600" spc="-1" dirty="0">
                <a:solidFill>
                  <a:schemeClr val="tx1"/>
                </a:solidFill>
                <a:latin typeface="Times New Roman" panose="02020603050405020304" pitchFamily="18" charset="0"/>
                <a:cs typeface="Times New Roman" panose="02020603050405020304" pitchFamily="18" charset="0"/>
                <a:sym typeface="Arial"/>
              </a:rPr>
              <a:t>Po-Kai Huang 25/891r1 presented and polled</a:t>
            </a:r>
          </a:p>
          <a:p>
            <a:pPr lvl="1">
              <a:buFont typeface="Arial"/>
              <a:buChar char="•"/>
            </a:pPr>
            <a:r>
              <a:rPr lang="en-US" sz="1600" spc="-1" dirty="0">
                <a:solidFill>
                  <a:schemeClr val="tx1"/>
                </a:solidFill>
                <a:latin typeface="Times New Roman" panose="02020603050405020304" pitchFamily="18" charset="0"/>
                <a:cs typeface="Times New Roman" panose="02020603050405020304" pitchFamily="18" charset="0"/>
                <a:sym typeface="Arial"/>
              </a:rPr>
              <a:t>Antonio de la Oliva 25/924r2 presented, 25/925r1, 25/934r0</a:t>
            </a:r>
          </a:p>
          <a:p>
            <a:pPr lvl="1">
              <a:buFont typeface="Arial"/>
              <a:buChar char="•"/>
            </a:pPr>
            <a:r>
              <a:rPr lang="en-US" sz="1600" spc="-1" dirty="0">
                <a:solidFill>
                  <a:schemeClr val="tx1"/>
                </a:solidFill>
                <a:latin typeface="Times New Roman" panose="02020603050405020304" pitchFamily="18" charset="0"/>
                <a:cs typeface="Times New Roman" panose="02020603050405020304" pitchFamily="18" charset="0"/>
                <a:sym typeface="Arial"/>
              </a:rPr>
              <a:t>Domenico Ficara 25/477r4</a:t>
            </a:r>
          </a:p>
          <a:p>
            <a:pPr lvl="1">
              <a:buFont typeface="Arial"/>
              <a:buChar char="•"/>
            </a:pPr>
            <a:r>
              <a:rPr lang="en-US" sz="1600" spc="-1" dirty="0">
                <a:solidFill>
                  <a:schemeClr val="tx1"/>
                </a:solidFill>
                <a:latin typeface="Times New Roman" panose="02020603050405020304" pitchFamily="18" charset="0"/>
                <a:cs typeface="Times New Roman" panose="02020603050405020304" pitchFamily="18" charset="0"/>
                <a:sym typeface="Arial"/>
              </a:rPr>
              <a:t>Jarkko </a:t>
            </a:r>
            <a:r>
              <a:rPr lang="en-US" sz="1600" spc="-1" dirty="0" err="1">
                <a:solidFill>
                  <a:schemeClr val="tx1"/>
                </a:solidFill>
                <a:latin typeface="Times New Roman" panose="02020603050405020304" pitchFamily="18" charset="0"/>
                <a:cs typeface="Times New Roman" panose="02020603050405020304" pitchFamily="18" charset="0"/>
                <a:sym typeface="Arial"/>
              </a:rPr>
              <a:t>Kneckt</a:t>
            </a:r>
            <a:r>
              <a:rPr lang="en-US" sz="1600" spc="-1" dirty="0">
                <a:solidFill>
                  <a:schemeClr val="tx1"/>
                </a:solidFill>
                <a:latin typeface="Times New Roman" panose="02020603050405020304" pitchFamily="18" charset="0"/>
                <a:cs typeface="Times New Roman" panose="02020603050405020304" pitchFamily="18" charset="0"/>
                <a:sym typeface="Arial"/>
              </a:rPr>
              <a:t> 25/709r4 presented</a:t>
            </a:r>
          </a:p>
          <a:p>
            <a:pPr lvl="1">
              <a:buFont typeface="Arial"/>
              <a:buChar char="•"/>
            </a:pPr>
            <a:r>
              <a:rPr lang="en-US" sz="1600" spc="-1" dirty="0">
                <a:solidFill>
                  <a:schemeClr val="tx1"/>
                </a:solidFill>
                <a:latin typeface="Times New Roman" panose="02020603050405020304" pitchFamily="18" charset="0"/>
                <a:cs typeface="Times New Roman" panose="02020603050405020304" pitchFamily="18" charset="0"/>
                <a:sym typeface="Arial"/>
              </a:rPr>
              <a:t>Any other topics?</a:t>
            </a:r>
          </a:p>
          <a:p>
            <a:pPr lvl="0" hangingPunct="0">
              <a:defRPr sz="1500" spc="-1">
                <a:latin typeface="Arial"/>
                <a:ea typeface="Arial"/>
                <a:cs typeface="Arial"/>
                <a:sym typeface="Arial"/>
              </a:defRPr>
            </a:pPr>
            <a:endParaRPr lang="en-US" sz="1600" dirty="0">
              <a:solidFill>
                <a:schemeClr val="tx1"/>
              </a:solidFill>
            </a:endParaRPr>
          </a:p>
          <a:p>
            <a:pPr lvl="0" hangingPunct="0">
              <a:defRPr sz="1500" spc="-1">
                <a:latin typeface="Arial"/>
                <a:ea typeface="Arial"/>
                <a:cs typeface="Arial"/>
                <a:sym typeface="Arial"/>
              </a:defRPr>
            </a:pPr>
            <a:r>
              <a:rPr lang="en-US" sz="1600" dirty="0">
                <a:solidFill>
                  <a:schemeClr val="tx1"/>
                </a:solidFill>
              </a:rPr>
              <a:t>Recess</a:t>
            </a:r>
          </a:p>
        </p:txBody>
      </p:sp>
      <p:sp>
        <p:nvSpPr>
          <p:cNvPr id="6" name="Slide Number Placeholder 5">
            <a:extLst>
              <a:ext uri="{FF2B5EF4-FFF2-40B4-BE49-F238E27FC236}">
                <a16:creationId xmlns:a16="http://schemas.microsoft.com/office/drawing/2014/main" id="{1F6E97EE-C48C-833D-55C8-743769C40F5D}"/>
              </a:ext>
            </a:extLst>
          </p:cNvPr>
          <p:cNvSpPr>
            <a:spLocks noGrp="1"/>
          </p:cNvSpPr>
          <p:nvPr>
            <p:ph type="sldNum" idx="12"/>
          </p:nvPr>
        </p:nvSpPr>
        <p:spPr/>
        <p:txBody>
          <a:bodyPr/>
          <a:lstStyle/>
          <a:p>
            <a:r>
              <a:rPr lang="en-GB"/>
              <a:t>Slide </a:t>
            </a:r>
            <a:fld id="{8DC72EFA-1DF8-481C-8B66-C8A1D5DAFDEA}" type="slidenum">
              <a:rPr lang="en-GB"/>
              <a:pPr/>
              <a:t>17</a:t>
            </a:fld>
            <a:endParaRPr lang="en-GB"/>
          </a:p>
        </p:txBody>
      </p:sp>
      <p:sp>
        <p:nvSpPr>
          <p:cNvPr id="5" name="Footer Placeholder 4">
            <a:extLst>
              <a:ext uri="{FF2B5EF4-FFF2-40B4-BE49-F238E27FC236}">
                <a16:creationId xmlns:a16="http://schemas.microsoft.com/office/drawing/2014/main" id="{97A6B807-CDCE-F981-2F9D-358DF3FA548A}"/>
              </a:ext>
            </a:extLst>
          </p:cNvPr>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a:extLst>
              <a:ext uri="{FF2B5EF4-FFF2-40B4-BE49-F238E27FC236}">
                <a16:creationId xmlns:a16="http://schemas.microsoft.com/office/drawing/2014/main" id="{9B34F1C1-3646-470E-EBE8-83F3B3F88752}"/>
              </a:ext>
            </a:extLst>
          </p:cNvPr>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graphicFrame>
        <p:nvGraphicFramePr>
          <p:cNvPr id="3" name="Table 2">
            <a:extLst>
              <a:ext uri="{FF2B5EF4-FFF2-40B4-BE49-F238E27FC236}">
                <a16:creationId xmlns:a16="http://schemas.microsoft.com/office/drawing/2014/main" id="{DFF96BAC-1C2D-12A6-3D2E-03620B6568F4}"/>
              </a:ext>
            </a:extLst>
          </p:cNvPr>
          <p:cNvGraphicFramePr>
            <a:graphicFrameLocks noGrp="1"/>
          </p:cNvGraphicFramePr>
          <p:nvPr/>
        </p:nvGraphicFramePr>
        <p:xfrm>
          <a:off x="3429000" y="5542599"/>
          <a:ext cx="8128000" cy="741680"/>
        </p:xfrm>
        <a:graphic>
          <a:graphicData uri="http://schemas.openxmlformats.org/drawingml/2006/table">
            <a:tbl>
              <a:tblPr firstRow="1" bandRow="1">
                <a:tableStyleId>{5940675A-B579-460E-94D1-54222C63F5DA}</a:tableStyleId>
              </a:tblPr>
              <a:tblGrid>
                <a:gridCol w="2032000">
                  <a:extLst>
                    <a:ext uri="{9D8B030D-6E8A-4147-A177-3AD203B41FA5}">
                      <a16:colId xmlns:a16="http://schemas.microsoft.com/office/drawing/2014/main" val="3371383129"/>
                    </a:ext>
                  </a:extLst>
                </a:gridCol>
                <a:gridCol w="2032000">
                  <a:extLst>
                    <a:ext uri="{9D8B030D-6E8A-4147-A177-3AD203B41FA5}">
                      <a16:colId xmlns:a16="http://schemas.microsoft.com/office/drawing/2014/main" val="2651672124"/>
                    </a:ext>
                  </a:extLst>
                </a:gridCol>
                <a:gridCol w="2032000">
                  <a:extLst>
                    <a:ext uri="{9D8B030D-6E8A-4147-A177-3AD203B41FA5}">
                      <a16:colId xmlns:a16="http://schemas.microsoft.com/office/drawing/2014/main" val="4216020611"/>
                    </a:ext>
                  </a:extLst>
                </a:gridCol>
                <a:gridCol w="2032000">
                  <a:extLst>
                    <a:ext uri="{9D8B030D-6E8A-4147-A177-3AD203B41FA5}">
                      <a16:colId xmlns:a16="http://schemas.microsoft.com/office/drawing/2014/main" val="1028984983"/>
                    </a:ext>
                  </a:extLst>
                </a:gridCol>
              </a:tblGrid>
              <a:tr h="370840">
                <a:tc>
                  <a:txBody>
                    <a:bodyPr/>
                    <a:lstStyle/>
                    <a:p>
                      <a:pPr algn="ctr"/>
                      <a:r>
                        <a:rPr lang="en-US" sz="1400" dirty="0"/>
                        <a:t>Unassigned</a:t>
                      </a:r>
                    </a:p>
                  </a:txBody>
                  <a:tcPr/>
                </a:tc>
                <a:tc>
                  <a:txBody>
                    <a:bodyPr/>
                    <a:lstStyle/>
                    <a:p>
                      <a:pPr algn="ctr"/>
                      <a:r>
                        <a:rPr lang="en-US" sz="1400" dirty="0"/>
                        <a:t>Assigned</a:t>
                      </a:r>
                    </a:p>
                  </a:txBody>
                  <a:tcPr/>
                </a:tc>
                <a:tc>
                  <a:txBody>
                    <a:bodyPr/>
                    <a:lstStyle/>
                    <a:p>
                      <a:pPr algn="ctr"/>
                      <a:r>
                        <a:rPr lang="en-US" sz="1400" dirty="0"/>
                        <a:t>Ready for Motion</a:t>
                      </a:r>
                    </a:p>
                  </a:txBody>
                  <a:tcPr/>
                </a:tc>
                <a:tc>
                  <a:txBody>
                    <a:bodyPr/>
                    <a:lstStyle/>
                    <a:p>
                      <a:pPr algn="ctr"/>
                      <a:r>
                        <a:rPr lang="en-US" sz="1400" dirty="0"/>
                        <a:t>Resolution Approved</a:t>
                      </a:r>
                    </a:p>
                  </a:txBody>
                  <a:tcPr/>
                </a:tc>
                <a:extLst>
                  <a:ext uri="{0D108BD9-81ED-4DB2-BD59-A6C34878D82A}">
                    <a16:rowId xmlns:a16="http://schemas.microsoft.com/office/drawing/2014/main" val="407142916"/>
                  </a:ext>
                </a:extLst>
              </a:tr>
              <a:tr h="370840">
                <a:tc>
                  <a:txBody>
                    <a:bodyPr/>
                    <a:lstStyle/>
                    <a:p>
                      <a:pPr algn="ctr"/>
                      <a:r>
                        <a:rPr lang="en-US" sz="1400" dirty="0"/>
                        <a:t>4</a:t>
                      </a:r>
                    </a:p>
                  </a:txBody>
                  <a:tcPr/>
                </a:tc>
                <a:tc>
                  <a:txBody>
                    <a:bodyPr/>
                    <a:lstStyle/>
                    <a:p>
                      <a:pPr algn="ctr"/>
                      <a:r>
                        <a:rPr lang="en-US" sz="1400" dirty="0"/>
                        <a:t>735</a:t>
                      </a:r>
                    </a:p>
                  </a:txBody>
                  <a:tcPr/>
                </a:tc>
                <a:tc>
                  <a:txBody>
                    <a:bodyPr/>
                    <a:lstStyle/>
                    <a:p>
                      <a:pPr algn="ctr"/>
                      <a:r>
                        <a:rPr lang="en-US" sz="1400" dirty="0"/>
                        <a:t>245</a:t>
                      </a:r>
                    </a:p>
                  </a:txBody>
                  <a:tcPr/>
                </a:tc>
                <a:tc>
                  <a:txBody>
                    <a:bodyPr/>
                    <a:lstStyle/>
                    <a:p>
                      <a:pPr algn="ctr"/>
                      <a:r>
                        <a:rPr lang="en-US" sz="1400" dirty="0"/>
                        <a:t>88</a:t>
                      </a:r>
                    </a:p>
                  </a:txBody>
                  <a:tcPr/>
                </a:tc>
                <a:extLst>
                  <a:ext uri="{0D108BD9-81ED-4DB2-BD59-A6C34878D82A}">
                    <a16:rowId xmlns:a16="http://schemas.microsoft.com/office/drawing/2014/main" val="1901292938"/>
                  </a:ext>
                </a:extLst>
              </a:tr>
            </a:tbl>
          </a:graphicData>
        </a:graphic>
      </p:graphicFrame>
    </p:spTree>
    <p:extLst>
      <p:ext uri="{BB962C8B-B14F-4D97-AF65-F5344CB8AC3E}">
        <p14:creationId xmlns:p14="http://schemas.microsoft.com/office/powerpoint/2010/main" val="151214138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53819E-AA69-158B-DEFE-B25B5AE6D30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C630F49-DA0D-6796-F996-F7CE31BBE4C0}"/>
              </a:ext>
            </a:extLst>
          </p:cNvPr>
          <p:cNvSpPr>
            <a:spLocks noGrp="1"/>
          </p:cNvSpPr>
          <p:nvPr>
            <p:ph type="title"/>
          </p:nvPr>
        </p:nvSpPr>
        <p:spPr>
          <a:xfrm>
            <a:off x="914401" y="685801"/>
            <a:ext cx="10361084" cy="653127"/>
          </a:xfrm>
        </p:spPr>
        <p:txBody>
          <a:bodyPr/>
          <a:lstStyle/>
          <a:p>
            <a:r>
              <a:rPr lang="en-GB" dirty="0">
                <a:solidFill>
                  <a:schemeClr val="bg2"/>
                </a:solidFill>
              </a:rPr>
              <a:t>TGbi Agenda – May 14, 2025 – AM1</a:t>
            </a:r>
          </a:p>
        </p:txBody>
      </p:sp>
      <p:sp>
        <p:nvSpPr>
          <p:cNvPr id="9218" name="Rectangle 2">
            <a:extLst>
              <a:ext uri="{FF2B5EF4-FFF2-40B4-BE49-F238E27FC236}">
                <a16:creationId xmlns:a16="http://schemas.microsoft.com/office/drawing/2014/main" id="{7C80D404-C775-60A3-8D01-E333D93159DB}"/>
              </a:ext>
            </a:extLst>
          </p:cNvPr>
          <p:cNvSpPr>
            <a:spLocks noGrp="1" noChangeArrowheads="1"/>
          </p:cNvSpPr>
          <p:nvPr>
            <p:ph idx="1"/>
          </p:nvPr>
        </p:nvSpPr>
        <p:spPr>
          <a:xfrm>
            <a:off x="914401" y="1338927"/>
            <a:ext cx="10361084" cy="4833271"/>
          </a:xfrm>
          <a:ln/>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solidFill>
                  <a:schemeClr val="bg2"/>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bg2"/>
                </a:solidFill>
                <a:latin typeface="Times New Roman" panose="02020603050405020304" pitchFamily="18" charset="0"/>
                <a:cs typeface="Times New Roman" panose="02020603050405020304" pitchFamily="18" charset="0"/>
                <a:sym typeface="Arial"/>
              </a:rPr>
              <a:t>Agenda approval –  approved by unanimous consent (22 participants on-line, 9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600" spc="-1" dirty="0">
              <a:solidFill>
                <a:schemeClr val="bg2"/>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solidFill>
                  <a:schemeClr val="bg2"/>
                </a:solidFill>
                <a:latin typeface="Times New Roman" panose="02020603050405020304" pitchFamily="18" charset="0"/>
                <a:cs typeface="Times New Roman" panose="02020603050405020304" pitchFamily="18" charset="0"/>
                <a:sym typeface="Times New Roman"/>
              </a:rPr>
              <a:t>Schedule for the week:</a:t>
            </a:r>
            <a:endParaRPr lang="en-US" sz="1400" spc="-1" dirty="0">
              <a:solidFill>
                <a:schemeClr val="bg2"/>
              </a:solidFill>
              <a:latin typeface="Times New Roman" panose="02020603050405020304" pitchFamily="18" charset="0"/>
              <a:cs typeface="Times New Roman" panose="02020603050405020304" pitchFamily="18" charset="0"/>
              <a:sym typeface="Arial"/>
            </a:endParaRP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400" spc="-1" dirty="0">
                <a:solidFill>
                  <a:schemeClr val="bg2"/>
                </a:solidFill>
                <a:latin typeface="Times New Roman" panose="02020603050405020304" pitchFamily="18" charset="0"/>
                <a:cs typeface="Times New Roman" panose="02020603050405020304" pitchFamily="18" charset="0"/>
              </a:rPr>
              <a:t>Thursday			AM1 – Review timeline, straw polls/motions of accumulated documents, submission queue</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400" spc="-1" dirty="0">
                <a:solidFill>
                  <a:schemeClr val="bg2"/>
                </a:solidFill>
                <a:latin typeface="Times New Roman" panose="02020603050405020304" pitchFamily="18" charset="0"/>
                <a:cs typeface="Times New Roman" panose="02020603050405020304" pitchFamily="18" charset="0"/>
              </a:rPr>
              <a:t>Thursday			PM1 – Ad Hoc discussion, closing </a:t>
            </a:r>
            <a:r>
              <a:rPr lang="en-US" sz="1400" dirty="0">
                <a:solidFill>
                  <a:schemeClr val="bg2"/>
                </a:solidFill>
                <a:latin typeface="Times New Roman" panose="02020603050405020304" pitchFamily="18" charset="0"/>
                <a:cs typeface="Times New Roman" panose="02020603050405020304" pitchFamily="18" charset="0"/>
              </a:rPr>
              <a:t>motions, submission queue</a:t>
            </a:r>
          </a:p>
          <a:p>
            <a:pPr marL="0" lvl="1" indent="0">
              <a:defRPr sz="1500" spc="-1">
                <a:latin typeface="Arial"/>
                <a:ea typeface="Arial"/>
                <a:cs typeface="Arial"/>
                <a:sym typeface="Arial"/>
              </a:defRPr>
            </a:pPr>
            <a:endParaRPr lang="en-US" sz="1600" b="1" spc="-1" dirty="0">
              <a:solidFill>
                <a:schemeClr val="bg2"/>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solidFill>
                  <a:schemeClr val="bg2"/>
                </a:solidFill>
                <a:latin typeface="Times New Roman"/>
                <a:cs typeface="Times New Roman"/>
                <a:sym typeface="Times New Roman"/>
              </a:rPr>
              <a:t>Discussion</a:t>
            </a:r>
            <a:endParaRPr lang="en-US" sz="1600" dirty="0">
              <a:solidFill>
                <a:schemeClr val="bg2"/>
              </a:solidFill>
              <a:latin typeface="Times New Roman" panose="02020603050405020304" pitchFamily="18" charset="0"/>
              <a:cs typeface="Times New Roman" panose="02020603050405020304" pitchFamily="18" charset="0"/>
            </a:endParaRPr>
          </a:p>
          <a:p>
            <a:pPr marL="457200" lvl="1" indent="0"/>
            <a:endParaRPr lang="en-US" sz="1600" spc="-1" dirty="0">
              <a:solidFill>
                <a:schemeClr val="bg2"/>
              </a:solidFill>
              <a:latin typeface="Times New Roman" panose="02020603050405020304" pitchFamily="18" charset="0"/>
              <a:cs typeface="Times New Roman" panose="02020603050405020304" pitchFamily="18" charset="0"/>
              <a:sym typeface="Arial"/>
            </a:endParaRPr>
          </a:p>
          <a:p>
            <a:pPr lvl="1">
              <a:buFont typeface="Arial"/>
              <a:buChar char="•"/>
            </a:pPr>
            <a:r>
              <a:rPr lang="en-US" sz="1600" spc="-1" dirty="0">
                <a:solidFill>
                  <a:schemeClr val="bg2"/>
                </a:solidFill>
                <a:latin typeface="Times New Roman" panose="02020603050405020304" pitchFamily="18" charset="0"/>
                <a:cs typeface="Times New Roman" panose="02020603050405020304" pitchFamily="18" charset="0"/>
                <a:sym typeface="Arial"/>
              </a:rPr>
              <a:t>Jarkko </a:t>
            </a:r>
            <a:r>
              <a:rPr lang="en-US" sz="1600" spc="-1" dirty="0" err="1">
                <a:solidFill>
                  <a:schemeClr val="bg2"/>
                </a:solidFill>
                <a:latin typeface="Times New Roman" panose="02020603050405020304" pitchFamily="18" charset="0"/>
                <a:cs typeface="Times New Roman" panose="02020603050405020304" pitchFamily="18" charset="0"/>
                <a:sym typeface="Arial"/>
              </a:rPr>
              <a:t>Kneckt</a:t>
            </a:r>
            <a:r>
              <a:rPr lang="en-US" sz="1600" spc="-1" dirty="0">
                <a:solidFill>
                  <a:schemeClr val="bg2"/>
                </a:solidFill>
                <a:latin typeface="Times New Roman" panose="02020603050405020304" pitchFamily="18" charset="0"/>
                <a:cs typeface="Times New Roman" panose="02020603050405020304" pitchFamily="18" charset="0"/>
                <a:sym typeface="Arial"/>
              </a:rPr>
              <a:t> 25/708r0 presented, 25/709r1 presented</a:t>
            </a:r>
          </a:p>
          <a:p>
            <a:pPr lvl="1">
              <a:buFont typeface="Arial"/>
              <a:buChar char="•"/>
            </a:pPr>
            <a:r>
              <a:rPr lang="en-US" sz="1600" spc="-1" dirty="0">
                <a:solidFill>
                  <a:schemeClr val="bg2"/>
                </a:solidFill>
                <a:latin typeface="Times New Roman" panose="02020603050405020304" pitchFamily="18" charset="0"/>
                <a:cs typeface="Times New Roman" panose="02020603050405020304" pitchFamily="18" charset="0"/>
                <a:sym typeface="Arial"/>
              </a:rPr>
              <a:t>Domenico Ficara 25/485r5 presented</a:t>
            </a:r>
          </a:p>
          <a:p>
            <a:pPr lvl="1">
              <a:buFont typeface="Arial"/>
              <a:buChar char="•"/>
            </a:pPr>
            <a:r>
              <a:rPr lang="en-US" sz="1600" spc="-1" dirty="0">
                <a:solidFill>
                  <a:schemeClr val="bg2"/>
                </a:solidFill>
                <a:latin typeface="Times New Roman" panose="02020603050405020304" pitchFamily="18" charset="0"/>
                <a:cs typeface="Times New Roman" panose="02020603050405020304" pitchFamily="18" charset="0"/>
                <a:sym typeface="Arial"/>
              </a:rPr>
              <a:t>Carol Ansley 25/625r3 presented</a:t>
            </a:r>
          </a:p>
          <a:p>
            <a:pPr lvl="1">
              <a:buFont typeface="Arial"/>
              <a:buChar char="•"/>
            </a:pPr>
            <a:r>
              <a:rPr lang="en-US" sz="1600" spc="-1" dirty="0">
                <a:solidFill>
                  <a:schemeClr val="bg2"/>
                </a:solidFill>
                <a:latin typeface="Times New Roman" panose="02020603050405020304" pitchFamily="18" charset="0"/>
                <a:cs typeface="Times New Roman" panose="02020603050405020304" pitchFamily="18" charset="0"/>
                <a:sym typeface="Arial"/>
              </a:rPr>
              <a:t>Hitoshi Morioka 25/895r0 presented</a:t>
            </a:r>
          </a:p>
          <a:p>
            <a:pPr lvl="1">
              <a:buFont typeface="Arial"/>
              <a:buChar char="•"/>
            </a:pPr>
            <a:r>
              <a:rPr lang="en-US" sz="1600" spc="-1" dirty="0">
                <a:solidFill>
                  <a:schemeClr val="bg2"/>
                </a:solidFill>
                <a:latin typeface="Times New Roman" panose="02020603050405020304" pitchFamily="18" charset="0"/>
                <a:cs typeface="Times New Roman" panose="02020603050405020304" pitchFamily="18" charset="0"/>
                <a:sym typeface="Arial"/>
              </a:rPr>
              <a:t>Any other topics?</a:t>
            </a:r>
          </a:p>
          <a:p>
            <a:pPr lvl="0" hangingPunct="0">
              <a:defRPr sz="1500" spc="-1">
                <a:latin typeface="Arial"/>
                <a:ea typeface="Arial"/>
                <a:cs typeface="Arial"/>
                <a:sym typeface="Arial"/>
              </a:defRPr>
            </a:pPr>
            <a:endParaRPr lang="en-US" sz="1600" dirty="0">
              <a:solidFill>
                <a:schemeClr val="bg2"/>
              </a:solidFill>
            </a:endParaRPr>
          </a:p>
          <a:p>
            <a:pPr lvl="0" hangingPunct="0">
              <a:defRPr sz="1500" spc="-1">
                <a:latin typeface="Arial"/>
                <a:ea typeface="Arial"/>
                <a:cs typeface="Arial"/>
                <a:sym typeface="Arial"/>
              </a:defRPr>
            </a:pPr>
            <a:r>
              <a:rPr lang="en-US" sz="1600" dirty="0">
                <a:solidFill>
                  <a:schemeClr val="bg2"/>
                </a:solidFill>
              </a:rPr>
              <a:t>Recess</a:t>
            </a:r>
          </a:p>
        </p:txBody>
      </p:sp>
      <p:sp>
        <p:nvSpPr>
          <p:cNvPr id="6" name="Slide Number Placeholder 5">
            <a:extLst>
              <a:ext uri="{FF2B5EF4-FFF2-40B4-BE49-F238E27FC236}">
                <a16:creationId xmlns:a16="http://schemas.microsoft.com/office/drawing/2014/main" id="{5B2EC4D8-0F86-3551-A971-9A771D1F7C58}"/>
              </a:ext>
            </a:extLst>
          </p:cNvPr>
          <p:cNvSpPr>
            <a:spLocks noGrp="1"/>
          </p:cNvSpPr>
          <p:nvPr>
            <p:ph type="sldNum" idx="12"/>
          </p:nvPr>
        </p:nvSpPr>
        <p:spPr/>
        <p:txBody>
          <a:bodyPr/>
          <a:lstStyle/>
          <a:p>
            <a:r>
              <a:rPr lang="en-GB"/>
              <a:t>Slide </a:t>
            </a:r>
            <a:fld id="{8DC72EFA-1DF8-481C-8B66-C8A1D5DAFDEA}" type="slidenum">
              <a:rPr lang="en-GB"/>
              <a:pPr/>
              <a:t>18</a:t>
            </a:fld>
            <a:endParaRPr lang="en-GB"/>
          </a:p>
        </p:txBody>
      </p:sp>
      <p:sp>
        <p:nvSpPr>
          <p:cNvPr id="5" name="Footer Placeholder 4">
            <a:extLst>
              <a:ext uri="{FF2B5EF4-FFF2-40B4-BE49-F238E27FC236}">
                <a16:creationId xmlns:a16="http://schemas.microsoft.com/office/drawing/2014/main" id="{FA103827-4FED-9485-1DCB-FCA5BB9E6FD8}"/>
              </a:ext>
            </a:extLst>
          </p:cNvPr>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a:extLst>
              <a:ext uri="{FF2B5EF4-FFF2-40B4-BE49-F238E27FC236}">
                <a16:creationId xmlns:a16="http://schemas.microsoft.com/office/drawing/2014/main" id="{57DCB899-AFD5-A56F-12FF-79A260137C0D}"/>
              </a:ext>
            </a:extLst>
          </p:cNvPr>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graphicFrame>
        <p:nvGraphicFramePr>
          <p:cNvPr id="3" name="Table 2">
            <a:extLst>
              <a:ext uri="{FF2B5EF4-FFF2-40B4-BE49-F238E27FC236}">
                <a16:creationId xmlns:a16="http://schemas.microsoft.com/office/drawing/2014/main" id="{564B259E-1330-1F6D-E072-3344482DE356}"/>
              </a:ext>
            </a:extLst>
          </p:cNvPr>
          <p:cNvGraphicFramePr>
            <a:graphicFrameLocks noGrp="1"/>
          </p:cNvGraphicFramePr>
          <p:nvPr>
            <p:extLst>
              <p:ext uri="{D42A27DB-BD31-4B8C-83A1-F6EECF244321}">
                <p14:modId xmlns:p14="http://schemas.microsoft.com/office/powerpoint/2010/main" val="2126833453"/>
              </p:ext>
            </p:extLst>
          </p:nvPr>
        </p:nvGraphicFramePr>
        <p:xfrm>
          <a:off x="3429000" y="5542599"/>
          <a:ext cx="8128000" cy="741680"/>
        </p:xfrm>
        <a:graphic>
          <a:graphicData uri="http://schemas.openxmlformats.org/drawingml/2006/table">
            <a:tbl>
              <a:tblPr firstRow="1" bandRow="1">
                <a:tableStyleId>{5940675A-B579-460E-94D1-54222C63F5DA}</a:tableStyleId>
              </a:tblPr>
              <a:tblGrid>
                <a:gridCol w="2032000">
                  <a:extLst>
                    <a:ext uri="{9D8B030D-6E8A-4147-A177-3AD203B41FA5}">
                      <a16:colId xmlns:a16="http://schemas.microsoft.com/office/drawing/2014/main" val="3371383129"/>
                    </a:ext>
                  </a:extLst>
                </a:gridCol>
                <a:gridCol w="2032000">
                  <a:extLst>
                    <a:ext uri="{9D8B030D-6E8A-4147-A177-3AD203B41FA5}">
                      <a16:colId xmlns:a16="http://schemas.microsoft.com/office/drawing/2014/main" val="2651672124"/>
                    </a:ext>
                  </a:extLst>
                </a:gridCol>
                <a:gridCol w="2032000">
                  <a:extLst>
                    <a:ext uri="{9D8B030D-6E8A-4147-A177-3AD203B41FA5}">
                      <a16:colId xmlns:a16="http://schemas.microsoft.com/office/drawing/2014/main" val="4216020611"/>
                    </a:ext>
                  </a:extLst>
                </a:gridCol>
                <a:gridCol w="2032000">
                  <a:extLst>
                    <a:ext uri="{9D8B030D-6E8A-4147-A177-3AD203B41FA5}">
                      <a16:colId xmlns:a16="http://schemas.microsoft.com/office/drawing/2014/main" val="1028984983"/>
                    </a:ext>
                  </a:extLst>
                </a:gridCol>
              </a:tblGrid>
              <a:tr h="370840">
                <a:tc>
                  <a:txBody>
                    <a:bodyPr/>
                    <a:lstStyle/>
                    <a:p>
                      <a:pPr algn="ctr"/>
                      <a:r>
                        <a:rPr lang="en-US" sz="1400" dirty="0"/>
                        <a:t>Unassigned</a:t>
                      </a:r>
                    </a:p>
                  </a:txBody>
                  <a:tcPr/>
                </a:tc>
                <a:tc>
                  <a:txBody>
                    <a:bodyPr/>
                    <a:lstStyle/>
                    <a:p>
                      <a:pPr algn="ctr"/>
                      <a:r>
                        <a:rPr lang="en-US" sz="1400" dirty="0"/>
                        <a:t>Assigned</a:t>
                      </a:r>
                    </a:p>
                  </a:txBody>
                  <a:tcPr/>
                </a:tc>
                <a:tc>
                  <a:txBody>
                    <a:bodyPr/>
                    <a:lstStyle/>
                    <a:p>
                      <a:pPr algn="ctr"/>
                      <a:r>
                        <a:rPr lang="en-US" sz="1400" dirty="0"/>
                        <a:t>Ready for Motion</a:t>
                      </a:r>
                    </a:p>
                  </a:txBody>
                  <a:tcPr/>
                </a:tc>
                <a:tc>
                  <a:txBody>
                    <a:bodyPr/>
                    <a:lstStyle/>
                    <a:p>
                      <a:pPr algn="ctr"/>
                      <a:r>
                        <a:rPr lang="en-US" sz="1400" dirty="0"/>
                        <a:t>Resolution Approved</a:t>
                      </a:r>
                    </a:p>
                  </a:txBody>
                  <a:tcPr/>
                </a:tc>
                <a:extLst>
                  <a:ext uri="{0D108BD9-81ED-4DB2-BD59-A6C34878D82A}">
                    <a16:rowId xmlns:a16="http://schemas.microsoft.com/office/drawing/2014/main" val="407142916"/>
                  </a:ext>
                </a:extLst>
              </a:tr>
              <a:tr h="370840">
                <a:tc>
                  <a:txBody>
                    <a:bodyPr/>
                    <a:lstStyle/>
                    <a:p>
                      <a:pPr algn="ctr"/>
                      <a:r>
                        <a:rPr lang="en-US" sz="1400" dirty="0"/>
                        <a:t>4</a:t>
                      </a:r>
                    </a:p>
                  </a:txBody>
                  <a:tcPr/>
                </a:tc>
                <a:tc>
                  <a:txBody>
                    <a:bodyPr/>
                    <a:lstStyle/>
                    <a:p>
                      <a:pPr algn="ctr"/>
                      <a:r>
                        <a:rPr lang="en-US" sz="1400" dirty="0"/>
                        <a:t>678</a:t>
                      </a:r>
                    </a:p>
                  </a:txBody>
                  <a:tcPr/>
                </a:tc>
                <a:tc>
                  <a:txBody>
                    <a:bodyPr/>
                    <a:lstStyle/>
                    <a:p>
                      <a:pPr algn="ctr"/>
                      <a:r>
                        <a:rPr lang="en-US" sz="1400" dirty="0"/>
                        <a:t>302</a:t>
                      </a:r>
                    </a:p>
                  </a:txBody>
                  <a:tcPr/>
                </a:tc>
                <a:tc>
                  <a:txBody>
                    <a:bodyPr/>
                    <a:lstStyle/>
                    <a:p>
                      <a:pPr algn="ctr"/>
                      <a:r>
                        <a:rPr lang="en-US" sz="1400" dirty="0"/>
                        <a:t>88</a:t>
                      </a:r>
                    </a:p>
                  </a:txBody>
                  <a:tcPr/>
                </a:tc>
                <a:extLst>
                  <a:ext uri="{0D108BD9-81ED-4DB2-BD59-A6C34878D82A}">
                    <a16:rowId xmlns:a16="http://schemas.microsoft.com/office/drawing/2014/main" val="1901292938"/>
                  </a:ext>
                </a:extLst>
              </a:tr>
            </a:tbl>
          </a:graphicData>
        </a:graphic>
      </p:graphicFrame>
    </p:spTree>
    <p:extLst>
      <p:ext uri="{BB962C8B-B14F-4D97-AF65-F5344CB8AC3E}">
        <p14:creationId xmlns:p14="http://schemas.microsoft.com/office/powerpoint/2010/main" val="35151632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1249A3-7838-6054-C15F-A2CD46E9E92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D5BBA85-D0FB-2A8E-5D84-8F2FF4B7C3F1}"/>
              </a:ext>
            </a:extLst>
          </p:cNvPr>
          <p:cNvSpPr>
            <a:spLocks noGrp="1"/>
          </p:cNvSpPr>
          <p:nvPr>
            <p:ph type="title"/>
          </p:nvPr>
        </p:nvSpPr>
        <p:spPr>
          <a:xfrm>
            <a:off x="914401" y="685801"/>
            <a:ext cx="10361084" cy="653127"/>
          </a:xfrm>
        </p:spPr>
        <p:txBody>
          <a:bodyPr/>
          <a:lstStyle/>
          <a:p>
            <a:r>
              <a:rPr lang="en-GB" dirty="0">
                <a:solidFill>
                  <a:schemeClr val="tx1">
                    <a:lumMod val="50000"/>
                    <a:lumOff val="50000"/>
                  </a:schemeClr>
                </a:solidFill>
              </a:rPr>
              <a:t>TGbi Agenda – May 13, 2025 – PM1</a:t>
            </a:r>
          </a:p>
        </p:txBody>
      </p:sp>
      <p:sp>
        <p:nvSpPr>
          <p:cNvPr id="9218" name="Rectangle 2">
            <a:extLst>
              <a:ext uri="{FF2B5EF4-FFF2-40B4-BE49-F238E27FC236}">
                <a16:creationId xmlns:a16="http://schemas.microsoft.com/office/drawing/2014/main" id="{AF4FC10A-4605-081B-911E-24B581C4BF3F}"/>
              </a:ext>
            </a:extLst>
          </p:cNvPr>
          <p:cNvSpPr>
            <a:spLocks noGrp="1" noChangeArrowheads="1"/>
          </p:cNvSpPr>
          <p:nvPr>
            <p:ph idx="1"/>
          </p:nvPr>
        </p:nvSpPr>
        <p:spPr>
          <a:xfrm>
            <a:off x="914401" y="1338927"/>
            <a:ext cx="10361084" cy="4833271"/>
          </a:xfrm>
          <a:ln/>
        </p:spPr>
        <p:txBody>
          <a:bodyPr>
            <a:normAutofit fontScale="92500"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solidFill>
                  <a:schemeClr val="tx1">
                    <a:lumMod val="50000"/>
                    <a:lumOff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Agenda approval –  approved by unanimous consent (34 participants on-line, 14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600" spc="-1" dirty="0">
              <a:solidFill>
                <a:schemeClr val="tx1">
                  <a:lumMod val="50000"/>
                  <a:lumOff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solidFill>
                  <a:schemeClr val="tx1">
                    <a:lumMod val="50000"/>
                    <a:lumOff val="50000"/>
                  </a:schemeClr>
                </a:solidFill>
                <a:latin typeface="Times New Roman" panose="02020603050405020304" pitchFamily="18" charset="0"/>
                <a:cs typeface="Times New Roman" panose="02020603050405020304" pitchFamily="18" charset="0"/>
                <a:sym typeface="Times New Roman"/>
              </a:rPr>
              <a:t>Schedule for the week:</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400" spc="-1" dirty="0">
                <a:solidFill>
                  <a:schemeClr val="tx1">
                    <a:lumMod val="50000"/>
                    <a:lumOff val="50000"/>
                  </a:schemeClr>
                </a:solidFill>
                <a:latin typeface="Times New Roman" panose="02020603050405020304" pitchFamily="18" charset="0"/>
                <a:cs typeface="Times New Roman" panose="02020603050405020304" pitchFamily="18" charset="0"/>
              </a:rPr>
              <a:t>Tuesday			PM1 – </a:t>
            </a:r>
            <a:r>
              <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Po-kai Huang 25/532, 535, Jarkko </a:t>
            </a:r>
            <a:r>
              <a:rPr lang="en-US" sz="1400" spc="-1" dirty="0" err="1">
                <a:solidFill>
                  <a:schemeClr val="tx1">
                    <a:lumMod val="50000"/>
                    <a:lumOff val="50000"/>
                  </a:schemeClr>
                </a:solidFill>
                <a:latin typeface="Times New Roman" panose="02020603050405020304" pitchFamily="18" charset="0"/>
                <a:cs typeface="Times New Roman" panose="02020603050405020304" pitchFamily="18" charset="0"/>
                <a:sym typeface="Arial"/>
              </a:rPr>
              <a:t>Kneckt</a:t>
            </a:r>
            <a:r>
              <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 25/708r0, 25/709r1</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400" spc="-1" dirty="0">
                <a:solidFill>
                  <a:schemeClr val="tx1">
                    <a:lumMod val="50000"/>
                    <a:lumOff val="50000"/>
                  </a:schemeClr>
                </a:solidFill>
                <a:latin typeface="Times New Roman" panose="02020603050405020304" pitchFamily="18" charset="0"/>
                <a:cs typeface="Times New Roman" panose="02020603050405020304" pitchFamily="18" charset="0"/>
              </a:rPr>
              <a:t>Wednesday			AM1 –</a:t>
            </a:r>
            <a:r>
              <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 Domenico Ficara 25/485r5, Carol Ansley 25/625r3, Hitoshi Morioka 25/895r0</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400" spc="-1" dirty="0">
                <a:solidFill>
                  <a:schemeClr val="tx1">
                    <a:lumMod val="50000"/>
                    <a:lumOff val="50000"/>
                  </a:schemeClr>
                </a:solidFill>
                <a:latin typeface="Times New Roman" panose="02020603050405020304" pitchFamily="18" charset="0"/>
                <a:cs typeface="Times New Roman" panose="02020603050405020304" pitchFamily="18" charset="0"/>
              </a:rPr>
              <a:t>Thursday			AM1 – Review timeline, straw polls/motions of accumulated documents, submission queue</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400" spc="-1" dirty="0">
                <a:solidFill>
                  <a:schemeClr val="tx1">
                    <a:lumMod val="50000"/>
                    <a:lumOff val="50000"/>
                  </a:schemeClr>
                </a:solidFill>
                <a:latin typeface="Times New Roman" panose="02020603050405020304" pitchFamily="18" charset="0"/>
                <a:cs typeface="Times New Roman" panose="02020603050405020304" pitchFamily="18" charset="0"/>
              </a:rPr>
              <a:t>Thursday			PM1 – Ad Hoc discussion, closing </a:t>
            </a:r>
            <a:r>
              <a:rPr lang="en-US" sz="1400" dirty="0">
                <a:solidFill>
                  <a:schemeClr val="tx1">
                    <a:lumMod val="50000"/>
                    <a:lumOff val="50000"/>
                  </a:schemeClr>
                </a:solidFill>
                <a:latin typeface="Times New Roman" panose="02020603050405020304" pitchFamily="18" charset="0"/>
                <a:cs typeface="Times New Roman" panose="02020603050405020304" pitchFamily="18" charset="0"/>
              </a:rPr>
              <a:t>motions, submission queue</a:t>
            </a:r>
          </a:p>
          <a:p>
            <a:pPr marL="0" lvl="1" indent="0">
              <a:defRPr sz="1500" spc="-1">
                <a:latin typeface="Arial"/>
                <a:ea typeface="Arial"/>
                <a:cs typeface="Arial"/>
                <a:sym typeface="Arial"/>
              </a:defRPr>
            </a:pPr>
            <a:endParaRPr lang="en-US" sz="1600" b="1" spc="-1" dirty="0">
              <a:solidFill>
                <a:schemeClr val="tx1">
                  <a:lumMod val="50000"/>
                  <a:lumOff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solidFill>
                  <a:schemeClr val="tx1">
                    <a:lumMod val="50000"/>
                    <a:lumOff val="50000"/>
                  </a:schemeClr>
                </a:solidFill>
                <a:latin typeface="Times New Roman"/>
                <a:cs typeface="Times New Roman"/>
                <a:sym typeface="Times New Roman"/>
              </a:rPr>
              <a:t>Discussion</a:t>
            </a:r>
            <a:endParaRPr lang="en-US" sz="1600" dirty="0">
              <a:solidFill>
                <a:schemeClr val="tx1">
                  <a:lumMod val="50000"/>
                  <a:lumOff val="50000"/>
                </a:schemeClr>
              </a:solidFill>
              <a:latin typeface="Times New Roman" panose="02020603050405020304" pitchFamily="18" charset="0"/>
              <a:cs typeface="Times New Roman" panose="02020603050405020304" pitchFamily="18" charset="0"/>
            </a:endParaRPr>
          </a:p>
          <a:p>
            <a:pPr lvl="1">
              <a:buFont typeface="Arial"/>
              <a:buChar char="•"/>
            </a:pPr>
            <a:endParaRPr lang="en-US" sz="1600" spc="-1" dirty="0">
              <a:solidFill>
                <a:schemeClr val="tx1">
                  <a:lumMod val="50000"/>
                  <a:lumOff val="50000"/>
                </a:schemeClr>
              </a:solidFill>
              <a:latin typeface="Times New Roman" panose="02020603050405020304" pitchFamily="18" charset="0"/>
              <a:cs typeface="Times New Roman" panose="02020603050405020304" pitchFamily="18" charset="0"/>
              <a:sym typeface="Arial"/>
            </a:endParaRPr>
          </a:p>
          <a:p>
            <a:pPr lvl="1">
              <a:buFont typeface="Arial"/>
              <a:buChar char="•"/>
            </a:pPr>
            <a:r>
              <a:rPr lang="en-US" sz="16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Jarkko </a:t>
            </a:r>
            <a:r>
              <a:rPr lang="en-US" sz="1600" spc="-1" dirty="0" err="1">
                <a:solidFill>
                  <a:schemeClr val="tx1">
                    <a:lumMod val="50000"/>
                    <a:lumOff val="50000"/>
                  </a:schemeClr>
                </a:solidFill>
                <a:latin typeface="Times New Roman" panose="02020603050405020304" pitchFamily="18" charset="0"/>
                <a:cs typeface="Times New Roman" panose="02020603050405020304" pitchFamily="18" charset="0"/>
                <a:sym typeface="Arial"/>
              </a:rPr>
              <a:t>Kneckt</a:t>
            </a:r>
            <a:r>
              <a:rPr lang="en-US" sz="16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 – 25/583r3 – straw poll</a:t>
            </a:r>
          </a:p>
          <a:p>
            <a:pPr lvl="1">
              <a:buFont typeface="Arial"/>
              <a:buChar char="•"/>
            </a:pPr>
            <a:r>
              <a:rPr lang="en-US" sz="16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Antonio de la Oliva – 25/693r2 straw poll</a:t>
            </a:r>
          </a:p>
          <a:p>
            <a:pPr lvl="1">
              <a:buFont typeface="Arial"/>
              <a:buChar char="•"/>
            </a:pPr>
            <a:r>
              <a:rPr lang="en-US" sz="16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Po-Kai Huang – 25/532, 25/535 presented and partially polled, 25/536?</a:t>
            </a:r>
          </a:p>
          <a:p>
            <a:pPr lvl="1">
              <a:buFont typeface="Arial"/>
              <a:buChar char="•"/>
            </a:pPr>
            <a:r>
              <a:rPr lang="en-US" sz="16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Jarkko </a:t>
            </a:r>
            <a:r>
              <a:rPr lang="en-US" sz="1600" spc="-1" dirty="0" err="1">
                <a:solidFill>
                  <a:schemeClr val="tx1">
                    <a:lumMod val="50000"/>
                    <a:lumOff val="50000"/>
                  </a:schemeClr>
                </a:solidFill>
                <a:latin typeface="Times New Roman" panose="02020603050405020304" pitchFamily="18" charset="0"/>
                <a:cs typeface="Times New Roman" panose="02020603050405020304" pitchFamily="18" charset="0"/>
                <a:sym typeface="Arial"/>
              </a:rPr>
              <a:t>Kneckt</a:t>
            </a:r>
            <a:r>
              <a:rPr lang="en-US" sz="16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 25/708r0 presented, 25/709r1</a:t>
            </a:r>
          </a:p>
          <a:p>
            <a:pPr lvl="1">
              <a:buFont typeface="Arial"/>
              <a:buChar char="•"/>
            </a:pPr>
            <a:r>
              <a:rPr lang="en-US" sz="16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Any other topics?</a:t>
            </a:r>
          </a:p>
          <a:p>
            <a:pPr lvl="0" hangingPunct="0">
              <a:defRPr sz="1500" spc="-1">
                <a:latin typeface="Arial"/>
                <a:ea typeface="Arial"/>
                <a:cs typeface="Arial"/>
                <a:sym typeface="Arial"/>
              </a:defRPr>
            </a:pPr>
            <a:endParaRPr lang="en-US" sz="1600" dirty="0">
              <a:solidFill>
                <a:schemeClr val="tx1">
                  <a:lumMod val="50000"/>
                  <a:lumOff val="50000"/>
                </a:schemeClr>
              </a:solidFill>
            </a:endParaRPr>
          </a:p>
          <a:p>
            <a:pPr lvl="0" hangingPunct="0">
              <a:defRPr sz="1500" spc="-1">
                <a:latin typeface="Arial"/>
                <a:ea typeface="Arial"/>
                <a:cs typeface="Arial"/>
                <a:sym typeface="Arial"/>
              </a:defRPr>
            </a:pPr>
            <a:r>
              <a:rPr lang="en-US" sz="1600" dirty="0">
                <a:solidFill>
                  <a:schemeClr val="tx1">
                    <a:lumMod val="50000"/>
                    <a:lumOff val="50000"/>
                  </a:schemeClr>
                </a:solidFill>
              </a:rPr>
              <a:t>Recess</a:t>
            </a:r>
          </a:p>
        </p:txBody>
      </p:sp>
      <p:sp>
        <p:nvSpPr>
          <p:cNvPr id="6" name="Slide Number Placeholder 5">
            <a:extLst>
              <a:ext uri="{FF2B5EF4-FFF2-40B4-BE49-F238E27FC236}">
                <a16:creationId xmlns:a16="http://schemas.microsoft.com/office/drawing/2014/main" id="{ADEE1F00-70B4-447A-A0B1-B1350FF7F2C3}"/>
              </a:ext>
            </a:extLst>
          </p:cNvPr>
          <p:cNvSpPr>
            <a:spLocks noGrp="1"/>
          </p:cNvSpPr>
          <p:nvPr>
            <p:ph type="sldNum" idx="12"/>
          </p:nvPr>
        </p:nvSpPr>
        <p:spPr/>
        <p:txBody>
          <a:bodyPr/>
          <a:lstStyle/>
          <a:p>
            <a:r>
              <a:rPr lang="en-GB"/>
              <a:t>Slide </a:t>
            </a:r>
            <a:fld id="{8DC72EFA-1DF8-481C-8B66-C8A1D5DAFDEA}" type="slidenum">
              <a:rPr lang="en-GB"/>
              <a:pPr/>
              <a:t>19</a:t>
            </a:fld>
            <a:endParaRPr lang="en-GB"/>
          </a:p>
        </p:txBody>
      </p:sp>
      <p:sp>
        <p:nvSpPr>
          <p:cNvPr id="5" name="Footer Placeholder 4">
            <a:extLst>
              <a:ext uri="{FF2B5EF4-FFF2-40B4-BE49-F238E27FC236}">
                <a16:creationId xmlns:a16="http://schemas.microsoft.com/office/drawing/2014/main" id="{5628E694-7843-163E-8044-91ADFC3EB8F3}"/>
              </a:ext>
            </a:extLst>
          </p:cNvPr>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a:extLst>
              <a:ext uri="{FF2B5EF4-FFF2-40B4-BE49-F238E27FC236}">
                <a16:creationId xmlns:a16="http://schemas.microsoft.com/office/drawing/2014/main" id="{6678B704-8C4D-71AF-9E03-E222B4CFAFE5}"/>
              </a:ext>
            </a:extLst>
          </p:cNvPr>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graphicFrame>
        <p:nvGraphicFramePr>
          <p:cNvPr id="3" name="Table 2">
            <a:extLst>
              <a:ext uri="{FF2B5EF4-FFF2-40B4-BE49-F238E27FC236}">
                <a16:creationId xmlns:a16="http://schemas.microsoft.com/office/drawing/2014/main" id="{0456F851-4D12-E71B-B9A1-7FF85F216CD6}"/>
              </a:ext>
            </a:extLst>
          </p:cNvPr>
          <p:cNvGraphicFramePr>
            <a:graphicFrameLocks noGrp="1"/>
          </p:cNvGraphicFramePr>
          <p:nvPr>
            <p:extLst>
              <p:ext uri="{D42A27DB-BD31-4B8C-83A1-F6EECF244321}">
                <p14:modId xmlns:p14="http://schemas.microsoft.com/office/powerpoint/2010/main" val="3491904229"/>
              </p:ext>
            </p:extLst>
          </p:nvPr>
        </p:nvGraphicFramePr>
        <p:xfrm>
          <a:off x="3429000" y="5542599"/>
          <a:ext cx="8128000" cy="741680"/>
        </p:xfrm>
        <a:graphic>
          <a:graphicData uri="http://schemas.openxmlformats.org/drawingml/2006/table">
            <a:tbl>
              <a:tblPr firstRow="1" bandRow="1">
                <a:tableStyleId>{5940675A-B579-460E-94D1-54222C63F5DA}</a:tableStyleId>
              </a:tblPr>
              <a:tblGrid>
                <a:gridCol w="2032000">
                  <a:extLst>
                    <a:ext uri="{9D8B030D-6E8A-4147-A177-3AD203B41FA5}">
                      <a16:colId xmlns:a16="http://schemas.microsoft.com/office/drawing/2014/main" val="3371383129"/>
                    </a:ext>
                  </a:extLst>
                </a:gridCol>
                <a:gridCol w="2032000">
                  <a:extLst>
                    <a:ext uri="{9D8B030D-6E8A-4147-A177-3AD203B41FA5}">
                      <a16:colId xmlns:a16="http://schemas.microsoft.com/office/drawing/2014/main" val="2651672124"/>
                    </a:ext>
                  </a:extLst>
                </a:gridCol>
                <a:gridCol w="2032000">
                  <a:extLst>
                    <a:ext uri="{9D8B030D-6E8A-4147-A177-3AD203B41FA5}">
                      <a16:colId xmlns:a16="http://schemas.microsoft.com/office/drawing/2014/main" val="4216020611"/>
                    </a:ext>
                  </a:extLst>
                </a:gridCol>
                <a:gridCol w="2032000">
                  <a:extLst>
                    <a:ext uri="{9D8B030D-6E8A-4147-A177-3AD203B41FA5}">
                      <a16:colId xmlns:a16="http://schemas.microsoft.com/office/drawing/2014/main" val="1028984983"/>
                    </a:ext>
                  </a:extLst>
                </a:gridCol>
              </a:tblGrid>
              <a:tr h="370840">
                <a:tc>
                  <a:txBody>
                    <a:bodyPr/>
                    <a:lstStyle/>
                    <a:p>
                      <a:pPr algn="ctr"/>
                      <a:r>
                        <a:rPr lang="en-US" sz="1400" dirty="0"/>
                        <a:t>Unassigned</a:t>
                      </a:r>
                    </a:p>
                  </a:txBody>
                  <a:tcPr/>
                </a:tc>
                <a:tc>
                  <a:txBody>
                    <a:bodyPr/>
                    <a:lstStyle/>
                    <a:p>
                      <a:pPr algn="ctr"/>
                      <a:r>
                        <a:rPr lang="en-US" sz="1400" dirty="0"/>
                        <a:t>Assigned</a:t>
                      </a:r>
                    </a:p>
                  </a:txBody>
                  <a:tcPr/>
                </a:tc>
                <a:tc>
                  <a:txBody>
                    <a:bodyPr/>
                    <a:lstStyle/>
                    <a:p>
                      <a:pPr algn="ctr"/>
                      <a:r>
                        <a:rPr lang="en-US" sz="1400" dirty="0"/>
                        <a:t>Ready for Motion</a:t>
                      </a:r>
                    </a:p>
                  </a:txBody>
                  <a:tcPr/>
                </a:tc>
                <a:tc>
                  <a:txBody>
                    <a:bodyPr/>
                    <a:lstStyle/>
                    <a:p>
                      <a:pPr algn="ctr"/>
                      <a:r>
                        <a:rPr lang="en-US" sz="1400" dirty="0"/>
                        <a:t>Resolution Approved</a:t>
                      </a:r>
                    </a:p>
                  </a:txBody>
                  <a:tcPr/>
                </a:tc>
                <a:extLst>
                  <a:ext uri="{0D108BD9-81ED-4DB2-BD59-A6C34878D82A}">
                    <a16:rowId xmlns:a16="http://schemas.microsoft.com/office/drawing/2014/main" val="407142916"/>
                  </a:ext>
                </a:extLst>
              </a:tr>
              <a:tr h="370840">
                <a:tc>
                  <a:txBody>
                    <a:bodyPr/>
                    <a:lstStyle/>
                    <a:p>
                      <a:pPr algn="ctr"/>
                      <a:r>
                        <a:rPr lang="en-US" sz="1400" dirty="0"/>
                        <a:t>4</a:t>
                      </a:r>
                    </a:p>
                  </a:txBody>
                  <a:tcPr/>
                </a:tc>
                <a:tc>
                  <a:txBody>
                    <a:bodyPr/>
                    <a:lstStyle/>
                    <a:p>
                      <a:pPr algn="ctr"/>
                      <a:r>
                        <a:rPr lang="en-US" sz="1400" dirty="0"/>
                        <a:t>820</a:t>
                      </a:r>
                    </a:p>
                  </a:txBody>
                  <a:tcPr/>
                </a:tc>
                <a:tc>
                  <a:txBody>
                    <a:bodyPr/>
                    <a:lstStyle/>
                    <a:p>
                      <a:pPr algn="ctr"/>
                      <a:r>
                        <a:rPr lang="en-US" sz="1400" dirty="0"/>
                        <a:t>160</a:t>
                      </a:r>
                    </a:p>
                  </a:txBody>
                  <a:tcPr/>
                </a:tc>
                <a:tc>
                  <a:txBody>
                    <a:bodyPr/>
                    <a:lstStyle/>
                    <a:p>
                      <a:pPr algn="ctr"/>
                      <a:r>
                        <a:rPr lang="en-US" sz="1400" dirty="0"/>
                        <a:t>88</a:t>
                      </a:r>
                    </a:p>
                  </a:txBody>
                  <a:tcPr/>
                </a:tc>
                <a:extLst>
                  <a:ext uri="{0D108BD9-81ED-4DB2-BD59-A6C34878D82A}">
                    <a16:rowId xmlns:a16="http://schemas.microsoft.com/office/drawing/2014/main" val="1901292938"/>
                  </a:ext>
                </a:extLst>
              </a:tr>
            </a:tbl>
          </a:graphicData>
        </a:graphic>
      </p:graphicFrame>
    </p:spTree>
    <p:extLst>
      <p:ext uri="{BB962C8B-B14F-4D97-AF65-F5344CB8AC3E}">
        <p14:creationId xmlns:p14="http://schemas.microsoft.com/office/powerpoint/2010/main" val="32755662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Agenda for 2025 May Interim</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4656FE-C205-9FE3-AF58-BA6A4F3EA70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7F92EE7-F470-5303-11AB-4E50EE176BF1}"/>
              </a:ext>
            </a:extLst>
          </p:cNvPr>
          <p:cNvSpPr>
            <a:spLocks noGrp="1"/>
          </p:cNvSpPr>
          <p:nvPr>
            <p:ph type="title"/>
          </p:nvPr>
        </p:nvSpPr>
        <p:spPr>
          <a:xfrm>
            <a:off x="914401" y="685801"/>
            <a:ext cx="10361084" cy="653127"/>
          </a:xfrm>
        </p:spPr>
        <p:txBody>
          <a:bodyPr/>
          <a:lstStyle/>
          <a:p>
            <a:r>
              <a:rPr lang="en-GB" dirty="0">
                <a:solidFill>
                  <a:schemeClr val="bg2">
                    <a:lumMod val="75000"/>
                  </a:schemeClr>
                </a:solidFill>
              </a:rPr>
              <a:t>TGbi Agenda – May 12, 2025 – PM1</a:t>
            </a:r>
          </a:p>
        </p:txBody>
      </p:sp>
      <p:sp>
        <p:nvSpPr>
          <p:cNvPr id="9218" name="Rectangle 2">
            <a:extLst>
              <a:ext uri="{FF2B5EF4-FFF2-40B4-BE49-F238E27FC236}">
                <a16:creationId xmlns:a16="http://schemas.microsoft.com/office/drawing/2014/main" id="{8C1263FC-7837-B253-03EC-E2618306429E}"/>
              </a:ext>
            </a:extLst>
          </p:cNvPr>
          <p:cNvSpPr>
            <a:spLocks noGrp="1" noChangeArrowheads="1"/>
          </p:cNvSpPr>
          <p:nvPr>
            <p:ph idx="1"/>
          </p:nvPr>
        </p:nvSpPr>
        <p:spPr>
          <a:xfrm>
            <a:off x="914401" y="1338927"/>
            <a:ext cx="10361084" cy="4833271"/>
          </a:xfrm>
          <a:ln/>
        </p:spPr>
        <p:txBody>
          <a:bodyPr>
            <a:normAutofit fontScale="92500" lnSpcReduction="2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solidFill>
                  <a:schemeClr val="bg2">
                    <a:lumMod val="75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bg2">
                    <a:lumMod val="75000"/>
                  </a:schemeClr>
                </a:solidFill>
                <a:latin typeface="Times New Roman" panose="02020603050405020304" pitchFamily="18" charset="0"/>
                <a:cs typeface="Times New Roman" panose="02020603050405020304" pitchFamily="18" charset="0"/>
                <a:sym typeface="Arial"/>
              </a:rPr>
              <a:t>Agenda approval –  approved by unanimous consent (26 participants on-line, 16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600" spc="-1" dirty="0">
              <a:solidFill>
                <a:schemeClr val="bg2">
                  <a:lumMod val="75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solidFill>
                  <a:schemeClr val="bg2">
                    <a:lumMod val="75000"/>
                  </a:schemeClr>
                </a:solidFill>
                <a:latin typeface="Times New Roman" panose="02020603050405020304" pitchFamily="18" charset="0"/>
                <a:cs typeface="Times New Roman" panose="02020603050405020304" pitchFamily="18" charset="0"/>
                <a:sym typeface="Times New Roman"/>
              </a:rPr>
              <a:t>Schedule for the week:</a:t>
            </a:r>
          </a:p>
          <a:p>
            <a:pPr marL="800100" lvl="1">
              <a:buFont typeface="Arial" panose="020B0604020202020204" pitchFamily="34" charset="0"/>
              <a:buChar char="•"/>
              <a:defRPr sz="1500" spc="-1">
                <a:latin typeface="Arial"/>
                <a:ea typeface="Arial"/>
                <a:cs typeface="Arial"/>
                <a:sym typeface="Arial"/>
              </a:defRPr>
            </a:pPr>
            <a:r>
              <a:rPr lang="en-US" sz="1400" b="1" spc="-1" dirty="0">
                <a:solidFill>
                  <a:schemeClr val="bg2">
                    <a:lumMod val="75000"/>
                  </a:schemeClr>
                </a:solidFill>
                <a:latin typeface="Times New Roman" panose="02020603050405020304" pitchFamily="18" charset="0"/>
                <a:cs typeface="Times New Roman" panose="02020603050405020304" pitchFamily="18" charset="0"/>
              </a:rPr>
              <a:t>   Monday			PM1 – </a:t>
            </a:r>
            <a:r>
              <a:rPr lang="en-US" sz="1400" b="1" spc="-1" dirty="0">
                <a:solidFill>
                  <a:schemeClr val="bg2">
                    <a:lumMod val="75000"/>
                  </a:schemeClr>
                </a:solidFill>
                <a:latin typeface="Times New Roman" panose="02020603050405020304" pitchFamily="18" charset="0"/>
                <a:cs typeface="Times New Roman" panose="02020603050405020304" pitchFamily="18" charset="0"/>
                <a:sym typeface="Arial"/>
              </a:rPr>
              <a:t>Jarkko </a:t>
            </a:r>
            <a:r>
              <a:rPr lang="en-US" sz="1400" b="1" spc="-1" dirty="0" err="1">
                <a:solidFill>
                  <a:schemeClr val="bg2">
                    <a:lumMod val="75000"/>
                  </a:schemeClr>
                </a:solidFill>
                <a:latin typeface="Times New Roman" panose="02020603050405020304" pitchFamily="18" charset="0"/>
                <a:cs typeface="Times New Roman" panose="02020603050405020304" pitchFamily="18" charset="0"/>
                <a:sym typeface="Arial"/>
              </a:rPr>
              <a:t>Kneckt</a:t>
            </a:r>
            <a:r>
              <a:rPr lang="en-US" sz="1400" b="1" spc="-1" dirty="0">
                <a:solidFill>
                  <a:schemeClr val="bg2">
                    <a:lumMod val="75000"/>
                  </a:schemeClr>
                </a:solidFill>
                <a:latin typeface="Times New Roman" panose="02020603050405020304" pitchFamily="18" charset="0"/>
                <a:cs typeface="Times New Roman" panose="02020603050405020304" pitchFamily="18" charset="0"/>
                <a:sym typeface="Arial"/>
              </a:rPr>
              <a:t> 25/583r0 - partially presented, Antonio de la Oliva 25/693r2, 25/692r3</a:t>
            </a:r>
            <a:endParaRPr lang="en-US" sz="1400" b="1" spc="-1" dirty="0">
              <a:solidFill>
                <a:schemeClr val="bg2">
                  <a:lumMod val="75000"/>
                </a:schemeClr>
              </a:solidFill>
              <a:latin typeface="Times New Roman" panose="02020603050405020304" pitchFamily="18" charset="0"/>
              <a:cs typeface="Times New Roman" panose="02020603050405020304" pitchFamily="18" charset="0"/>
            </a:endParaRP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400" spc="-1" dirty="0">
                <a:solidFill>
                  <a:schemeClr val="bg2">
                    <a:lumMod val="75000"/>
                  </a:schemeClr>
                </a:solidFill>
                <a:latin typeface="Times New Roman" panose="02020603050405020304" pitchFamily="18" charset="0"/>
                <a:cs typeface="Times New Roman" panose="02020603050405020304" pitchFamily="18" charset="0"/>
              </a:rPr>
              <a:t>Tuesday			PM1 – </a:t>
            </a:r>
            <a:r>
              <a:rPr lang="en-US" sz="1400" spc="-1" dirty="0">
                <a:solidFill>
                  <a:schemeClr val="bg2">
                    <a:lumMod val="75000"/>
                  </a:schemeClr>
                </a:solidFill>
                <a:latin typeface="Times New Roman" panose="02020603050405020304" pitchFamily="18" charset="0"/>
                <a:cs typeface="Times New Roman" panose="02020603050405020304" pitchFamily="18" charset="0"/>
                <a:sym typeface="Arial"/>
              </a:rPr>
              <a:t>Po-kai Huang 25/536, 554, 532, 535, Jarkko </a:t>
            </a:r>
            <a:r>
              <a:rPr lang="en-US" sz="1400" spc="-1" dirty="0" err="1">
                <a:solidFill>
                  <a:schemeClr val="bg2">
                    <a:lumMod val="75000"/>
                  </a:schemeClr>
                </a:solidFill>
                <a:latin typeface="Times New Roman" panose="02020603050405020304" pitchFamily="18" charset="0"/>
                <a:cs typeface="Times New Roman" panose="02020603050405020304" pitchFamily="18" charset="0"/>
                <a:sym typeface="Arial"/>
              </a:rPr>
              <a:t>Kneckt</a:t>
            </a:r>
            <a:r>
              <a:rPr lang="en-US" sz="1400" spc="-1" dirty="0">
                <a:solidFill>
                  <a:schemeClr val="bg2">
                    <a:lumMod val="75000"/>
                  </a:schemeClr>
                </a:solidFill>
                <a:latin typeface="Times New Roman" panose="02020603050405020304" pitchFamily="18" charset="0"/>
                <a:cs typeface="Times New Roman" panose="02020603050405020304" pitchFamily="18" charset="0"/>
                <a:sym typeface="Arial"/>
              </a:rPr>
              <a:t> 25/708r0, 25/709r1</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400" spc="-1" dirty="0">
                <a:solidFill>
                  <a:schemeClr val="bg2">
                    <a:lumMod val="75000"/>
                  </a:schemeClr>
                </a:solidFill>
                <a:latin typeface="Times New Roman" panose="02020603050405020304" pitchFamily="18" charset="0"/>
                <a:cs typeface="Times New Roman" panose="02020603050405020304" pitchFamily="18" charset="0"/>
              </a:rPr>
              <a:t>Wednesday			AM1 –</a:t>
            </a:r>
            <a:r>
              <a:rPr lang="en-US" sz="1400" spc="-1" dirty="0">
                <a:solidFill>
                  <a:schemeClr val="bg2">
                    <a:lumMod val="75000"/>
                  </a:schemeClr>
                </a:solidFill>
                <a:latin typeface="Times New Roman" panose="02020603050405020304" pitchFamily="18" charset="0"/>
                <a:cs typeface="Times New Roman" panose="02020603050405020304" pitchFamily="18" charset="0"/>
                <a:sym typeface="Arial"/>
              </a:rPr>
              <a:t> Domenico Ficara 25/485r5, Carol Ansley 25/625r3, Hitoshi Morioka 25/895r0</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400" spc="-1" dirty="0">
                <a:solidFill>
                  <a:schemeClr val="bg2">
                    <a:lumMod val="75000"/>
                  </a:schemeClr>
                </a:solidFill>
                <a:latin typeface="Times New Roman" panose="02020603050405020304" pitchFamily="18" charset="0"/>
                <a:cs typeface="Times New Roman" panose="02020603050405020304" pitchFamily="18" charset="0"/>
              </a:rPr>
              <a:t>Thursday			AM1 – Review timeline, straw polls/motions of accumulated documents, submission queue</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400" spc="-1" dirty="0">
                <a:solidFill>
                  <a:schemeClr val="bg2">
                    <a:lumMod val="75000"/>
                  </a:schemeClr>
                </a:solidFill>
                <a:latin typeface="Times New Roman" panose="02020603050405020304" pitchFamily="18" charset="0"/>
                <a:cs typeface="Times New Roman" panose="02020603050405020304" pitchFamily="18" charset="0"/>
              </a:rPr>
              <a:t>Thursday			PM1 – Ad Hoc discussion, closing </a:t>
            </a:r>
            <a:r>
              <a:rPr lang="en-US" sz="1400" dirty="0">
                <a:solidFill>
                  <a:schemeClr val="bg2">
                    <a:lumMod val="75000"/>
                  </a:schemeClr>
                </a:solidFill>
                <a:latin typeface="Times New Roman" panose="02020603050405020304" pitchFamily="18" charset="0"/>
                <a:cs typeface="Times New Roman" panose="02020603050405020304" pitchFamily="18" charset="0"/>
              </a:rPr>
              <a:t>motions, submission queue</a:t>
            </a:r>
          </a:p>
          <a:p>
            <a:pPr marL="0" lvl="1" indent="0">
              <a:defRPr sz="1500" spc="-1">
                <a:latin typeface="Arial"/>
                <a:ea typeface="Arial"/>
                <a:cs typeface="Arial"/>
                <a:sym typeface="Arial"/>
              </a:defRPr>
            </a:pPr>
            <a:endParaRPr lang="en-US" sz="1600" spc="-1" dirty="0">
              <a:solidFill>
                <a:schemeClr val="bg2">
                  <a:lumMod val="75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solidFill>
                  <a:schemeClr val="bg2">
                    <a:lumMod val="75000"/>
                  </a:schemeClr>
                </a:solidFill>
                <a:latin typeface="Times New Roman" panose="02020603050405020304" pitchFamily="18" charset="0"/>
                <a:cs typeface="Times New Roman" panose="02020603050405020304" pitchFamily="18" charset="0"/>
                <a:sym typeface="Times New Roman"/>
              </a:rPr>
              <a:t>Motion to approve minutes from March Plenary and March/April teleconferences – Motion #61</a:t>
            </a:r>
          </a:p>
          <a:p>
            <a:pPr marL="0" lvl="1" indent="0">
              <a:defRPr sz="1500" spc="-1">
                <a:latin typeface="Arial"/>
                <a:ea typeface="Arial"/>
                <a:cs typeface="Arial"/>
                <a:sym typeface="Arial"/>
              </a:defRPr>
            </a:pPr>
            <a:endParaRPr lang="en-US" sz="1600" b="1" spc="-1" dirty="0">
              <a:solidFill>
                <a:schemeClr val="bg2">
                  <a:lumMod val="75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solidFill>
                  <a:schemeClr val="bg2">
                    <a:lumMod val="75000"/>
                  </a:schemeClr>
                </a:solidFill>
                <a:latin typeface="Times New Roman"/>
                <a:cs typeface="Times New Roman"/>
                <a:sym typeface="Times New Roman"/>
              </a:rPr>
              <a:t>Discussion</a:t>
            </a:r>
            <a:endParaRPr lang="en-US" sz="1600" dirty="0">
              <a:solidFill>
                <a:schemeClr val="bg2">
                  <a:lumMod val="75000"/>
                </a:schemeClr>
              </a:solidFill>
              <a:latin typeface="Times New Roman" panose="02020603050405020304" pitchFamily="18" charset="0"/>
              <a:cs typeface="Times New Roman" panose="02020603050405020304" pitchFamily="18" charset="0"/>
            </a:endParaRPr>
          </a:p>
          <a:p>
            <a:pPr lvl="1">
              <a:buFont typeface="Arial"/>
              <a:buChar char="•"/>
            </a:pPr>
            <a:endParaRPr lang="en-US" sz="1600" spc="-1" dirty="0">
              <a:solidFill>
                <a:schemeClr val="bg2">
                  <a:lumMod val="75000"/>
                </a:schemeClr>
              </a:solidFill>
              <a:latin typeface="Times New Roman" panose="02020603050405020304" pitchFamily="18" charset="0"/>
              <a:cs typeface="Times New Roman" panose="02020603050405020304" pitchFamily="18" charset="0"/>
              <a:sym typeface="Arial"/>
            </a:endParaRPr>
          </a:p>
          <a:p>
            <a:pPr lvl="1">
              <a:buFont typeface="Arial"/>
              <a:buChar char="•"/>
            </a:pPr>
            <a:r>
              <a:rPr lang="en-US" sz="1600" spc="-1" dirty="0">
                <a:solidFill>
                  <a:schemeClr val="bg2">
                    <a:lumMod val="75000"/>
                  </a:schemeClr>
                </a:solidFill>
                <a:latin typeface="Times New Roman" panose="02020603050405020304" pitchFamily="18" charset="0"/>
                <a:cs typeface="Times New Roman" panose="02020603050405020304" pitchFamily="18" charset="0"/>
                <a:sym typeface="Arial"/>
              </a:rPr>
              <a:t>Jarkko </a:t>
            </a:r>
            <a:r>
              <a:rPr lang="en-US" sz="1600" spc="-1" dirty="0" err="1">
                <a:solidFill>
                  <a:schemeClr val="bg2">
                    <a:lumMod val="75000"/>
                  </a:schemeClr>
                </a:solidFill>
                <a:latin typeface="Times New Roman" panose="02020603050405020304" pitchFamily="18" charset="0"/>
                <a:cs typeface="Times New Roman" panose="02020603050405020304" pitchFamily="18" charset="0"/>
                <a:sym typeface="Arial"/>
              </a:rPr>
              <a:t>Kneckt</a:t>
            </a:r>
            <a:r>
              <a:rPr lang="en-US" sz="1600" spc="-1" dirty="0">
                <a:solidFill>
                  <a:schemeClr val="bg2">
                    <a:lumMod val="75000"/>
                  </a:schemeClr>
                </a:solidFill>
                <a:latin typeface="Times New Roman" panose="02020603050405020304" pitchFamily="18" charset="0"/>
                <a:cs typeface="Times New Roman" panose="02020603050405020304" pitchFamily="18" charset="0"/>
                <a:sym typeface="Arial"/>
              </a:rPr>
              <a:t> – 25/583r2 – presented &amp; straw poll tomorrow</a:t>
            </a:r>
          </a:p>
          <a:p>
            <a:pPr lvl="1">
              <a:buFont typeface="Arial"/>
              <a:buChar char="•"/>
            </a:pPr>
            <a:r>
              <a:rPr lang="en-US" sz="1600" spc="-1" dirty="0">
                <a:solidFill>
                  <a:schemeClr val="bg2">
                    <a:lumMod val="75000"/>
                  </a:schemeClr>
                </a:solidFill>
                <a:latin typeface="Times New Roman" panose="02020603050405020304" pitchFamily="18" charset="0"/>
                <a:cs typeface="Times New Roman" panose="02020603050405020304" pitchFamily="18" charset="0"/>
                <a:sym typeface="Arial"/>
              </a:rPr>
              <a:t>Antonio de la Oliva – 25/693r2 presented and straw poll tomorrow, 25/692r3 presented and straw polled </a:t>
            </a:r>
          </a:p>
          <a:p>
            <a:pPr lvl="1">
              <a:buFont typeface="Arial"/>
              <a:buChar char="•"/>
            </a:pPr>
            <a:r>
              <a:rPr lang="en-US" sz="1600" spc="-1" dirty="0">
                <a:solidFill>
                  <a:schemeClr val="bg2">
                    <a:lumMod val="75000"/>
                  </a:schemeClr>
                </a:solidFill>
                <a:latin typeface="Times New Roman" panose="02020603050405020304" pitchFamily="18" charset="0"/>
                <a:cs typeface="Times New Roman" panose="02020603050405020304" pitchFamily="18" charset="0"/>
                <a:sym typeface="Arial"/>
              </a:rPr>
              <a:t>Po-Kai Huang – 25/554r5 presented &amp; straw poll, 25/536r1 presented &amp; straw polled 4 resolutions</a:t>
            </a:r>
          </a:p>
          <a:p>
            <a:pPr lvl="1">
              <a:buFont typeface="Arial"/>
              <a:buChar char="•"/>
            </a:pPr>
            <a:r>
              <a:rPr lang="en-US" sz="1600" spc="-1" dirty="0">
                <a:solidFill>
                  <a:schemeClr val="bg2">
                    <a:lumMod val="75000"/>
                  </a:schemeClr>
                </a:solidFill>
                <a:latin typeface="Times New Roman" panose="02020603050405020304" pitchFamily="18" charset="0"/>
                <a:cs typeface="Times New Roman" panose="02020603050405020304" pitchFamily="18" charset="0"/>
                <a:sym typeface="Arial"/>
              </a:rPr>
              <a:t>Any other topics?</a:t>
            </a:r>
          </a:p>
          <a:p>
            <a:pPr lvl="0" hangingPunct="0">
              <a:defRPr sz="1500" spc="-1">
                <a:latin typeface="Arial"/>
                <a:ea typeface="Arial"/>
                <a:cs typeface="Arial"/>
                <a:sym typeface="Arial"/>
              </a:defRPr>
            </a:pPr>
            <a:endParaRPr lang="en-US" sz="1600" dirty="0">
              <a:solidFill>
                <a:schemeClr val="bg2">
                  <a:lumMod val="75000"/>
                </a:schemeClr>
              </a:solidFill>
            </a:endParaRPr>
          </a:p>
          <a:p>
            <a:pPr lvl="0" hangingPunct="0">
              <a:defRPr sz="1500" spc="-1">
                <a:latin typeface="Arial"/>
                <a:ea typeface="Arial"/>
                <a:cs typeface="Arial"/>
                <a:sym typeface="Arial"/>
              </a:defRPr>
            </a:pPr>
            <a:r>
              <a:rPr lang="en-US" sz="1600" dirty="0">
                <a:solidFill>
                  <a:schemeClr val="bg2">
                    <a:lumMod val="75000"/>
                  </a:schemeClr>
                </a:solidFill>
              </a:rPr>
              <a:t>Recess</a:t>
            </a:r>
          </a:p>
        </p:txBody>
      </p:sp>
      <p:sp>
        <p:nvSpPr>
          <p:cNvPr id="6" name="Slide Number Placeholder 5">
            <a:extLst>
              <a:ext uri="{FF2B5EF4-FFF2-40B4-BE49-F238E27FC236}">
                <a16:creationId xmlns:a16="http://schemas.microsoft.com/office/drawing/2014/main" id="{DCD15EB9-B2B3-2279-645F-14C19508312A}"/>
              </a:ext>
            </a:extLst>
          </p:cNvPr>
          <p:cNvSpPr>
            <a:spLocks noGrp="1"/>
          </p:cNvSpPr>
          <p:nvPr>
            <p:ph type="sldNum" idx="12"/>
          </p:nvPr>
        </p:nvSpPr>
        <p:spPr/>
        <p:txBody>
          <a:bodyPr/>
          <a:lstStyle/>
          <a:p>
            <a:r>
              <a:rPr lang="en-GB"/>
              <a:t>Slide </a:t>
            </a:r>
            <a:fld id="{8DC72EFA-1DF8-481C-8B66-C8A1D5DAFDEA}" type="slidenum">
              <a:rPr lang="en-GB"/>
              <a:pPr/>
              <a:t>20</a:t>
            </a:fld>
            <a:endParaRPr lang="en-GB"/>
          </a:p>
        </p:txBody>
      </p:sp>
      <p:sp>
        <p:nvSpPr>
          <p:cNvPr id="5" name="Footer Placeholder 4">
            <a:extLst>
              <a:ext uri="{FF2B5EF4-FFF2-40B4-BE49-F238E27FC236}">
                <a16:creationId xmlns:a16="http://schemas.microsoft.com/office/drawing/2014/main" id="{D0C35FF2-E118-D5AF-602F-68E2E11E1657}"/>
              </a:ext>
            </a:extLst>
          </p:cNvPr>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a:extLst>
              <a:ext uri="{FF2B5EF4-FFF2-40B4-BE49-F238E27FC236}">
                <a16:creationId xmlns:a16="http://schemas.microsoft.com/office/drawing/2014/main" id="{C9EE0373-7D84-DF26-4693-C8951140CC06}"/>
              </a:ext>
            </a:extLst>
          </p:cNvPr>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graphicFrame>
        <p:nvGraphicFramePr>
          <p:cNvPr id="3" name="Table 2">
            <a:extLst>
              <a:ext uri="{FF2B5EF4-FFF2-40B4-BE49-F238E27FC236}">
                <a16:creationId xmlns:a16="http://schemas.microsoft.com/office/drawing/2014/main" id="{FDF30383-007C-3107-27A1-5FB11878522F}"/>
              </a:ext>
            </a:extLst>
          </p:cNvPr>
          <p:cNvGraphicFramePr>
            <a:graphicFrameLocks noGrp="1"/>
          </p:cNvGraphicFramePr>
          <p:nvPr>
            <p:extLst>
              <p:ext uri="{D42A27DB-BD31-4B8C-83A1-F6EECF244321}">
                <p14:modId xmlns:p14="http://schemas.microsoft.com/office/powerpoint/2010/main" val="2444074703"/>
              </p:ext>
            </p:extLst>
          </p:nvPr>
        </p:nvGraphicFramePr>
        <p:xfrm>
          <a:off x="3429000" y="5542599"/>
          <a:ext cx="8128000" cy="741680"/>
        </p:xfrm>
        <a:graphic>
          <a:graphicData uri="http://schemas.openxmlformats.org/drawingml/2006/table">
            <a:tbl>
              <a:tblPr firstRow="1" bandRow="1">
                <a:tableStyleId>{5940675A-B579-460E-94D1-54222C63F5DA}</a:tableStyleId>
              </a:tblPr>
              <a:tblGrid>
                <a:gridCol w="2032000">
                  <a:extLst>
                    <a:ext uri="{9D8B030D-6E8A-4147-A177-3AD203B41FA5}">
                      <a16:colId xmlns:a16="http://schemas.microsoft.com/office/drawing/2014/main" val="3371383129"/>
                    </a:ext>
                  </a:extLst>
                </a:gridCol>
                <a:gridCol w="2032000">
                  <a:extLst>
                    <a:ext uri="{9D8B030D-6E8A-4147-A177-3AD203B41FA5}">
                      <a16:colId xmlns:a16="http://schemas.microsoft.com/office/drawing/2014/main" val="2651672124"/>
                    </a:ext>
                  </a:extLst>
                </a:gridCol>
                <a:gridCol w="2032000">
                  <a:extLst>
                    <a:ext uri="{9D8B030D-6E8A-4147-A177-3AD203B41FA5}">
                      <a16:colId xmlns:a16="http://schemas.microsoft.com/office/drawing/2014/main" val="4216020611"/>
                    </a:ext>
                  </a:extLst>
                </a:gridCol>
                <a:gridCol w="2032000">
                  <a:extLst>
                    <a:ext uri="{9D8B030D-6E8A-4147-A177-3AD203B41FA5}">
                      <a16:colId xmlns:a16="http://schemas.microsoft.com/office/drawing/2014/main" val="1028984983"/>
                    </a:ext>
                  </a:extLst>
                </a:gridCol>
              </a:tblGrid>
              <a:tr h="370840">
                <a:tc>
                  <a:txBody>
                    <a:bodyPr/>
                    <a:lstStyle/>
                    <a:p>
                      <a:pPr algn="ctr"/>
                      <a:r>
                        <a:rPr lang="en-US" sz="1400" dirty="0"/>
                        <a:t>Unassigned</a:t>
                      </a:r>
                    </a:p>
                  </a:txBody>
                  <a:tcPr/>
                </a:tc>
                <a:tc>
                  <a:txBody>
                    <a:bodyPr/>
                    <a:lstStyle/>
                    <a:p>
                      <a:pPr algn="ctr"/>
                      <a:r>
                        <a:rPr lang="en-US" sz="1400" dirty="0"/>
                        <a:t>Assigned</a:t>
                      </a:r>
                    </a:p>
                  </a:txBody>
                  <a:tcPr/>
                </a:tc>
                <a:tc>
                  <a:txBody>
                    <a:bodyPr/>
                    <a:lstStyle/>
                    <a:p>
                      <a:pPr algn="ctr"/>
                      <a:r>
                        <a:rPr lang="en-US" sz="1400" dirty="0"/>
                        <a:t>Ready for Motion</a:t>
                      </a:r>
                    </a:p>
                  </a:txBody>
                  <a:tcPr/>
                </a:tc>
                <a:tc>
                  <a:txBody>
                    <a:bodyPr/>
                    <a:lstStyle/>
                    <a:p>
                      <a:pPr algn="ctr"/>
                      <a:r>
                        <a:rPr lang="en-US" sz="1400" dirty="0"/>
                        <a:t>Resolution Approved</a:t>
                      </a:r>
                    </a:p>
                  </a:txBody>
                  <a:tcPr/>
                </a:tc>
                <a:extLst>
                  <a:ext uri="{0D108BD9-81ED-4DB2-BD59-A6C34878D82A}">
                    <a16:rowId xmlns:a16="http://schemas.microsoft.com/office/drawing/2014/main" val="407142916"/>
                  </a:ext>
                </a:extLst>
              </a:tr>
              <a:tr h="370840">
                <a:tc>
                  <a:txBody>
                    <a:bodyPr/>
                    <a:lstStyle/>
                    <a:p>
                      <a:pPr algn="ctr"/>
                      <a:r>
                        <a:rPr lang="en-US" sz="1400" dirty="0"/>
                        <a:t>4</a:t>
                      </a:r>
                    </a:p>
                  </a:txBody>
                  <a:tcPr/>
                </a:tc>
                <a:tc>
                  <a:txBody>
                    <a:bodyPr/>
                    <a:lstStyle/>
                    <a:p>
                      <a:pPr algn="ctr"/>
                      <a:r>
                        <a:rPr lang="en-US" sz="1400" dirty="0"/>
                        <a:t>856</a:t>
                      </a:r>
                    </a:p>
                  </a:txBody>
                  <a:tcPr/>
                </a:tc>
                <a:tc>
                  <a:txBody>
                    <a:bodyPr/>
                    <a:lstStyle/>
                    <a:p>
                      <a:pPr algn="ctr"/>
                      <a:r>
                        <a:rPr lang="en-US" sz="1400" dirty="0"/>
                        <a:t>124</a:t>
                      </a:r>
                    </a:p>
                  </a:txBody>
                  <a:tcPr/>
                </a:tc>
                <a:tc>
                  <a:txBody>
                    <a:bodyPr/>
                    <a:lstStyle/>
                    <a:p>
                      <a:pPr algn="ctr"/>
                      <a:r>
                        <a:rPr lang="en-US" sz="1400" dirty="0"/>
                        <a:t>88</a:t>
                      </a:r>
                    </a:p>
                  </a:txBody>
                  <a:tcPr/>
                </a:tc>
                <a:extLst>
                  <a:ext uri="{0D108BD9-81ED-4DB2-BD59-A6C34878D82A}">
                    <a16:rowId xmlns:a16="http://schemas.microsoft.com/office/drawing/2014/main" val="1901292938"/>
                  </a:ext>
                </a:extLst>
              </a:tr>
            </a:tbl>
          </a:graphicData>
        </a:graphic>
      </p:graphicFrame>
    </p:spTree>
    <p:extLst>
      <p:ext uri="{BB962C8B-B14F-4D97-AF65-F5344CB8AC3E}">
        <p14:creationId xmlns:p14="http://schemas.microsoft.com/office/powerpoint/2010/main" val="42162858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7109E-B59D-B7D5-6307-C96B9491A760}"/>
              </a:ext>
            </a:extLst>
          </p:cNvPr>
          <p:cNvSpPr>
            <a:spLocks noGrp="1"/>
          </p:cNvSpPr>
          <p:nvPr>
            <p:ph type="title"/>
          </p:nvPr>
        </p:nvSpPr>
        <p:spPr/>
        <p:txBody>
          <a:bodyPr/>
          <a:lstStyle/>
          <a:p>
            <a:r>
              <a:rPr lang="en-US" dirty="0"/>
              <a:t>Working Submission Queue</a:t>
            </a:r>
          </a:p>
        </p:txBody>
      </p:sp>
      <p:sp>
        <p:nvSpPr>
          <p:cNvPr id="3" name="Content Placeholder 2">
            <a:extLst>
              <a:ext uri="{FF2B5EF4-FFF2-40B4-BE49-F238E27FC236}">
                <a16:creationId xmlns:a16="http://schemas.microsoft.com/office/drawing/2014/main" id="{9AE4ADD2-A2E6-96EE-8F18-123A66846EF8}"/>
              </a:ext>
            </a:extLst>
          </p:cNvPr>
          <p:cNvSpPr>
            <a:spLocks noGrp="1"/>
          </p:cNvSpPr>
          <p:nvPr>
            <p:ph idx="1"/>
          </p:nvPr>
        </p:nvSpPr>
        <p:spPr>
          <a:xfrm>
            <a:off x="914401" y="1524000"/>
            <a:ext cx="10361084" cy="4570415"/>
          </a:xfrm>
        </p:spPr>
        <p:txBody>
          <a:bodyPr/>
          <a:lstStyle/>
          <a:p>
            <a:pPr marL="514350" lvl="1" indent="0">
              <a:defRPr sz="1500" spc="-1">
                <a:latin typeface="Arial"/>
                <a:ea typeface="Arial"/>
                <a:cs typeface="Arial"/>
                <a:sym typeface="Arial"/>
              </a:defRPr>
            </a:pPr>
            <a:r>
              <a:rPr lang="en-US" sz="1600" b="1" spc="-1" dirty="0">
                <a:solidFill>
                  <a:schemeClr val="bg2"/>
                </a:solidFill>
                <a:latin typeface="Times New Roman" panose="02020603050405020304" pitchFamily="18" charset="0"/>
                <a:cs typeface="Times New Roman" panose="02020603050405020304" pitchFamily="18" charset="0"/>
                <a:sym typeface="Arial"/>
              </a:rPr>
              <a:t>Jarkko </a:t>
            </a:r>
            <a:r>
              <a:rPr lang="en-US" sz="1600" b="1" spc="-1" dirty="0" err="1">
                <a:solidFill>
                  <a:schemeClr val="bg2"/>
                </a:solidFill>
                <a:latin typeface="Times New Roman" panose="02020603050405020304" pitchFamily="18" charset="0"/>
                <a:cs typeface="Times New Roman" panose="02020603050405020304" pitchFamily="18" charset="0"/>
                <a:sym typeface="Arial"/>
              </a:rPr>
              <a:t>Kneckt</a:t>
            </a:r>
            <a:r>
              <a:rPr lang="en-US" sz="1600" b="1" spc="-1" dirty="0">
                <a:solidFill>
                  <a:schemeClr val="bg2"/>
                </a:solidFill>
                <a:latin typeface="Times New Roman" panose="02020603050405020304" pitchFamily="18" charset="0"/>
                <a:cs typeface="Times New Roman" panose="02020603050405020304" pitchFamily="18" charset="0"/>
                <a:sym typeface="Arial"/>
              </a:rPr>
              <a:t> 25/583r2 - partially presented</a:t>
            </a:r>
          </a:p>
          <a:p>
            <a:pPr marL="514350" lvl="1" indent="0">
              <a:defRPr sz="1500" spc="-1">
                <a:latin typeface="Arial"/>
                <a:ea typeface="Arial"/>
                <a:cs typeface="Arial"/>
                <a:sym typeface="Arial"/>
              </a:defRPr>
            </a:pPr>
            <a:r>
              <a:rPr lang="en-US" sz="1600" b="1" spc="-1" dirty="0">
                <a:solidFill>
                  <a:schemeClr val="bg2"/>
                </a:solidFill>
                <a:latin typeface="Times New Roman" panose="02020603050405020304" pitchFamily="18" charset="0"/>
                <a:cs typeface="Times New Roman" panose="02020603050405020304" pitchFamily="18" charset="0"/>
                <a:sym typeface="Arial"/>
              </a:rPr>
              <a:t>Antonio de la Oliva 25/693r2, 25/692r3</a:t>
            </a:r>
            <a:endParaRPr lang="en-US" sz="1600" b="1" spc="-1" dirty="0">
              <a:solidFill>
                <a:schemeClr val="bg2"/>
              </a:solidFill>
              <a:latin typeface="Times New Roman" panose="02020603050405020304" pitchFamily="18" charset="0"/>
              <a:cs typeface="Times New Roman" panose="02020603050405020304" pitchFamily="18" charset="0"/>
              <a:sym typeface="Times New Roman"/>
            </a:endParaRPr>
          </a:p>
          <a:p>
            <a:pPr marL="514350" lvl="1" indent="0">
              <a:defRPr sz="1500" spc="-1">
                <a:latin typeface="Arial"/>
                <a:ea typeface="Arial"/>
                <a:cs typeface="Arial"/>
                <a:sym typeface="Arial"/>
              </a:defRPr>
            </a:pPr>
            <a:r>
              <a:rPr lang="en-US" sz="1600" b="1"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Po-kai Huang 25/536, 554, 532, 535</a:t>
            </a:r>
          </a:p>
          <a:p>
            <a:pPr marL="514350" lvl="1" indent="0">
              <a:defRPr sz="1500" spc="-1">
                <a:latin typeface="Arial"/>
                <a:ea typeface="Arial"/>
                <a:cs typeface="Arial"/>
                <a:sym typeface="Arial"/>
              </a:defRPr>
            </a:pPr>
            <a:r>
              <a:rPr lang="en-US" sz="1600" b="1" spc="-1" dirty="0">
                <a:solidFill>
                  <a:schemeClr val="bg2"/>
                </a:solidFill>
                <a:latin typeface="Times New Roman" panose="02020603050405020304" pitchFamily="18" charset="0"/>
                <a:cs typeface="Times New Roman" panose="02020603050405020304" pitchFamily="18" charset="0"/>
                <a:sym typeface="Arial"/>
              </a:rPr>
              <a:t>Jarkko </a:t>
            </a:r>
            <a:r>
              <a:rPr lang="en-US" sz="1600" b="1" spc="-1" dirty="0" err="1">
                <a:solidFill>
                  <a:schemeClr val="bg2"/>
                </a:solidFill>
                <a:latin typeface="Times New Roman" panose="02020603050405020304" pitchFamily="18" charset="0"/>
                <a:cs typeface="Times New Roman" panose="02020603050405020304" pitchFamily="18" charset="0"/>
                <a:sym typeface="Arial"/>
              </a:rPr>
              <a:t>Kneckt</a:t>
            </a:r>
            <a:r>
              <a:rPr lang="en-US" sz="1600" b="1" spc="-1" dirty="0">
                <a:solidFill>
                  <a:schemeClr val="bg2"/>
                </a:solidFill>
                <a:latin typeface="Times New Roman" panose="02020603050405020304" pitchFamily="18" charset="0"/>
                <a:cs typeface="Times New Roman" panose="02020603050405020304" pitchFamily="18" charset="0"/>
                <a:sym typeface="Arial"/>
              </a:rPr>
              <a:t> 25/708r0, 25/709r1</a:t>
            </a:r>
          </a:p>
          <a:p>
            <a:pPr marL="514350" lvl="1" indent="0">
              <a:defRPr sz="1500" spc="-1">
                <a:latin typeface="Arial"/>
                <a:ea typeface="Arial"/>
                <a:cs typeface="Arial"/>
                <a:sym typeface="Arial"/>
              </a:defRPr>
            </a:pPr>
            <a:r>
              <a:rPr lang="en-US" sz="1600" b="1" spc="-1" dirty="0">
                <a:solidFill>
                  <a:schemeClr val="bg2"/>
                </a:solidFill>
                <a:latin typeface="Times New Roman" panose="02020603050405020304" pitchFamily="18" charset="0"/>
                <a:cs typeface="Times New Roman" panose="02020603050405020304" pitchFamily="18" charset="0"/>
                <a:sym typeface="Arial"/>
              </a:rPr>
              <a:t>Domenico Ficara 25/485r5</a:t>
            </a:r>
          </a:p>
          <a:p>
            <a:pPr marL="514350" lvl="1" indent="0">
              <a:defRPr sz="1500" spc="-1">
                <a:latin typeface="Arial"/>
                <a:ea typeface="Arial"/>
                <a:cs typeface="Arial"/>
                <a:sym typeface="Arial"/>
              </a:defRPr>
            </a:pPr>
            <a:r>
              <a:rPr lang="en-US" sz="1600" b="1" spc="-1" dirty="0">
                <a:solidFill>
                  <a:schemeClr val="bg2"/>
                </a:solidFill>
                <a:latin typeface="Times New Roman" panose="02020603050405020304" pitchFamily="18" charset="0"/>
                <a:cs typeface="Times New Roman" panose="02020603050405020304" pitchFamily="18" charset="0"/>
                <a:sym typeface="Arial"/>
              </a:rPr>
              <a:t>Carol Ansley 25/626r3</a:t>
            </a:r>
          </a:p>
          <a:p>
            <a:pPr marL="514350" lvl="1" indent="0">
              <a:defRPr sz="1500" spc="-1">
                <a:latin typeface="Arial"/>
                <a:ea typeface="Arial"/>
                <a:cs typeface="Arial"/>
                <a:sym typeface="Arial"/>
              </a:defRPr>
            </a:pPr>
            <a:r>
              <a:rPr lang="en-US" sz="1600" b="1" spc="-1" dirty="0">
                <a:solidFill>
                  <a:schemeClr val="bg1">
                    <a:lumMod val="50000"/>
                  </a:schemeClr>
                </a:solidFill>
                <a:latin typeface="Times New Roman" panose="02020603050405020304" pitchFamily="18" charset="0"/>
                <a:cs typeface="Times New Roman" panose="02020603050405020304" pitchFamily="18" charset="0"/>
                <a:sym typeface="Arial"/>
              </a:rPr>
              <a:t>Hitoshi Morioka 25/895r0 presented but discussion unfinished</a:t>
            </a:r>
          </a:p>
          <a:p>
            <a:pPr marL="514350" lvl="1" indent="0">
              <a:defRPr sz="1500" spc="-1">
                <a:latin typeface="Arial"/>
                <a:ea typeface="Arial"/>
                <a:cs typeface="Arial"/>
                <a:sym typeface="Arial"/>
              </a:defRPr>
            </a:pPr>
            <a:r>
              <a:rPr lang="en-US" sz="1600" b="1" spc="-1" dirty="0">
                <a:solidFill>
                  <a:schemeClr val="bg1">
                    <a:lumMod val="50000"/>
                  </a:schemeClr>
                </a:solidFill>
                <a:latin typeface="Times New Roman" panose="02020603050405020304" pitchFamily="18" charset="0"/>
                <a:cs typeface="Times New Roman" panose="02020603050405020304" pitchFamily="18" charset="0"/>
                <a:sym typeface="Arial"/>
              </a:rPr>
              <a:t>Po-Kai Huang 25/891r1</a:t>
            </a:r>
          </a:p>
          <a:p>
            <a:pPr marL="514350" lvl="1" indent="0">
              <a:defRPr sz="1500" spc="-1">
                <a:latin typeface="Arial"/>
                <a:ea typeface="Arial"/>
                <a:cs typeface="Arial"/>
                <a:sym typeface="Arial"/>
              </a:defRPr>
            </a:pPr>
            <a:r>
              <a:rPr lang="en-US" sz="1600" b="1" spc="-1" dirty="0">
                <a:solidFill>
                  <a:schemeClr val="tx1"/>
                </a:solidFill>
                <a:latin typeface="Times New Roman" panose="02020603050405020304" pitchFamily="18" charset="0"/>
                <a:cs typeface="Times New Roman" panose="02020603050405020304" pitchFamily="18" charset="0"/>
                <a:sym typeface="Arial"/>
              </a:rPr>
              <a:t>Antonio de la Oliva </a:t>
            </a:r>
            <a:r>
              <a:rPr lang="en-US" sz="1600" b="1" spc="-1" dirty="0">
                <a:solidFill>
                  <a:schemeClr val="bg1">
                    <a:lumMod val="50000"/>
                  </a:schemeClr>
                </a:solidFill>
                <a:latin typeface="Times New Roman" panose="02020603050405020304" pitchFamily="18" charset="0"/>
                <a:cs typeface="Times New Roman" panose="02020603050405020304" pitchFamily="18" charset="0"/>
                <a:sym typeface="Arial"/>
              </a:rPr>
              <a:t>25/924r2</a:t>
            </a:r>
            <a:r>
              <a:rPr lang="en-US" sz="1600" b="1" spc="-1" dirty="0">
                <a:solidFill>
                  <a:schemeClr val="tx1"/>
                </a:solidFill>
                <a:latin typeface="Times New Roman" panose="02020603050405020304" pitchFamily="18" charset="0"/>
                <a:cs typeface="Times New Roman" panose="02020603050405020304" pitchFamily="18" charset="0"/>
                <a:sym typeface="Arial"/>
              </a:rPr>
              <a:t>, 25/925r1, 25/934r0</a:t>
            </a:r>
          </a:p>
          <a:p>
            <a:pPr marL="514350" lvl="1" indent="0">
              <a:defRPr sz="1500" spc="-1">
                <a:latin typeface="Arial"/>
                <a:ea typeface="Arial"/>
                <a:cs typeface="Arial"/>
                <a:sym typeface="Arial"/>
              </a:defRPr>
            </a:pPr>
            <a:r>
              <a:rPr lang="en-US" sz="1600" b="1" spc="-1" dirty="0">
                <a:solidFill>
                  <a:schemeClr val="tx1"/>
                </a:solidFill>
                <a:latin typeface="Times New Roman" panose="02020603050405020304" pitchFamily="18" charset="0"/>
                <a:cs typeface="Times New Roman" panose="02020603050405020304" pitchFamily="18" charset="0"/>
                <a:sym typeface="Arial"/>
              </a:rPr>
              <a:t>Domenica Ficara 25/477r4</a:t>
            </a:r>
          </a:p>
          <a:p>
            <a:pPr marL="514350" lvl="1" indent="0">
              <a:defRPr sz="1500" spc="-1">
                <a:latin typeface="Arial"/>
                <a:ea typeface="Arial"/>
                <a:cs typeface="Arial"/>
                <a:sym typeface="Arial"/>
              </a:defRPr>
            </a:pPr>
            <a:r>
              <a:rPr lang="en-US" sz="1600" b="1" spc="-1" dirty="0">
                <a:solidFill>
                  <a:schemeClr val="tx1"/>
                </a:solidFill>
                <a:latin typeface="Times New Roman" panose="02020603050405020304" pitchFamily="18" charset="0"/>
                <a:cs typeface="Times New Roman" panose="02020603050405020304" pitchFamily="18" charset="0"/>
                <a:sym typeface="Arial"/>
              </a:rPr>
              <a:t>Philip Hawkes 25/951r0</a:t>
            </a:r>
          </a:p>
          <a:p>
            <a:pPr marL="514350" lvl="1" indent="0">
              <a:defRPr sz="1500" spc="-1">
                <a:latin typeface="Arial"/>
                <a:ea typeface="Arial"/>
                <a:cs typeface="Arial"/>
                <a:sym typeface="Arial"/>
              </a:defRPr>
            </a:pPr>
            <a:r>
              <a:rPr lang="en-US" sz="1600" b="1" spc="-1" dirty="0">
                <a:solidFill>
                  <a:schemeClr val="tx1"/>
                </a:solidFill>
                <a:latin typeface="Times New Roman" panose="02020603050405020304" pitchFamily="18" charset="0"/>
                <a:cs typeface="Times New Roman" panose="02020603050405020304" pitchFamily="18" charset="0"/>
                <a:sym typeface="Arial"/>
              </a:rPr>
              <a:t>Jerome Henry 25/451, 25/452</a:t>
            </a:r>
          </a:p>
          <a:p>
            <a:pPr marL="514350" lvl="1" indent="0">
              <a:defRPr sz="1500" spc="-1">
                <a:latin typeface="Arial"/>
                <a:ea typeface="Arial"/>
                <a:cs typeface="Arial"/>
                <a:sym typeface="Arial"/>
              </a:defRPr>
            </a:pPr>
            <a:r>
              <a:rPr lang="en-US" sz="1600" b="1" spc="-1" dirty="0">
                <a:solidFill>
                  <a:schemeClr val="tx1"/>
                </a:solidFill>
                <a:latin typeface="Times New Roman" panose="02020603050405020304" pitchFamily="18" charset="0"/>
                <a:cs typeface="Times New Roman" panose="02020603050405020304" pitchFamily="18" charset="0"/>
                <a:sym typeface="Arial"/>
              </a:rPr>
              <a:t>Domenico Ficara 25/955r0</a:t>
            </a:r>
          </a:p>
          <a:p>
            <a:pPr marL="514350" lvl="1" indent="0">
              <a:defRPr sz="1500" spc="-1">
                <a:latin typeface="Arial"/>
                <a:ea typeface="Arial"/>
                <a:cs typeface="Arial"/>
                <a:sym typeface="Arial"/>
              </a:defRPr>
            </a:pPr>
            <a:r>
              <a:rPr lang="en-US" sz="1600" b="1" spc="-1" dirty="0">
                <a:solidFill>
                  <a:schemeClr val="tx1"/>
                </a:solidFill>
                <a:latin typeface="Times New Roman" panose="02020603050405020304" pitchFamily="18" charset="0"/>
                <a:cs typeface="Times New Roman" panose="02020603050405020304" pitchFamily="18" charset="0"/>
                <a:sym typeface="Arial"/>
              </a:rPr>
              <a:t>Jarkko </a:t>
            </a:r>
            <a:r>
              <a:rPr lang="en-US" sz="1600" b="1" spc="-1" dirty="0" err="1">
                <a:solidFill>
                  <a:schemeClr val="tx1"/>
                </a:solidFill>
                <a:latin typeface="Times New Roman" panose="02020603050405020304" pitchFamily="18" charset="0"/>
                <a:cs typeface="Times New Roman" panose="02020603050405020304" pitchFamily="18" charset="0"/>
                <a:sym typeface="Arial"/>
              </a:rPr>
              <a:t>Kneckt</a:t>
            </a:r>
            <a:r>
              <a:rPr lang="en-US" sz="1600" b="1" spc="-1" dirty="0">
                <a:solidFill>
                  <a:schemeClr val="tx1"/>
                </a:solidFill>
                <a:latin typeface="Times New Roman" panose="02020603050405020304" pitchFamily="18" charset="0"/>
                <a:cs typeface="Times New Roman" panose="02020603050405020304" pitchFamily="18" charset="0"/>
                <a:sym typeface="Arial"/>
              </a:rPr>
              <a:t> 25/709r4</a:t>
            </a:r>
            <a:endParaRPr lang="en-US" sz="1600" dirty="0"/>
          </a:p>
        </p:txBody>
      </p:sp>
      <p:sp>
        <p:nvSpPr>
          <p:cNvPr id="4" name="Slide Number Placeholder 3">
            <a:extLst>
              <a:ext uri="{FF2B5EF4-FFF2-40B4-BE49-F238E27FC236}">
                <a16:creationId xmlns:a16="http://schemas.microsoft.com/office/drawing/2014/main" id="{4DFC1C9B-FE5F-FA01-523A-8E4708265405}"/>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9435689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1524000" y="1751761"/>
            <a:ext cx="9144000" cy="4420437"/>
          </a:xfrm>
        </p:spPr>
        <p:txBody>
          <a:bodyPr>
            <a:normAutofit fontScale="77500" lnSpcReduction="20000"/>
          </a:bodyPr>
          <a:lstStyle/>
          <a:p>
            <a:r>
              <a:rPr lang="en-US" dirty="0"/>
              <a:t>TG use case start:				March 2021</a:t>
            </a:r>
          </a:p>
          <a:p>
            <a:r>
              <a:rPr lang="en-US" dirty="0"/>
              <a:t>Use case completion:				February 2022</a:t>
            </a:r>
          </a:p>
          <a:p>
            <a:r>
              <a:rPr lang="en-US" dirty="0"/>
              <a:t>Features identified:				September 2022</a:t>
            </a:r>
          </a:p>
          <a:p>
            <a:r>
              <a:rPr lang="en-US" dirty="0"/>
              <a:t>Comment collection:			</a:t>
            </a:r>
            <a:r>
              <a:rPr lang="en-US" dirty="0">
                <a:solidFill>
                  <a:schemeClr val="tx1"/>
                </a:solidFill>
              </a:rPr>
              <a:t>	May 2024</a:t>
            </a:r>
          </a:p>
          <a:p>
            <a:r>
              <a:rPr lang="en-US" dirty="0">
                <a:solidFill>
                  <a:schemeClr val="tx1"/>
                </a:solidFill>
              </a:rPr>
              <a:t>LB initial:   						January 2025</a:t>
            </a:r>
          </a:p>
          <a:p>
            <a:r>
              <a:rPr lang="en-US" dirty="0">
                <a:solidFill>
                  <a:schemeClr val="tx1"/>
                </a:solidFill>
              </a:rPr>
              <a:t>LB re-circ:  						</a:t>
            </a:r>
            <a:r>
              <a:rPr lang="en-US" strike="sngStrike" dirty="0">
                <a:solidFill>
                  <a:srgbClr val="FF0000"/>
                </a:solidFill>
              </a:rPr>
              <a:t>July 2025 – </a:t>
            </a:r>
            <a:r>
              <a:rPr lang="en-US" dirty="0">
                <a:solidFill>
                  <a:srgbClr val="FF0000"/>
                </a:solidFill>
              </a:rPr>
              <a:t>August 2025(assuming ad hoc)</a:t>
            </a:r>
          </a:p>
          <a:p>
            <a:r>
              <a:rPr lang="en-US" dirty="0">
                <a:solidFill>
                  <a:schemeClr val="tx1"/>
                </a:solidFill>
              </a:rPr>
              <a:t>MDR: 							</a:t>
            </a:r>
            <a:r>
              <a:rPr lang="en-US" strike="sngStrike" dirty="0">
                <a:solidFill>
                  <a:srgbClr val="FF0000"/>
                </a:solidFill>
              </a:rPr>
              <a:t>July 2025 – </a:t>
            </a:r>
            <a:r>
              <a:rPr lang="en-US" dirty="0">
                <a:solidFill>
                  <a:srgbClr val="FF0000"/>
                </a:solidFill>
              </a:rPr>
              <a:t>August 2025</a:t>
            </a:r>
          </a:p>
          <a:p>
            <a:r>
              <a:rPr lang="en-US" dirty="0">
                <a:solidFill>
                  <a:schemeClr val="tx1"/>
                </a:solidFill>
              </a:rPr>
              <a:t>Ballot Pool: 						</a:t>
            </a:r>
            <a:r>
              <a:rPr lang="en-US" strike="sngStrike" dirty="0">
                <a:solidFill>
                  <a:srgbClr val="FF0000"/>
                </a:solidFill>
              </a:rPr>
              <a:t>September 2025 – </a:t>
            </a:r>
            <a:r>
              <a:rPr lang="en-US" dirty="0">
                <a:solidFill>
                  <a:srgbClr val="FF0000"/>
                </a:solidFill>
              </a:rPr>
              <a:t>November 2025*</a:t>
            </a:r>
          </a:p>
          <a:p>
            <a:r>
              <a:rPr lang="en-US" dirty="0">
                <a:solidFill>
                  <a:schemeClr val="tx1"/>
                </a:solidFill>
              </a:rPr>
              <a:t>SA ballot: 						January 2026 *</a:t>
            </a:r>
          </a:p>
          <a:p>
            <a:r>
              <a:rPr lang="en-US" dirty="0">
                <a:solidFill>
                  <a:schemeClr val="tx1"/>
                </a:solidFill>
              </a:rPr>
              <a:t>SA re-circ: 						March 2026 </a:t>
            </a:r>
          </a:p>
          <a:p>
            <a:r>
              <a:rPr lang="en-US" dirty="0">
                <a:solidFill>
                  <a:schemeClr val="tx1"/>
                </a:solidFill>
              </a:rPr>
              <a:t>802.11/LMSC approval: 			May 2026</a:t>
            </a:r>
          </a:p>
          <a:p>
            <a:r>
              <a:rPr lang="en-US" dirty="0">
                <a:solidFill>
                  <a:schemeClr val="tx1"/>
                </a:solidFill>
              </a:rPr>
              <a:t>RevCom/SASB approval: 			July 2026</a:t>
            </a:r>
          </a:p>
          <a:p>
            <a:endParaRPr lang="en-US" dirty="0">
              <a:solidFill>
                <a:schemeClr val="tx1"/>
              </a:solidFill>
            </a:endParaRPr>
          </a:p>
          <a:p>
            <a:r>
              <a:rPr lang="en-US" dirty="0">
                <a:solidFill>
                  <a:schemeClr val="tx1"/>
                </a:solidFill>
              </a:rPr>
              <a:t>* confirm with Robert Stacey</a:t>
            </a: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61</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p:txBody>
          <a:bodyPr/>
          <a:lstStyle/>
          <a:p>
            <a:pPr marL="0" indent="0">
              <a:buNone/>
            </a:pPr>
            <a:r>
              <a:rPr lang="en-US" sz="1800" b="0" dirty="0">
                <a:solidFill>
                  <a:schemeClr val="tx1"/>
                </a:solidFill>
                <a:sym typeface="Arial"/>
              </a:rPr>
              <a:t>Approve the prior session minutes: </a:t>
            </a:r>
            <a:endParaRPr lang="en-US" sz="1800" b="0" dirty="0">
              <a:solidFill>
                <a:srgbClr val="262626"/>
              </a:solidFill>
              <a:effectLst/>
              <a:latin typeface="Helvetica Neue" panose="02000503000000020004" pitchFamily="2" charset="0"/>
            </a:endParaRPr>
          </a:p>
          <a:p>
            <a:r>
              <a:rPr lang="en-US" sz="1800" b="0" dirty="0">
                <a:solidFill>
                  <a:schemeClr val="tx1"/>
                </a:solidFill>
              </a:rPr>
              <a:t>11-25/444r1 (March Plenary minutes)</a:t>
            </a:r>
          </a:p>
          <a:p>
            <a:r>
              <a:rPr lang="en-US" sz="1800" b="0" dirty="0">
                <a:solidFill>
                  <a:schemeClr val="tx1"/>
                </a:solidFill>
              </a:rPr>
              <a:t>11-25/543r0 (TGbi Teleconference minutes March-April 2025)</a:t>
            </a:r>
          </a:p>
          <a:p>
            <a:endParaRPr lang="en-US" sz="1800" b="0" dirty="0">
              <a:solidFill>
                <a:schemeClr val="tx1"/>
              </a:solidFill>
            </a:endParaRPr>
          </a:p>
          <a:p>
            <a:endParaRPr lang="en-US" sz="1800" b="0" dirty="0">
              <a:solidFill>
                <a:schemeClr val="tx1"/>
              </a:solidFill>
            </a:endParaRPr>
          </a:p>
          <a:p>
            <a:r>
              <a:rPr lang="en-US" sz="1800" b="0" dirty="0"/>
              <a:t>Mover:    Jerome Henry</a:t>
            </a:r>
          </a:p>
          <a:p>
            <a:r>
              <a:rPr lang="en-US" sz="1800" b="0" dirty="0"/>
              <a:t>Second:   Po-Kai Huang</a:t>
            </a:r>
          </a:p>
          <a:p>
            <a:r>
              <a:rPr lang="en-US" sz="1800" b="0" dirty="0"/>
              <a:t>Approved by unanimous consent, 27 attendees on-line, 16 in the room</a:t>
            </a:r>
          </a:p>
        </p:txBody>
      </p:sp>
      <p:sp>
        <p:nvSpPr>
          <p:cNvPr id="4" name="Slide Number Placeholder 3">
            <a:extLst>
              <a:ext uri="{FF2B5EF4-FFF2-40B4-BE49-F238E27FC236}">
                <a16:creationId xmlns:a16="http://schemas.microsoft.com/office/drawing/2014/main" id="{2545D1FF-E2A6-C766-DC79-754BFD0D544F}"/>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15926523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289302-35DC-122C-B97D-ABCFE85515E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6EE6E72-A3D7-5196-8CFF-57D79255B46E}"/>
              </a:ext>
            </a:extLst>
          </p:cNvPr>
          <p:cNvSpPr>
            <a:spLocks noGrp="1"/>
          </p:cNvSpPr>
          <p:nvPr>
            <p:ph type="title"/>
          </p:nvPr>
        </p:nvSpPr>
        <p:spPr>
          <a:xfrm>
            <a:off x="914401" y="685801"/>
            <a:ext cx="10361084" cy="685799"/>
          </a:xfrm>
        </p:spPr>
        <p:txBody>
          <a:bodyPr/>
          <a:lstStyle/>
          <a:p>
            <a:r>
              <a:rPr lang="en-US" dirty="0"/>
              <a:t>Motion # 62</a:t>
            </a:r>
          </a:p>
        </p:txBody>
      </p:sp>
      <p:sp>
        <p:nvSpPr>
          <p:cNvPr id="3" name="Content Placeholder 2">
            <a:extLst>
              <a:ext uri="{FF2B5EF4-FFF2-40B4-BE49-F238E27FC236}">
                <a16:creationId xmlns:a16="http://schemas.microsoft.com/office/drawing/2014/main" id="{8D5BF1AE-A5B9-6A1E-96ED-F81399B5AD3F}"/>
              </a:ext>
            </a:extLst>
          </p:cNvPr>
          <p:cNvSpPr>
            <a:spLocks noGrp="1"/>
          </p:cNvSpPr>
          <p:nvPr>
            <p:ph idx="1"/>
          </p:nvPr>
        </p:nvSpPr>
        <p:spPr>
          <a:xfrm>
            <a:off x="914400" y="1447801"/>
            <a:ext cx="10744199" cy="4646614"/>
          </a:xfrm>
        </p:spPr>
        <p:txBody>
          <a:bodyPr>
            <a:normAutofit fontScale="62500" lnSpcReduction="20000"/>
          </a:bodyPr>
          <a:lstStyle/>
          <a:p>
            <a:r>
              <a:rPr lang="en-US" sz="2400" b="0" dirty="0"/>
              <a:t>Approve the texts and CID resolutions listed below and incorporate the indicated text changes into the </a:t>
            </a:r>
            <a:r>
              <a:rPr lang="en-US" sz="2400" b="0" dirty="0" err="1"/>
              <a:t>TGbi</a:t>
            </a:r>
            <a:r>
              <a:rPr lang="en-US" sz="2400" b="0" dirty="0"/>
              <a:t> draft.</a:t>
            </a:r>
            <a:endParaRPr lang="en-US" sz="2200" b="0" dirty="0">
              <a:solidFill>
                <a:schemeClr val="tx1"/>
              </a:solidFill>
              <a:sym typeface="Arial"/>
            </a:endParaRPr>
          </a:p>
          <a:p>
            <a:pPr marL="0" marR="0">
              <a:buNone/>
            </a:pPr>
            <a:r>
              <a:rPr lang="fr-FR" sz="1800" dirty="0">
                <a:effectLst/>
                <a:latin typeface="Calibri" panose="020F0502020204030204" pitchFamily="34" charset="0"/>
                <a:ea typeface="Aptos" panose="020B0004020202020204" pitchFamily="34" charset="0"/>
              </a:rPr>
              <a:t>Doc11-25/0692r4 : </a:t>
            </a:r>
            <a:r>
              <a:rPr lang="fr-FR" sz="1800" b="1" dirty="0">
                <a:effectLst/>
                <a:latin typeface="Calibri" panose="020F0502020204030204" pitchFamily="34" charset="0"/>
                <a:ea typeface="Aptos" panose="020B0004020202020204" pitchFamily="34" charset="0"/>
              </a:rPr>
              <a:t>12</a:t>
            </a:r>
            <a:r>
              <a:rPr lang="fr-FR" sz="1800" dirty="0">
                <a:effectLst/>
                <a:latin typeface="Calibri" panose="020F0502020204030204" pitchFamily="34" charset="0"/>
                <a:ea typeface="Aptos" panose="020B0004020202020204" pitchFamily="34" charset="0"/>
              </a:rPr>
              <a:t> </a:t>
            </a:r>
            <a:r>
              <a:rPr lang="fr-FR" sz="1800" dirty="0" err="1">
                <a:effectLst/>
                <a:latin typeface="Calibri" panose="020F0502020204030204" pitchFamily="34" charset="0"/>
                <a:ea typeface="Aptos" panose="020B0004020202020204" pitchFamily="34" charset="0"/>
              </a:rPr>
              <a:t>comments</a:t>
            </a:r>
            <a:r>
              <a:rPr lang="fr-FR" sz="1800" dirty="0">
                <a:effectLst/>
                <a:latin typeface="Calibri" panose="020F0502020204030204" pitchFamily="34" charset="0"/>
                <a:ea typeface="Aptos" panose="020B0004020202020204" pitchFamily="34" charset="0"/>
              </a:rPr>
              <a:t>:</a:t>
            </a:r>
            <a:r>
              <a:rPr lang="en-US" sz="1800" dirty="0">
                <a:latin typeface="Calibri" panose="020F0502020204030204" pitchFamily="34" charset="0"/>
                <a:ea typeface="Aptos" panose="020B0004020202020204" pitchFamily="34" charset="0"/>
              </a:rPr>
              <a:t> </a:t>
            </a:r>
            <a:r>
              <a:rPr lang="fr-FR" sz="1800" dirty="0">
                <a:effectLst/>
                <a:latin typeface="Calibri" panose="020F0502020204030204" pitchFamily="34" charset="0"/>
                <a:ea typeface="Aptos" panose="020B0004020202020204" pitchFamily="34" charset="0"/>
              </a:rPr>
              <a:t>1016, 1017, 62, 218, 858, 859, 909, 922, 1018, 63,</a:t>
            </a:r>
            <a:r>
              <a:rPr lang="en-US" sz="1800" dirty="0">
                <a:latin typeface="Calibri" panose="020F0502020204030204" pitchFamily="34" charset="0"/>
                <a:ea typeface="Aptos" panose="020B0004020202020204" pitchFamily="34" charset="0"/>
              </a:rPr>
              <a:t> </a:t>
            </a:r>
            <a:r>
              <a:rPr lang="fr-FR" sz="1800" dirty="0">
                <a:effectLst/>
                <a:latin typeface="Calibri" panose="020F0502020204030204" pitchFamily="34" charset="0"/>
                <a:ea typeface="Aptos" panose="020B0004020202020204" pitchFamily="34" charset="0"/>
              </a:rPr>
              <a:t>217, 1019</a:t>
            </a:r>
            <a:endParaRPr lang="en-US" sz="1800" dirty="0">
              <a:effectLst/>
              <a:latin typeface="Calibri" panose="020F0502020204030204" pitchFamily="34" charset="0"/>
              <a:ea typeface="Aptos" panose="020B0004020202020204" pitchFamily="34" charset="0"/>
            </a:endParaRPr>
          </a:p>
          <a:p>
            <a:pPr marL="0" marR="0">
              <a:buNone/>
            </a:pPr>
            <a:r>
              <a:rPr lang="fr-FR" sz="1800" dirty="0">
                <a:effectLst/>
                <a:latin typeface="Calibri" panose="020F0502020204030204" pitchFamily="34" charset="0"/>
                <a:ea typeface="Aptos" panose="020B0004020202020204" pitchFamily="34" charset="0"/>
              </a:rPr>
              <a:t>Doc 11-25/0554r5 : </a:t>
            </a:r>
            <a:r>
              <a:rPr lang="fr-FR" sz="1800" b="1" dirty="0">
                <a:effectLst/>
                <a:latin typeface="Calibri" panose="020F0502020204030204" pitchFamily="34" charset="0"/>
                <a:ea typeface="Aptos" panose="020B0004020202020204" pitchFamily="34" charset="0"/>
              </a:rPr>
              <a:t>20</a:t>
            </a:r>
            <a:r>
              <a:rPr lang="fr-FR" sz="1800" dirty="0">
                <a:effectLst/>
                <a:latin typeface="Calibri" panose="020F0502020204030204" pitchFamily="34" charset="0"/>
                <a:ea typeface="Aptos" panose="020B0004020202020204" pitchFamily="34" charset="0"/>
              </a:rPr>
              <a:t> </a:t>
            </a:r>
            <a:r>
              <a:rPr lang="fr-FR" sz="1800" dirty="0" err="1">
                <a:effectLst/>
                <a:latin typeface="Calibri" panose="020F0502020204030204" pitchFamily="34" charset="0"/>
                <a:ea typeface="Aptos" panose="020B0004020202020204" pitchFamily="34" charset="0"/>
              </a:rPr>
              <a:t>comments</a:t>
            </a:r>
            <a:r>
              <a:rPr lang="fr-FR" sz="1800" dirty="0">
                <a:effectLst/>
                <a:latin typeface="Calibri" panose="020F0502020204030204" pitchFamily="34" charset="0"/>
                <a:ea typeface="Aptos" panose="020B0004020202020204" pitchFamily="34" charset="0"/>
              </a:rPr>
              <a:t>: 167, 165, 966, 166, 139, 140, 678, 680, 681, 849,</a:t>
            </a:r>
            <a:r>
              <a:rPr lang="en-US" sz="1800" dirty="0">
                <a:latin typeface="Calibri" panose="020F0502020204030204" pitchFamily="34" charset="0"/>
                <a:ea typeface="Aptos" panose="020B0004020202020204" pitchFamily="34" charset="0"/>
              </a:rPr>
              <a:t> </a:t>
            </a:r>
            <a:r>
              <a:rPr lang="fr-FR" sz="1800" dirty="0">
                <a:effectLst/>
                <a:latin typeface="Calibri" panose="020F0502020204030204" pitchFamily="34" charset="0"/>
                <a:ea typeface="Aptos" panose="020B0004020202020204" pitchFamily="34" charset="0"/>
              </a:rPr>
              <a:t>850, 945, 4, 266, 978, 683, 684, 685, 915, 176.</a:t>
            </a:r>
            <a:endParaRPr lang="en-US" sz="1800" dirty="0">
              <a:effectLst/>
              <a:latin typeface="Calibri" panose="020F0502020204030204" pitchFamily="34" charset="0"/>
              <a:ea typeface="Aptos" panose="020B0004020202020204" pitchFamily="34" charset="0"/>
            </a:endParaRPr>
          </a:p>
          <a:p>
            <a:pPr marL="0" marR="0">
              <a:buNone/>
            </a:pPr>
            <a:r>
              <a:rPr lang="fr-FR" sz="1800" dirty="0">
                <a:effectLst/>
                <a:latin typeface="Calibri" panose="020F0502020204030204" pitchFamily="34" charset="0"/>
                <a:ea typeface="Aptos" panose="020B0004020202020204" pitchFamily="34" charset="0"/>
              </a:rPr>
              <a:t>Doc 11-25/0536r1 : </a:t>
            </a:r>
            <a:r>
              <a:rPr lang="fr-FR" sz="1800" b="1" dirty="0">
                <a:effectLst/>
                <a:latin typeface="Calibri" panose="020F0502020204030204" pitchFamily="34" charset="0"/>
                <a:ea typeface="Aptos" panose="020B0004020202020204" pitchFamily="34" charset="0"/>
              </a:rPr>
              <a:t>4</a:t>
            </a:r>
            <a:r>
              <a:rPr lang="fr-FR" sz="1800" dirty="0">
                <a:effectLst/>
                <a:latin typeface="Calibri" panose="020F0502020204030204" pitchFamily="34" charset="0"/>
                <a:ea typeface="Aptos" panose="020B0004020202020204" pitchFamily="34" charset="0"/>
              </a:rPr>
              <a:t> </a:t>
            </a:r>
            <a:r>
              <a:rPr lang="fr-FR" sz="1800" dirty="0" err="1">
                <a:effectLst/>
                <a:latin typeface="Calibri" panose="020F0502020204030204" pitchFamily="34" charset="0"/>
                <a:ea typeface="Aptos" panose="020B0004020202020204" pitchFamily="34" charset="0"/>
              </a:rPr>
              <a:t>comments</a:t>
            </a:r>
            <a:r>
              <a:rPr lang="fr-FR" sz="1800" dirty="0">
                <a:effectLst/>
                <a:latin typeface="Calibri" panose="020F0502020204030204" pitchFamily="34" charset="0"/>
                <a:ea typeface="Aptos" panose="020B0004020202020204" pitchFamily="34" charset="0"/>
              </a:rPr>
              <a:t>: 675, 676, 847, 848</a:t>
            </a:r>
            <a:endParaRPr lang="en-US" sz="1800" dirty="0">
              <a:effectLst/>
              <a:latin typeface="Calibri" panose="020F0502020204030204" pitchFamily="34" charset="0"/>
              <a:ea typeface="Aptos" panose="020B0004020202020204" pitchFamily="34" charset="0"/>
            </a:endParaRPr>
          </a:p>
          <a:p>
            <a:pPr marL="0" marR="0">
              <a:buNone/>
            </a:pPr>
            <a:r>
              <a:rPr lang="en-US" sz="1800" dirty="0">
                <a:effectLst/>
                <a:latin typeface="Calibri" panose="020F0502020204030204" pitchFamily="34" charset="0"/>
                <a:ea typeface="Aptos" panose="020B0004020202020204" pitchFamily="34" charset="0"/>
              </a:rPr>
              <a:t>Doc 11-25/0583r3 </a:t>
            </a:r>
            <a:r>
              <a:rPr lang="en-US" sz="1800" b="1" dirty="0">
                <a:effectLst/>
                <a:latin typeface="Calibri" panose="020F0502020204030204" pitchFamily="34" charset="0"/>
                <a:ea typeface="Aptos" panose="020B0004020202020204" pitchFamily="34" charset="0"/>
              </a:rPr>
              <a:t>68 </a:t>
            </a:r>
            <a:r>
              <a:rPr lang="en-US" sz="1800" dirty="0">
                <a:effectLst/>
                <a:latin typeface="Calibri" panose="020F0502020204030204" pitchFamily="34" charset="0"/>
                <a:ea typeface="Aptos" panose="020B0004020202020204" pitchFamily="34" charset="0"/>
              </a:rPr>
              <a:t>comments: 1, 3, 20, 21, 64, 99, 100, 101, 102, 103, 134, 306, 312, 325, 335, 364, 365, 366, 415, 416, 417, 418, 505, 506, 616, 617, 618, 619, 620, 621, 622, 623, 624, 625, 626, 627, 628, 629, 630, 631, 633, 634, 635, 636, 637, 638, 639, 746, 747, 749, 773, 775, 815, 830, 831, 832, 833, 834, 835, 836, 837, 838, 893, 894, 895, 930, 994, and 1021.</a:t>
            </a:r>
          </a:p>
          <a:p>
            <a:pPr marL="0" marR="0">
              <a:buNone/>
            </a:pPr>
            <a:r>
              <a:rPr lang="en-US" sz="1800" dirty="0">
                <a:effectLst/>
                <a:latin typeface="Calibri" panose="020F0502020204030204" pitchFamily="34" charset="0"/>
                <a:ea typeface="Aptos" panose="020B0004020202020204" pitchFamily="34" charset="0"/>
              </a:rPr>
              <a:t>Doc 11-25/0693r2 5 comments: 123, 219, 951, 1020, 211.</a:t>
            </a:r>
            <a:br>
              <a:rPr lang="en-US" sz="1800" dirty="0">
                <a:effectLst/>
                <a:latin typeface="Calibri" panose="020F0502020204030204" pitchFamily="34" charset="0"/>
                <a:ea typeface="Aptos" panose="020B0004020202020204" pitchFamily="34" charset="0"/>
              </a:rPr>
            </a:br>
            <a:r>
              <a:rPr lang="en-US" sz="1800" dirty="0">
                <a:effectLst/>
                <a:latin typeface="Calibri" panose="020F0502020204030204" pitchFamily="34" charset="0"/>
                <a:ea typeface="Aptos" panose="020B0004020202020204" pitchFamily="34" charset="0"/>
              </a:rPr>
              <a:t>Doc 11-25/0535r1 6 comments: 178, 919, 917, 270, 687, 918.</a:t>
            </a:r>
            <a:br>
              <a:rPr lang="en-US" sz="1800" dirty="0">
                <a:effectLst/>
                <a:latin typeface="Calibri" panose="020F0502020204030204" pitchFamily="34" charset="0"/>
                <a:ea typeface="Aptos" panose="020B0004020202020204" pitchFamily="34" charset="0"/>
              </a:rPr>
            </a:br>
            <a:r>
              <a:rPr lang="en-US" sz="1800" dirty="0">
                <a:effectLst/>
                <a:latin typeface="Calibri" panose="020F0502020204030204" pitchFamily="34" charset="0"/>
                <a:ea typeface="Aptos" panose="020B0004020202020204" pitchFamily="34" charset="0"/>
              </a:rPr>
              <a:t>Doc 11-25/0532r1 6 comments: 845, 262, 263, 264, 265, 846.</a:t>
            </a:r>
            <a:br>
              <a:rPr lang="en-US" sz="1800" dirty="0">
                <a:effectLst/>
                <a:latin typeface="Calibri" panose="020F0502020204030204" pitchFamily="34" charset="0"/>
                <a:ea typeface="Aptos" panose="020B0004020202020204" pitchFamily="34" charset="0"/>
              </a:rPr>
            </a:br>
            <a:r>
              <a:rPr lang="en-US" sz="1800" dirty="0">
                <a:effectLst/>
                <a:latin typeface="Calibri" panose="020F0502020204030204" pitchFamily="34" charset="0"/>
                <a:ea typeface="Aptos" panose="020B0004020202020204" pitchFamily="34" charset="0"/>
              </a:rPr>
              <a:t>Doc 11-25/0626r4 23 comments: 11, 104, 297, 303, 304, 382, 383, 384, 385, 387, 388, 389, 390, 771, 787, 788, 789, 880,881, 882, 904, 937, 993</a:t>
            </a:r>
          </a:p>
          <a:p>
            <a:pPr algn="l">
              <a:buNone/>
            </a:pPr>
            <a:r>
              <a:rPr lang="en-US" sz="1800" dirty="0">
                <a:effectLst/>
                <a:latin typeface="Calibri" panose="020F0502020204030204" pitchFamily="34" charset="0"/>
                <a:ea typeface="Aptos" panose="020B0004020202020204" pitchFamily="34" charset="0"/>
              </a:rPr>
              <a:t>Doc 11-</a:t>
            </a:r>
            <a:r>
              <a:rPr lang="en-US" sz="1800" i="0" dirty="0">
                <a:solidFill>
                  <a:srgbClr val="222222"/>
                </a:solidFill>
                <a:effectLst/>
                <a:latin typeface="Calibri" panose="020F0502020204030204" pitchFamily="34" charset="0"/>
              </a:rPr>
              <a:t>25/295r8 : 43 comments :305, 271, 272, 278, 279, 282, 688, 689, 691, 692,</a:t>
            </a:r>
            <a:r>
              <a:rPr lang="en-US" sz="1400" dirty="0">
                <a:solidFill>
                  <a:srgbClr val="222222"/>
                </a:solidFill>
                <a:latin typeface="Arial" panose="020B0604020202020204" pitchFamily="34" charset="0"/>
              </a:rPr>
              <a:t> </a:t>
            </a:r>
            <a:r>
              <a:rPr lang="en-US" sz="1800" i="0" dirty="0">
                <a:solidFill>
                  <a:srgbClr val="222222"/>
                </a:solidFill>
                <a:effectLst/>
                <a:latin typeface="Calibri" panose="020F0502020204030204" pitchFamily="34" charset="0"/>
              </a:rPr>
              <a:t>693, 694, 695, 162, 702, 704, 705, 709, 710, 711,</a:t>
            </a:r>
            <a:r>
              <a:rPr lang="en-US" sz="1400" dirty="0">
                <a:solidFill>
                  <a:srgbClr val="222222"/>
                </a:solidFill>
                <a:latin typeface="Arial" panose="020B0604020202020204" pitchFamily="34" charset="0"/>
              </a:rPr>
              <a:t> </a:t>
            </a:r>
            <a:r>
              <a:rPr lang="en-US" sz="1800" i="0" dirty="0">
                <a:solidFill>
                  <a:srgbClr val="222222"/>
                </a:solidFill>
                <a:effectLst/>
                <a:latin typeface="Calibri" panose="020F0502020204030204" pitchFamily="34" charset="0"/>
              </a:rPr>
              <a:t>712, 713, 714, 715, 716, 718, 719, 852, 298, 743,</a:t>
            </a:r>
            <a:r>
              <a:rPr lang="en-US" sz="1400" dirty="0">
                <a:solidFill>
                  <a:srgbClr val="222222"/>
                </a:solidFill>
                <a:latin typeface="Arial" panose="020B0604020202020204" pitchFamily="34" charset="0"/>
              </a:rPr>
              <a:t> </a:t>
            </a:r>
            <a:r>
              <a:rPr lang="en-US" sz="1800" i="0" dirty="0">
                <a:solidFill>
                  <a:srgbClr val="222222"/>
                </a:solidFill>
                <a:effectLst/>
                <a:latin typeface="Calibri" panose="020F0502020204030204" pitchFamily="34" charset="0"/>
              </a:rPr>
              <a:t>768, 6, 8, 421, 455, 460, 734, 737, 591, 424,</a:t>
            </a:r>
            <a:r>
              <a:rPr lang="en-US" sz="1400" dirty="0">
                <a:solidFill>
                  <a:srgbClr val="222222"/>
                </a:solidFill>
                <a:latin typeface="Arial" panose="020B0604020202020204" pitchFamily="34" charset="0"/>
              </a:rPr>
              <a:t> </a:t>
            </a:r>
            <a:r>
              <a:rPr lang="en-US" sz="1800" i="0" dirty="0">
                <a:solidFill>
                  <a:srgbClr val="222222"/>
                </a:solidFill>
                <a:effectLst/>
                <a:latin typeface="Calibri" panose="020F0502020204030204" pitchFamily="34" charset="0"/>
              </a:rPr>
              <a:t>748, 458, 143</a:t>
            </a:r>
            <a:endParaRPr lang="en-US" sz="1400" i="0" dirty="0">
              <a:solidFill>
                <a:srgbClr val="222222"/>
              </a:solidFill>
              <a:effectLst/>
              <a:latin typeface="Arial" panose="020B0604020202020204" pitchFamily="34" charset="0"/>
            </a:endParaRPr>
          </a:p>
          <a:p>
            <a:pPr algn="l">
              <a:buNone/>
            </a:pPr>
            <a:r>
              <a:rPr lang="en-US" sz="1800" dirty="0">
                <a:effectLst/>
                <a:latin typeface="Calibri" panose="020F0502020204030204" pitchFamily="34" charset="0"/>
                <a:ea typeface="Aptos" panose="020B0004020202020204" pitchFamily="34" charset="0"/>
              </a:rPr>
              <a:t>Doc 11-</a:t>
            </a:r>
            <a:r>
              <a:rPr lang="en-US" sz="1800" i="0" dirty="0">
                <a:solidFill>
                  <a:srgbClr val="222222"/>
                </a:solidFill>
                <a:effectLst/>
                <a:latin typeface="Calibri" panose="020F0502020204030204" pitchFamily="34" charset="0"/>
              </a:rPr>
              <a:t>25/435r5 : 39 Comments:</a:t>
            </a:r>
            <a:r>
              <a:rPr lang="en-US" sz="1400" dirty="0">
                <a:solidFill>
                  <a:srgbClr val="222222"/>
                </a:solidFill>
                <a:latin typeface="Arial" panose="020B0604020202020204" pitchFamily="34" charset="0"/>
              </a:rPr>
              <a:t> </a:t>
            </a:r>
            <a:r>
              <a:rPr lang="en-US" sz="1800" i="0" dirty="0">
                <a:solidFill>
                  <a:srgbClr val="222222"/>
                </a:solidFill>
                <a:effectLst/>
                <a:latin typeface="Calibri" panose="020F0502020204030204" pitchFamily="34" charset="0"/>
              </a:rPr>
              <a:t>394, 399, 403, 405, 409, 410, 160, 459, 47, 491, 495, 311, 496, 497, 857, 744, 261, 644, 393, 379,</a:t>
            </a:r>
            <a:r>
              <a:rPr lang="en-US" sz="1400" dirty="0">
                <a:solidFill>
                  <a:srgbClr val="222222"/>
                </a:solidFill>
                <a:latin typeface="Arial" panose="020B0604020202020204" pitchFamily="34" charset="0"/>
              </a:rPr>
              <a:t> </a:t>
            </a:r>
            <a:r>
              <a:rPr lang="en-US" sz="1800" i="0" dirty="0">
                <a:solidFill>
                  <a:srgbClr val="222222"/>
                </a:solidFill>
                <a:effectLst/>
                <a:latin typeface="Calibri" panose="020F0502020204030204" pitchFamily="34" charset="0"/>
              </a:rPr>
              <a:t>979, 944, 927, 962, 392, 147, 169, 648, 655, 650, 667, 840, 173, 841, 842, 843, 975, 457, 742</a:t>
            </a:r>
            <a:endParaRPr lang="en-US" sz="1400" i="0" dirty="0">
              <a:solidFill>
                <a:srgbClr val="222222"/>
              </a:solidFill>
              <a:effectLst/>
              <a:latin typeface="Arial" panose="020B0604020202020204" pitchFamily="34" charset="0"/>
            </a:endParaRPr>
          </a:p>
          <a:p>
            <a:pPr algn="l">
              <a:buNone/>
            </a:pPr>
            <a:r>
              <a:rPr lang="en-US" sz="1800" dirty="0">
                <a:effectLst/>
                <a:latin typeface="Calibri" panose="020F0502020204030204" pitchFamily="34" charset="0"/>
                <a:ea typeface="Aptos" panose="020B0004020202020204" pitchFamily="34" charset="0"/>
              </a:rPr>
              <a:t>Doc 11-</a:t>
            </a:r>
            <a:r>
              <a:rPr lang="en-US" sz="1800" i="0" dirty="0">
                <a:solidFill>
                  <a:srgbClr val="222222"/>
                </a:solidFill>
                <a:effectLst/>
                <a:latin typeface="Calibri" panose="020F0502020204030204" pitchFamily="34" charset="0"/>
              </a:rPr>
              <a:t>25/435r5 2 separated CIDs resolutions:</a:t>
            </a:r>
            <a:r>
              <a:rPr lang="en-US" sz="1400" dirty="0">
                <a:solidFill>
                  <a:srgbClr val="222222"/>
                </a:solidFill>
                <a:latin typeface="Arial" panose="020B0604020202020204" pitchFamily="34" charset="0"/>
              </a:rPr>
              <a:t> </a:t>
            </a:r>
            <a:r>
              <a:rPr lang="en-US" sz="1800" i="0" dirty="0">
                <a:solidFill>
                  <a:srgbClr val="222222"/>
                </a:solidFill>
                <a:effectLst/>
                <a:latin typeface="Calibri" panose="020F0502020204030204" pitchFamily="34" charset="0"/>
              </a:rPr>
              <a:t>465 and 407 </a:t>
            </a:r>
            <a:endParaRPr lang="en-US" sz="1400" i="0" dirty="0">
              <a:solidFill>
                <a:srgbClr val="222222"/>
              </a:solidFill>
              <a:effectLst/>
              <a:latin typeface="Arial" panose="020B0604020202020204" pitchFamily="34" charset="0"/>
            </a:endParaRPr>
          </a:p>
          <a:p>
            <a:pPr algn="l">
              <a:buNone/>
            </a:pPr>
            <a:r>
              <a:rPr lang="en-US" sz="1800" dirty="0">
                <a:effectLst/>
                <a:latin typeface="Calibri" panose="020F0502020204030204" pitchFamily="34" charset="0"/>
                <a:ea typeface="Aptos" panose="020B0004020202020204" pitchFamily="34" charset="0"/>
              </a:rPr>
              <a:t>Doc 11-</a:t>
            </a:r>
            <a:r>
              <a:rPr lang="en-US" sz="1800" i="0" dirty="0">
                <a:solidFill>
                  <a:srgbClr val="222222"/>
                </a:solidFill>
                <a:effectLst/>
                <a:latin typeface="Calibri" panose="020F0502020204030204" pitchFamily="34" charset="0"/>
              </a:rPr>
              <a:t>25/542r1 4 comments: 49, 22, 192, 931</a:t>
            </a:r>
            <a:endParaRPr lang="en-US" sz="1400" i="0" dirty="0">
              <a:solidFill>
                <a:srgbClr val="222222"/>
              </a:solidFill>
              <a:effectLst/>
              <a:latin typeface="Arial" panose="020B0604020202020204" pitchFamily="34" charset="0"/>
            </a:endParaRPr>
          </a:p>
          <a:p>
            <a:pPr algn="l">
              <a:buNone/>
            </a:pPr>
            <a:r>
              <a:rPr lang="en-US" sz="1800" dirty="0">
                <a:effectLst/>
                <a:latin typeface="Calibri" panose="020F0502020204030204" pitchFamily="34" charset="0"/>
                <a:ea typeface="Aptos" panose="020B0004020202020204" pitchFamily="34" charset="0"/>
              </a:rPr>
              <a:t>Doc 11-</a:t>
            </a:r>
            <a:r>
              <a:rPr lang="en-US" sz="1800" i="0" dirty="0">
                <a:solidFill>
                  <a:srgbClr val="222222"/>
                </a:solidFill>
                <a:effectLst/>
                <a:latin typeface="Calibri" panose="020F0502020204030204" pitchFamily="34" charset="0"/>
              </a:rPr>
              <a:t>25/544r4 13 comments: 493, 950, 315, 499, 500, 501, 502, 504, 1011, 1012,</a:t>
            </a:r>
            <a:r>
              <a:rPr lang="en-US" sz="1400" dirty="0">
                <a:solidFill>
                  <a:srgbClr val="222222"/>
                </a:solidFill>
                <a:latin typeface="Arial" panose="020B0604020202020204" pitchFamily="34" charset="0"/>
              </a:rPr>
              <a:t> </a:t>
            </a:r>
            <a:r>
              <a:rPr lang="en-US" sz="1800" i="0" dirty="0">
                <a:solidFill>
                  <a:srgbClr val="222222"/>
                </a:solidFill>
                <a:effectLst/>
                <a:latin typeface="Calibri" panose="020F0502020204030204" pitchFamily="34" charset="0"/>
              </a:rPr>
              <a:t>1013, 1014, 1015 </a:t>
            </a:r>
            <a:endParaRPr lang="en-US" sz="1400" i="0" dirty="0">
              <a:solidFill>
                <a:srgbClr val="222222"/>
              </a:solidFill>
              <a:effectLst/>
              <a:latin typeface="Arial" panose="020B0604020202020204" pitchFamily="34" charset="0"/>
            </a:endParaRPr>
          </a:p>
          <a:p>
            <a:pPr algn="l">
              <a:buNone/>
            </a:pPr>
            <a:r>
              <a:rPr lang="en-US" sz="1800" dirty="0">
                <a:effectLst/>
                <a:latin typeface="Calibri" panose="020F0502020204030204" pitchFamily="34" charset="0"/>
                <a:ea typeface="Aptos" panose="020B0004020202020204" pitchFamily="34" charset="0"/>
              </a:rPr>
              <a:t>Doc </a:t>
            </a:r>
            <a:r>
              <a:rPr lang="en-US" sz="1800" dirty="0">
                <a:solidFill>
                  <a:srgbClr val="222222"/>
                </a:solidFill>
                <a:latin typeface="Calibri" panose="020F0502020204030204" pitchFamily="34" charset="0"/>
              </a:rPr>
              <a:t>11-25/555r1 22 Comments: 273, 274, 275, 280, 281, 283, 284, 690, 696, 697, 698, 699, 700, 851, 971, 972, 701, 703, 706, 707, 708, 717</a:t>
            </a:r>
          </a:p>
          <a:p>
            <a:pPr marL="0"/>
            <a:r>
              <a:rPr lang="en-US" sz="1800" dirty="0">
                <a:solidFill>
                  <a:srgbClr val="222222"/>
                </a:solidFill>
                <a:latin typeface="Calibri" panose="020F0502020204030204" pitchFamily="34" charset="0"/>
              </a:rPr>
              <a:t>Doc 11-25/891r3 Comments: 27, 80, 81, 90, 115, 116, 117, 118, 285, 316, 330, 346, 347, 348, 353, 355, 535, 536, 538, 543, 544, 546, 547, 549, 550, 551, 552, 553, 764, 807, 871, 905, 969, 1061, 1064, 1065, 995, 378, 381, 395, 722, 723, 724, 726, 728, 898, 899, 900, 901, 992 .</a:t>
            </a:r>
            <a:endParaRPr lang="en-US" sz="1800" b="0" i="0" u="none" strike="noStrike" dirty="0">
              <a:solidFill>
                <a:srgbClr val="212121"/>
              </a:solidFill>
              <a:effectLst/>
              <a:latin typeface="Calibri" panose="020F0502020204030204" pitchFamily="34" charset="0"/>
            </a:endParaRPr>
          </a:p>
          <a:p>
            <a:r>
              <a:rPr lang="en-US" sz="1800" b="0" dirty="0"/>
              <a:t>Mover:    Jouni Malinen</a:t>
            </a:r>
          </a:p>
          <a:p>
            <a:r>
              <a:rPr lang="en-US" sz="1800" b="0" dirty="0"/>
              <a:t>Second:   Stephane Baron</a:t>
            </a:r>
          </a:p>
          <a:p>
            <a:r>
              <a:rPr lang="en-US" sz="1800" b="0" dirty="0"/>
              <a:t>Approved by unanimous consent, 23 attendees on-line, 11 in the room</a:t>
            </a:r>
          </a:p>
          <a:p>
            <a:r>
              <a:rPr lang="en-US" sz="1800" b="0" dirty="0"/>
              <a:t>These CID resolutions were agreed to without objection.</a:t>
            </a:r>
          </a:p>
        </p:txBody>
      </p:sp>
      <p:sp>
        <p:nvSpPr>
          <p:cNvPr id="4" name="Slide Number Placeholder 3">
            <a:extLst>
              <a:ext uri="{FF2B5EF4-FFF2-40B4-BE49-F238E27FC236}">
                <a16:creationId xmlns:a16="http://schemas.microsoft.com/office/drawing/2014/main" id="{209B097E-20B9-C708-5312-695A443DF912}"/>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5426211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6F7DEC-9CAA-7A7B-4EAD-7CF80340CB2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A4091A0-36FD-D8CE-E6B0-39750AFD06BF}"/>
              </a:ext>
            </a:extLst>
          </p:cNvPr>
          <p:cNvSpPr>
            <a:spLocks noGrp="1"/>
          </p:cNvSpPr>
          <p:nvPr>
            <p:ph type="title"/>
          </p:nvPr>
        </p:nvSpPr>
        <p:spPr>
          <a:xfrm>
            <a:off x="914401" y="685801"/>
            <a:ext cx="10361084" cy="685799"/>
          </a:xfrm>
        </p:spPr>
        <p:txBody>
          <a:bodyPr/>
          <a:lstStyle/>
          <a:p>
            <a:r>
              <a:rPr lang="en-US" dirty="0"/>
              <a:t>Motion # 63</a:t>
            </a:r>
          </a:p>
        </p:txBody>
      </p:sp>
      <p:sp>
        <p:nvSpPr>
          <p:cNvPr id="3" name="Content Placeholder 2">
            <a:extLst>
              <a:ext uri="{FF2B5EF4-FFF2-40B4-BE49-F238E27FC236}">
                <a16:creationId xmlns:a16="http://schemas.microsoft.com/office/drawing/2014/main" id="{C332A43B-F260-8BD0-814B-9B1D8D01C5C5}"/>
              </a:ext>
            </a:extLst>
          </p:cNvPr>
          <p:cNvSpPr>
            <a:spLocks noGrp="1"/>
          </p:cNvSpPr>
          <p:nvPr>
            <p:ph idx="1"/>
          </p:nvPr>
        </p:nvSpPr>
        <p:spPr>
          <a:xfrm>
            <a:off x="914401" y="1447801"/>
            <a:ext cx="10361084" cy="4646614"/>
          </a:xfrm>
        </p:spPr>
        <p:txBody>
          <a:bodyPr>
            <a:normAutofit/>
          </a:bodyPr>
          <a:lstStyle/>
          <a:p>
            <a:r>
              <a:rPr lang="en-US" sz="2400" b="0" dirty="0"/>
              <a:t>Approve the texts and CID resolutions listed below and incorporate the indicated text changes into the </a:t>
            </a:r>
            <a:r>
              <a:rPr lang="en-US" sz="2400" b="0" dirty="0" err="1"/>
              <a:t>TGbi</a:t>
            </a:r>
            <a:r>
              <a:rPr lang="en-US" sz="2400" b="0" dirty="0"/>
              <a:t> draft.</a:t>
            </a:r>
            <a:endParaRPr lang="en-US" sz="2200" b="0" dirty="0">
              <a:solidFill>
                <a:schemeClr val="tx1"/>
              </a:solidFill>
              <a:sym typeface="Arial"/>
            </a:endParaRPr>
          </a:p>
          <a:p>
            <a:pPr marL="0" marR="0">
              <a:buNone/>
            </a:pPr>
            <a:r>
              <a:rPr lang="en-US" sz="1800" dirty="0">
                <a:effectLst/>
                <a:latin typeface="Calibri" panose="020F0502020204030204" pitchFamily="34" charset="0"/>
                <a:ea typeface="Aptos" panose="020B0004020202020204" pitchFamily="34" charset="0"/>
              </a:rPr>
              <a:t>Doc 11-25/0485r7 </a:t>
            </a:r>
            <a:r>
              <a:rPr lang="en-US" sz="1800" b="1" dirty="0">
                <a:effectLst/>
                <a:latin typeface="Calibri" panose="020F0502020204030204" pitchFamily="34" charset="0"/>
                <a:ea typeface="Aptos" panose="020B0004020202020204" pitchFamily="34" charset="0"/>
              </a:rPr>
              <a:t>34</a:t>
            </a:r>
            <a:r>
              <a:rPr lang="en-US" sz="1800" dirty="0">
                <a:effectLst/>
                <a:latin typeface="Calibri" panose="020F0502020204030204" pitchFamily="34" charset="0"/>
                <a:ea typeface="Aptos" panose="020B0004020202020204" pitchFamily="34" charset="0"/>
              </a:rPr>
              <a:t> comments: 96, 97, 132, 133, 358, 359, 360, 483, 594, 595, 596, 597, 598, 599, 600, 601, 602, 603, 604, 605, 606, 607, 608, 609, 610, 762, 822, 823, 824, 825, 826, 827, 828, 875</a:t>
            </a:r>
          </a:p>
          <a:p>
            <a:pPr marL="0" marR="0">
              <a:buNone/>
            </a:pPr>
            <a:r>
              <a:rPr lang="en-US" sz="1800" dirty="0">
                <a:latin typeface="Calibri" panose="020F0502020204030204" pitchFamily="34" charset="0"/>
              </a:rPr>
              <a:t>Doc 11-25/137r2: 209</a:t>
            </a:r>
          </a:p>
          <a:p>
            <a:r>
              <a:rPr lang="en-US" sz="1800" b="0" dirty="0"/>
              <a:t>Mover:    Jarkko </a:t>
            </a:r>
            <a:r>
              <a:rPr lang="en-US" sz="1800" b="0" dirty="0" err="1"/>
              <a:t>Kneckt</a:t>
            </a:r>
            <a:endParaRPr lang="en-US" sz="1800" b="0" dirty="0"/>
          </a:p>
          <a:p>
            <a:r>
              <a:rPr lang="en-US" sz="1800" b="0" dirty="0"/>
              <a:t>Second:   Po-Kai Huang</a:t>
            </a:r>
          </a:p>
          <a:p>
            <a:r>
              <a:rPr lang="en-US" sz="1800" b="0" dirty="0"/>
              <a:t>Approved by unanimous consent, 23 attendees on-line, 11 in the room</a:t>
            </a:r>
          </a:p>
          <a:p>
            <a:r>
              <a:rPr lang="en-US" sz="1800" b="0" dirty="0"/>
              <a:t>These documents each had one objection.</a:t>
            </a:r>
          </a:p>
        </p:txBody>
      </p:sp>
      <p:sp>
        <p:nvSpPr>
          <p:cNvPr id="4" name="Slide Number Placeholder 3">
            <a:extLst>
              <a:ext uri="{FF2B5EF4-FFF2-40B4-BE49-F238E27FC236}">
                <a16:creationId xmlns:a16="http://schemas.microsoft.com/office/drawing/2014/main" id="{A049DA77-0EA3-C7C0-1817-5D8C319FDF11}"/>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9455223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DACF7-3A53-05EF-8109-4532F9A80083}"/>
              </a:ext>
            </a:extLst>
          </p:cNvPr>
          <p:cNvSpPr>
            <a:spLocks noGrp="1"/>
          </p:cNvSpPr>
          <p:nvPr>
            <p:ph type="title"/>
          </p:nvPr>
        </p:nvSpPr>
        <p:spPr/>
        <p:txBody>
          <a:bodyPr/>
          <a:lstStyle/>
          <a:p>
            <a:r>
              <a:rPr lang="en-US" dirty="0"/>
              <a:t>Organizing Plan</a:t>
            </a:r>
          </a:p>
        </p:txBody>
      </p:sp>
      <p:sp>
        <p:nvSpPr>
          <p:cNvPr id="4" name="Slide Number Placeholder 3">
            <a:extLst>
              <a:ext uri="{FF2B5EF4-FFF2-40B4-BE49-F238E27FC236}">
                <a16:creationId xmlns:a16="http://schemas.microsoft.com/office/drawing/2014/main" id="{33FF0A6E-092B-27B0-97AA-B288E9E29598}"/>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graphicFrame>
        <p:nvGraphicFramePr>
          <p:cNvPr id="5" name="Content Placeholder 4">
            <a:extLst>
              <a:ext uri="{FF2B5EF4-FFF2-40B4-BE49-F238E27FC236}">
                <a16:creationId xmlns:a16="http://schemas.microsoft.com/office/drawing/2014/main" id="{EA86CD28-5652-B4C3-1526-786B09C64409}"/>
              </a:ext>
            </a:extLst>
          </p:cNvPr>
          <p:cNvGraphicFramePr>
            <a:graphicFrameLocks noGrp="1"/>
          </p:cNvGraphicFramePr>
          <p:nvPr>
            <p:ph idx="1"/>
            <p:extLst>
              <p:ext uri="{D42A27DB-BD31-4B8C-83A1-F6EECF244321}">
                <p14:modId xmlns:p14="http://schemas.microsoft.com/office/powerpoint/2010/main" val="2620798557"/>
              </p:ext>
            </p:extLst>
          </p:nvPr>
        </p:nvGraphicFramePr>
        <p:xfrm>
          <a:off x="914400" y="1981200"/>
          <a:ext cx="10361613" cy="41132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38549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440F2-F4F3-57D7-068F-EE7CC89F5F01}"/>
              </a:ext>
            </a:extLst>
          </p:cNvPr>
          <p:cNvSpPr>
            <a:spLocks noGrp="1"/>
          </p:cNvSpPr>
          <p:nvPr>
            <p:ph type="title"/>
          </p:nvPr>
        </p:nvSpPr>
        <p:spPr/>
        <p:txBody>
          <a:bodyPr/>
          <a:lstStyle/>
          <a:p>
            <a:r>
              <a:rPr lang="en-US" dirty="0"/>
              <a:t>Amendment title</a:t>
            </a:r>
          </a:p>
        </p:txBody>
      </p:sp>
      <p:sp>
        <p:nvSpPr>
          <p:cNvPr id="3" name="Content Placeholder 2">
            <a:extLst>
              <a:ext uri="{FF2B5EF4-FFF2-40B4-BE49-F238E27FC236}">
                <a16:creationId xmlns:a16="http://schemas.microsoft.com/office/drawing/2014/main" id="{C4C11C74-8F1B-E411-874B-C743893FD4DF}"/>
              </a:ext>
            </a:extLst>
          </p:cNvPr>
          <p:cNvSpPr>
            <a:spLocks noGrp="1"/>
          </p:cNvSpPr>
          <p:nvPr>
            <p:ph idx="1"/>
          </p:nvPr>
        </p:nvSpPr>
        <p:spPr/>
        <p:txBody>
          <a:bodyPr/>
          <a:lstStyle/>
          <a:p>
            <a:r>
              <a:rPr lang="en-US"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a:p>
            <a:endParaRPr lang="en-US" dirty="0"/>
          </a:p>
        </p:txBody>
      </p:sp>
      <p:sp>
        <p:nvSpPr>
          <p:cNvPr id="4" name="Slide Number Placeholder 3">
            <a:extLst>
              <a:ext uri="{FF2B5EF4-FFF2-40B4-BE49-F238E27FC236}">
                <a16:creationId xmlns:a16="http://schemas.microsoft.com/office/drawing/2014/main" id="{AF66ACC4-B14C-F452-BCF5-F594B188275A}"/>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1178900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1943" y="1524000"/>
            <a:ext cx="10361084" cy="1065213"/>
          </a:xfrm>
          <a:ln/>
        </p:spPr>
        <p:txBody>
          <a:bodyPr/>
          <a:lstStyle/>
          <a:p>
            <a:pPr algn="ctr">
              <a:defRPr sz="2700" b="1" spc="-1">
                <a:latin typeface="Times New Roman"/>
                <a:ea typeface="Times New Roman"/>
                <a:cs typeface="Times New Roman"/>
                <a:sym typeface="Times New Roman"/>
              </a:defRPr>
            </a:pPr>
            <a:r>
              <a:rPr lang="en-US" dirty="0"/>
              <a:t>IEEE 802.11  </a:t>
            </a:r>
            <a:br>
              <a:rPr lang="en-US" dirty="0"/>
            </a:br>
            <a:r>
              <a:rPr lang="en-US" dirty="0"/>
              <a:t>Enhanced Data Privacy Task Group</a:t>
            </a:r>
          </a:p>
        </p:txBody>
      </p:sp>
      <p:sp>
        <p:nvSpPr>
          <p:cNvPr id="5122" name="Rectangle 2"/>
          <p:cNvSpPr>
            <a:spLocks noGrp="1" noChangeArrowheads="1"/>
          </p:cNvSpPr>
          <p:nvPr>
            <p:ph idx="1"/>
          </p:nvPr>
        </p:nvSpPr>
        <p:spPr>
          <a:xfrm>
            <a:off x="914401" y="2895600"/>
            <a:ext cx="10361084" cy="3198814"/>
          </a:xfrm>
          <a:ln/>
        </p:spPr>
        <p:txBody>
          <a:bodyPr/>
          <a:lstStyle/>
          <a:p>
            <a:pPr algn="ctr">
              <a:spcBef>
                <a:spcPts val="400"/>
              </a:spcBef>
              <a:defRPr sz="2000" b="1" spc="-1">
                <a:latin typeface="Times New Roman"/>
                <a:ea typeface="Times New Roman"/>
                <a:cs typeface="Times New Roman"/>
                <a:sym typeface="Times New Roman"/>
              </a:defRPr>
            </a:pPr>
            <a:r>
              <a:rPr lang="en-US" dirty="0"/>
              <a:t>Chair: Carol Ansley</a:t>
            </a:r>
          </a:p>
          <a:p>
            <a:pPr algn="ctr">
              <a:spcBef>
                <a:spcPts val="400"/>
              </a:spcBef>
              <a:defRPr sz="2000" b="1" spc="-1">
                <a:latin typeface="Times New Roman"/>
                <a:ea typeface="Times New Roman"/>
                <a:cs typeface="Times New Roman"/>
                <a:sym typeface="Times New Roman"/>
              </a:defRPr>
            </a:pPr>
            <a:r>
              <a:rPr lang="en-US" dirty="0"/>
              <a:t>Vice Chairs: Jerome Henry  Antonio de la Oliva</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929219" y="670427"/>
            <a:ext cx="10460566" cy="914400"/>
          </a:xfrm>
        </p:spPr>
        <p:txBody>
          <a:bodyPr/>
          <a:lstStyle/>
          <a:p>
            <a:r>
              <a:rPr lang="en-US" altLang="en-US" dirty="0"/>
              <a:t>Registration for the May IEEE 802 interim session</a:t>
            </a:r>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839415" y="1787046"/>
            <a:ext cx="10550369" cy="4649786"/>
          </a:xfrm>
        </p:spPr>
        <p:txBody>
          <a:bodyPr/>
          <a:lstStyle/>
          <a:p>
            <a:pPr>
              <a:buFont typeface="Arial" panose="020B0604020202020204" pitchFamily="34" charset="0"/>
              <a:buChar char="•"/>
            </a:pPr>
            <a:r>
              <a:rPr lang="en-US" altLang="en-US" b="0" dirty="0"/>
              <a:t>This meeting is part of the May IEEE </a:t>
            </a:r>
            <a:r>
              <a:rPr lang="en-US" altLang="en-US" b="0"/>
              <a:t>802 interim </a:t>
            </a:r>
            <a:r>
              <a:rPr lang="en-US" altLang="en-US" b="0" dirty="0"/>
              <a:t>session</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You must pay the registration fee whether attending in-person or remotely</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If you have not already done so, you can register here: </a:t>
            </a:r>
          </a:p>
          <a:p>
            <a:pPr marL="400050" lvl="1" indent="0"/>
            <a:r>
              <a:rPr lang="en-GB" dirty="0">
                <a:hlinkClick r:id="rId3"/>
              </a:rPr>
              <a:t>https://touchpoint.eventsair.com/2025-may-ieee-802-wireless-interim-session</a:t>
            </a:r>
            <a:endParaRPr lang="en-US" dirty="0"/>
          </a:p>
          <a:p>
            <a:pPr marL="0" indent="0"/>
            <a:endParaRPr lang="en-US" altLang="en-US" b="0" dirty="0"/>
          </a:p>
          <a:p>
            <a:pPr>
              <a:buFont typeface="Arial" panose="020B0604020202020204" pitchFamily="34" charset="0"/>
              <a:buChar char="•"/>
            </a:pPr>
            <a:r>
              <a:rPr lang="en-US" altLang="en-US" b="0" dirty="0"/>
              <a:t>If you do not intend to register for this session you must leave this meeting and, if you have logged attendance on IMAT, email the 802.11 chair or vice chairs to have your attendance cancelled</a:t>
            </a:r>
          </a:p>
        </p:txBody>
      </p:sp>
    </p:spTree>
    <p:extLst>
      <p:ext uri="{BB962C8B-B14F-4D97-AF65-F5344CB8AC3E}">
        <p14:creationId xmlns:p14="http://schemas.microsoft.com/office/powerpoint/2010/main" val="2395217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6EBD6-6BC7-8AFA-A1BD-7FA59A9BFDFE}"/>
              </a:ext>
            </a:extLst>
          </p:cNvPr>
          <p:cNvSpPr>
            <a:spLocks noGrp="1"/>
          </p:cNvSpPr>
          <p:nvPr>
            <p:ph type="title"/>
          </p:nvPr>
        </p:nvSpPr>
        <p:spPr/>
        <p:txBody>
          <a:bodyPr/>
          <a:lstStyle/>
          <a:p>
            <a:r>
              <a:rPr lang="en-US" dirty="0"/>
              <a:t>Attendance, etc.</a:t>
            </a:r>
          </a:p>
        </p:txBody>
      </p:sp>
      <p:sp>
        <p:nvSpPr>
          <p:cNvPr id="3" name="Content Placeholder 2">
            <a:extLst>
              <a:ext uri="{FF2B5EF4-FFF2-40B4-BE49-F238E27FC236}">
                <a16:creationId xmlns:a16="http://schemas.microsoft.com/office/drawing/2014/main" id="{8F6F0028-72F9-766A-1926-5AF778E5EAB9}"/>
              </a:ext>
            </a:extLst>
          </p:cNvPr>
          <p:cNvSpPr>
            <a:spLocks noGrp="1"/>
          </p:cNvSpPr>
          <p:nvPr>
            <p:ph idx="1"/>
          </p:nvPr>
        </p:nvSpPr>
        <p:spPr/>
        <p:txBody>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lang="en-US"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 recordings</a:t>
            </a:r>
          </a:p>
          <a:p>
            <a:endParaRPr lang="en-US" dirty="0"/>
          </a:p>
        </p:txBody>
      </p:sp>
      <p:sp>
        <p:nvSpPr>
          <p:cNvPr id="4" name="Slide Number Placeholder 3">
            <a:extLst>
              <a:ext uri="{FF2B5EF4-FFF2-40B4-BE49-F238E27FC236}">
                <a16:creationId xmlns:a16="http://schemas.microsoft.com/office/drawing/2014/main" id="{0741C079-578C-6C49-2972-6CD0C65178E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67846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946A4-C6A2-983C-A92C-C712B151C9A6}"/>
              </a:ext>
            </a:extLst>
          </p:cNvPr>
          <p:cNvSpPr>
            <a:spLocks noGrp="1"/>
          </p:cNvSpPr>
          <p:nvPr>
            <p:ph type="title"/>
          </p:nvPr>
        </p:nvSpPr>
        <p:spPr/>
        <p:txBody>
          <a:bodyPr/>
          <a:lstStyle/>
          <a:p>
            <a:r>
              <a:rPr lang="en-US" sz="3600" dirty="0"/>
              <a:t>Essential Patent Claims</a:t>
            </a:r>
          </a:p>
        </p:txBody>
      </p:sp>
      <p:sp>
        <p:nvSpPr>
          <p:cNvPr id="3" name="Content Placeholder 2">
            <a:extLst>
              <a:ext uri="{FF2B5EF4-FFF2-40B4-BE49-F238E27FC236}">
                <a16:creationId xmlns:a16="http://schemas.microsoft.com/office/drawing/2014/main" id="{1B51169A-CA24-92E7-6F94-5EA60F95650D}"/>
              </a:ext>
            </a:extLst>
          </p:cNvPr>
          <p:cNvSpPr>
            <a:spLocks noGrp="1"/>
          </p:cNvSpPr>
          <p:nvPr>
            <p:ph idx="1"/>
          </p:nvPr>
        </p:nvSpPr>
        <p:spPr/>
        <p:txBody>
          <a:bodyPr/>
          <a:lstStyle/>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shall</a:t>
            </a:r>
            <a:r>
              <a:rPr lang="en-US" altLang="en-US" sz="2400"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457200" lvl="1" indent="0" eaLnBrk="1" hangingPunct="1">
              <a:buClr>
                <a:srgbClr val="4AC9E3"/>
              </a:buClr>
              <a:buSzPct val="150000"/>
              <a:defRPr/>
            </a:pPr>
            <a:endParaRPr lang="en-US" altLang="en-US" sz="2400" b="1" dirty="0">
              <a:latin typeface="Calibri" panose="020F0502020204030204" pitchFamily="34" charset="0"/>
              <a:cs typeface="Calibri" panose="020F0502020204030204" pitchFamily="34" charset="0"/>
            </a:endParaRPr>
          </a:p>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should </a:t>
            </a:r>
            <a:r>
              <a:rPr lang="en-US" altLang="en-US" sz="2400"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marL="457200" lvl="1" indent="0" eaLnBrk="1" hangingPunct="1">
              <a:buSzPct val="150000"/>
              <a:defRPr/>
            </a:pPr>
            <a:endParaRPr lang="en-US" altLang="en-US" sz="2800" b="1" dirty="0">
              <a:latin typeface="Calibri" panose="020F0502020204030204" pitchFamily="34" charset="0"/>
              <a:cs typeface="Calibri" panose="020F0502020204030204" pitchFamily="34" charset="0"/>
            </a:endParaRPr>
          </a:p>
          <a:p>
            <a:pPr marL="457200" lvl="1" indent="0" algn="ctr" hangingPunct="1">
              <a:defRPr/>
            </a:pPr>
            <a:r>
              <a:rPr lang="en-US" altLang="en-US" sz="3600" b="1" dirty="0">
                <a:latin typeface="Calibri" panose="020F0502020204030204" pitchFamily="34" charset="0"/>
                <a:cs typeface="Calibri" panose="020F0502020204030204" pitchFamily="34" charset="0"/>
              </a:rPr>
              <a:t>Early identification of holders of potential Essential Patent Claims is encouraged</a:t>
            </a:r>
          </a:p>
          <a:p>
            <a:pPr marL="0" indent="0"/>
            <a:endParaRPr lang="en-US" dirty="0"/>
          </a:p>
        </p:txBody>
      </p:sp>
      <p:sp>
        <p:nvSpPr>
          <p:cNvPr id="4" name="Slide Number Placeholder 3">
            <a:extLst>
              <a:ext uri="{FF2B5EF4-FFF2-40B4-BE49-F238E27FC236}">
                <a16:creationId xmlns:a16="http://schemas.microsoft.com/office/drawing/2014/main" id="{EC3AC30C-08EB-3168-3A81-FC0BA1D3306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730441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74924-9F4E-B190-4642-DE81F5E48529}"/>
              </a:ext>
            </a:extLst>
          </p:cNvPr>
          <p:cNvSpPr>
            <a:spLocks noGrp="1"/>
          </p:cNvSpPr>
          <p:nvPr>
            <p:ph type="title"/>
          </p:nvPr>
        </p:nvSpPr>
        <p:spPr/>
        <p:txBody>
          <a:bodyPr/>
          <a:lstStyle/>
          <a:p>
            <a:r>
              <a:rPr lang="en-US" dirty="0"/>
              <a:t>Inform IEEE of Essential Patent Claims</a:t>
            </a:r>
          </a:p>
        </p:txBody>
      </p:sp>
      <p:sp>
        <p:nvSpPr>
          <p:cNvPr id="3" name="Content Placeholder 2">
            <a:extLst>
              <a:ext uri="{FF2B5EF4-FFF2-40B4-BE49-F238E27FC236}">
                <a16:creationId xmlns:a16="http://schemas.microsoft.com/office/drawing/2014/main" id="{E192BC4F-B453-F637-529A-293154F5A5FC}"/>
              </a:ext>
            </a:extLst>
          </p:cNvPr>
          <p:cNvSpPr>
            <a:spLocks noGrp="1"/>
          </p:cNvSpPr>
          <p:nvPr>
            <p:ph idx="1"/>
          </p:nvPr>
        </p:nvSpPr>
        <p:spPr/>
        <p:txBody>
          <a:bodyPr/>
          <a:lstStyle/>
          <a:p>
            <a:pPr marL="0" indent="0" hangingPunct="1">
              <a:buClr>
                <a:srgbClr val="4AC9E3"/>
              </a:buClr>
              <a:buSzPct val="150000"/>
              <a:defRPr/>
            </a:pPr>
            <a:r>
              <a:rPr lang="en-US" altLang="en-US" sz="2000" b="1" dirty="0">
                <a:latin typeface="Calibri" pitchFamily="34" charset="0"/>
                <a:cs typeface="Calibri" pitchFamily="34" charset="0"/>
              </a:rPr>
              <a:t>Cause an LOA to be submitted to the IEEE SA (patcom@ieee.org);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Provide the chair of this group with the identity of the holder(s) of any and all such claims as soon as possible;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Speak up now and respond to this Call for Potentially Essential Patents</a:t>
            </a:r>
          </a:p>
          <a:p>
            <a:pPr eaLnBrk="1" hangingPunct="1">
              <a:buClr>
                <a:srgbClr val="C00000"/>
              </a:buClr>
              <a:buSzPct val="150000"/>
              <a:buFont typeface="Arial" panose="020B0604020202020204" pitchFamily="34" charset="0"/>
              <a:buChar char="•"/>
              <a:defRPr/>
            </a:pPr>
            <a:endParaRPr lang="en-US" altLang="en-US" sz="2000" b="1" dirty="0">
              <a:latin typeface="Calibri" pitchFamily="34" charset="0"/>
              <a:cs typeface="Calibri" pitchFamily="34" charset="0"/>
            </a:endParaRPr>
          </a:p>
          <a:p>
            <a:pPr marL="0" indent="0" eaLnBrk="1" hangingPunct="1">
              <a:buClr>
                <a:srgbClr val="C00000"/>
              </a:buClr>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sz="2000" dirty="0"/>
          </a:p>
        </p:txBody>
      </p:sp>
      <p:sp>
        <p:nvSpPr>
          <p:cNvPr id="4" name="Slide Number Placeholder 3">
            <a:extLst>
              <a:ext uri="{FF2B5EF4-FFF2-40B4-BE49-F238E27FC236}">
                <a16:creationId xmlns:a16="http://schemas.microsoft.com/office/drawing/2014/main" id="{9B03A2C2-4BDE-DD27-9431-83E5685167A8}"/>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4256938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9759A-D8C5-F47B-CC70-4277A357FAE7}"/>
              </a:ext>
            </a:extLst>
          </p:cNvPr>
          <p:cNvSpPr>
            <a:spLocks noGrp="1"/>
          </p:cNvSpPr>
          <p:nvPr>
            <p:ph type="title"/>
          </p:nvPr>
        </p:nvSpPr>
        <p:spPr/>
        <p:txBody>
          <a:bodyPr/>
          <a:lstStyle/>
          <a:p>
            <a:r>
              <a:rPr lang="en-US" dirty="0"/>
              <a:t>Additional patent-related information</a:t>
            </a:r>
          </a:p>
        </p:txBody>
      </p:sp>
      <p:sp>
        <p:nvSpPr>
          <p:cNvPr id="3" name="Content Placeholder 2">
            <a:extLst>
              <a:ext uri="{FF2B5EF4-FFF2-40B4-BE49-F238E27FC236}">
                <a16:creationId xmlns:a16="http://schemas.microsoft.com/office/drawing/2014/main" id="{0BCDE9FB-2C50-4FF1-7260-9EAB381C640C}"/>
              </a:ext>
            </a:extLst>
          </p:cNvPr>
          <p:cNvSpPr>
            <a:spLocks noGrp="1"/>
          </p:cNvSpPr>
          <p:nvPr>
            <p:ph idx="1"/>
          </p:nvPr>
        </p:nvSpPr>
        <p:spPr/>
        <p:txBody>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endParaRPr lang="en-US" dirty="0"/>
          </a:p>
        </p:txBody>
      </p:sp>
      <p:sp>
        <p:nvSpPr>
          <p:cNvPr id="4" name="Slide Number Placeholder 3">
            <a:extLst>
              <a:ext uri="{FF2B5EF4-FFF2-40B4-BE49-F238E27FC236}">
                <a16:creationId xmlns:a16="http://schemas.microsoft.com/office/drawing/2014/main" id="{EA8CBFD6-83CB-8668-01AE-3DA14CF936A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881313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0672F-BDB6-C733-F966-1509036306E3}"/>
              </a:ext>
            </a:extLst>
          </p:cNvPr>
          <p:cNvSpPr>
            <a:spLocks noGrp="1"/>
          </p:cNvSpPr>
          <p:nvPr>
            <p:ph type="title"/>
          </p:nvPr>
        </p:nvSpPr>
        <p:spPr/>
        <p:txBody>
          <a:bodyPr/>
          <a:lstStyle/>
          <a:p>
            <a:r>
              <a:rPr lang="en-US" altLang="en-US" dirty="0"/>
              <a:t>Other Guidelines for IEEE Working Group Meetings</a:t>
            </a:r>
            <a:endParaRPr lang="en-US" dirty="0"/>
          </a:p>
        </p:txBody>
      </p:sp>
      <p:sp>
        <p:nvSpPr>
          <p:cNvPr id="3" name="Content Placeholder 2">
            <a:extLst>
              <a:ext uri="{FF2B5EF4-FFF2-40B4-BE49-F238E27FC236}">
                <a16:creationId xmlns:a16="http://schemas.microsoft.com/office/drawing/2014/main" id="{8F18A120-B0AE-5214-8E92-FC26A8917AF8}"/>
              </a:ext>
            </a:extLst>
          </p:cNvPr>
          <p:cNvSpPr>
            <a:spLocks noGrp="1"/>
          </p:cNvSpPr>
          <p:nvPr>
            <p:ph idx="1"/>
          </p:nvPr>
        </p:nvSpPr>
        <p:spPr>
          <a:xfrm>
            <a:off x="914401" y="1905001"/>
            <a:ext cx="10361084" cy="4189414"/>
          </a:xfrm>
        </p:spPr>
        <p:txBody>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C611DB45-F510-8724-F16A-CBFF0AA7458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8406328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11883</TotalTime>
  <Words>3748</Words>
  <Application>Microsoft Office PowerPoint</Application>
  <PresentationFormat>Widescreen</PresentationFormat>
  <Paragraphs>395</Paragraphs>
  <Slides>27</Slides>
  <Notes>9</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5" baseType="lpstr">
      <vt:lpstr>Arial</vt:lpstr>
      <vt:lpstr>Calibri</vt:lpstr>
      <vt:lpstr>Helvetica Neue</vt:lpstr>
      <vt:lpstr>Monotype Sorts</vt:lpstr>
      <vt:lpstr>Symbol</vt:lpstr>
      <vt:lpstr>Times New Roman</vt:lpstr>
      <vt:lpstr>Office Theme</vt:lpstr>
      <vt:lpstr>Document</vt:lpstr>
      <vt:lpstr>May Interim Session Agenda</vt:lpstr>
      <vt:lpstr>Abstract</vt:lpstr>
      <vt:lpstr>IEEE 802.11   Enhanced Data Privacy Task Group</vt:lpstr>
      <vt:lpstr>Registration for the May IEEE 802 interim session</vt:lpstr>
      <vt:lpstr>Attendance, etc.</vt:lpstr>
      <vt:lpstr>Essential Patent Claims</vt:lpstr>
      <vt:lpstr>Inform IEEE of Essential Patent Claims</vt:lpstr>
      <vt:lpstr>Additional patent-related information</vt:lpstr>
      <vt:lpstr>Other Guidelines for IEEE Working Group Meetings</vt:lpstr>
      <vt:lpstr>Participation in IEEE 802 Meetings</vt:lpstr>
      <vt:lpstr>IEEE-SA standards activities shall allow the fair &amp; equitable consideration of all viewpoints</vt:lpstr>
      <vt:lpstr>IEEE SA Policy and Rules Documents</vt:lpstr>
      <vt:lpstr>IEEE SA Copyright Policy</vt:lpstr>
      <vt:lpstr>IEEE SA Copyright Policy </vt:lpstr>
      <vt:lpstr>Successful Hybrid Meeting Protocols</vt:lpstr>
      <vt:lpstr>TGbi Agenda – May 15, 2025 – PM1</vt:lpstr>
      <vt:lpstr>TGbi Agenda – May 15, 2025 – AM1</vt:lpstr>
      <vt:lpstr>TGbi Agenda – May 14, 2025 – AM1</vt:lpstr>
      <vt:lpstr>TGbi Agenda – May 13, 2025 – PM1</vt:lpstr>
      <vt:lpstr>TGbi Agenda – May 12, 2025 – PM1</vt:lpstr>
      <vt:lpstr>Working Submission Queue</vt:lpstr>
      <vt:lpstr>Timeline</vt:lpstr>
      <vt:lpstr>Motion # 61</vt:lpstr>
      <vt:lpstr>Motion # 62</vt:lpstr>
      <vt:lpstr>Motion # 63</vt:lpstr>
      <vt:lpstr>Organizing Plan</vt:lpstr>
      <vt:lpstr>Amendment title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Ansley, Carol (CCI-Atlanta)</dc:creator>
  <cp:keywords/>
  <cp:lastModifiedBy>Ansley, Carol (CCI-Atlanta)</cp:lastModifiedBy>
  <cp:revision>122</cp:revision>
  <cp:lastPrinted>1601-01-01T00:00:00Z</cp:lastPrinted>
  <dcterms:created xsi:type="dcterms:W3CDTF">2023-11-10T19:40:49Z</dcterms:created>
  <dcterms:modified xsi:type="dcterms:W3CDTF">2025-05-15T09:08:23Z</dcterms:modified>
  <cp:category>Name, Affiliation</cp:category>
</cp:coreProperties>
</file>