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574" r:id="rId5"/>
    <p:sldId id="267" r:id="rId6"/>
    <p:sldId id="268" r:id="rId7"/>
    <p:sldId id="269" r:id="rId8"/>
    <p:sldId id="270" r:id="rId9"/>
    <p:sldId id="271" r:id="rId10"/>
    <p:sldId id="272" r:id="rId11"/>
    <p:sldId id="273" r:id="rId12"/>
    <p:sldId id="274" r:id="rId13"/>
    <p:sldId id="275" r:id="rId14"/>
    <p:sldId id="276" r:id="rId15"/>
    <p:sldId id="2415" r:id="rId16"/>
    <p:sldId id="2435" r:id="rId17"/>
    <p:sldId id="2433" r:id="rId18"/>
    <p:sldId id="2432" r:id="rId19"/>
    <p:sldId id="2431" r:id="rId20"/>
    <p:sldId id="2428" r:id="rId21"/>
    <p:sldId id="2430" r:id="rId22"/>
    <p:sldId id="2374" r:id="rId23"/>
    <p:sldId id="2377" r:id="rId24"/>
    <p:sldId id="2429" r:id="rId25"/>
    <p:sldId id="2434" r:id="rId26"/>
    <p:sldId id="278" r:id="rId27"/>
    <p:sldId id="279"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53" autoAdjust="0"/>
    <p:restoredTop sz="94660"/>
  </p:normalViewPr>
  <p:slideViewPr>
    <p:cSldViewPr>
      <p:cViewPr>
        <p:scale>
          <a:sx n="100" d="100"/>
          <a:sy n="100" d="100"/>
        </p:scale>
        <p:origin x="204" y="2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2BC6762B-5FDF-406F-87CB-4F5DAF62A95A}"/>
    <pc:docChg chg="modMainMaster">
      <pc:chgData name="Ansley, Carol (CCI-Atlanta)" userId="cbcdc21a-90c4-4b2f-81f7-da4165205229" providerId="ADAL" clId="{2BC6762B-5FDF-406F-87CB-4F5DAF62A95A}" dt="2025-05-15T09:08:06.478" v="1" actId="20577"/>
      <pc:docMkLst>
        <pc:docMk/>
      </pc:docMkLst>
      <pc:sldMasterChg chg="modSp mod">
        <pc:chgData name="Ansley, Carol (CCI-Atlanta)" userId="cbcdc21a-90c4-4b2f-81f7-da4165205229" providerId="ADAL" clId="{2BC6762B-5FDF-406F-87CB-4F5DAF62A95A}" dt="2025-05-15T09:08:06.478" v="1" actId="20577"/>
        <pc:sldMasterMkLst>
          <pc:docMk/>
          <pc:sldMasterMk cId="0" sldId="2147483648"/>
        </pc:sldMasterMkLst>
        <pc:spChg chg="mod">
          <ac:chgData name="Ansley, Carol (CCI-Atlanta)" userId="cbcdc21a-90c4-4b2f-81f7-da4165205229" providerId="ADAL" clId="{2BC6762B-5FDF-406F-87CB-4F5DAF62A95A}" dt="2025-05-15T09:08:06.478" v="1" actId="20577"/>
          <ac:spMkLst>
            <pc:docMk/>
            <pc:sldMasterMk cId="0" sldId="2147483648"/>
            <ac:spMk id="10"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2025</a:t>
            </a:r>
            <a:endParaRPr lang="en-US" altLang="en-US" sz="1400" dirty="0"/>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BC16165-09B0-B7E3-5CEF-30D084C606A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B3CBBDF5-A867-B635-CC71-F000AA7546CD}"/>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1D787407-3020-BD42-AF84-04967A4C7A1B}"/>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5825A1A8-AA59-333C-F70E-13E30DB2AE7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35F6E4B1-13D7-9F20-D8A2-3F13AAB0C531}"/>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7E498C19-C2D9-4123-AB1A-81B846F5EEB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F3068B07-7809-E12A-8217-7D8CF5C9DAC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78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FFEE802C-C4A6-75A5-E6F1-A725799286A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42F26868-4BEC-C700-B0E6-92C514FE04CB}"/>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B5E3AE2-F1D2-39B4-7057-0A297A2F1FCC}"/>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1D5281B6-4F9F-2978-D934-B4FC1A1D3038}"/>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CC285885-35C6-7AD7-3B2A-3ACE1CA69C71}"/>
              </a:ext>
            </a:extLst>
          </p:cNvPr>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a:extLst>
              <a:ext uri="{FF2B5EF4-FFF2-40B4-BE49-F238E27FC236}">
                <a16:creationId xmlns:a16="http://schemas.microsoft.com/office/drawing/2014/main" id="{3F263858-BC10-4308-2024-621AD8B32FB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59EFC3C5-A8CF-48D1-A4B9-4178681704D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1316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1B0C780-E7EA-6482-DF5E-6F5B32950864}"/>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D8B35D8C-7B97-9820-8989-8F9B757A52B5}"/>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D1C5695-04AA-2010-784F-6F0168BDAB32}"/>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343F8C0E-9CA7-D799-2274-1E77B983C00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F1C0DAE-60EC-9F5D-CB0C-D4406FBDE1E4}"/>
              </a:ext>
            </a:extLst>
          </p:cNvPr>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a:extLst>
              <a:ext uri="{FF2B5EF4-FFF2-40B4-BE49-F238E27FC236}">
                <a16:creationId xmlns:a16="http://schemas.microsoft.com/office/drawing/2014/main" id="{BC8237CB-610C-4BF6-7973-FBCDB71349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BA71196D-B1A2-C80A-E476-9C178D2A830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95985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1ECCCD3-02FD-B8D7-3F1E-3D7F7AA8275B}"/>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34B72268-F889-C849-19C5-C61096E1693A}"/>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A1BEF16B-8DD5-5B81-A71E-E94AE63A9DE3}"/>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0E860B0-B0CE-A483-316D-3E88494D2326}"/>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799514F9-AD70-FE4A-C576-87BE0AC3EAE9}"/>
              </a:ext>
            </a:extLst>
          </p:cNvPr>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a:extLst>
              <a:ext uri="{FF2B5EF4-FFF2-40B4-BE49-F238E27FC236}">
                <a16:creationId xmlns:a16="http://schemas.microsoft.com/office/drawing/2014/main" id="{CC928056-A62D-D584-5618-2248EE6C4006}"/>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B2B39EA-EE27-CD38-2B73-42FD23187A3A}"/>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10315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802.11-25/625r7</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ouchpoint.eventsair.com/2025-may-ieee-802-wireless-interim-sess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2025-05-15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tx1"/>
                </a:solidFill>
              </a:rPr>
              <a:t>TGbi Agenda – May 15, 2025 – PM1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Ad hoc proposal: </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Length 2.5 days, structured 4 two hour blocks on the first 2 days, 2 two hour blocks on the last day</a:t>
            </a:r>
          </a:p>
          <a:p>
            <a:pPr marL="457200" lvl="2"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Times New Roman"/>
              </a:rPr>
              <a:t>Date: June 24, 25, 26</a:t>
            </a:r>
            <a:endParaRPr lang="en-US" sz="1200"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25/925r1, 25/934r0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Domenico Ficara 25/477r4</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Philip Hawkes 25/951r0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Jerome Henry 25/451, 25/452</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25/709r4 presented</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735</a:t>
                      </a:r>
                    </a:p>
                  </a:txBody>
                  <a:tcPr/>
                </a:tc>
                <a:tc>
                  <a:txBody>
                    <a:bodyPr/>
                    <a:lstStyle/>
                    <a:p>
                      <a:pPr algn="ctr"/>
                      <a:r>
                        <a:rPr lang="en-US" sz="1400" dirty="0"/>
                        <a:t>245</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99AE6B-76CC-5A83-5B4E-FDB95C4F5D4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474828-54F2-23C2-010D-0BB9EBF730D7}"/>
              </a:ext>
            </a:extLst>
          </p:cNvPr>
          <p:cNvSpPr>
            <a:spLocks noGrp="1"/>
          </p:cNvSpPr>
          <p:nvPr>
            <p:ph type="title"/>
          </p:nvPr>
        </p:nvSpPr>
        <p:spPr>
          <a:xfrm>
            <a:off x="914401" y="685801"/>
            <a:ext cx="10361084" cy="653127"/>
          </a:xfrm>
        </p:spPr>
        <p:txBody>
          <a:bodyPr/>
          <a:lstStyle/>
          <a:p>
            <a:r>
              <a:rPr lang="en-GB" dirty="0">
                <a:solidFill>
                  <a:schemeClr val="tx1"/>
                </a:solidFill>
              </a:rPr>
              <a:t>TGbi Agenda – May 15, 2025 – AM1</a:t>
            </a:r>
          </a:p>
        </p:txBody>
      </p:sp>
      <p:sp>
        <p:nvSpPr>
          <p:cNvPr id="9218" name="Rectangle 2">
            <a:extLst>
              <a:ext uri="{FF2B5EF4-FFF2-40B4-BE49-F238E27FC236}">
                <a16:creationId xmlns:a16="http://schemas.microsoft.com/office/drawing/2014/main" id="{90F2A7C1-106D-FE02-97A2-AC0B834A7252}"/>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(17 participants on-line, 8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Times New Roman"/>
              </a:rPr>
              <a:t>Schedule for the week:</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dirty="0">
              <a:solidFill>
                <a:schemeClr val="tx1"/>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25/891r1 presented and polled</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25/924r2 presented, 25/925r1, 25/934r0</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Domenico Ficara 25/477r4</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solidFill>
                <a:latin typeface="Times New Roman" panose="02020603050405020304" pitchFamily="18" charset="0"/>
                <a:cs typeface="Times New Roman" panose="02020603050405020304" pitchFamily="18" charset="0"/>
                <a:sym typeface="Arial"/>
              </a:rPr>
              <a:t>Kneckt</a:t>
            </a:r>
            <a:r>
              <a:rPr lang="en-US" sz="1600" spc="-1" dirty="0">
                <a:solidFill>
                  <a:schemeClr val="tx1"/>
                </a:solidFill>
                <a:latin typeface="Times New Roman" panose="02020603050405020304" pitchFamily="18" charset="0"/>
                <a:cs typeface="Times New Roman" panose="02020603050405020304" pitchFamily="18" charset="0"/>
                <a:sym typeface="Arial"/>
              </a:rPr>
              <a:t> 25/709r4 presented</a:t>
            </a: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1F6E97EE-C48C-833D-55C8-743769C40F5D}"/>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97A6B807-CDCE-F981-2F9D-358DF3FA548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9B34F1C1-3646-470E-EBE8-83F3B3F88752}"/>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DFF96BAC-1C2D-12A6-3D2E-03620B6568F4}"/>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735</a:t>
                      </a:r>
                    </a:p>
                  </a:txBody>
                  <a:tcPr/>
                </a:tc>
                <a:tc>
                  <a:txBody>
                    <a:bodyPr/>
                    <a:lstStyle/>
                    <a:p>
                      <a:pPr algn="ctr"/>
                      <a:r>
                        <a:rPr lang="en-US" sz="1400" dirty="0"/>
                        <a:t>245</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21413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53819E-AA69-158B-DEFE-B25B5AE6D3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630F49-DA0D-6796-F996-F7CE31BBE4C0}"/>
              </a:ext>
            </a:extLst>
          </p:cNvPr>
          <p:cNvSpPr>
            <a:spLocks noGrp="1"/>
          </p:cNvSpPr>
          <p:nvPr>
            <p:ph type="title"/>
          </p:nvPr>
        </p:nvSpPr>
        <p:spPr>
          <a:xfrm>
            <a:off x="914401" y="685801"/>
            <a:ext cx="10361084" cy="653127"/>
          </a:xfrm>
        </p:spPr>
        <p:txBody>
          <a:bodyPr/>
          <a:lstStyle/>
          <a:p>
            <a:r>
              <a:rPr lang="en-GB" dirty="0">
                <a:solidFill>
                  <a:schemeClr val="bg2"/>
                </a:solidFill>
              </a:rPr>
              <a:t>TGbi Agenda – May 14, 2025 – AM1</a:t>
            </a:r>
          </a:p>
        </p:txBody>
      </p:sp>
      <p:sp>
        <p:nvSpPr>
          <p:cNvPr id="9218" name="Rectangle 2">
            <a:extLst>
              <a:ext uri="{FF2B5EF4-FFF2-40B4-BE49-F238E27FC236}">
                <a16:creationId xmlns:a16="http://schemas.microsoft.com/office/drawing/2014/main" id="{7C80D404-C775-60A3-8D01-E333D93159DB}"/>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solidFill>
                <a:latin typeface="Times New Roman" panose="02020603050405020304" pitchFamily="18" charset="0"/>
                <a:cs typeface="Times New Roman" panose="02020603050405020304" pitchFamily="18" charset="0"/>
                <a:sym typeface="Arial"/>
              </a:rPr>
              <a:t>Agenda approval –  approved by unanimous consent (22 participants on-line, 9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solidFill>
                <a:latin typeface="Times New Roman" panose="02020603050405020304" pitchFamily="18" charset="0"/>
                <a:cs typeface="Times New Roman" panose="02020603050405020304" pitchFamily="18" charset="0"/>
                <a:sym typeface="Times New Roman"/>
              </a:rPr>
              <a:t>Schedule for the week:</a:t>
            </a:r>
            <a:endParaRPr lang="en-US" sz="1400" spc="-1" dirty="0">
              <a:solidFill>
                <a:schemeClr val="bg2"/>
              </a:solidFill>
              <a:latin typeface="Times New Roman" panose="02020603050405020304" pitchFamily="18" charset="0"/>
              <a:cs typeface="Times New Roman" panose="02020603050405020304" pitchFamily="18" charset="0"/>
              <a:sym typeface="Arial"/>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bg2"/>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solidFill>
                <a:latin typeface="Times New Roman"/>
                <a:cs typeface="Times New Roman"/>
                <a:sym typeface="Times New Roman"/>
              </a:rPr>
              <a:t>Discussion</a:t>
            </a:r>
            <a:endParaRPr lang="en-US" sz="1600" dirty="0">
              <a:solidFill>
                <a:schemeClr val="bg2"/>
              </a:solidFill>
              <a:latin typeface="Times New Roman" panose="02020603050405020304" pitchFamily="18" charset="0"/>
              <a:cs typeface="Times New Roman" panose="02020603050405020304" pitchFamily="18" charset="0"/>
            </a:endParaRPr>
          </a:p>
          <a:p>
            <a:pPr marL="457200" lvl="1" indent="0"/>
            <a:endParaRPr lang="en-US" sz="1600" spc="-1" dirty="0">
              <a:solidFill>
                <a:schemeClr val="bg2"/>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solidFill>
                <a:latin typeface="Times New Roman" panose="02020603050405020304" pitchFamily="18" charset="0"/>
                <a:cs typeface="Times New Roman" panose="02020603050405020304" pitchFamily="18" charset="0"/>
                <a:sym typeface="Arial"/>
              </a:rPr>
              <a:t>Kneckt</a:t>
            </a:r>
            <a:r>
              <a:rPr lang="en-US" sz="1600" spc="-1" dirty="0">
                <a:solidFill>
                  <a:schemeClr val="bg2"/>
                </a:solidFill>
                <a:latin typeface="Times New Roman" panose="02020603050405020304" pitchFamily="18" charset="0"/>
                <a:cs typeface="Times New Roman" panose="02020603050405020304" pitchFamily="18" charset="0"/>
                <a:sym typeface="Arial"/>
              </a:rPr>
              <a:t> 25/708r0 presented, 25/709r1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Domenico Ficara 25/485r5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Carol Ansley 25/625r3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Hitoshi Morioka 25/895r0 presented</a:t>
            </a:r>
          </a:p>
          <a:p>
            <a:pPr lvl="1">
              <a:buFont typeface="Arial"/>
              <a:buChar char="•"/>
            </a:pPr>
            <a:r>
              <a:rPr lang="en-US" sz="1600" spc="-1" dirty="0">
                <a:solidFill>
                  <a:schemeClr val="bg2"/>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solidFill>
            </a:endParaRPr>
          </a:p>
          <a:p>
            <a:pPr lvl="0" hangingPunct="0">
              <a:defRPr sz="1500" spc="-1">
                <a:latin typeface="Arial"/>
                <a:ea typeface="Arial"/>
                <a:cs typeface="Arial"/>
                <a:sym typeface="Arial"/>
              </a:defRPr>
            </a:pPr>
            <a:r>
              <a:rPr lang="en-US" sz="1600" dirty="0">
                <a:solidFill>
                  <a:schemeClr val="bg2"/>
                </a:solidFill>
              </a:rPr>
              <a:t>Recess</a:t>
            </a:r>
          </a:p>
        </p:txBody>
      </p:sp>
      <p:sp>
        <p:nvSpPr>
          <p:cNvPr id="6" name="Slide Number Placeholder 5">
            <a:extLst>
              <a:ext uri="{FF2B5EF4-FFF2-40B4-BE49-F238E27FC236}">
                <a16:creationId xmlns:a16="http://schemas.microsoft.com/office/drawing/2014/main" id="{5B2EC4D8-0F86-3551-A971-9A771D1F7C58}"/>
              </a:ext>
            </a:extLst>
          </p:cNvPr>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a:extLst>
              <a:ext uri="{FF2B5EF4-FFF2-40B4-BE49-F238E27FC236}">
                <a16:creationId xmlns:a16="http://schemas.microsoft.com/office/drawing/2014/main" id="{FA103827-4FED-9485-1DCB-FCA5BB9E6FD8}"/>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57DCB899-AFD5-A56F-12FF-79A260137C0D}"/>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564B259E-1330-1F6D-E072-3344482DE356}"/>
              </a:ext>
            </a:extLst>
          </p:cNvPr>
          <p:cNvGraphicFramePr>
            <a:graphicFrameLocks noGrp="1"/>
          </p:cNvGraphicFramePr>
          <p:nvPr>
            <p:extLst>
              <p:ext uri="{D42A27DB-BD31-4B8C-83A1-F6EECF244321}">
                <p14:modId xmlns:p14="http://schemas.microsoft.com/office/powerpoint/2010/main" val="212683345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678</a:t>
                      </a:r>
                    </a:p>
                  </a:txBody>
                  <a:tcPr/>
                </a:tc>
                <a:tc>
                  <a:txBody>
                    <a:bodyPr/>
                    <a:lstStyle/>
                    <a:p>
                      <a:pPr algn="ctr"/>
                      <a:r>
                        <a:rPr lang="en-US" sz="1400" dirty="0"/>
                        <a:t>302</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515163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1249A3-7838-6054-C15F-A2CD46E9E9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5BBA85-D0FB-2A8E-5D84-8F2FF4B7C3F1}"/>
              </a:ext>
            </a:extLst>
          </p:cNvPr>
          <p:cNvSpPr>
            <a:spLocks noGrp="1"/>
          </p:cNvSpPr>
          <p:nvPr>
            <p:ph type="title"/>
          </p:nvPr>
        </p:nvSpPr>
        <p:spPr>
          <a:xfrm>
            <a:off x="914401" y="685801"/>
            <a:ext cx="10361084" cy="653127"/>
          </a:xfrm>
        </p:spPr>
        <p:txBody>
          <a:bodyPr/>
          <a:lstStyle/>
          <a:p>
            <a:r>
              <a:rPr lang="en-GB" dirty="0">
                <a:solidFill>
                  <a:schemeClr val="tx1">
                    <a:lumMod val="50000"/>
                    <a:lumOff val="50000"/>
                  </a:schemeClr>
                </a:solidFill>
              </a:rPr>
              <a:t>TGbi Agenda – May 13, 2025 – PM1</a:t>
            </a:r>
          </a:p>
        </p:txBody>
      </p:sp>
      <p:sp>
        <p:nvSpPr>
          <p:cNvPr id="9218" name="Rectangle 2">
            <a:extLst>
              <a:ext uri="{FF2B5EF4-FFF2-40B4-BE49-F238E27FC236}">
                <a16:creationId xmlns:a16="http://schemas.microsoft.com/office/drawing/2014/main" id="{AF4FC10A-4605-081B-911E-24B581C4BF3F}"/>
              </a:ext>
            </a:extLst>
          </p:cNvPr>
          <p:cNvSpPr>
            <a:spLocks noGrp="1" noChangeArrowheads="1"/>
          </p:cNvSpPr>
          <p:nvPr>
            <p:ph idx="1"/>
          </p:nvPr>
        </p:nvSpPr>
        <p:spPr>
          <a:xfrm>
            <a:off x="914401" y="1338927"/>
            <a:ext cx="10361084" cy="4833271"/>
          </a:xfrm>
          <a:ln/>
        </p:spPr>
        <p:txBody>
          <a:bodyPr>
            <a:normAutofit fontScale="92500"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lumMod val="50000"/>
                    <a:lumOff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Agenda approval –  approved by unanimous consent (34 participants on-line, 14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Times New Roman"/>
              </a:rPr>
              <a:t>Schedule for the week:</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Tuesday			PM1 –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25/532, 535, Jarkko </a:t>
            </a:r>
            <a:r>
              <a:rPr lang="en-US" sz="14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Wednesday			AM1 –</a:t>
            </a: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tx1">
                    <a:lumMod val="50000"/>
                    <a:lumOff val="50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tx1">
                    <a:lumMod val="50000"/>
                    <a:lumOff val="50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b="1" spc="-1" dirty="0">
              <a:solidFill>
                <a:schemeClr val="tx1">
                  <a:lumMod val="50000"/>
                  <a:lumOff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lumMod val="50000"/>
                    <a:lumOff val="50000"/>
                  </a:schemeClr>
                </a:solidFill>
                <a:latin typeface="Times New Roman"/>
                <a:cs typeface="Times New Roman"/>
                <a:sym typeface="Times New Roman"/>
              </a:rPr>
              <a:t>Discussion</a:t>
            </a:r>
            <a:endParaRPr lang="en-US" sz="1600" dirty="0">
              <a:solidFill>
                <a:schemeClr val="tx1">
                  <a:lumMod val="50000"/>
                  <a:lumOff val="50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 25/583r3 –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Antonio de la Oliva – 25/693r2 straw poll</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 25/532, 25/535 presented and partially polled, 25/536?</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tx1">
                    <a:lumMod val="50000"/>
                    <a:lumOff val="50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 25/708r0 presented, 25/709r1</a:t>
            </a:r>
          </a:p>
          <a:p>
            <a:pPr lvl="1">
              <a:buFont typeface="Arial"/>
              <a:buChar char="•"/>
            </a:pPr>
            <a:r>
              <a:rPr lang="en-US" sz="1600"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tx1">
                  <a:lumMod val="50000"/>
                  <a:lumOff val="50000"/>
                </a:schemeClr>
              </a:solidFill>
            </a:endParaRPr>
          </a:p>
          <a:p>
            <a:pPr lvl="0" hangingPunct="0">
              <a:defRPr sz="1500" spc="-1">
                <a:latin typeface="Arial"/>
                <a:ea typeface="Arial"/>
                <a:cs typeface="Arial"/>
                <a:sym typeface="Arial"/>
              </a:defRPr>
            </a:pPr>
            <a:r>
              <a:rPr lang="en-US" sz="1600" dirty="0">
                <a:solidFill>
                  <a:schemeClr val="tx1">
                    <a:lumMod val="50000"/>
                    <a:lumOff val="50000"/>
                  </a:schemeClr>
                </a:solidFill>
              </a:rPr>
              <a:t>Recess</a:t>
            </a:r>
          </a:p>
        </p:txBody>
      </p:sp>
      <p:sp>
        <p:nvSpPr>
          <p:cNvPr id="6" name="Slide Number Placeholder 5">
            <a:extLst>
              <a:ext uri="{FF2B5EF4-FFF2-40B4-BE49-F238E27FC236}">
                <a16:creationId xmlns:a16="http://schemas.microsoft.com/office/drawing/2014/main" id="{ADEE1F00-70B4-447A-A0B1-B1350FF7F2C3}"/>
              </a:ext>
            </a:extLst>
          </p:cNvPr>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a:extLst>
              <a:ext uri="{FF2B5EF4-FFF2-40B4-BE49-F238E27FC236}">
                <a16:creationId xmlns:a16="http://schemas.microsoft.com/office/drawing/2014/main" id="{5628E694-7843-163E-8044-91ADFC3EB8F3}"/>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6678B704-8C4D-71AF-9E03-E222B4CFAFE5}"/>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0456F851-4D12-E71B-B9A1-7FF85F216CD6}"/>
              </a:ext>
            </a:extLst>
          </p:cNvPr>
          <p:cNvGraphicFramePr>
            <a:graphicFrameLocks noGrp="1"/>
          </p:cNvGraphicFramePr>
          <p:nvPr>
            <p:extLst>
              <p:ext uri="{D42A27DB-BD31-4B8C-83A1-F6EECF244321}">
                <p14:modId xmlns:p14="http://schemas.microsoft.com/office/powerpoint/2010/main" val="349190422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820</a:t>
                      </a:r>
                    </a:p>
                  </a:txBody>
                  <a:tcPr/>
                </a:tc>
                <a:tc>
                  <a:txBody>
                    <a:bodyPr/>
                    <a:lstStyle/>
                    <a:p>
                      <a:pPr algn="ctr"/>
                      <a:r>
                        <a:rPr lang="en-US" sz="1400" dirty="0"/>
                        <a:t>160</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32755662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May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656FE-C205-9FE3-AF58-BA6A4F3EA7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92EE7-F470-5303-11AB-4E50EE176BF1}"/>
              </a:ext>
            </a:extLst>
          </p:cNvPr>
          <p:cNvSpPr>
            <a:spLocks noGrp="1"/>
          </p:cNvSpPr>
          <p:nvPr>
            <p:ph type="title"/>
          </p:nvPr>
        </p:nvSpPr>
        <p:spPr>
          <a:xfrm>
            <a:off x="914401" y="685801"/>
            <a:ext cx="10361084" cy="653127"/>
          </a:xfrm>
        </p:spPr>
        <p:txBody>
          <a:bodyPr/>
          <a:lstStyle/>
          <a:p>
            <a:r>
              <a:rPr lang="en-GB" dirty="0">
                <a:solidFill>
                  <a:schemeClr val="bg2">
                    <a:lumMod val="75000"/>
                  </a:schemeClr>
                </a:solidFill>
              </a:rPr>
              <a:t>TGbi Agenda – May 12, 2025 – PM1</a:t>
            </a:r>
          </a:p>
        </p:txBody>
      </p:sp>
      <p:sp>
        <p:nvSpPr>
          <p:cNvPr id="9218" name="Rectangle 2">
            <a:extLst>
              <a:ext uri="{FF2B5EF4-FFF2-40B4-BE49-F238E27FC236}">
                <a16:creationId xmlns:a16="http://schemas.microsoft.com/office/drawing/2014/main" id="{8C1263FC-7837-B253-03EC-E2618306429E}"/>
              </a:ext>
            </a:extLst>
          </p:cNvPr>
          <p:cNvSpPr>
            <a:spLocks noGrp="1" noChangeArrowheads="1"/>
          </p:cNvSpPr>
          <p:nvPr>
            <p:ph idx="1"/>
          </p:nvPr>
        </p:nvSpPr>
        <p:spPr>
          <a:xfrm>
            <a:off x="914401" y="1338927"/>
            <a:ext cx="10361084" cy="4833271"/>
          </a:xfrm>
          <a:ln/>
        </p:spPr>
        <p:txBody>
          <a:bodyPr>
            <a:normAutofit fontScale="925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2">
                    <a:lumMod val="7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2">
                    <a:lumMod val="75000"/>
                  </a:schemeClr>
                </a:solidFill>
                <a:latin typeface="Times New Roman" panose="02020603050405020304" pitchFamily="18" charset="0"/>
                <a:cs typeface="Times New Roman" panose="02020603050405020304" pitchFamily="18" charset="0"/>
                <a:sym typeface="Arial"/>
              </a:rPr>
              <a:t>Agenda approval –  approved by unanimous consent (26 participants on-line, 16 participants in the room)</a:t>
            </a:r>
          </a:p>
          <a:p>
            <a:pPr marL="342900" lvl="0" indent="-342900">
              <a:buFont typeface="Arial" panose="020B0604020202020204" pitchFamily="34" charset="0"/>
              <a:buChar char="•"/>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Schedule for the week:</a:t>
            </a:r>
          </a:p>
          <a:p>
            <a:pPr marL="800100" lvl="1">
              <a:buFont typeface="Arial" panose="020B0604020202020204" pitchFamily="34" charset="0"/>
              <a:buChar char="•"/>
              <a:defRPr sz="1500" spc="-1">
                <a:latin typeface="Arial"/>
                <a:ea typeface="Arial"/>
                <a:cs typeface="Arial"/>
                <a:sym typeface="Arial"/>
              </a:defRPr>
            </a:pPr>
            <a:r>
              <a:rPr lang="en-US" sz="1400" b="1" spc="-1" dirty="0">
                <a:solidFill>
                  <a:schemeClr val="bg2">
                    <a:lumMod val="75000"/>
                  </a:schemeClr>
                </a:solidFill>
                <a:latin typeface="Times New Roman" panose="02020603050405020304" pitchFamily="18" charset="0"/>
                <a:cs typeface="Times New Roman" panose="02020603050405020304" pitchFamily="18" charset="0"/>
              </a:rPr>
              <a:t>   Monday			PM1 – </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400" b="1"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b="1" spc="-1" dirty="0">
                <a:solidFill>
                  <a:schemeClr val="bg2">
                    <a:lumMod val="75000"/>
                  </a:schemeClr>
                </a:solidFill>
                <a:latin typeface="Times New Roman" panose="02020603050405020304" pitchFamily="18" charset="0"/>
                <a:cs typeface="Times New Roman" panose="02020603050405020304" pitchFamily="18" charset="0"/>
                <a:sym typeface="Arial"/>
              </a:rPr>
              <a:t> 25/583r0 - partially presented, Antonio de la Oliva 25/693r2, 25/692r3</a:t>
            </a:r>
            <a:endParaRPr lang="en-US" sz="1400" b="1" spc="-1" dirty="0">
              <a:solidFill>
                <a:schemeClr val="bg2">
                  <a:lumMod val="75000"/>
                </a:schemeClr>
              </a:solidFill>
              <a:latin typeface="Times New Roman" panose="02020603050405020304" pitchFamily="18" charset="0"/>
              <a:cs typeface="Times New Roman" panose="02020603050405020304" pitchFamily="18" charset="0"/>
            </a:endParaRP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Tuesday			PM1 –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25/536, 554, 532, 535, Jarkko </a:t>
            </a:r>
            <a:r>
              <a:rPr lang="en-US" sz="14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25/708r0, 25/709r1</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Wednesday			AM1 –</a:t>
            </a:r>
            <a:r>
              <a:rPr lang="en-US" sz="1400" spc="-1" dirty="0">
                <a:solidFill>
                  <a:schemeClr val="bg2">
                    <a:lumMod val="75000"/>
                  </a:schemeClr>
                </a:solidFill>
                <a:latin typeface="Times New Roman" panose="02020603050405020304" pitchFamily="18" charset="0"/>
                <a:cs typeface="Times New Roman" panose="02020603050405020304" pitchFamily="18" charset="0"/>
                <a:sym typeface="Arial"/>
              </a:rPr>
              <a:t> Domenico Ficara 25/485r5, Carol Ansley 25/625r3, Hitoshi Morioka 25/895r0</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AM1 – Review timeline, straw polls/motions of accumulated documents, submission queue</a:t>
            </a:r>
          </a:p>
          <a:p>
            <a:pPr marL="922338" lvl="3" indent="-461963">
              <a:lnSpc>
                <a:spcPct val="120000"/>
              </a:lnSpc>
              <a:spcBef>
                <a:spcPts val="200"/>
              </a:spcBef>
              <a:buFont typeface="Arial" panose="020B0604020202020204" pitchFamily="34" charset="0"/>
              <a:buChar char="•"/>
              <a:defRPr sz="1500" b="1" spc="-1">
                <a:latin typeface="Times New Roman"/>
                <a:ea typeface="Times New Roman"/>
                <a:cs typeface="Times New Roman"/>
                <a:sym typeface="Times New Roman"/>
              </a:defRPr>
            </a:pPr>
            <a:r>
              <a:rPr lang="en-US" sz="1400" spc="-1" dirty="0">
                <a:solidFill>
                  <a:schemeClr val="bg2">
                    <a:lumMod val="75000"/>
                  </a:schemeClr>
                </a:solidFill>
                <a:latin typeface="Times New Roman" panose="02020603050405020304" pitchFamily="18" charset="0"/>
                <a:cs typeface="Times New Roman" panose="02020603050405020304" pitchFamily="18" charset="0"/>
              </a:rPr>
              <a:t>Thursday			PM1 – Ad Hoc discussion, closing </a:t>
            </a:r>
            <a:r>
              <a:rPr lang="en-US" sz="1400" dirty="0">
                <a:solidFill>
                  <a:schemeClr val="bg2">
                    <a:lumMod val="75000"/>
                  </a:schemeClr>
                </a:solidFill>
                <a:latin typeface="Times New Roman" panose="02020603050405020304" pitchFamily="18" charset="0"/>
                <a:cs typeface="Times New Roman" panose="02020603050405020304" pitchFamily="18" charset="0"/>
              </a:rPr>
              <a:t>motions, submission queue</a:t>
            </a:r>
          </a:p>
          <a:p>
            <a:pPr marL="0" lvl="1" indent="0">
              <a:defRPr sz="1500" spc="-1">
                <a:latin typeface="Arial"/>
                <a:ea typeface="Arial"/>
                <a:cs typeface="Arial"/>
                <a:sym typeface="Arial"/>
              </a:defRP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Times New Roman"/>
              </a:rPr>
              <a:t>Motion to approve minutes from March Plenary and March/April teleconferences – Motion #61</a:t>
            </a:r>
          </a:p>
          <a:p>
            <a:pPr marL="0" lvl="1" indent="0">
              <a:defRPr sz="1500" spc="-1">
                <a:latin typeface="Arial"/>
                <a:ea typeface="Arial"/>
                <a:cs typeface="Arial"/>
                <a:sym typeface="Arial"/>
              </a:defRPr>
            </a:pPr>
            <a:endParaRPr lang="en-US" sz="1600" b="1" spc="-1" dirty="0">
              <a:solidFill>
                <a:schemeClr val="bg2">
                  <a:lumMod val="7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2">
                    <a:lumMod val="75000"/>
                  </a:schemeClr>
                </a:solidFill>
                <a:latin typeface="Times New Roman"/>
                <a:cs typeface="Times New Roman"/>
                <a:sym typeface="Times New Roman"/>
              </a:rPr>
              <a:t>Discussion</a:t>
            </a:r>
            <a:endParaRPr lang="en-US" sz="1600" dirty="0">
              <a:solidFill>
                <a:schemeClr val="bg2">
                  <a:lumMod val="75000"/>
                </a:schemeClr>
              </a:solidFill>
              <a:latin typeface="Times New Roman" panose="02020603050405020304" pitchFamily="18" charset="0"/>
              <a:cs typeface="Times New Roman" panose="02020603050405020304" pitchFamily="18" charset="0"/>
            </a:endParaRPr>
          </a:p>
          <a:p>
            <a:pPr lvl="1">
              <a:buFont typeface="Arial"/>
              <a:buChar char="•"/>
            </a:pPr>
            <a:endPar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Jarkko </a:t>
            </a:r>
            <a:r>
              <a:rPr lang="en-US" sz="1600" spc="-1" dirty="0" err="1">
                <a:solidFill>
                  <a:schemeClr val="bg2">
                    <a:lumMod val="75000"/>
                  </a:schemeClr>
                </a:solidFill>
                <a:latin typeface="Times New Roman" panose="02020603050405020304" pitchFamily="18" charset="0"/>
                <a:cs typeface="Times New Roman" panose="02020603050405020304" pitchFamily="18" charset="0"/>
                <a:sym typeface="Arial"/>
              </a:rPr>
              <a:t>Kneckt</a:t>
            </a: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 – 25/583r2 – presented &amp; straw poll tomorrow</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Antonio de la Oliva – 25/693r2 presented and straw poll tomorrow, 25/692r3 presented and straw polled </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Po-Kai Huang – 25/554r5 presented &amp; straw poll, 25/536r1 presented &amp; straw polled 4 resolutions</a:t>
            </a:r>
          </a:p>
          <a:p>
            <a:pPr lvl="1">
              <a:buFont typeface="Arial"/>
              <a:buChar char="•"/>
            </a:pPr>
            <a:r>
              <a:rPr lang="en-US" sz="1600" spc="-1" dirty="0">
                <a:solidFill>
                  <a:schemeClr val="bg2">
                    <a:lumMod val="75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endParaRPr lang="en-US" sz="1600" dirty="0">
              <a:solidFill>
                <a:schemeClr val="bg2">
                  <a:lumMod val="75000"/>
                </a:schemeClr>
              </a:solidFill>
            </a:endParaRPr>
          </a:p>
          <a:p>
            <a:pPr lvl="0" hangingPunct="0">
              <a:defRPr sz="1500" spc="-1">
                <a:latin typeface="Arial"/>
                <a:ea typeface="Arial"/>
                <a:cs typeface="Arial"/>
                <a:sym typeface="Arial"/>
              </a:defRPr>
            </a:pPr>
            <a:r>
              <a:rPr lang="en-US" sz="1600" dirty="0">
                <a:solidFill>
                  <a:schemeClr val="bg2">
                    <a:lumMod val="75000"/>
                  </a:schemeClr>
                </a:solidFill>
              </a:rPr>
              <a:t>Recess</a:t>
            </a:r>
          </a:p>
        </p:txBody>
      </p:sp>
      <p:sp>
        <p:nvSpPr>
          <p:cNvPr id="6" name="Slide Number Placeholder 5">
            <a:extLst>
              <a:ext uri="{FF2B5EF4-FFF2-40B4-BE49-F238E27FC236}">
                <a16:creationId xmlns:a16="http://schemas.microsoft.com/office/drawing/2014/main" id="{DCD15EB9-B2B3-2279-645F-14C19508312A}"/>
              </a:ext>
            </a:extLst>
          </p:cNvPr>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a:extLst>
              <a:ext uri="{FF2B5EF4-FFF2-40B4-BE49-F238E27FC236}">
                <a16:creationId xmlns:a16="http://schemas.microsoft.com/office/drawing/2014/main" id="{D0C35FF2-E118-D5AF-602F-68E2E11E1657}"/>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C9EE0373-7D84-DF26-4693-C8951140CC06}"/>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DF30383-007C-3107-27A1-5FB11878522F}"/>
              </a:ext>
            </a:extLst>
          </p:cNvPr>
          <p:cNvGraphicFramePr>
            <a:graphicFrameLocks noGrp="1"/>
          </p:cNvGraphicFramePr>
          <p:nvPr>
            <p:extLst>
              <p:ext uri="{D42A27DB-BD31-4B8C-83A1-F6EECF244321}">
                <p14:modId xmlns:p14="http://schemas.microsoft.com/office/powerpoint/2010/main" val="2444074703"/>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Unassigned</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4</a:t>
                      </a:r>
                    </a:p>
                  </a:txBody>
                  <a:tcPr/>
                </a:tc>
                <a:tc>
                  <a:txBody>
                    <a:bodyPr/>
                    <a:lstStyle/>
                    <a:p>
                      <a:pPr algn="ctr"/>
                      <a:r>
                        <a:rPr lang="en-US" sz="1400" dirty="0"/>
                        <a:t>856</a:t>
                      </a:r>
                    </a:p>
                  </a:txBody>
                  <a:tcPr/>
                </a:tc>
                <a:tc>
                  <a:txBody>
                    <a:bodyPr/>
                    <a:lstStyle/>
                    <a:p>
                      <a:pPr algn="ctr"/>
                      <a:r>
                        <a:rPr lang="en-US" sz="1400" dirty="0"/>
                        <a:t>124</a:t>
                      </a:r>
                    </a:p>
                  </a:txBody>
                  <a:tcPr/>
                </a:tc>
                <a:tc>
                  <a:txBody>
                    <a:bodyPr/>
                    <a:lstStyle/>
                    <a:p>
                      <a:pPr algn="ctr"/>
                      <a:r>
                        <a:rPr lang="en-US" sz="1400" dirty="0"/>
                        <a:t>88</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42162858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914401" y="1524000"/>
            <a:ext cx="10361084" cy="4570415"/>
          </a:xfrm>
        </p:spPr>
        <p:txBody>
          <a:bodyPr/>
          <a:lstStyle/>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Jarkko </a:t>
            </a:r>
            <a:r>
              <a:rPr lang="en-US" sz="16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600" b="1" spc="-1" dirty="0">
                <a:solidFill>
                  <a:schemeClr val="bg2"/>
                </a:solidFill>
                <a:latin typeface="Times New Roman" panose="02020603050405020304" pitchFamily="18" charset="0"/>
                <a:cs typeface="Times New Roman" panose="02020603050405020304" pitchFamily="18" charset="0"/>
                <a:sym typeface="Arial"/>
              </a:rPr>
              <a:t> 25/583r2 - partially presented</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Antonio de la Oliva 25/693r2, 25/692r3</a:t>
            </a:r>
            <a:endParaRPr lang="en-US" sz="1600" b="1" spc="-1" dirty="0">
              <a:solidFill>
                <a:schemeClr val="bg2"/>
              </a:solidFill>
              <a:latin typeface="Times New Roman" panose="02020603050405020304" pitchFamily="18" charset="0"/>
              <a:cs typeface="Times New Roman" panose="02020603050405020304" pitchFamily="18" charset="0"/>
              <a:sym typeface="Times New Roman"/>
            </a:endParaRPr>
          </a:p>
          <a:p>
            <a:pPr marL="514350" lvl="1" indent="0">
              <a:defRPr sz="1500" spc="-1">
                <a:latin typeface="Arial"/>
                <a:ea typeface="Arial"/>
                <a:cs typeface="Arial"/>
                <a:sym typeface="Arial"/>
              </a:defRPr>
            </a:pPr>
            <a:r>
              <a:rPr lang="en-US" sz="1600" b="1" spc="-1" dirty="0">
                <a:solidFill>
                  <a:schemeClr val="tx1">
                    <a:lumMod val="50000"/>
                    <a:lumOff val="50000"/>
                  </a:schemeClr>
                </a:solidFill>
                <a:latin typeface="Times New Roman" panose="02020603050405020304" pitchFamily="18" charset="0"/>
                <a:cs typeface="Times New Roman" panose="02020603050405020304" pitchFamily="18" charset="0"/>
                <a:sym typeface="Arial"/>
              </a:rPr>
              <a:t>Po-kai Huang 25/536, 554, 532, 535</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Jarkko </a:t>
            </a:r>
            <a:r>
              <a:rPr lang="en-US" sz="1600" b="1" spc="-1" dirty="0" err="1">
                <a:solidFill>
                  <a:schemeClr val="bg2"/>
                </a:solidFill>
                <a:latin typeface="Times New Roman" panose="02020603050405020304" pitchFamily="18" charset="0"/>
                <a:cs typeface="Times New Roman" panose="02020603050405020304" pitchFamily="18" charset="0"/>
                <a:sym typeface="Arial"/>
              </a:rPr>
              <a:t>Kneckt</a:t>
            </a:r>
            <a:r>
              <a:rPr lang="en-US" sz="1600" b="1" spc="-1" dirty="0">
                <a:solidFill>
                  <a:schemeClr val="bg2"/>
                </a:solidFill>
                <a:latin typeface="Times New Roman" panose="02020603050405020304" pitchFamily="18" charset="0"/>
                <a:cs typeface="Times New Roman" panose="02020603050405020304" pitchFamily="18" charset="0"/>
                <a:sym typeface="Arial"/>
              </a:rPr>
              <a:t> 25/708r0, 25/709r1</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Domenico Ficara 25/485r5</a:t>
            </a:r>
          </a:p>
          <a:p>
            <a:pPr marL="514350" lvl="1" indent="0">
              <a:defRPr sz="1500" spc="-1">
                <a:latin typeface="Arial"/>
                <a:ea typeface="Arial"/>
                <a:cs typeface="Arial"/>
                <a:sym typeface="Arial"/>
              </a:defRPr>
            </a:pPr>
            <a:r>
              <a:rPr lang="en-US" sz="1600" b="1" spc="-1" dirty="0">
                <a:solidFill>
                  <a:schemeClr val="bg2"/>
                </a:solidFill>
                <a:latin typeface="Times New Roman" panose="02020603050405020304" pitchFamily="18" charset="0"/>
                <a:cs typeface="Times New Roman" panose="02020603050405020304" pitchFamily="18" charset="0"/>
                <a:sym typeface="Arial"/>
              </a:rPr>
              <a:t>Carol Ansley 25/626r3</a:t>
            </a:r>
          </a:p>
          <a:p>
            <a:pPr marL="514350" lvl="1" inden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Hitoshi Morioka 25/895r0 presented but discussion unfinished</a:t>
            </a:r>
          </a:p>
          <a:p>
            <a:pPr marL="514350" lvl="1" indent="0">
              <a:defRPr sz="1500" spc="-1">
                <a:latin typeface="Arial"/>
                <a:ea typeface="Arial"/>
                <a:cs typeface="Arial"/>
                <a:sym typeface="Arial"/>
              </a:defRPr>
            </a:pP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Po-Kai Huang 25/891r1</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Antonio de la Oliva </a:t>
            </a:r>
            <a:r>
              <a:rPr lang="en-US" sz="1600" b="1" spc="-1" dirty="0">
                <a:solidFill>
                  <a:schemeClr val="bg1">
                    <a:lumMod val="50000"/>
                  </a:schemeClr>
                </a:solidFill>
                <a:latin typeface="Times New Roman" panose="02020603050405020304" pitchFamily="18" charset="0"/>
                <a:cs typeface="Times New Roman" panose="02020603050405020304" pitchFamily="18" charset="0"/>
                <a:sym typeface="Arial"/>
              </a:rPr>
              <a:t>25/924r2</a:t>
            </a:r>
            <a:r>
              <a:rPr lang="en-US" sz="1600" b="1" spc="-1" dirty="0">
                <a:solidFill>
                  <a:schemeClr val="tx1"/>
                </a:solidFill>
                <a:latin typeface="Times New Roman" panose="02020603050405020304" pitchFamily="18" charset="0"/>
                <a:cs typeface="Times New Roman" panose="02020603050405020304" pitchFamily="18" charset="0"/>
                <a:sym typeface="Arial"/>
              </a:rPr>
              <a:t>, 25/925r1, 25/934r0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Domenica Ficara 25/477r4</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Philip Hawkes 25/951r0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Jerome Henry 25/451, 25/452</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Domenico Ficara 25/955r0</a:t>
            </a:r>
          </a:p>
          <a:p>
            <a:pPr marL="514350" lvl="1" indent="0">
              <a:defRPr sz="1500" spc="-1">
                <a:latin typeface="Arial"/>
                <a:ea typeface="Arial"/>
                <a:cs typeface="Arial"/>
                <a:sym typeface="Arial"/>
              </a:defRPr>
            </a:pPr>
            <a:r>
              <a:rPr lang="en-US" sz="1600" b="1" spc="-1" dirty="0">
                <a:solidFill>
                  <a:schemeClr val="tx1"/>
                </a:solidFill>
                <a:latin typeface="Times New Roman" panose="02020603050405020304" pitchFamily="18" charset="0"/>
                <a:cs typeface="Times New Roman" panose="02020603050405020304" pitchFamily="18" charset="0"/>
                <a:sym typeface="Arial"/>
              </a:rPr>
              <a:t>Jarkko </a:t>
            </a:r>
            <a:r>
              <a:rPr lang="en-US" sz="1600" b="1" spc="-1" dirty="0" err="1">
                <a:solidFill>
                  <a:schemeClr val="tx1"/>
                </a:solidFill>
                <a:latin typeface="Times New Roman" panose="02020603050405020304" pitchFamily="18" charset="0"/>
                <a:cs typeface="Times New Roman" panose="02020603050405020304" pitchFamily="18" charset="0"/>
                <a:sym typeface="Arial"/>
              </a:rPr>
              <a:t>Kneckt</a:t>
            </a:r>
            <a:r>
              <a:rPr lang="en-US" sz="1600" b="1" spc="-1" dirty="0">
                <a:solidFill>
                  <a:schemeClr val="tx1"/>
                </a:solidFill>
                <a:latin typeface="Times New Roman" panose="02020603050405020304" pitchFamily="18" charset="0"/>
                <a:cs typeface="Times New Roman" panose="02020603050405020304" pitchFamily="18" charset="0"/>
                <a:sym typeface="Arial"/>
              </a:rPr>
              <a:t> 25/709r4</a:t>
            </a:r>
            <a:endParaRPr lang="en-US" sz="1600" dirty="0"/>
          </a:p>
        </p:txBody>
      </p:sp>
      <p:sp>
        <p:nvSpPr>
          <p:cNvPr id="4" name="Slide Number Placeholder 3">
            <a:extLst>
              <a:ext uri="{FF2B5EF4-FFF2-40B4-BE49-F238E27FC236}">
                <a16:creationId xmlns:a16="http://schemas.microsoft.com/office/drawing/2014/main" id="{4DFC1C9B-FE5F-FA01-523A-8E470826540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943568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77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t>
            </a:r>
            <a:r>
              <a:rPr lang="en-US" strike="sngStrike" dirty="0">
                <a:solidFill>
                  <a:srgbClr val="FF0000"/>
                </a:solidFill>
              </a:rPr>
              <a:t>July 2025 – </a:t>
            </a:r>
            <a:r>
              <a:rPr lang="en-US" dirty="0">
                <a:solidFill>
                  <a:srgbClr val="FF0000"/>
                </a:solidFill>
              </a:rPr>
              <a:t>August 2025(assuming ad hoc)</a:t>
            </a:r>
          </a:p>
          <a:p>
            <a:r>
              <a:rPr lang="en-US" dirty="0">
                <a:solidFill>
                  <a:schemeClr val="tx1"/>
                </a:solidFill>
              </a:rPr>
              <a:t>MDR: 							</a:t>
            </a:r>
            <a:r>
              <a:rPr lang="en-US" strike="sngStrike" dirty="0">
                <a:solidFill>
                  <a:srgbClr val="FF0000"/>
                </a:solidFill>
              </a:rPr>
              <a:t>July 2025 – </a:t>
            </a:r>
            <a:r>
              <a:rPr lang="en-US" dirty="0">
                <a:solidFill>
                  <a:srgbClr val="FF0000"/>
                </a:solidFill>
              </a:rPr>
              <a:t>August 2025</a:t>
            </a:r>
          </a:p>
          <a:p>
            <a:r>
              <a:rPr lang="en-US" dirty="0">
                <a:solidFill>
                  <a:schemeClr val="tx1"/>
                </a:solidFill>
              </a:rPr>
              <a:t>Ballot Pool: 						</a:t>
            </a:r>
            <a:r>
              <a:rPr lang="en-US" strike="sngStrike" dirty="0">
                <a:solidFill>
                  <a:srgbClr val="FF0000"/>
                </a:solidFill>
              </a:rPr>
              <a:t>September 2025 – </a:t>
            </a:r>
            <a:r>
              <a:rPr lang="en-US" dirty="0">
                <a:solidFill>
                  <a:srgbClr val="FF0000"/>
                </a:solidFill>
              </a:rPr>
              <a:t>November 2025*</a:t>
            </a:r>
          </a:p>
          <a:p>
            <a:r>
              <a:rPr lang="en-US" dirty="0">
                <a:solidFill>
                  <a:schemeClr val="tx1"/>
                </a:solidFill>
              </a:rPr>
              <a:t>SA ballot: 						January 2026 *</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r>
              <a:rPr lang="en-US" dirty="0">
                <a:solidFill>
                  <a:schemeClr val="tx1"/>
                </a:solidFill>
              </a:rPr>
              <a:t>* confirm with Robert Stacey</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61</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11-25/444r1 (March Plenary minutes)</a:t>
            </a:r>
          </a:p>
          <a:p>
            <a:r>
              <a:rPr lang="en-US" sz="1800" b="0" dirty="0">
                <a:solidFill>
                  <a:schemeClr val="tx1"/>
                </a:solidFill>
              </a:rPr>
              <a:t>11-25/543r0 (TGbi Teleconference minutes March-April 2025)</a:t>
            </a:r>
          </a:p>
          <a:p>
            <a:endParaRPr lang="en-US" sz="1800" b="0" dirty="0">
              <a:solidFill>
                <a:schemeClr val="tx1"/>
              </a:solidFill>
            </a:endParaRPr>
          </a:p>
          <a:p>
            <a:endParaRPr lang="en-US" sz="1800" b="0" dirty="0">
              <a:solidFill>
                <a:schemeClr val="tx1"/>
              </a:solidFill>
            </a:endParaRPr>
          </a:p>
          <a:p>
            <a:r>
              <a:rPr lang="en-US" sz="1800" b="0" dirty="0"/>
              <a:t>Mover:    Jerome Henry</a:t>
            </a:r>
          </a:p>
          <a:p>
            <a:r>
              <a:rPr lang="en-US" sz="1800" b="0" dirty="0"/>
              <a:t>Second:   Po-Kai Huang</a:t>
            </a:r>
          </a:p>
          <a:p>
            <a:r>
              <a:rPr lang="en-US" sz="1800" b="0" dirty="0"/>
              <a:t>Approved by unanimous consent, 27 attendees on-line, 16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62</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914400" y="1447801"/>
            <a:ext cx="10744199" cy="4646614"/>
          </a:xfrm>
        </p:spPr>
        <p:txBody>
          <a:bodyPr>
            <a:normAutofit fontScale="62500" lnSpcReduction="20000"/>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marR="0">
              <a:buNone/>
            </a:pPr>
            <a:r>
              <a:rPr lang="fr-FR" sz="1800" dirty="0">
                <a:effectLst/>
                <a:latin typeface="Calibri" panose="020F0502020204030204" pitchFamily="34" charset="0"/>
                <a:ea typeface="Aptos" panose="020B0004020202020204" pitchFamily="34" charset="0"/>
              </a:rPr>
              <a:t>Doc11-25/0692r4 : </a:t>
            </a:r>
            <a:r>
              <a:rPr lang="fr-FR" sz="1800" b="1" dirty="0">
                <a:effectLst/>
                <a:latin typeface="Calibri" panose="020F0502020204030204" pitchFamily="34" charset="0"/>
                <a:ea typeface="Aptos" panose="020B0004020202020204" pitchFamily="34" charset="0"/>
              </a:rPr>
              <a:t>12</a:t>
            </a:r>
            <a:r>
              <a:rPr lang="fr-FR" sz="1800" dirty="0">
                <a:effectLst/>
                <a:latin typeface="Calibri" panose="020F0502020204030204" pitchFamily="34" charset="0"/>
                <a:ea typeface="Aptos" panose="020B0004020202020204" pitchFamily="34" charset="0"/>
              </a:rPr>
              <a:t> </a:t>
            </a:r>
            <a:r>
              <a:rPr lang="fr-FR" sz="1800" dirty="0" err="1">
                <a:effectLst/>
                <a:latin typeface="Calibri" panose="020F0502020204030204" pitchFamily="34" charset="0"/>
                <a:ea typeface="Aptos" panose="020B0004020202020204" pitchFamily="34" charset="0"/>
              </a:rPr>
              <a:t>comments</a:t>
            </a:r>
            <a:r>
              <a:rPr lang="fr-FR" sz="1800" dirty="0">
                <a:effectLst/>
                <a:latin typeface="Calibri" panose="020F0502020204030204" pitchFamily="34" charset="0"/>
                <a:ea typeface="Aptos" panose="020B0004020202020204" pitchFamily="34" charset="0"/>
              </a:rPr>
              <a:t>:</a:t>
            </a:r>
            <a:r>
              <a:rPr lang="en-US" sz="1800" dirty="0">
                <a:latin typeface="Calibri" panose="020F0502020204030204" pitchFamily="34" charset="0"/>
                <a:ea typeface="Aptos" panose="020B0004020202020204" pitchFamily="34" charset="0"/>
              </a:rPr>
              <a:t> </a:t>
            </a:r>
            <a:r>
              <a:rPr lang="fr-FR" sz="1800" dirty="0">
                <a:effectLst/>
                <a:latin typeface="Calibri" panose="020F0502020204030204" pitchFamily="34" charset="0"/>
                <a:ea typeface="Aptos" panose="020B0004020202020204" pitchFamily="34" charset="0"/>
              </a:rPr>
              <a:t>1016, 1017, 62, 218, 858, 859, 909, 922, 1018, 63,</a:t>
            </a:r>
            <a:r>
              <a:rPr lang="en-US" sz="1800" dirty="0">
                <a:latin typeface="Calibri" panose="020F0502020204030204" pitchFamily="34" charset="0"/>
                <a:ea typeface="Aptos" panose="020B0004020202020204" pitchFamily="34" charset="0"/>
              </a:rPr>
              <a:t> </a:t>
            </a:r>
            <a:r>
              <a:rPr lang="fr-FR" sz="1800" dirty="0">
                <a:effectLst/>
                <a:latin typeface="Calibri" panose="020F0502020204030204" pitchFamily="34" charset="0"/>
                <a:ea typeface="Aptos" panose="020B0004020202020204" pitchFamily="34" charset="0"/>
              </a:rPr>
              <a:t>217, 1019</a:t>
            </a:r>
            <a:endParaRPr lang="en-US" sz="1800" dirty="0">
              <a:effectLst/>
              <a:latin typeface="Calibri" panose="020F0502020204030204" pitchFamily="34" charset="0"/>
              <a:ea typeface="Aptos" panose="020B0004020202020204" pitchFamily="34" charset="0"/>
            </a:endParaRPr>
          </a:p>
          <a:p>
            <a:pPr marL="0" marR="0">
              <a:buNone/>
            </a:pPr>
            <a:r>
              <a:rPr lang="fr-FR" sz="1800" dirty="0">
                <a:effectLst/>
                <a:latin typeface="Calibri" panose="020F0502020204030204" pitchFamily="34" charset="0"/>
                <a:ea typeface="Aptos" panose="020B0004020202020204" pitchFamily="34" charset="0"/>
              </a:rPr>
              <a:t>Doc 11-25/0554r5 : </a:t>
            </a:r>
            <a:r>
              <a:rPr lang="fr-FR" sz="1800" b="1" dirty="0">
                <a:effectLst/>
                <a:latin typeface="Calibri" panose="020F0502020204030204" pitchFamily="34" charset="0"/>
                <a:ea typeface="Aptos" panose="020B0004020202020204" pitchFamily="34" charset="0"/>
              </a:rPr>
              <a:t>20</a:t>
            </a:r>
            <a:r>
              <a:rPr lang="fr-FR" sz="1800" dirty="0">
                <a:effectLst/>
                <a:latin typeface="Calibri" panose="020F0502020204030204" pitchFamily="34" charset="0"/>
                <a:ea typeface="Aptos" panose="020B0004020202020204" pitchFamily="34" charset="0"/>
              </a:rPr>
              <a:t> </a:t>
            </a:r>
            <a:r>
              <a:rPr lang="fr-FR" sz="1800" dirty="0" err="1">
                <a:effectLst/>
                <a:latin typeface="Calibri" panose="020F0502020204030204" pitchFamily="34" charset="0"/>
                <a:ea typeface="Aptos" panose="020B0004020202020204" pitchFamily="34" charset="0"/>
              </a:rPr>
              <a:t>comments</a:t>
            </a:r>
            <a:r>
              <a:rPr lang="fr-FR" sz="1800" dirty="0">
                <a:effectLst/>
                <a:latin typeface="Calibri" panose="020F0502020204030204" pitchFamily="34" charset="0"/>
                <a:ea typeface="Aptos" panose="020B0004020202020204" pitchFamily="34" charset="0"/>
              </a:rPr>
              <a:t>: 167, 165, 966, 166, 139, 140, 678, 680, 681, 849,</a:t>
            </a:r>
            <a:r>
              <a:rPr lang="en-US" sz="1800" dirty="0">
                <a:latin typeface="Calibri" panose="020F0502020204030204" pitchFamily="34" charset="0"/>
                <a:ea typeface="Aptos" panose="020B0004020202020204" pitchFamily="34" charset="0"/>
              </a:rPr>
              <a:t> </a:t>
            </a:r>
            <a:r>
              <a:rPr lang="fr-FR" sz="1800" dirty="0">
                <a:effectLst/>
                <a:latin typeface="Calibri" panose="020F0502020204030204" pitchFamily="34" charset="0"/>
                <a:ea typeface="Aptos" panose="020B0004020202020204" pitchFamily="34" charset="0"/>
              </a:rPr>
              <a:t>850, 945, 4, 266, 978, 683, 684, 685, 915, 176.</a:t>
            </a:r>
            <a:endParaRPr lang="en-US" sz="1800" dirty="0">
              <a:effectLst/>
              <a:latin typeface="Calibri" panose="020F0502020204030204" pitchFamily="34" charset="0"/>
              <a:ea typeface="Aptos" panose="020B0004020202020204" pitchFamily="34" charset="0"/>
            </a:endParaRPr>
          </a:p>
          <a:p>
            <a:pPr marL="0" marR="0">
              <a:buNone/>
            </a:pPr>
            <a:r>
              <a:rPr lang="fr-FR" sz="1800" dirty="0">
                <a:effectLst/>
                <a:latin typeface="Calibri" panose="020F0502020204030204" pitchFamily="34" charset="0"/>
                <a:ea typeface="Aptos" panose="020B0004020202020204" pitchFamily="34" charset="0"/>
              </a:rPr>
              <a:t>Doc 11-25/0536r1 : </a:t>
            </a:r>
            <a:r>
              <a:rPr lang="fr-FR" sz="1800" b="1" dirty="0">
                <a:effectLst/>
                <a:latin typeface="Calibri" panose="020F0502020204030204" pitchFamily="34" charset="0"/>
                <a:ea typeface="Aptos" panose="020B0004020202020204" pitchFamily="34" charset="0"/>
              </a:rPr>
              <a:t>4</a:t>
            </a:r>
            <a:r>
              <a:rPr lang="fr-FR" sz="1800" dirty="0">
                <a:effectLst/>
                <a:latin typeface="Calibri" panose="020F0502020204030204" pitchFamily="34" charset="0"/>
                <a:ea typeface="Aptos" panose="020B0004020202020204" pitchFamily="34" charset="0"/>
              </a:rPr>
              <a:t> </a:t>
            </a:r>
            <a:r>
              <a:rPr lang="fr-FR" sz="1800" dirty="0" err="1">
                <a:effectLst/>
                <a:latin typeface="Calibri" panose="020F0502020204030204" pitchFamily="34" charset="0"/>
                <a:ea typeface="Aptos" panose="020B0004020202020204" pitchFamily="34" charset="0"/>
              </a:rPr>
              <a:t>comments</a:t>
            </a:r>
            <a:r>
              <a:rPr lang="fr-FR" sz="1800" dirty="0">
                <a:effectLst/>
                <a:latin typeface="Calibri" panose="020F0502020204030204" pitchFamily="34" charset="0"/>
                <a:ea typeface="Aptos" panose="020B0004020202020204" pitchFamily="34" charset="0"/>
              </a:rPr>
              <a:t>: 675, 676, 847, 848</a:t>
            </a:r>
            <a:endParaRPr lang="en-US" sz="1800" dirty="0">
              <a:effectLst/>
              <a:latin typeface="Calibri" panose="020F0502020204030204" pitchFamily="34" charset="0"/>
              <a:ea typeface="Aptos" panose="020B0004020202020204" pitchFamily="34" charset="0"/>
            </a:endParaRPr>
          </a:p>
          <a:p>
            <a:pPr marL="0" marR="0">
              <a:buNone/>
            </a:pPr>
            <a:r>
              <a:rPr lang="en-US" sz="1800" dirty="0">
                <a:effectLst/>
                <a:latin typeface="Calibri" panose="020F0502020204030204" pitchFamily="34" charset="0"/>
                <a:ea typeface="Aptos" panose="020B0004020202020204" pitchFamily="34" charset="0"/>
              </a:rPr>
              <a:t>Doc 11-25/0583r3 </a:t>
            </a:r>
            <a:r>
              <a:rPr lang="en-US" sz="1800" b="1" dirty="0">
                <a:effectLst/>
                <a:latin typeface="Calibri" panose="020F0502020204030204" pitchFamily="34" charset="0"/>
                <a:ea typeface="Aptos" panose="020B0004020202020204" pitchFamily="34" charset="0"/>
              </a:rPr>
              <a:t>68 </a:t>
            </a:r>
            <a:r>
              <a:rPr lang="en-US" sz="1800" dirty="0">
                <a:effectLst/>
                <a:latin typeface="Calibri" panose="020F0502020204030204" pitchFamily="34" charset="0"/>
                <a:ea typeface="Aptos" panose="020B0004020202020204" pitchFamily="34" charset="0"/>
              </a:rPr>
              <a:t>comments: 1, 3, 20, 21, 64, 99, 100, 101, 102, 103, 134, 306, 312, 325, 335, 364, 365, 366, 415, 416, 417, 418, 505, 506, 616, 617, 618, 619, 620, 621, 622, 623, 624, 625, 626, 627, 628, 629, 630, 631, 633, 634, 635, 636, 637, 638, 639, 746, 747, 749, 773, 775, 815, 830, 831, 832, 833, 834, 835, 836, 837, 838, 893, 894, 895, 930, 994, and 1021.</a:t>
            </a:r>
          </a:p>
          <a:p>
            <a:pPr marL="0" marR="0">
              <a:buNone/>
            </a:pPr>
            <a:r>
              <a:rPr lang="en-US" sz="1800" dirty="0">
                <a:effectLst/>
                <a:latin typeface="Calibri" panose="020F0502020204030204" pitchFamily="34" charset="0"/>
                <a:ea typeface="Aptos" panose="020B0004020202020204" pitchFamily="34" charset="0"/>
              </a:rPr>
              <a:t>Doc 11-25/0693r2 5 comments: 123, 219, 951, 1020, 211.</a:t>
            </a:r>
            <a:br>
              <a:rPr lang="en-US" sz="1800" dirty="0">
                <a:effectLst/>
                <a:latin typeface="Calibri" panose="020F0502020204030204" pitchFamily="34" charset="0"/>
                <a:ea typeface="Aptos" panose="020B0004020202020204" pitchFamily="34" charset="0"/>
              </a:rPr>
            </a:br>
            <a:r>
              <a:rPr lang="en-US" sz="1800" dirty="0">
                <a:effectLst/>
                <a:latin typeface="Calibri" panose="020F0502020204030204" pitchFamily="34" charset="0"/>
                <a:ea typeface="Aptos" panose="020B0004020202020204" pitchFamily="34" charset="0"/>
              </a:rPr>
              <a:t>Doc 11-25/0535r1 6 comments: 178, 919, 917, 270, 687, 918.</a:t>
            </a:r>
            <a:br>
              <a:rPr lang="en-US" sz="1800" dirty="0">
                <a:effectLst/>
                <a:latin typeface="Calibri" panose="020F0502020204030204" pitchFamily="34" charset="0"/>
                <a:ea typeface="Aptos" panose="020B0004020202020204" pitchFamily="34" charset="0"/>
              </a:rPr>
            </a:br>
            <a:r>
              <a:rPr lang="en-US" sz="1800" dirty="0">
                <a:effectLst/>
                <a:latin typeface="Calibri" panose="020F0502020204030204" pitchFamily="34" charset="0"/>
                <a:ea typeface="Aptos" panose="020B0004020202020204" pitchFamily="34" charset="0"/>
              </a:rPr>
              <a:t>Doc 11-25/0532r1 6 comments: 845, 262, 263, 264, 265, 846.</a:t>
            </a:r>
            <a:br>
              <a:rPr lang="en-US" sz="1800" dirty="0">
                <a:effectLst/>
                <a:latin typeface="Calibri" panose="020F0502020204030204" pitchFamily="34" charset="0"/>
                <a:ea typeface="Aptos" panose="020B0004020202020204" pitchFamily="34" charset="0"/>
              </a:rPr>
            </a:br>
            <a:r>
              <a:rPr lang="en-US" sz="1800" dirty="0">
                <a:effectLst/>
                <a:latin typeface="Calibri" panose="020F0502020204030204" pitchFamily="34" charset="0"/>
                <a:ea typeface="Aptos" panose="020B0004020202020204" pitchFamily="34" charset="0"/>
              </a:rPr>
              <a:t>Doc 11-25/0626r4 23 comments: 11, 104, 297, 303, 304, 382, 383, 384, 385, 387, 388, 389, 390, 771, 787, 788, 789, 880,881, 882, 904, 937, 993</a:t>
            </a: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25/295r8 : 43 comments :305, 271, 272, 278, 279, 282, 688, 689, 691, 692,</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693, 694, 695, 162, 702, 704, 705, 709, 710, 711,</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712, 713, 714, 715, 716, 718, 719, 852, 298, 743,</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768, 6, 8, 421, 455, 460, 734, 737, 591, 424,</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748, 458, 143</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25/435r5 : 39 Comments:</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394, 399, 403, 405, 409, 410, 160, 459, 47, 491, 495, 311, 496, 497, 857, 744, 261, 644, 393, 379,</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979, 944, 927, 962, 392, 147, 169, 648, 655, 650, 667, 840, 173, 841, 842, 843, 975, 457, 742</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25/435r5 2 separated CIDs resolutions:</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465 and 407 </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25/542r1 4 comments: 49, 22, 192, 931</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11-</a:t>
            </a:r>
            <a:r>
              <a:rPr lang="en-US" sz="1800" i="0" dirty="0">
                <a:solidFill>
                  <a:srgbClr val="222222"/>
                </a:solidFill>
                <a:effectLst/>
                <a:latin typeface="Calibri" panose="020F0502020204030204" pitchFamily="34" charset="0"/>
              </a:rPr>
              <a:t>25/544r4 13 comments: 493, 950, 315, 499, 500, 501, 502, 504, 1011, 1012,</a:t>
            </a:r>
            <a:r>
              <a:rPr lang="en-US" sz="1400" dirty="0">
                <a:solidFill>
                  <a:srgbClr val="222222"/>
                </a:solidFill>
                <a:latin typeface="Arial" panose="020B0604020202020204" pitchFamily="34" charset="0"/>
              </a:rPr>
              <a:t> </a:t>
            </a:r>
            <a:r>
              <a:rPr lang="en-US" sz="1800" i="0" dirty="0">
                <a:solidFill>
                  <a:srgbClr val="222222"/>
                </a:solidFill>
                <a:effectLst/>
                <a:latin typeface="Calibri" panose="020F0502020204030204" pitchFamily="34" charset="0"/>
              </a:rPr>
              <a:t>1013, 1014, 1015 </a:t>
            </a:r>
            <a:endParaRPr lang="en-US" sz="1400" i="0" dirty="0">
              <a:solidFill>
                <a:srgbClr val="222222"/>
              </a:solidFill>
              <a:effectLst/>
              <a:latin typeface="Arial" panose="020B0604020202020204" pitchFamily="34" charset="0"/>
            </a:endParaRPr>
          </a:p>
          <a:p>
            <a:pPr algn="l">
              <a:buNone/>
            </a:pPr>
            <a:r>
              <a:rPr lang="en-US" sz="1800" dirty="0">
                <a:effectLst/>
                <a:latin typeface="Calibri" panose="020F0502020204030204" pitchFamily="34" charset="0"/>
                <a:ea typeface="Aptos" panose="020B0004020202020204" pitchFamily="34" charset="0"/>
              </a:rPr>
              <a:t>Doc </a:t>
            </a:r>
            <a:r>
              <a:rPr lang="en-US" sz="1800" dirty="0">
                <a:solidFill>
                  <a:srgbClr val="222222"/>
                </a:solidFill>
                <a:latin typeface="Calibri" panose="020F0502020204030204" pitchFamily="34" charset="0"/>
              </a:rPr>
              <a:t>11-25/555r1 22 Comments: 273, 274, 275, 280, 281, 283, 284, 690, 696, 697, 698, 699, 700, 851, 971, 972, 701, 703, 706, 707, 708, 717</a:t>
            </a:r>
          </a:p>
          <a:p>
            <a:pPr marL="0"/>
            <a:r>
              <a:rPr lang="en-US" sz="1800" dirty="0">
                <a:solidFill>
                  <a:srgbClr val="222222"/>
                </a:solidFill>
                <a:latin typeface="Calibri" panose="020F0502020204030204" pitchFamily="34" charset="0"/>
              </a:rPr>
              <a:t>Doc 11-25/891r3 Comments: 27, 80, 81, 90, 115, 116, 117, 118, 285, 316, 330, 346, 347, 348, 353, 355, 535, 536, 538, 543, 544, 546, 547, 549, 550, 551, 552, 553, 764, 807, 871, 905, 969, 1061, 1064, 1065, 995, 378, 381, 395, 722, 723, 724, 726, 728, 898, 899, 900, 901, 992 .</a:t>
            </a:r>
            <a:endParaRPr lang="en-US" sz="1800" b="0" i="0" u="none" strike="noStrike" dirty="0">
              <a:solidFill>
                <a:srgbClr val="212121"/>
              </a:solidFill>
              <a:effectLst/>
              <a:latin typeface="Calibri" panose="020F0502020204030204" pitchFamily="34" charset="0"/>
            </a:endParaRPr>
          </a:p>
          <a:p>
            <a:r>
              <a:rPr lang="en-US" sz="1800" b="0" dirty="0"/>
              <a:t>Mover:    Jouni Malinen</a:t>
            </a:r>
          </a:p>
          <a:p>
            <a:r>
              <a:rPr lang="en-US" sz="1800" b="0" dirty="0"/>
              <a:t>Second:   Stephane Baron</a:t>
            </a:r>
          </a:p>
          <a:p>
            <a:r>
              <a:rPr lang="en-US" sz="1800" b="0" dirty="0"/>
              <a:t>Approved by unanimous consent, 23 attendees on-line, 11 in the room</a:t>
            </a:r>
          </a:p>
          <a:p>
            <a:r>
              <a:rPr lang="en-US" sz="1800" b="0" dirty="0"/>
              <a:t>These CID resolutions were agreed to without objection.</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6F7DEC-9CAA-7A7B-4EAD-7CF80340CB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A4091A0-36FD-D8CE-E6B0-39750AFD06BF}"/>
              </a:ext>
            </a:extLst>
          </p:cNvPr>
          <p:cNvSpPr>
            <a:spLocks noGrp="1"/>
          </p:cNvSpPr>
          <p:nvPr>
            <p:ph type="title"/>
          </p:nvPr>
        </p:nvSpPr>
        <p:spPr>
          <a:xfrm>
            <a:off x="914401" y="685801"/>
            <a:ext cx="10361084" cy="685799"/>
          </a:xfrm>
        </p:spPr>
        <p:txBody>
          <a:bodyPr/>
          <a:lstStyle/>
          <a:p>
            <a:r>
              <a:rPr lang="en-US" dirty="0"/>
              <a:t>Motion # 63</a:t>
            </a:r>
          </a:p>
        </p:txBody>
      </p:sp>
      <p:sp>
        <p:nvSpPr>
          <p:cNvPr id="3" name="Content Placeholder 2">
            <a:extLst>
              <a:ext uri="{FF2B5EF4-FFF2-40B4-BE49-F238E27FC236}">
                <a16:creationId xmlns:a16="http://schemas.microsoft.com/office/drawing/2014/main" id="{C332A43B-F260-8BD0-814B-9B1D8D01C5C5}"/>
              </a:ext>
            </a:extLst>
          </p:cNvPr>
          <p:cNvSpPr>
            <a:spLocks noGrp="1"/>
          </p:cNvSpPr>
          <p:nvPr>
            <p:ph idx="1"/>
          </p:nvPr>
        </p:nvSpPr>
        <p:spPr>
          <a:xfrm>
            <a:off x="914401" y="1447801"/>
            <a:ext cx="10361084" cy="4646614"/>
          </a:xfrm>
        </p:spPr>
        <p:txBody>
          <a:bodyPr>
            <a:normAutofit/>
          </a:bodyPr>
          <a:lstStyle/>
          <a:p>
            <a:r>
              <a:rPr lang="en-US" sz="2400" b="0" dirty="0"/>
              <a:t>Approve the texts and CID resolutions listed below and incorporate the indicated text changes into the </a:t>
            </a:r>
            <a:r>
              <a:rPr lang="en-US" sz="2400" b="0" dirty="0" err="1"/>
              <a:t>TGbi</a:t>
            </a:r>
            <a:r>
              <a:rPr lang="en-US" sz="2400" b="0" dirty="0"/>
              <a:t> draft.</a:t>
            </a:r>
            <a:endParaRPr lang="en-US" sz="2200" b="0" dirty="0">
              <a:solidFill>
                <a:schemeClr val="tx1"/>
              </a:solidFill>
              <a:sym typeface="Arial"/>
            </a:endParaRPr>
          </a:p>
          <a:p>
            <a:pPr marL="0" marR="0">
              <a:buNone/>
            </a:pPr>
            <a:r>
              <a:rPr lang="en-US" sz="1800" dirty="0">
                <a:effectLst/>
                <a:latin typeface="Calibri" panose="020F0502020204030204" pitchFamily="34" charset="0"/>
                <a:ea typeface="Aptos" panose="020B0004020202020204" pitchFamily="34" charset="0"/>
              </a:rPr>
              <a:t>Doc 11-25/0485r7 </a:t>
            </a:r>
            <a:r>
              <a:rPr lang="en-US" sz="1800" b="1" dirty="0">
                <a:effectLst/>
                <a:latin typeface="Calibri" panose="020F0502020204030204" pitchFamily="34" charset="0"/>
                <a:ea typeface="Aptos" panose="020B0004020202020204" pitchFamily="34" charset="0"/>
              </a:rPr>
              <a:t>34</a:t>
            </a:r>
            <a:r>
              <a:rPr lang="en-US" sz="1800" dirty="0">
                <a:effectLst/>
                <a:latin typeface="Calibri" panose="020F0502020204030204" pitchFamily="34" charset="0"/>
                <a:ea typeface="Aptos" panose="020B0004020202020204" pitchFamily="34" charset="0"/>
              </a:rPr>
              <a:t> comments: 96, 97, 132, 133, 358, 359, 360, 483, 594, 595, 596, 597, 598, 599, 600, 601, 602, 603, 604, 605, 606, 607, 608, 609, 610, 762, 822, 823, 824, 825, 826, 827, 828, 875</a:t>
            </a:r>
          </a:p>
          <a:p>
            <a:pPr marL="0" marR="0">
              <a:buNone/>
            </a:pPr>
            <a:r>
              <a:rPr lang="en-US" sz="1800" dirty="0">
                <a:latin typeface="Calibri" panose="020F0502020204030204" pitchFamily="34" charset="0"/>
              </a:rPr>
              <a:t>Doc 11-25/137r2: 209</a:t>
            </a:r>
          </a:p>
          <a:p>
            <a:r>
              <a:rPr lang="en-US" sz="1800" b="0" dirty="0"/>
              <a:t>Mover:    Jarkko </a:t>
            </a:r>
            <a:r>
              <a:rPr lang="en-US" sz="1800" b="0" dirty="0" err="1"/>
              <a:t>Kneckt</a:t>
            </a:r>
            <a:endParaRPr lang="en-US" sz="1800" b="0" dirty="0"/>
          </a:p>
          <a:p>
            <a:r>
              <a:rPr lang="en-US" sz="1800" b="0" dirty="0"/>
              <a:t>Second:   Po-Kai Huang</a:t>
            </a:r>
          </a:p>
          <a:p>
            <a:r>
              <a:rPr lang="en-US" sz="1800" b="0" dirty="0"/>
              <a:t>Approved by unanimous consent, 23 attendees on-line, 11 in the room</a:t>
            </a:r>
          </a:p>
          <a:p>
            <a:r>
              <a:rPr lang="en-US" sz="1800" b="0" dirty="0"/>
              <a:t>These documents each had one objection.</a:t>
            </a:r>
          </a:p>
        </p:txBody>
      </p:sp>
      <p:sp>
        <p:nvSpPr>
          <p:cNvPr id="4" name="Slide Number Placeholder 3">
            <a:extLst>
              <a:ext uri="{FF2B5EF4-FFF2-40B4-BE49-F238E27FC236}">
                <a16:creationId xmlns:a16="http://schemas.microsoft.com/office/drawing/2014/main" id="{A049DA77-0EA3-C7C0-1817-5D8C319FDF1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945522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May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May IEEE </a:t>
            </a:r>
            <a:r>
              <a:rPr lang="en-US" altLang="en-US" b="0"/>
              <a:t>802 interim </a:t>
            </a:r>
            <a:r>
              <a:rPr lang="en-US" altLang="en-US" b="0" dirty="0"/>
              <a:t>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https://touchpoint.eventsair.com/2025-may-ieee-802-wireless-interim-session</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11883</TotalTime>
  <Words>3748</Words>
  <Application>Microsoft Office PowerPoint</Application>
  <PresentationFormat>Widescreen</PresentationFormat>
  <Paragraphs>395</Paragraphs>
  <Slides>27</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vt:lpstr>
      <vt:lpstr>Calibri</vt:lpstr>
      <vt:lpstr>Helvetica Neue</vt:lpstr>
      <vt:lpstr>Monotype Sorts</vt:lpstr>
      <vt:lpstr>Symbol</vt:lpstr>
      <vt:lpstr>Times New Roman</vt:lpstr>
      <vt:lpstr>Office Theme</vt:lpstr>
      <vt:lpstr>Document</vt:lpstr>
      <vt:lpstr>May Interim Session Agenda</vt:lpstr>
      <vt:lpstr>Abstract</vt:lpstr>
      <vt:lpstr>IEEE 802.11   Enhanced Data Privacy Task Group</vt:lpstr>
      <vt:lpstr>Registration for the May IEEE 802 interim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May 15, 2025 – PM1</vt:lpstr>
      <vt:lpstr>TGbi Agenda – May 15, 2025 – AM1</vt:lpstr>
      <vt:lpstr>TGbi Agenda – May 14, 2025 – AM1</vt:lpstr>
      <vt:lpstr>TGbi Agenda – May 13, 2025 – PM1</vt:lpstr>
      <vt:lpstr>TGbi Agenda – May 12, 2025 – PM1</vt:lpstr>
      <vt:lpstr>Working Submission Queue</vt:lpstr>
      <vt:lpstr>Timeline</vt:lpstr>
      <vt:lpstr>Motion # 61</vt:lpstr>
      <vt:lpstr>Motion # 62</vt:lpstr>
      <vt:lpstr>Motion # 63</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Ansley, Carol (CCI-Atlanta)</cp:lastModifiedBy>
  <cp:revision>122</cp:revision>
  <cp:lastPrinted>1601-01-01T00:00:00Z</cp:lastPrinted>
  <dcterms:created xsi:type="dcterms:W3CDTF">2023-11-10T19:40:49Z</dcterms:created>
  <dcterms:modified xsi:type="dcterms:W3CDTF">2025-05-15T09:08:23Z</dcterms:modified>
  <cp:category>Name, Affiliation</cp:category>
</cp:coreProperties>
</file>