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1" r:id="rId17"/>
    <p:sldId id="2428" r:id="rId18"/>
    <p:sldId id="2430" r:id="rId19"/>
    <p:sldId id="2374" r:id="rId20"/>
    <p:sldId id="2377" r:id="rId21"/>
    <p:sldId id="2429"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varScale="1">
        <p:scale>
          <a:sx n="103" d="100"/>
          <a:sy n="103" d="100"/>
        </p:scale>
        <p:origin x="126" y="1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Tuesday			PM1 – </a:t>
            </a:r>
            <a:r>
              <a:rPr lang="en-US" sz="1400" spc="-1" dirty="0">
                <a:solidFill>
                  <a:schemeClr val="tx1"/>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Wednesday			AM1 –</a:t>
            </a:r>
            <a:r>
              <a:rPr lang="en-US" sz="1400" spc="-1" dirty="0">
                <a:solidFill>
                  <a:schemeClr val="tx1"/>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 25/583r2 – straw poll</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 25/532</a:t>
            </a:r>
            <a:r>
              <a:rPr lang="en-US" sz="1600" spc="-1">
                <a:solidFill>
                  <a:schemeClr val="tx1"/>
                </a:solidFill>
                <a:latin typeface="Times New Roman" panose="02020603050405020304" pitchFamily="18" charset="0"/>
                <a:cs typeface="Times New Roman" panose="02020603050405020304" pitchFamily="18" charset="0"/>
                <a:sym typeface="Arial"/>
              </a:rPr>
              <a:t>, 25/535, 25/536?</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Knect</a:t>
            </a:r>
            <a:r>
              <a:rPr lang="en-US" sz="1600" spc="-1" dirty="0">
                <a:solidFill>
                  <a:schemeClr val="tx1"/>
                </a:solidFill>
                <a:latin typeface="Times New Roman" panose="02020603050405020304" pitchFamily="18" charset="0"/>
                <a:cs typeface="Times New Roman" panose="02020603050405020304" pitchFamily="18" charset="0"/>
                <a:sym typeface="Arial"/>
              </a:rPr>
              <a:t> 25/708r0, 25/709r1</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914401" y="1828801"/>
            <a:ext cx="10361084" cy="4265614"/>
          </a:xfrm>
        </p:spPr>
        <p:txBody>
          <a:bodyPr/>
          <a:lstStyle/>
          <a:p>
            <a:pPr marL="514350" lvl="1" indent="0">
              <a:defRPr sz="1500" spc="-1">
                <a:latin typeface="Arial"/>
                <a:ea typeface="Arial"/>
                <a:cs typeface="Arial"/>
                <a:sym typeface="Arial"/>
              </a:defRPr>
            </a:pPr>
            <a:r>
              <a:rPr lang="en-US" sz="1800" b="1" spc="-1" dirty="0">
                <a:solidFill>
                  <a:schemeClr val="bg2"/>
                </a:solidFill>
                <a:latin typeface="Times New Roman" panose="02020603050405020304" pitchFamily="18" charset="0"/>
                <a:cs typeface="Times New Roman" panose="02020603050405020304" pitchFamily="18" charset="0"/>
                <a:sym typeface="Arial"/>
              </a:rPr>
              <a:t>Jarkko </a:t>
            </a:r>
            <a:r>
              <a:rPr lang="en-US" sz="18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800" b="1" spc="-1" dirty="0">
                <a:solidFill>
                  <a:schemeClr val="bg2"/>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800" b="1" spc="-1" dirty="0">
                <a:solidFill>
                  <a:schemeClr val="bg2"/>
                </a:solidFill>
                <a:latin typeface="Times New Roman" panose="02020603050405020304" pitchFamily="18" charset="0"/>
                <a:cs typeface="Times New Roman" panose="02020603050405020304" pitchFamily="18" charset="0"/>
                <a:sym typeface="Arial"/>
              </a:rPr>
              <a:t>Antonio de la Oliva 25/693r2, 25/692r3</a:t>
            </a:r>
            <a:endParaRPr lang="en-US" sz="1800" b="1" spc="-1" dirty="0">
              <a:solidFill>
                <a:schemeClr val="bg2"/>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a:t>
            </a:r>
            <a:r>
              <a:rPr lang="en-US" sz="1800" b="1" spc="-1" dirty="0">
                <a:solidFill>
                  <a:schemeClr val="bg2"/>
                </a:solidFill>
                <a:latin typeface="Times New Roman" panose="02020603050405020304" pitchFamily="18" charset="0"/>
                <a:cs typeface="Times New Roman" panose="02020603050405020304" pitchFamily="18" charset="0"/>
                <a:sym typeface="Arial"/>
              </a:rPr>
              <a:t>25/536, 554</a:t>
            </a:r>
            <a:r>
              <a:rPr lang="en-US" sz="1800" b="1" spc="-1" dirty="0">
                <a:solidFill>
                  <a:schemeClr val="tx1"/>
                </a:solidFill>
                <a:latin typeface="Times New Roman" panose="02020603050405020304" pitchFamily="18" charset="0"/>
                <a:cs typeface="Times New Roman" panose="02020603050405020304" pitchFamily="18" charset="0"/>
                <a:sym typeface="Arial"/>
              </a:rPr>
              <a:t>, 532, 535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Jarkko </a:t>
            </a:r>
            <a:r>
              <a:rPr lang="en-US" sz="18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800" b="1" spc="-1" dirty="0">
                <a:solidFill>
                  <a:schemeClr val="tx1"/>
                </a:solidFill>
                <a:latin typeface="Times New Roman" panose="02020603050405020304" pitchFamily="18" charset="0"/>
                <a:cs typeface="Times New Roman" panose="02020603050405020304" pitchFamily="18" charset="0"/>
                <a:sym typeface="Arial"/>
              </a:rPr>
              <a:t> 25/708r0, 25/709r1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Carol Ansley 25/625r3</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Hitoshi Morioka 25/895r0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Antonio de la Oliva 25/924r2, 25/925r1, 25/934r0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Jerome Henry 25/451, 25/452</a:t>
            </a:r>
            <a:endParaRPr lang="en-US" sz="18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a:r>
              <a:rPr lang="en-US" b="0" i="0" u="none" strike="noStrike" dirty="0">
                <a:solidFill>
                  <a:srgbClr val="212121"/>
                </a:solidFill>
                <a:effectLst/>
                <a:latin typeface="Calibri" panose="020F0502020204030204" pitchFamily="34" charset="0"/>
              </a:rPr>
              <a:t>Document 25/-- to resolve CIDs : </a:t>
            </a:r>
            <a:r>
              <a:rPr lang="en-US" sz="1800" dirty="0">
                <a:solidFill>
                  <a:srgbClr val="000000"/>
                </a:solidFill>
                <a:effectLst/>
                <a:latin typeface="Helvetica Neue Light" panose="02000403000000020004" pitchFamily="2" charset="0"/>
              </a:rPr>
              <a:t>--</a:t>
            </a:r>
          </a:p>
          <a:p>
            <a:pPr marL="0" marR="0" algn="l"/>
            <a:endParaRPr lang="en-US" sz="1800" b="0" i="0" u="none" strike="noStrike" dirty="0">
              <a:solidFill>
                <a:srgbClr val="212121"/>
              </a:solidFill>
              <a:effectLst/>
              <a:latin typeface="Calibri" panose="020F0502020204030204" pitchFamily="34" charset="0"/>
            </a:endParaRPr>
          </a:p>
          <a:p>
            <a:r>
              <a:rPr lang="en-US" sz="1800" b="0" dirty="0"/>
              <a:t>Mover:    </a:t>
            </a:r>
          </a:p>
          <a:p>
            <a:r>
              <a:rPr lang="en-US" sz="1800" b="0" dirty="0"/>
              <a:t>Second:   </a:t>
            </a:r>
          </a:p>
          <a:p>
            <a:r>
              <a:rPr lang="en-US" sz="1800" b="0" strike="sngStrike" dirty="0"/>
              <a:t>Approved by unanimous consent,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11390</TotalTime>
  <Words>2492</Words>
  <Application>Microsoft Office PowerPoint</Application>
  <PresentationFormat>Widescreen</PresentationFormat>
  <Paragraphs>274</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Helvetica Neue</vt:lpstr>
      <vt:lpstr>Helvetica Neue Light</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13, 2025 – PM1</vt:lpstr>
      <vt:lpstr>TGbi Agenda – May 12, 2025 – PM1</vt:lpstr>
      <vt:lpstr>Working Submission Queue</vt:lpstr>
      <vt:lpstr>Timeline</vt:lpstr>
      <vt:lpstr>Motion # 61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119</cp:revision>
  <cp:lastPrinted>1601-01-01T00:00:00Z</cp:lastPrinted>
  <dcterms:created xsi:type="dcterms:W3CDTF">2023-11-10T19:40:49Z</dcterms:created>
  <dcterms:modified xsi:type="dcterms:W3CDTF">2025-05-13T10:23:15Z</dcterms:modified>
  <cp:category>Name, Affiliation</cp:category>
</cp:coreProperties>
</file>