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303" r:id="rId4"/>
    <p:sldId id="323" r:id="rId5"/>
    <p:sldId id="304" r:id="rId6"/>
    <p:sldId id="308" r:id="rId7"/>
    <p:sldId id="309" r:id="rId8"/>
    <p:sldId id="314" r:id="rId9"/>
    <p:sldId id="311" r:id="rId10"/>
    <p:sldId id="310" r:id="rId11"/>
    <p:sldId id="313" r:id="rId12"/>
    <p:sldId id="312" r:id="rId13"/>
    <p:sldId id="285" r:id="rId14"/>
    <p:sldId id="288" r:id="rId15"/>
    <p:sldId id="319" r:id="rId16"/>
    <p:sldId id="320" r:id="rId17"/>
    <p:sldId id="321" r:id="rId18"/>
    <p:sldId id="322" r:id="rId19"/>
    <p:sldId id="275" r:id="rId20"/>
    <p:sldId id="318" r:id="rId21"/>
    <p:sldId id="315" r:id="rId22"/>
    <p:sldId id="316"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B3B"/>
    <a:srgbClr val="8B9B3B"/>
    <a:srgbClr val="D6A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00" d="100"/>
          <a:sy n="100" d="100"/>
        </p:scale>
        <p:origin x="1662" y="7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7" d="100"/>
          <a:sy n="97" d="100"/>
        </p:scale>
        <p:origin x="359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5992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6178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535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76196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46775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25577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12238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04063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10334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273215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195257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03398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1221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33083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7198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7783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97747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89966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Vishnu Ratnam, Samsung Electronics</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April,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2025</a:t>
            </a:r>
            <a:endParaRPr lang="en-GB"/>
          </a:p>
        </p:txBody>
      </p:sp>
      <p:sp>
        <p:nvSpPr>
          <p:cNvPr id="6" name="Footer Placeholder 5"/>
          <p:cNvSpPr>
            <a:spLocks noGrp="1"/>
          </p:cNvSpPr>
          <p:nvPr>
            <p:ph type="ftr" idx="11"/>
          </p:nvPr>
        </p:nvSpPr>
        <p:spPr/>
        <p:txBody>
          <a:bodyPr/>
          <a:lstStyle>
            <a:lvl1pPr>
              <a:defRPr/>
            </a:lvl1pPr>
          </a:lstStyle>
          <a:p>
            <a:r>
              <a:rPr lang="en-GB"/>
              <a:t>Vishnu Ratnam,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2025</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Vishnu Ratnam,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2025</a:t>
            </a:r>
            <a:endParaRPr lang="en-GB"/>
          </a:p>
        </p:txBody>
      </p:sp>
      <p:sp>
        <p:nvSpPr>
          <p:cNvPr id="4" name="Footer Placeholder 3"/>
          <p:cNvSpPr>
            <a:spLocks noGrp="1"/>
          </p:cNvSpPr>
          <p:nvPr>
            <p:ph type="ftr" idx="11"/>
          </p:nvPr>
        </p:nvSpPr>
        <p:spPr/>
        <p:txBody>
          <a:bodyPr/>
          <a:lstStyle>
            <a:lvl1pPr>
              <a:defRPr/>
            </a:lvl1pPr>
          </a:lstStyle>
          <a:p>
            <a:r>
              <a:rPr lang="en-GB"/>
              <a:t>Vishnu Ratnam,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2025</a:t>
            </a:r>
            <a:endParaRPr lang="en-GB"/>
          </a:p>
        </p:txBody>
      </p:sp>
      <p:sp>
        <p:nvSpPr>
          <p:cNvPr id="3" name="Footer Placeholder 2"/>
          <p:cNvSpPr>
            <a:spLocks noGrp="1"/>
          </p:cNvSpPr>
          <p:nvPr>
            <p:ph type="ftr" idx="11"/>
          </p:nvPr>
        </p:nvSpPr>
        <p:spPr/>
        <p:txBody>
          <a:bodyPr/>
          <a:lstStyle>
            <a:lvl1pPr>
              <a:defRPr/>
            </a:lvl1pPr>
          </a:lstStyle>
          <a:p>
            <a:r>
              <a:rPr lang="en-GB"/>
              <a:t>Vishnu Ratnam,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April, 2025</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 Electronics</a:t>
            </a:r>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802.11-25/624r0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209675"/>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Further considerations </a:t>
            </a:r>
            <a:r>
              <a:rPr lang="en-US" altLang="zh-CN">
                <a:cs typeface="Arial" panose="020B0604020202020204" pitchFamily="34" charset="0"/>
              </a:rPr>
              <a:t>for NPCA operation</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2025-3-3</a:t>
            </a:r>
          </a:p>
        </p:txBody>
      </p:sp>
      <p:sp>
        <p:nvSpPr>
          <p:cNvPr id="6" name="Date Placeholder 3"/>
          <p:cNvSpPr>
            <a:spLocks noGrp="1"/>
          </p:cNvSpPr>
          <p:nvPr>
            <p:ph type="dt" idx="10"/>
          </p:nvPr>
        </p:nvSpPr>
        <p:spPr/>
        <p:txBody>
          <a:bodyPr/>
          <a:lstStyle/>
          <a:p>
            <a:r>
              <a:rPr lang="en-US"/>
              <a:t>April, 2025</a:t>
            </a:r>
            <a:endParaRPr lang="en-GB" dirty="0"/>
          </a:p>
        </p:txBody>
      </p:sp>
      <p:sp>
        <p:nvSpPr>
          <p:cNvPr id="7" name="Footer Placeholder 4"/>
          <p:cNvSpPr>
            <a:spLocks noGrp="1"/>
          </p:cNvSpPr>
          <p:nvPr>
            <p:ph type="ftr" idx="11"/>
          </p:nvPr>
        </p:nvSpPr>
        <p:spPr/>
        <p:txBody>
          <a:bodyPr/>
          <a:lstStyle/>
          <a:p>
            <a:r>
              <a:rPr lang="en-GB"/>
              <a:t>Vishnu Ratnam,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62194953"/>
              </p:ext>
            </p:extLst>
          </p:nvPr>
        </p:nvGraphicFramePr>
        <p:xfrm>
          <a:off x="741363" y="3327400"/>
          <a:ext cx="7599362" cy="1992313"/>
        </p:xfrm>
        <a:graphic>
          <a:graphicData uri="http://schemas.openxmlformats.org/presentationml/2006/ole">
            <mc:AlternateContent xmlns:mc="http://schemas.openxmlformats.org/markup-compatibility/2006">
              <mc:Choice xmlns:v="urn:schemas-microsoft-com:vml" Requires="v">
                <p:oleObj spid="_x0000_s1207" name="Document" r:id="rId4" imgW="10444320" imgH="2751120" progId="Word.Document.8">
                  <p:embed/>
                </p:oleObj>
              </mc:Choice>
              <mc:Fallback>
                <p:oleObj name="Document" r:id="rId4" imgW="10444320" imgH="2751120" progId="Word.Document.8">
                  <p:embed/>
                  <p:pic>
                    <p:nvPicPr>
                      <p:cNvPr id="0" name="Picture 3"/>
                      <p:cNvPicPr>
                        <a:picLocks noChangeAspect="1" noChangeArrowheads="1"/>
                      </p:cNvPicPr>
                      <p:nvPr/>
                    </p:nvPicPr>
                    <p:blipFill>
                      <a:blip r:embed="rId5"/>
                      <a:srcRect/>
                      <a:stretch>
                        <a:fillRect/>
                      </a:stretch>
                    </p:blipFill>
                    <p:spPr bwMode="auto">
                      <a:xfrm>
                        <a:off x="741363" y="3327400"/>
                        <a:ext cx="7599362" cy="1992313"/>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NPCA channel access for TB only mode (1/2)</a:t>
            </a:r>
            <a:endParaRPr lang="en-GB" dirty="0"/>
          </a:p>
        </p:txBody>
      </p:sp>
      <p:sp>
        <p:nvSpPr>
          <p:cNvPr id="9218" name="Rectangle 2"/>
          <p:cNvSpPr>
            <a:spLocks noGrp="1" noChangeArrowheads="1"/>
          </p:cNvSpPr>
          <p:nvPr>
            <p:ph idx="1"/>
          </p:nvPr>
        </p:nvSpPr>
        <p:spPr>
          <a:xfrm>
            <a:off x="685801" y="1853781"/>
            <a:ext cx="7770813" cy="3480219"/>
          </a:xfrm>
          <a:ln/>
        </p:spPr>
        <p:txBody>
          <a:bodyPr/>
          <a:lstStyle/>
          <a:p>
            <a:pPr marL="128588" indent="-128588" algn="just">
              <a:buFont typeface="Arial" panose="020B0604020202020204" pitchFamily="34" charset="0"/>
              <a:buChar char="•"/>
            </a:pPr>
            <a:r>
              <a:rPr lang="en-US" sz="1500" dirty="0">
                <a:highlight>
                  <a:srgbClr val="00FF00"/>
                </a:highlight>
              </a:rPr>
              <a:t>Problem 4</a:t>
            </a:r>
            <a:r>
              <a:rPr lang="en-US" sz="1500" dirty="0"/>
              <a:t>: Further details on a trigger-based NPCA operation on NPCA PCH are required.</a:t>
            </a:r>
          </a:p>
          <a:p>
            <a:pPr marL="128588" indent="-128588" algn="just">
              <a:buFont typeface="Arial" panose="020B0604020202020204" pitchFamily="34" charset="0"/>
              <a:buChar char="•"/>
            </a:pPr>
            <a:r>
              <a:rPr lang="en-US" sz="1500" dirty="0"/>
              <a:t>Option 1:</a:t>
            </a:r>
          </a:p>
          <a:p>
            <a:pPr marL="428626" lvl="1" indent="-128588" algn="just">
              <a:buFont typeface="Arial" panose="020B0604020202020204" pitchFamily="34" charset="0"/>
              <a:buChar char="•"/>
            </a:pPr>
            <a:r>
              <a:rPr lang="en-US" sz="1200" dirty="0"/>
              <a:t>Only the NPCA AP performs channel contention, after NPCA switch and any applicable channel access defer interval.</a:t>
            </a:r>
          </a:p>
          <a:p>
            <a:pPr marL="428626" lvl="1" indent="-128588" algn="just">
              <a:buFont typeface="Arial" panose="020B0604020202020204" pitchFamily="34" charset="0"/>
              <a:buChar char="•"/>
            </a:pPr>
            <a:r>
              <a:rPr lang="en-US" sz="1200" dirty="0"/>
              <a:t>After winning channel access, the AP may transmit (sequentially):</a:t>
            </a:r>
          </a:p>
          <a:p>
            <a:pPr marL="728663" lvl="2" indent="-128588" algn="just">
              <a:buFont typeface="Arial" panose="020B0604020202020204" pitchFamily="34" charset="0"/>
              <a:buChar char="•"/>
            </a:pPr>
            <a:r>
              <a:rPr lang="en-US" sz="1200" dirty="0"/>
              <a:t>a padding frame to protect medium till a required duration (if applicable), and </a:t>
            </a:r>
          </a:p>
          <a:p>
            <a:pPr marL="728663" lvl="2" indent="-128588" algn="just">
              <a:buFont typeface="Arial" panose="020B0604020202020204" pitchFamily="34" charset="0"/>
              <a:buChar char="•"/>
            </a:pPr>
            <a:r>
              <a:rPr lang="en-US" sz="1200" dirty="0"/>
              <a:t>transmit an initial control frame to NPCA STAs.</a:t>
            </a:r>
          </a:p>
          <a:p>
            <a:pPr marL="428626" lvl="1" indent="-128588" algn="just">
              <a:buFont typeface="Arial" panose="020B0604020202020204" pitchFamily="34" charset="0"/>
              <a:buChar char="•"/>
            </a:pPr>
            <a:endParaRPr lang="en-GB" sz="1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grpSp>
        <p:nvGrpSpPr>
          <p:cNvPr id="37" name="Group 36">
            <a:extLst>
              <a:ext uri="{FF2B5EF4-FFF2-40B4-BE49-F238E27FC236}">
                <a16:creationId xmlns:a16="http://schemas.microsoft.com/office/drawing/2014/main" id="{23AE30FA-168A-44FE-BBA8-55EBFC34D834}"/>
              </a:ext>
            </a:extLst>
          </p:cNvPr>
          <p:cNvGrpSpPr/>
          <p:nvPr/>
        </p:nvGrpSpPr>
        <p:grpSpPr>
          <a:xfrm>
            <a:off x="2286000" y="4233571"/>
            <a:ext cx="4573993" cy="1405229"/>
            <a:chOff x="2552700" y="2869087"/>
            <a:chExt cx="4573993" cy="1405229"/>
          </a:xfrm>
        </p:grpSpPr>
        <p:cxnSp>
          <p:nvCxnSpPr>
            <p:cNvPr id="38" name="Straight Arrow Connector 37">
              <a:extLst>
                <a:ext uri="{FF2B5EF4-FFF2-40B4-BE49-F238E27FC236}">
                  <a16:creationId xmlns:a16="http://schemas.microsoft.com/office/drawing/2014/main" id="{35912135-B43D-4ED1-BB5C-261EE81296B0}"/>
                </a:ext>
              </a:extLst>
            </p:cNvPr>
            <p:cNvCxnSpPr>
              <a:cxnSpLocks/>
            </p:cNvCxnSpPr>
            <p:nvPr/>
          </p:nvCxnSpPr>
          <p:spPr bwMode="auto">
            <a:xfrm flipV="1">
              <a:off x="2706689" y="3817239"/>
              <a:ext cx="3543300" cy="717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Connector 38">
              <a:extLst>
                <a:ext uri="{FF2B5EF4-FFF2-40B4-BE49-F238E27FC236}">
                  <a16:creationId xmlns:a16="http://schemas.microsoft.com/office/drawing/2014/main" id="{161221A3-A8DB-47AF-9EA8-98E792557CCC}"/>
                </a:ext>
              </a:extLst>
            </p:cNvPr>
            <p:cNvCxnSpPr>
              <a:cxnSpLocks/>
            </p:cNvCxnSpPr>
            <p:nvPr/>
          </p:nvCxnSpPr>
          <p:spPr bwMode="auto">
            <a:xfrm>
              <a:off x="2971800" y="2902881"/>
              <a:ext cx="0" cy="106676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0" name="TextBox 39">
              <a:extLst>
                <a:ext uri="{FF2B5EF4-FFF2-40B4-BE49-F238E27FC236}">
                  <a16:creationId xmlns:a16="http://schemas.microsoft.com/office/drawing/2014/main" id="{409E63B9-9EE9-4FA3-B87D-DA27131B6716}"/>
                </a:ext>
              </a:extLst>
            </p:cNvPr>
            <p:cNvSpPr txBox="1"/>
            <p:nvPr/>
          </p:nvSpPr>
          <p:spPr>
            <a:xfrm>
              <a:off x="2552700" y="3886200"/>
              <a:ext cx="838200" cy="338554"/>
            </a:xfrm>
            <a:prstGeom prst="rect">
              <a:avLst/>
            </a:prstGeom>
            <a:noFill/>
          </p:spPr>
          <p:txBody>
            <a:bodyPr wrap="square" rtlCol="0">
              <a:spAutoFit/>
            </a:bodyPr>
            <a:lstStyle/>
            <a:p>
              <a:pPr algn="ctr"/>
              <a:r>
                <a:rPr lang="en-US" sz="800" dirty="0">
                  <a:solidFill>
                    <a:schemeClr val="tx1"/>
                  </a:solidFill>
                </a:rPr>
                <a:t>NPCA switch trigger time</a:t>
              </a:r>
            </a:p>
          </p:txBody>
        </p:sp>
        <p:cxnSp>
          <p:nvCxnSpPr>
            <p:cNvPr id="41" name="Straight Connector 40">
              <a:extLst>
                <a:ext uri="{FF2B5EF4-FFF2-40B4-BE49-F238E27FC236}">
                  <a16:creationId xmlns:a16="http://schemas.microsoft.com/office/drawing/2014/main" id="{E28C2209-E092-429A-BCA0-BBD6916B7DAD}"/>
                </a:ext>
              </a:extLst>
            </p:cNvPr>
            <p:cNvCxnSpPr>
              <a:cxnSpLocks/>
            </p:cNvCxnSpPr>
            <p:nvPr/>
          </p:nvCxnSpPr>
          <p:spPr bwMode="auto">
            <a:xfrm>
              <a:off x="3657600" y="2869087"/>
              <a:ext cx="0" cy="110055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2" name="Straight Arrow Connector 41">
              <a:extLst>
                <a:ext uri="{FF2B5EF4-FFF2-40B4-BE49-F238E27FC236}">
                  <a16:creationId xmlns:a16="http://schemas.microsoft.com/office/drawing/2014/main" id="{F780F8C9-D7EE-46FE-874E-582ED342EC03}"/>
                </a:ext>
              </a:extLst>
            </p:cNvPr>
            <p:cNvCxnSpPr/>
            <p:nvPr/>
          </p:nvCxnSpPr>
          <p:spPr bwMode="auto">
            <a:xfrm>
              <a:off x="2971800" y="3376918"/>
              <a:ext cx="6858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3" name="TextBox 42">
              <a:extLst>
                <a:ext uri="{FF2B5EF4-FFF2-40B4-BE49-F238E27FC236}">
                  <a16:creationId xmlns:a16="http://schemas.microsoft.com/office/drawing/2014/main" id="{784BCFCF-ED95-43C2-9F45-1AB84208CA83}"/>
                </a:ext>
              </a:extLst>
            </p:cNvPr>
            <p:cNvSpPr txBox="1"/>
            <p:nvPr/>
          </p:nvSpPr>
          <p:spPr>
            <a:xfrm>
              <a:off x="2895600" y="3207641"/>
              <a:ext cx="838200" cy="338554"/>
            </a:xfrm>
            <a:prstGeom prst="rect">
              <a:avLst/>
            </a:prstGeom>
            <a:noFill/>
          </p:spPr>
          <p:txBody>
            <a:bodyPr wrap="square" rtlCol="0">
              <a:spAutoFit/>
            </a:bodyPr>
            <a:lstStyle/>
            <a:p>
              <a:pPr algn="ctr"/>
              <a:r>
                <a:rPr lang="en-US" sz="800" dirty="0">
                  <a:solidFill>
                    <a:schemeClr val="tx1"/>
                  </a:solidFill>
                </a:rPr>
                <a:t>AP’s NPCA Switch Delay</a:t>
              </a:r>
            </a:p>
          </p:txBody>
        </p:sp>
        <p:cxnSp>
          <p:nvCxnSpPr>
            <p:cNvPr id="44" name="Straight Arrow Connector 43">
              <a:extLst>
                <a:ext uri="{FF2B5EF4-FFF2-40B4-BE49-F238E27FC236}">
                  <a16:creationId xmlns:a16="http://schemas.microsoft.com/office/drawing/2014/main" id="{9F1CAA41-B8C8-41B1-BDD8-5825F8716057}"/>
                </a:ext>
              </a:extLst>
            </p:cNvPr>
            <p:cNvCxnSpPr>
              <a:cxnSpLocks/>
            </p:cNvCxnSpPr>
            <p:nvPr/>
          </p:nvCxnSpPr>
          <p:spPr bwMode="auto">
            <a:xfrm>
              <a:off x="2976175" y="3073648"/>
              <a:ext cx="177693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5" name="Straight Connector 44">
              <a:extLst>
                <a:ext uri="{FF2B5EF4-FFF2-40B4-BE49-F238E27FC236}">
                  <a16:creationId xmlns:a16="http://schemas.microsoft.com/office/drawing/2014/main" id="{4291136D-3F51-4E6A-A850-B5DFFF949FE8}"/>
                </a:ext>
              </a:extLst>
            </p:cNvPr>
            <p:cNvCxnSpPr>
              <a:cxnSpLocks/>
            </p:cNvCxnSpPr>
            <p:nvPr/>
          </p:nvCxnSpPr>
          <p:spPr bwMode="auto">
            <a:xfrm>
              <a:off x="4756822" y="3072199"/>
              <a:ext cx="0" cy="914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6" name="TextBox 45">
              <a:extLst>
                <a:ext uri="{FF2B5EF4-FFF2-40B4-BE49-F238E27FC236}">
                  <a16:creationId xmlns:a16="http://schemas.microsoft.com/office/drawing/2014/main" id="{8C82D365-4F32-4ADF-9C5C-1CF23EBED733}"/>
                </a:ext>
              </a:extLst>
            </p:cNvPr>
            <p:cNvSpPr txBox="1"/>
            <p:nvPr/>
          </p:nvSpPr>
          <p:spPr>
            <a:xfrm>
              <a:off x="3122611" y="2902881"/>
              <a:ext cx="1523995" cy="338554"/>
            </a:xfrm>
            <a:prstGeom prst="rect">
              <a:avLst/>
            </a:prstGeom>
            <a:noFill/>
          </p:spPr>
          <p:txBody>
            <a:bodyPr wrap="square" rtlCol="0">
              <a:spAutoFit/>
            </a:bodyPr>
            <a:lstStyle/>
            <a:p>
              <a:pPr algn="ctr"/>
              <a:r>
                <a:rPr lang="en-US" sz="800" dirty="0">
                  <a:solidFill>
                    <a:schemeClr val="tx1"/>
                  </a:solidFill>
                </a:rPr>
                <a:t>Max{NPCA Switch Delay of intended recipients}</a:t>
              </a:r>
            </a:p>
          </p:txBody>
        </p:sp>
        <p:sp>
          <p:nvSpPr>
            <p:cNvPr id="47" name="Rectangle 46">
              <a:extLst>
                <a:ext uri="{FF2B5EF4-FFF2-40B4-BE49-F238E27FC236}">
                  <a16:creationId xmlns:a16="http://schemas.microsoft.com/office/drawing/2014/main" id="{FCC7312C-B9EA-4DF4-BA0C-7E7A60102CA3}"/>
                </a:ext>
              </a:extLst>
            </p:cNvPr>
            <p:cNvSpPr/>
            <p:nvPr/>
          </p:nvSpPr>
          <p:spPr bwMode="auto">
            <a:xfrm>
              <a:off x="3960811" y="3360123"/>
              <a:ext cx="609595"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Padding frame</a:t>
              </a:r>
            </a:p>
          </p:txBody>
        </p:sp>
        <p:cxnSp>
          <p:nvCxnSpPr>
            <p:cNvPr id="48" name="Straight Connector 47">
              <a:extLst>
                <a:ext uri="{FF2B5EF4-FFF2-40B4-BE49-F238E27FC236}">
                  <a16:creationId xmlns:a16="http://schemas.microsoft.com/office/drawing/2014/main" id="{56363438-50A2-4310-9FAD-851B1F216AA1}"/>
                </a:ext>
              </a:extLst>
            </p:cNvPr>
            <p:cNvCxnSpPr/>
            <p:nvPr/>
          </p:nvCxnSpPr>
          <p:spPr bwMode="auto">
            <a:xfrm flipV="1">
              <a:off x="3733800" y="3588641"/>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Straight Connector 48">
              <a:extLst>
                <a:ext uri="{FF2B5EF4-FFF2-40B4-BE49-F238E27FC236}">
                  <a16:creationId xmlns:a16="http://schemas.microsoft.com/office/drawing/2014/main" id="{22F04906-7540-47F1-9BA9-571912A4DD7D}"/>
                </a:ext>
              </a:extLst>
            </p:cNvPr>
            <p:cNvCxnSpPr/>
            <p:nvPr/>
          </p:nvCxnSpPr>
          <p:spPr bwMode="auto">
            <a:xfrm flipV="1">
              <a:off x="3808411" y="3588641"/>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F87FFA77-4149-4443-B475-0E005EAEA5AA}"/>
                </a:ext>
              </a:extLst>
            </p:cNvPr>
            <p:cNvCxnSpPr/>
            <p:nvPr/>
          </p:nvCxnSpPr>
          <p:spPr bwMode="auto">
            <a:xfrm flipV="1">
              <a:off x="3884611" y="3588641"/>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FA264EE8-25FB-4438-A0FB-FA697E285200}"/>
                </a:ext>
              </a:extLst>
            </p:cNvPr>
            <p:cNvSpPr txBox="1"/>
            <p:nvPr/>
          </p:nvSpPr>
          <p:spPr>
            <a:xfrm>
              <a:off x="3488810" y="3927800"/>
              <a:ext cx="671962" cy="215444"/>
            </a:xfrm>
            <a:prstGeom prst="rect">
              <a:avLst/>
            </a:prstGeom>
            <a:noFill/>
          </p:spPr>
          <p:txBody>
            <a:bodyPr wrap="square" rtlCol="0">
              <a:spAutoFit/>
            </a:bodyPr>
            <a:lstStyle/>
            <a:p>
              <a:pPr algn="ctr"/>
              <a:r>
                <a:rPr lang="en-US" sz="800" dirty="0">
                  <a:solidFill>
                    <a:schemeClr val="tx1"/>
                  </a:solidFill>
                </a:rPr>
                <a:t>Contention</a:t>
              </a:r>
            </a:p>
          </p:txBody>
        </p:sp>
        <p:cxnSp>
          <p:nvCxnSpPr>
            <p:cNvPr id="52" name="Straight Arrow Connector 51">
              <a:extLst>
                <a:ext uri="{FF2B5EF4-FFF2-40B4-BE49-F238E27FC236}">
                  <a16:creationId xmlns:a16="http://schemas.microsoft.com/office/drawing/2014/main" id="{D07DBE18-3637-4089-A6DF-B7EC06D6C4F8}"/>
                </a:ext>
              </a:extLst>
            </p:cNvPr>
            <p:cNvCxnSpPr/>
            <p:nvPr/>
          </p:nvCxnSpPr>
          <p:spPr bwMode="auto">
            <a:xfrm>
              <a:off x="3654760" y="3920626"/>
              <a:ext cx="34006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3" name="TextBox 52">
              <a:extLst>
                <a:ext uri="{FF2B5EF4-FFF2-40B4-BE49-F238E27FC236}">
                  <a16:creationId xmlns:a16="http://schemas.microsoft.com/office/drawing/2014/main" id="{928D7311-F6C9-4089-B759-B5DEB0AA86A4}"/>
                </a:ext>
              </a:extLst>
            </p:cNvPr>
            <p:cNvSpPr txBox="1"/>
            <p:nvPr/>
          </p:nvSpPr>
          <p:spPr>
            <a:xfrm rot="16200000">
              <a:off x="4409136" y="3480918"/>
              <a:ext cx="519555" cy="215444"/>
            </a:xfrm>
            <a:prstGeom prst="rect">
              <a:avLst/>
            </a:prstGeom>
            <a:noFill/>
          </p:spPr>
          <p:txBody>
            <a:bodyPr wrap="square" rtlCol="0">
              <a:spAutoFit/>
            </a:bodyPr>
            <a:lstStyle/>
            <a:p>
              <a:pPr algn="ctr"/>
              <a:r>
                <a:rPr lang="en-US" sz="800" dirty="0">
                  <a:solidFill>
                    <a:schemeClr val="tx1"/>
                  </a:solidFill>
                </a:rPr>
                <a:t>SIFS</a:t>
              </a:r>
            </a:p>
          </p:txBody>
        </p:sp>
        <p:sp>
          <p:nvSpPr>
            <p:cNvPr id="54" name="Rectangle 53">
              <a:extLst>
                <a:ext uri="{FF2B5EF4-FFF2-40B4-BE49-F238E27FC236}">
                  <a16:creationId xmlns:a16="http://schemas.microsoft.com/office/drawing/2014/main" id="{484749D3-0896-4BB1-8685-C6D1DA8A2047}"/>
                </a:ext>
              </a:extLst>
            </p:cNvPr>
            <p:cNvSpPr/>
            <p:nvPr/>
          </p:nvSpPr>
          <p:spPr bwMode="auto">
            <a:xfrm>
              <a:off x="4766037" y="3358286"/>
              <a:ext cx="570080"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ICF</a:t>
              </a:r>
            </a:p>
          </p:txBody>
        </p:sp>
        <p:sp>
          <p:nvSpPr>
            <p:cNvPr id="55" name="Rectangle 54">
              <a:extLst>
                <a:ext uri="{FF2B5EF4-FFF2-40B4-BE49-F238E27FC236}">
                  <a16:creationId xmlns:a16="http://schemas.microsoft.com/office/drawing/2014/main" id="{3276693D-7BD6-4DDB-9458-726CE0957DE3}"/>
                </a:ext>
              </a:extLst>
            </p:cNvPr>
            <p:cNvSpPr/>
            <p:nvPr/>
          </p:nvSpPr>
          <p:spPr bwMode="auto">
            <a:xfrm>
              <a:off x="5485626" y="3817200"/>
              <a:ext cx="381816"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ICR</a:t>
              </a:r>
            </a:p>
          </p:txBody>
        </p:sp>
        <p:cxnSp>
          <p:nvCxnSpPr>
            <p:cNvPr id="56" name="Straight Arrow Connector 55">
              <a:extLst>
                <a:ext uri="{FF2B5EF4-FFF2-40B4-BE49-F238E27FC236}">
                  <a16:creationId xmlns:a16="http://schemas.microsoft.com/office/drawing/2014/main" id="{05A58843-888E-4D64-B330-9DD60F440D7F}"/>
                </a:ext>
              </a:extLst>
            </p:cNvPr>
            <p:cNvCxnSpPr>
              <a:cxnSpLocks/>
            </p:cNvCxnSpPr>
            <p:nvPr/>
          </p:nvCxnSpPr>
          <p:spPr bwMode="auto">
            <a:xfrm>
              <a:off x="5865248" y="3124226"/>
              <a:ext cx="126144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7" name="TextBox 56">
              <a:extLst>
                <a:ext uri="{FF2B5EF4-FFF2-40B4-BE49-F238E27FC236}">
                  <a16:creationId xmlns:a16="http://schemas.microsoft.com/office/drawing/2014/main" id="{A1630EC7-B07E-4BCE-9279-81259FB5A6BD}"/>
                </a:ext>
              </a:extLst>
            </p:cNvPr>
            <p:cNvSpPr txBox="1"/>
            <p:nvPr/>
          </p:nvSpPr>
          <p:spPr>
            <a:xfrm>
              <a:off x="6011685" y="2953459"/>
              <a:ext cx="964548" cy="338554"/>
            </a:xfrm>
            <a:prstGeom prst="rect">
              <a:avLst/>
            </a:prstGeom>
            <a:noFill/>
          </p:spPr>
          <p:txBody>
            <a:bodyPr wrap="square" rtlCol="0">
              <a:spAutoFit/>
            </a:bodyPr>
            <a:lstStyle/>
            <a:p>
              <a:pPr algn="ctr"/>
              <a:r>
                <a:rPr lang="en-US" sz="800" dirty="0">
                  <a:solidFill>
                    <a:schemeClr val="tx1"/>
                  </a:solidFill>
                </a:rPr>
                <a:t>Trigger based frame exchange</a:t>
              </a:r>
            </a:p>
          </p:txBody>
        </p:sp>
        <p:cxnSp>
          <p:nvCxnSpPr>
            <p:cNvPr id="58" name="Straight Connector 57">
              <a:extLst>
                <a:ext uri="{FF2B5EF4-FFF2-40B4-BE49-F238E27FC236}">
                  <a16:creationId xmlns:a16="http://schemas.microsoft.com/office/drawing/2014/main" id="{C873D5DE-4715-4F64-89DC-05B9D7CA6EC0}"/>
                </a:ext>
              </a:extLst>
            </p:cNvPr>
            <p:cNvCxnSpPr>
              <a:cxnSpLocks/>
            </p:cNvCxnSpPr>
            <p:nvPr/>
          </p:nvCxnSpPr>
          <p:spPr bwMode="auto">
            <a:xfrm>
              <a:off x="5867807" y="3005920"/>
              <a:ext cx="0" cy="973598"/>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Tree>
    <p:extLst>
      <p:ext uri="{BB962C8B-B14F-4D97-AF65-F5344CB8AC3E}">
        <p14:creationId xmlns:p14="http://schemas.microsoft.com/office/powerpoint/2010/main" val="6740419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NPCA channel access for TB only mode (2/2)</a:t>
            </a:r>
            <a:endParaRPr lang="en-GB" dirty="0"/>
          </a:p>
        </p:txBody>
      </p:sp>
      <p:sp>
        <p:nvSpPr>
          <p:cNvPr id="9218" name="Rectangle 2"/>
          <p:cNvSpPr>
            <a:spLocks noGrp="1" noChangeArrowheads="1"/>
          </p:cNvSpPr>
          <p:nvPr>
            <p:ph idx="1"/>
          </p:nvPr>
        </p:nvSpPr>
        <p:spPr>
          <a:xfrm>
            <a:off x="685801" y="1548981"/>
            <a:ext cx="7770813" cy="4851819"/>
          </a:xfrm>
          <a:ln/>
        </p:spPr>
        <p:txBody>
          <a:bodyPr/>
          <a:lstStyle/>
          <a:p>
            <a:pPr marL="128588" indent="-128588" algn="just">
              <a:buFont typeface="Arial" panose="020B0604020202020204" pitchFamily="34" charset="0"/>
              <a:buChar char="•"/>
            </a:pPr>
            <a:r>
              <a:rPr lang="en-US" sz="1500" dirty="0"/>
              <a:t>Option 2:</a:t>
            </a:r>
          </a:p>
          <a:p>
            <a:pPr marL="428626" lvl="1" indent="-128588" algn="just">
              <a:buFont typeface="Arial" panose="020B0604020202020204" pitchFamily="34" charset="0"/>
              <a:buChar char="•"/>
            </a:pPr>
            <a:r>
              <a:rPr lang="en-US" sz="1200" dirty="0"/>
              <a:t>Each NPCA STA after performing NPCA switch, may perform channel contention, after any applicable channel access defer interval.</a:t>
            </a:r>
          </a:p>
          <a:p>
            <a:pPr marL="428626" lvl="1" indent="-128588" algn="just">
              <a:buFont typeface="Arial" panose="020B0604020202020204" pitchFamily="34" charset="0"/>
              <a:buChar char="•"/>
            </a:pPr>
            <a:r>
              <a:rPr lang="en-US" sz="1200" dirty="0"/>
              <a:t>If AP wins contention, the AP may transmit (sequentially): </a:t>
            </a:r>
          </a:p>
          <a:p>
            <a:pPr marL="728663" lvl="2" indent="-128588" algn="just">
              <a:buFont typeface="Arial" panose="020B0604020202020204" pitchFamily="34" charset="0"/>
              <a:buChar char="•"/>
            </a:pPr>
            <a:r>
              <a:rPr lang="en-US" sz="1200" dirty="0"/>
              <a:t>a padding frame to protect medium till a required duration (if applicable), and</a:t>
            </a:r>
          </a:p>
          <a:p>
            <a:pPr marL="728663" lvl="2" indent="-128588" algn="just">
              <a:buFont typeface="Arial" panose="020B0604020202020204" pitchFamily="34" charset="0"/>
              <a:buChar char="•"/>
            </a:pPr>
            <a:r>
              <a:rPr lang="en-US" sz="1200" dirty="0"/>
              <a:t>an initial control frame to NPCA STAs.</a:t>
            </a:r>
          </a:p>
          <a:p>
            <a:pPr marL="428626" lvl="1" indent="-128588" algn="just">
              <a:buFont typeface="Arial" panose="020B0604020202020204" pitchFamily="34" charset="0"/>
              <a:buChar char="•"/>
            </a:pPr>
            <a:r>
              <a:rPr lang="en-US" sz="1200" dirty="0"/>
              <a:t>If a non-AP STA wins channel access, the non-AP STA shall transmit (sequentially): </a:t>
            </a:r>
          </a:p>
          <a:p>
            <a:pPr marL="728663" lvl="2" indent="-128588" algn="just">
              <a:buFont typeface="Arial" panose="020B0604020202020204" pitchFamily="34" charset="0"/>
              <a:buChar char="•"/>
            </a:pPr>
            <a:r>
              <a:rPr lang="en-US" sz="1200" dirty="0"/>
              <a:t>a padding frame till the AP has completed the NPCA switch (if applicable), and </a:t>
            </a:r>
          </a:p>
          <a:p>
            <a:pPr marL="728663" lvl="2" indent="-128588" algn="just">
              <a:buFont typeface="Arial" panose="020B0604020202020204" pitchFamily="34" charset="0"/>
              <a:buChar char="•"/>
            </a:pPr>
            <a:r>
              <a:rPr lang="en-US" sz="1200" dirty="0"/>
              <a:t>an MU-RTS TXS trigger frame to share the TXOP with the AP. (needs spec changes)</a:t>
            </a:r>
          </a:p>
          <a:p>
            <a:pPr marL="728663" lvl="2" indent="-128588" algn="just">
              <a:buFont typeface="Arial" panose="020B0604020202020204" pitchFamily="34" charset="0"/>
              <a:buChar char="•"/>
            </a:pPr>
            <a:r>
              <a:rPr lang="en-US" sz="1200" dirty="0"/>
              <a:t>Note: It is TBD if a separate ICF-ICR exchange is required with the before the MU-RTS TXS transmission.</a:t>
            </a:r>
          </a:p>
          <a:p>
            <a:pPr marL="728663" lvl="2" indent="-128588" algn="just">
              <a:buFont typeface="Arial" panose="020B0604020202020204" pitchFamily="34" charset="0"/>
              <a:buChar char="•"/>
            </a:pPr>
            <a:r>
              <a:rPr lang="en-US" sz="1200" dirty="0"/>
              <a:t>The AP shall allocate resources to the non-AP STA which won and shared the TXOP with the AP.</a:t>
            </a:r>
            <a:endParaRPr lang="en-US" sz="900" dirty="0"/>
          </a:p>
          <a:p>
            <a:pPr marL="128588" indent="-128588" algn="just">
              <a:buFont typeface="Arial" panose="020B0604020202020204" pitchFamily="34" charset="0"/>
              <a:buChar char="•"/>
            </a:pPr>
            <a:endParaRPr lang="en-GB" sz="1500" dirty="0"/>
          </a:p>
          <a:p>
            <a:pPr marL="128588" indent="-128588" algn="just">
              <a:buFont typeface="Arial" panose="020B0604020202020204" pitchFamily="34" charset="0"/>
              <a:buChar char="•"/>
            </a:pPr>
            <a:endParaRPr lang="en-GB" sz="1500" dirty="0"/>
          </a:p>
          <a:p>
            <a:pPr marL="128588" indent="-128588" algn="just">
              <a:buFont typeface="Arial" panose="020B0604020202020204" pitchFamily="34" charset="0"/>
              <a:buChar char="•"/>
            </a:pPr>
            <a:endParaRPr lang="en-GB" sz="1500" dirty="0"/>
          </a:p>
          <a:p>
            <a:pPr marL="128588" indent="-128588" algn="just">
              <a:buFont typeface="Arial" panose="020B0604020202020204" pitchFamily="34" charset="0"/>
              <a:buChar char="•"/>
            </a:pPr>
            <a:endParaRPr lang="en-GB" sz="1500" dirty="0"/>
          </a:p>
          <a:p>
            <a:pPr marL="128588" indent="-128588" algn="just">
              <a:buFont typeface="Arial" panose="020B0604020202020204" pitchFamily="34" charset="0"/>
              <a:buChar char="•"/>
            </a:pPr>
            <a:endParaRPr lang="en-GB" sz="1500" dirty="0"/>
          </a:p>
          <a:p>
            <a:pPr marL="128588" indent="-128588" algn="just">
              <a:buFont typeface="Arial" panose="020B0604020202020204" pitchFamily="34" charset="0"/>
              <a:buChar char="•"/>
            </a:pPr>
            <a:endParaRPr lang="en-GB" sz="1500" dirty="0"/>
          </a:p>
          <a:p>
            <a:pPr marL="128588" indent="-128588" algn="just">
              <a:buFont typeface="Arial" panose="020B0604020202020204" pitchFamily="34" charset="0"/>
              <a:buChar char="•"/>
            </a:pPr>
            <a:r>
              <a:rPr lang="en-GB" sz="1500" dirty="0"/>
              <a:t>Preference: We prefer Option 2 since it significantly boosts the chance of winning channel contention. Also non-AP STA has some guarantee of being served if it wins TXOP.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grpSp>
        <p:nvGrpSpPr>
          <p:cNvPr id="9220" name="Group 9219">
            <a:extLst>
              <a:ext uri="{FF2B5EF4-FFF2-40B4-BE49-F238E27FC236}">
                <a16:creationId xmlns:a16="http://schemas.microsoft.com/office/drawing/2014/main" id="{C5ED0AC1-E192-48BD-851B-6ACFB5DE701D}"/>
              </a:ext>
            </a:extLst>
          </p:cNvPr>
          <p:cNvGrpSpPr/>
          <p:nvPr/>
        </p:nvGrpSpPr>
        <p:grpSpPr>
          <a:xfrm>
            <a:off x="2209800" y="4199692"/>
            <a:ext cx="5082460" cy="1439108"/>
            <a:chOff x="1524000" y="4876800"/>
            <a:chExt cx="5082460" cy="1439108"/>
          </a:xfrm>
        </p:grpSpPr>
        <p:cxnSp>
          <p:nvCxnSpPr>
            <p:cNvPr id="8" name="Straight Arrow Connector 7">
              <a:extLst>
                <a:ext uri="{FF2B5EF4-FFF2-40B4-BE49-F238E27FC236}">
                  <a16:creationId xmlns:a16="http://schemas.microsoft.com/office/drawing/2014/main" id="{2F909D56-4E55-4EE6-9EC5-D9060EEB71F1}"/>
                </a:ext>
              </a:extLst>
            </p:cNvPr>
            <p:cNvCxnSpPr>
              <a:cxnSpLocks/>
            </p:cNvCxnSpPr>
            <p:nvPr/>
          </p:nvCxnSpPr>
          <p:spPr bwMode="auto">
            <a:xfrm flipV="1">
              <a:off x="1677989" y="5832125"/>
              <a:ext cx="4875211"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Connector 8">
              <a:extLst>
                <a:ext uri="{FF2B5EF4-FFF2-40B4-BE49-F238E27FC236}">
                  <a16:creationId xmlns:a16="http://schemas.microsoft.com/office/drawing/2014/main" id="{16E928C3-1C1E-47EB-A132-289CD214444A}"/>
                </a:ext>
              </a:extLst>
            </p:cNvPr>
            <p:cNvCxnSpPr>
              <a:cxnSpLocks/>
            </p:cNvCxnSpPr>
            <p:nvPr/>
          </p:nvCxnSpPr>
          <p:spPr bwMode="auto">
            <a:xfrm>
              <a:off x="1943100" y="4910594"/>
              <a:ext cx="0" cy="106676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0" name="TextBox 9">
              <a:extLst>
                <a:ext uri="{FF2B5EF4-FFF2-40B4-BE49-F238E27FC236}">
                  <a16:creationId xmlns:a16="http://schemas.microsoft.com/office/drawing/2014/main" id="{24CEC96A-D60B-4577-AD33-57D3E9FFC9D3}"/>
                </a:ext>
              </a:extLst>
            </p:cNvPr>
            <p:cNvSpPr txBox="1"/>
            <p:nvPr/>
          </p:nvSpPr>
          <p:spPr>
            <a:xfrm>
              <a:off x="1524000" y="5977354"/>
              <a:ext cx="838200" cy="338554"/>
            </a:xfrm>
            <a:prstGeom prst="rect">
              <a:avLst/>
            </a:prstGeom>
            <a:noFill/>
          </p:spPr>
          <p:txBody>
            <a:bodyPr wrap="square" rtlCol="0">
              <a:spAutoFit/>
            </a:bodyPr>
            <a:lstStyle/>
            <a:p>
              <a:pPr algn="ctr"/>
              <a:r>
                <a:rPr lang="en-US" sz="800" dirty="0">
                  <a:solidFill>
                    <a:schemeClr val="tx1"/>
                  </a:solidFill>
                </a:rPr>
                <a:t>NPCA switch trigger time</a:t>
              </a:r>
            </a:p>
          </p:txBody>
        </p:sp>
        <p:cxnSp>
          <p:nvCxnSpPr>
            <p:cNvPr id="11" name="Straight Connector 10">
              <a:extLst>
                <a:ext uri="{FF2B5EF4-FFF2-40B4-BE49-F238E27FC236}">
                  <a16:creationId xmlns:a16="http://schemas.microsoft.com/office/drawing/2014/main" id="{374D4F6D-393C-44A3-8A5A-E85B92D20924}"/>
                </a:ext>
              </a:extLst>
            </p:cNvPr>
            <p:cNvCxnSpPr>
              <a:cxnSpLocks/>
            </p:cNvCxnSpPr>
            <p:nvPr/>
          </p:nvCxnSpPr>
          <p:spPr bwMode="auto">
            <a:xfrm>
              <a:off x="2628900" y="4876800"/>
              <a:ext cx="0" cy="110055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Straight Arrow Connector 11">
              <a:extLst>
                <a:ext uri="{FF2B5EF4-FFF2-40B4-BE49-F238E27FC236}">
                  <a16:creationId xmlns:a16="http://schemas.microsoft.com/office/drawing/2014/main" id="{EA8B1D73-9391-4BDE-8F77-2D5E99C391CF}"/>
                </a:ext>
              </a:extLst>
            </p:cNvPr>
            <p:cNvCxnSpPr/>
            <p:nvPr/>
          </p:nvCxnSpPr>
          <p:spPr bwMode="auto">
            <a:xfrm>
              <a:off x="1943100" y="5384631"/>
              <a:ext cx="6858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F91E9FD0-AC17-4D45-82EB-5D70EF02F659}"/>
                </a:ext>
              </a:extLst>
            </p:cNvPr>
            <p:cNvSpPr txBox="1"/>
            <p:nvPr/>
          </p:nvSpPr>
          <p:spPr>
            <a:xfrm>
              <a:off x="1866900" y="5215354"/>
              <a:ext cx="838200" cy="461665"/>
            </a:xfrm>
            <a:prstGeom prst="rect">
              <a:avLst/>
            </a:prstGeom>
            <a:noFill/>
          </p:spPr>
          <p:txBody>
            <a:bodyPr wrap="square" rtlCol="0">
              <a:spAutoFit/>
            </a:bodyPr>
            <a:lstStyle/>
            <a:p>
              <a:pPr algn="ctr"/>
              <a:r>
                <a:rPr lang="en-US" sz="800" dirty="0">
                  <a:solidFill>
                    <a:schemeClr val="tx1"/>
                  </a:solidFill>
                </a:rPr>
                <a:t>Non-AP STA’s NPCA Switch Delay</a:t>
              </a:r>
            </a:p>
          </p:txBody>
        </p:sp>
        <p:sp>
          <p:nvSpPr>
            <p:cNvPr id="14" name="Rectangle 13">
              <a:extLst>
                <a:ext uri="{FF2B5EF4-FFF2-40B4-BE49-F238E27FC236}">
                  <a16:creationId xmlns:a16="http://schemas.microsoft.com/office/drawing/2014/main" id="{CA6383B3-F9EE-43DB-9E6E-B1B5A797F245}"/>
                </a:ext>
              </a:extLst>
            </p:cNvPr>
            <p:cNvSpPr/>
            <p:nvPr/>
          </p:nvSpPr>
          <p:spPr bwMode="auto">
            <a:xfrm>
              <a:off x="3736584" y="5831131"/>
              <a:ext cx="570080"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MU-RTS TXS</a:t>
              </a:r>
            </a:p>
          </p:txBody>
        </p:sp>
        <p:cxnSp>
          <p:nvCxnSpPr>
            <p:cNvPr id="15" name="Straight Arrow Connector 14">
              <a:extLst>
                <a:ext uri="{FF2B5EF4-FFF2-40B4-BE49-F238E27FC236}">
                  <a16:creationId xmlns:a16="http://schemas.microsoft.com/office/drawing/2014/main" id="{38E0DAAF-32CC-4DD1-BF75-18CDB1C8E303}"/>
                </a:ext>
              </a:extLst>
            </p:cNvPr>
            <p:cNvCxnSpPr>
              <a:cxnSpLocks/>
            </p:cNvCxnSpPr>
            <p:nvPr/>
          </p:nvCxnSpPr>
          <p:spPr bwMode="auto">
            <a:xfrm>
              <a:off x="1947475" y="5081361"/>
              <a:ext cx="177693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6" name="Straight Connector 15">
              <a:extLst>
                <a:ext uri="{FF2B5EF4-FFF2-40B4-BE49-F238E27FC236}">
                  <a16:creationId xmlns:a16="http://schemas.microsoft.com/office/drawing/2014/main" id="{4BDFE1B0-0908-4C3A-8702-202FF205E990}"/>
                </a:ext>
              </a:extLst>
            </p:cNvPr>
            <p:cNvCxnSpPr>
              <a:cxnSpLocks/>
            </p:cNvCxnSpPr>
            <p:nvPr/>
          </p:nvCxnSpPr>
          <p:spPr bwMode="auto">
            <a:xfrm>
              <a:off x="3728122" y="5079912"/>
              <a:ext cx="0" cy="914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7" name="TextBox 16">
              <a:extLst>
                <a:ext uri="{FF2B5EF4-FFF2-40B4-BE49-F238E27FC236}">
                  <a16:creationId xmlns:a16="http://schemas.microsoft.com/office/drawing/2014/main" id="{5AEBEC7B-13E1-4BCE-89B3-F5969F733616}"/>
                </a:ext>
              </a:extLst>
            </p:cNvPr>
            <p:cNvSpPr txBox="1"/>
            <p:nvPr/>
          </p:nvSpPr>
          <p:spPr>
            <a:xfrm>
              <a:off x="2093911" y="4910594"/>
              <a:ext cx="1523995" cy="215444"/>
            </a:xfrm>
            <a:prstGeom prst="rect">
              <a:avLst/>
            </a:prstGeom>
            <a:noFill/>
          </p:spPr>
          <p:txBody>
            <a:bodyPr wrap="square" rtlCol="0">
              <a:spAutoFit/>
            </a:bodyPr>
            <a:lstStyle/>
            <a:p>
              <a:pPr algn="ctr"/>
              <a:r>
                <a:rPr lang="en-US" sz="800" dirty="0">
                  <a:solidFill>
                    <a:schemeClr val="tx1"/>
                  </a:solidFill>
                </a:rPr>
                <a:t>AP’s NPCA Switch Delay</a:t>
              </a:r>
            </a:p>
          </p:txBody>
        </p:sp>
        <p:sp>
          <p:nvSpPr>
            <p:cNvPr id="18" name="Rectangle 17">
              <a:extLst>
                <a:ext uri="{FF2B5EF4-FFF2-40B4-BE49-F238E27FC236}">
                  <a16:creationId xmlns:a16="http://schemas.microsoft.com/office/drawing/2014/main" id="{A3C13063-520B-4611-B730-33E0D7DD8D29}"/>
                </a:ext>
              </a:extLst>
            </p:cNvPr>
            <p:cNvSpPr/>
            <p:nvPr/>
          </p:nvSpPr>
          <p:spPr bwMode="auto">
            <a:xfrm>
              <a:off x="2940641" y="5838110"/>
              <a:ext cx="609595"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Padding frame</a:t>
              </a:r>
            </a:p>
          </p:txBody>
        </p:sp>
        <p:cxnSp>
          <p:nvCxnSpPr>
            <p:cNvPr id="19" name="Straight Connector 18">
              <a:extLst>
                <a:ext uri="{FF2B5EF4-FFF2-40B4-BE49-F238E27FC236}">
                  <a16:creationId xmlns:a16="http://schemas.microsoft.com/office/drawing/2014/main" id="{B92F82E8-EE28-4BAD-83F4-25EE2A2E8A77}"/>
                </a:ext>
              </a:extLst>
            </p:cNvPr>
            <p:cNvCxnSpPr/>
            <p:nvPr/>
          </p:nvCxnSpPr>
          <p:spPr bwMode="auto">
            <a:xfrm flipV="1">
              <a:off x="2705100" y="5596354"/>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2D8BEBB3-923B-44C7-8888-117C1DDDE7E7}"/>
                </a:ext>
              </a:extLst>
            </p:cNvPr>
            <p:cNvCxnSpPr/>
            <p:nvPr/>
          </p:nvCxnSpPr>
          <p:spPr bwMode="auto">
            <a:xfrm flipV="1">
              <a:off x="2779711" y="5596354"/>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332E29FF-F394-4396-BC65-5D8FA8CC044C}"/>
                </a:ext>
              </a:extLst>
            </p:cNvPr>
            <p:cNvCxnSpPr/>
            <p:nvPr/>
          </p:nvCxnSpPr>
          <p:spPr bwMode="auto">
            <a:xfrm flipV="1">
              <a:off x="2855911" y="5596354"/>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0CDED01A-3772-458C-9A6C-DCD51933969C}"/>
                </a:ext>
              </a:extLst>
            </p:cNvPr>
            <p:cNvSpPr txBox="1"/>
            <p:nvPr/>
          </p:nvSpPr>
          <p:spPr>
            <a:xfrm>
              <a:off x="2378823" y="5951967"/>
              <a:ext cx="671962" cy="215444"/>
            </a:xfrm>
            <a:prstGeom prst="rect">
              <a:avLst/>
            </a:prstGeom>
            <a:noFill/>
          </p:spPr>
          <p:txBody>
            <a:bodyPr wrap="square" rtlCol="0">
              <a:spAutoFit/>
            </a:bodyPr>
            <a:lstStyle/>
            <a:p>
              <a:pPr algn="ctr"/>
              <a:r>
                <a:rPr lang="en-US" sz="800" dirty="0">
                  <a:solidFill>
                    <a:schemeClr val="tx1"/>
                  </a:solidFill>
                </a:rPr>
                <a:t>Contention</a:t>
              </a:r>
            </a:p>
          </p:txBody>
        </p:sp>
        <p:cxnSp>
          <p:nvCxnSpPr>
            <p:cNvPr id="23" name="Straight Arrow Connector 22">
              <a:extLst>
                <a:ext uri="{FF2B5EF4-FFF2-40B4-BE49-F238E27FC236}">
                  <a16:creationId xmlns:a16="http://schemas.microsoft.com/office/drawing/2014/main" id="{E99F455F-A04C-4E9A-833F-03FD471F00A5}"/>
                </a:ext>
              </a:extLst>
            </p:cNvPr>
            <p:cNvCxnSpPr/>
            <p:nvPr/>
          </p:nvCxnSpPr>
          <p:spPr bwMode="auto">
            <a:xfrm>
              <a:off x="2626060" y="5928339"/>
              <a:ext cx="34006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4" name="TextBox 23">
              <a:extLst>
                <a:ext uri="{FF2B5EF4-FFF2-40B4-BE49-F238E27FC236}">
                  <a16:creationId xmlns:a16="http://schemas.microsoft.com/office/drawing/2014/main" id="{D0DFDAD6-0FC5-4C8E-A5B1-E570BC33468E}"/>
                </a:ext>
              </a:extLst>
            </p:cNvPr>
            <p:cNvSpPr txBox="1"/>
            <p:nvPr/>
          </p:nvSpPr>
          <p:spPr>
            <a:xfrm rot="16200000">
              <a:off x="3382419" y="5918557"/>
              <a:ext cx="519555" cy="215444"/>
            </a:xfrm>
            <a:prstGeom prst="rect">
              <a:avLst/>
            </a:prstGeom>
            <a:noFill/>
          </p:spPr>
          <p:txBody>
            <a:bodyPr wrap="square" rtlCol="0">
              <a:spAutoFit/>
            </a:bodyPr>
            <a:lstStyle/>
            <a:p>
              <a:pPr algn="ctr"/>
              <a:r>
                <a:rPr lang="en-US" sz="800" dirty="0">
                  <a:solidFill>
                    <a:schemeClr val="tx1"/>
                  </a:solidFill>
                </a:rPr>
                <a:t>SIFS</a:t>
              </a:r>
            </a:p>
          </p:txBody>
        </p:sp>
        <p:sp>
          <p:nvSpPr>
            <p:cNvPr id="26" name="Rectangle 25">
              <a:extLst>
                <a:ext uri="{FF2B5EF4-FFF2-40B4-BE49-F238E27FC236}">
                  <a16:creationId xmlns:a16="http://schemas.microsoft.com/office/drawing/2014/main" id="{E3036F1E-ADED-4452-B5EC-1FAD74717B36}"/>
                </a:ext>
              </a:extLst>
            </p:cNvPr>
            <p:cNvSpPr/>
            <p:nvPr/>
          </p:nvSpPr>
          <p:spPr bwMode="auto">
            <a:xfrm>
              <a:off x="4449682" y="5367795"/>
              <a:ext cx="381816"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CTS</a:t>
              </a:r>
            </a:p>
          </p:txBody>
        </p:sp>
        <p:cxnSp>
          <p:nvCxnSpPr>
            <p:cNvPr id="27" name="Straight Arrow Connector 26">
              <a:extLst>
                <a:ext uri="{FF2B5EF4-FFF2-40B4-BE49-F238E27FC236}">
                  <a16:creationId xmlns:a16="http://schemas.microsoft.com/office/drawing/2014/main" id="{EF47710C-56D6-44BC-ADD3-A56904B2604E}"/>
                </a:ext>
              </a:extLst>
            </p:cNvPr>
            <p:cNvCxnSpPr>
              <a:cxnSpLocks/>
            </p:cNvCxnSpPr>
            <p:nvPr/>
          </p:nvCxnSpPr>
          <p:spPr bwMode="auto">
            <a:xfrm>
              <a:off x="4829530" y="5122062"/>
              <a:ext cx="177693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8" name="TextBox 27">
              <a:extLst>
                <a:ext uri="{FF2B5EF4-FFF2-40B4-BE49-F238E27FC236}">
                  <a16:creationId xmlns:a16="http://schemas.microsoft.com/office/drawing/2014/main" id="{72080123-6B5C-4D66-B734-74E2DE597748}"/>
                </a:ext>
              </a:extLst>
            </p:cNvPr>
            <p:cNvSpPr txBox="1"/>
            <p:nvPr/>
          </p:nvSpPr>
          <p:spPr>
            <a:xfrm>
              <a:off x="4975966" y="4951295"/>
              <a:ext cx="1523995" cy="461665"/>
            </a:xfrm>
            <a:prstGeom prst="rect">
              <a:avLst/>
            </a:prstGeom>
            <a:noFill/>
          </p:spPr>
          <p:txBody>
            <a:bodyPr wrap="square" rtlCol="0">
              <a:spAutoFit/>
            </a:bodyPr>
            <a:lstStyle/>
            <a:p>
              <a:pPr algn="ctr"/>
              <a:r>
                <a:rPr lang="en-US" sz="800" dirty="0">
                  <a:solidFill>
                    <a:schemeClr val="tx1"/>
                  </a:solidFill>
                </a:rPr>
                <a:t>AP owns the TXOP and performs trigger based frame exchange</a:t>
              </a:r>
            </a:p>
          </p:txBody>
        </p:sp>
        <p:cxnSp>
          <p:nvCxnSpPr>
            <p:cNvPr id="29" name="Straight Connector 28">
              <a:extLst>
                <a:ext uri="{FF2B5EF4-FFF2-40B4-BE49-F238E27FC236}">
                  <a16:creationId xmlns:a16="http://schemas.microsoft.com/office/drawing/2014/main" id="{E59D352C-3D96-43F1-880D-1445F5545F80}"/>
                </a:ext>
              </a:extLst>
            </p:cNvPr>
            <p:cNvCxnSpPr>
              <a:cxnSpLocks/>
            </p:cNvCxnSpPr>
            <p:nvPr/>
          </p:nvCxnSpPr>
          <p:spPr bwMode="auto">
            <a:xfrm>
              <a:off x="4832089" y="5003756"/>
              <a:ext cx="0" cy="973598"/>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Tree>
    <p:extLst>
      <p:ext uri="{BB962C8B-B14F-4D97-AF65-F5344CB8AC3E}">
        <p14:creationId xmlns:p14="http://schemas.microsoft.com/office/powerpoint/2010/main" val="2927906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NPCA channel access for non-TB mode</a:t>
            </a:r>
            <a:endParaRPr lang="en-GB" dirty="0"/>
          </a:p>
        </p:txBody>
      </p:sp>
      <p:sp>
        <p:nvSpPr>
          <p:cNvPr id="9218" name="Rectangle 2"/>
          <p:cNvSpPr>
            <a:spLocks noGrp="1" noChangeArrowheads="1"/>
          </p:cNvSpPr>
          <p:nvPr>
            <p:ph idx="1"/>
          </p:nvPr>
        </p:nvSpPr>
        <p:spPr>
          <a:xfrm>
            <a:off x="687387" y="1447800"/>
            <a:ext cx="7770813" cy="3565225"/>
          </a:xfrm>
          <a:ln/>
        </p:spPr>
        <p:txBody>
          <a:bodyPr/>
          <a:lstStyle/>
          <a:p>
            <a:pPr marL="128588" indent="-128588" algn="just">
              <a:buFont typeface="Arial" panose="020B0604020202020204" pitchFamily="34" charset="0"/>
              <a:buChar char="•"/>
            </a:pPr>
            <a:r>
              <a:rPr lang="en-US" sz="1500" dirty="0">
                <a:highlight>
                  <a:srgbClr val="00FF00"/>
                </a:highlight>
              </a:rPr>
              <a:t>Problem 4</a:t>
            </a:r>
            <a:r>
              <a:rPr lang="en-US" sz="1500" dirty="0"/>
              <a:t>: Further details on non-trigger based NPCA operation on NPCA PCH are required.</a:t>
            </a:r>
          </a:p>
          <a:p>
            <a:pPr marL="128588" indent="-128588" algn="just">
              <a:buFont typeface="Arial" panose="020B0604020202020204" pitchFamily="34" charset="0"/>
              <a:buChar char="•"/>
            </a:pPr>
            <a:r>
              <a:rPr lang="en-US" sz="1500" dirty="0"/>
              <a:t>Each NPCA STA after performing NPCA switch, may perform channel contention, after any applicable channel access defer interval.</a:t>
            </a:r>
          </a:p>
          <a:p>
            <a:pPr marL="128588" indent="-128588" algn="just">
              <a:buFont typeface="Arial" panose="020B0604020202020204" pitchFamily="34" charset="0"/>
              <a:buChar char="•"/>
            </a:pPr>
            <a:r>
              <a:rPr lang="en-US" sz="1500" dirty="0"/>
              <a:t>If AP wins contention, the AP may transmit (sequentially) </a:t>
            </a:r>
          </a:p>
          <a:p>
            <a:pPr marL="428626" lvl="1" indent="-128588" algn="just">
              <a:buFont typeface="Arial" panose="020B0604020202020204" pitchFamily="34" charset="0"/>
              <a:buChar char="•"/>
            </a:pPr>
            <a:r>
              <a:rPr lang="en-US" sz="1200" dirty="0"/>
              <a:t>a padding frame to protect medium till a required duration (if applicable), and</a:t>
            </a:r>
          </a:p>
          <a:p>
            <a:pPr marL="428626" lvl="1" indent="-128588" algn="just">
              <a:buFont typeface="Arial" panose="020B0604020202020204" pitchFamily="34" charset="0"/>
              <a:buChar char="•"/>
            </a:pPr>
            <a:r>
              <a:rPr lang="en-US" sz="1200" dirty="0"/>
              <a:t>an initial control frame to NPCA STAs.</a:t>
            </a:r>
            <a:r>
              <a:rPr lang="en-US" sz="1500" dirty="0"/>
              <a:t> </a:t>
            </a:r>
          </a:p>
          <a:p>
            <a:pPr marL="128588" indent="-128588" algn="just">
              <a:buFont typeface="Arial" panose="020B0604020202020204" pitchFamily="34" charset="0"/>
              <a:buChar char="•"/>
            </a:pPr>
            <a:endParaRPr lang="en-US" sz="1500" dirty="0"/>
          </a:p>
          <a:p>
            <a:pPr marL="128588" indent="-128588" algn="just">
              <a:buFont typeface="Arial" panose="020B0604020202020204" pitchFamily="34" charset="0"/>
              <a:buChar char="•"/>
            </a:pPr>
            <a:endParaRPr lang="en-US" sz="1500" dirty="0"/>
          </a:p>
          <a:p>
            <a:pPr marL="128588" indent="-128588" algn="just">
              <a:buFont typeface="Arial" panose="020B0604020202020204" pitchFamily="34" charset="0"/>
              <a:buChar char="•"/>
            </a:pPr>
            <a:endParaRPr lang="en-US" sz="1500" dirty="0"/>
          </a:p>
          <a:p>
            <a:pPr marL="128588" indent="-128588" algn="just">
              <a:buFont typeface="Arial" panose="020B0604020202020204" pitchFamily="34" charset="0"/>
              <a:buChar char="•"/>
            </a:pPr>
            <a:endParaRPr lang="en-US" sz="1200" dirty="0"/>
          </a:p>
          <a:p>
            <a:pPr marL="128588" indent="-128588" algn="just">
              <a:buFont typeface="Arial" panose="020B0604020202020204" pitchFamily="34" charset="0"/>
              <a:buChar char="•"/>
            </a:pPr>
            <a:r>
              <a:rPr lang="en-US" sz="1500" dirty="0"/>
              <a:t>If a non-AP STA wins channel access, the non-AP STA shall transmit (sequentially): </a:t>
            </a:r>
          </a:p>
          <a:p>
            <a:pPr marL="428626" lvl="1" indent="-128588" algn="just">
              <a:buFont typeface="Arial" panose="020B0604020202020204" pitchFamily="34" charset="0"/>
              <a:buChar char="•"/>
            </a:pPr>
            <a:r>
              <a:rPr lang="en-US" sz="1200" dirty="0"/>
              <a:t>a padding frame till the AP has completed the NPCA switch (if applicable), and </a:t>
            </a:r>
          </a:p>
          <a:p>
            <a:pPr marL="428626" lvl="1" indent="-128588" algn="just">
              <a:buFont typeface="Arial" panose="020B0604020202020204" pitchFamily="34" charset="0"/>
              <a:buChar char="•"/>
            </a:pPr>
            <a:r>
              <a:rPr lang="en-US" sz="1200" dirty="0"/>
              <a:t>transmit an initial control frame to the AP</a:t>
            </a:r>
          </a:p>
          <a:p>
            <a:pPr marL="428626" lvl="1" indent="-128588" algn="just">
              <a:buFont typeface="Arial" panose="020B0604020202020204" pitchFamily="34" charset="0"/>
              <a:buChar char="•"/>
            </a:pPr>
            <a:r>
              <a:rPr lang="en-US" sz="1200" dirty="0"/>
              <a:t>transmit uplink data to the AP.</a:t>
            </a:r>
          </a:p>
          <a:p>
            <a:pPr marL="428626" lvl="1" indent="-128588" algn="just">
              <a:buFont typeface="Arial" panose="020B0604020202020204" pitchFamily="34" charset="0"/>
              <a:buChar char="•"/>
            </a:pPr>
            <a:endParaRPr lang="en-GB" sz="1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grpSp>
        <p:nvGrpSpPr>
          <p:cNvPr id="9220" name="Group 9219">
            <a:extLst>
              <a:ext uri="{FF2B5EF4-FFF2-40B4-BE49-F238E27FC236}">
                <a16:creationId xmlns:a16="http://schemas.microsoft.com/office/drawing/2014/main" id="{C5ED0AC1-E192-48BD-851B-6ACFB5DE701D}"/>
              </a:ext>
            </a:extLst>
          </p:cNvPr>
          <p:cNvGrpSpPr/>
          <p:nvPr/>
        </p:nvGrpSpPr>
        <p:grpSpPr>
          <a:xfrm>
            <a:off x="3855755" y="5003322"/>
            <a:ext cx="4572000" cy="1439108"/>
            <a:chOff x="1524000" y="4876800"/>
            <a:chExt cx="4572000" cy="1439108"/>
          </a:xfrm>
        </p:grpSpPr>
        <p:cxnSp>
          <p:nvCxnSpPr>
            <p:cNvPr id="8" name="Straight Arrow Connector 7">
              <a:extLst>
                <a:ext uri="{FF2B5EF4-FFF2-40B4-BE49-F238E27FC236}">
                  <a16:creationId xmlns:a16="http://schemas.microsoft.com/office/drawing/2014/main" id="{2F909D56-4E55-4EE6-9EC5-D9060EEB71F1}"/>
                </a:ext>
              </a:extLst>
            </p:cNvPr>
            <p:cNvCxnSpPr>
              <a:cxnSpLocks/>
            </p:cNvCxnSpPr>
            <p:nvPr/>
          </p:nvCxnSpPr>
          <p:spPr bwMode="auto">
            <a:xfrm flipV="1">
              <a:off x="1677989" y="5824911"/>
              <a:ext cx="4418011" cy="72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Connector 8">
              <a:extLst>
                <a:ext uri="{FF2B5EF4-FFF2-40B4-BE49-F238E27FC236}">
                  <a16:creationId xmlns:a16="http://schemas.microsoft.com/office/drawing/2014/main" id="{16E928C3-1C1E-47EB-A132-289CD214444A}"/>
                </a:ext>
              </a:extLst>
            </p:cNvPr>
            <p:cNvCxnSpPr>
              <a:cxnSpLocks/>
            </p:cNvCxnSpPr>
            <p:nvPr/>
          </p:nvCxnSpPr>
          <p:spPr bwMode="auto">
            <a:xfrm>
              <a:off x="1943100" y="4910594"/>
              <a:ext cx="0" cy="106676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0" name="TextBox 9">
              <a:extLst>
                <a:ext uri="{FF2B5EF4-FFF2-40B4-BE49-F238E27FC236}">
                  <a16:creationId xmlns:a16="http://schemas.microsoft.com/office/drawing/2014/main" id="{24CEC96A-D60B-4577-AD33-57D3E9FFC9D3}"/>
                </a:ext>
              </a:extLst>
            </p:cNvPr>
            <p:cNvSpPr txBox="1"/>
            <p:nvPr/>
          </p:nvSpPr>
          <p:spPr>
            <a:xfrm>
              <a:off x="1524000" y="5977354"/>
              <a:ext cx="838200" cy="338554"/>
            </a:xfrm>
            <a:prstGeom prst="rect">
              <a:avLst/>
            </a:prstGeom>
            <a:noFill/>
          </p:spPr>
          <p:txBody>
            <a:bodyPr wrap="square" rtlCol="0">
              <a:spAutoFit/>
            </a:bodyPr>
            <a:lstStyle/>
            <a:p>
              <a:pPr algn="ctr"/>
              <a:r>
                <a:rPr lang="en-US" sz="800" dirty="0">
                  <a:solidFill>
                    <a:schemeClr val="tx1"/>
                  </a:solidFill>
                </a:rPr>
                <a:t>NPCA switch trigger time</a:t>
              </a:r>
            </a:p>
          </p:txBody>
        </p:sp>
        <p:cxnSp>
          <p:nvCxnSpPr>
            <p:cNvPr id="11" name="Straight Connector 10">
              <a:extLst>
                <a:ext uri="{FF2B5EF4-FFF2-40B4-BE49-F238E27FC236}">
                  <a16:creationId xmlns:a16="http://schemas.microsoft.com/office/drawing/2014/main" id="{374D4F6D-393C-44A3-8A5A-E85B92D20924}"/>
                </a:ext>
              </a:extLst>
            </p:cNvPr>
            <p:cNvCxnSpPr>
              <a:cxnSpLocks/>
            </p:cNvCxnSpPr>
            <p:nvPr/>
          </p:nvCxnSpPr>
          <p:spPr bwMode="auto">
            <a:xfrm>
              <a:off x="2628900" y="4876800"/>
              <a:ext cx="0" cy="110055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Straight Arrow Connector 11">
              <a:extLst>
                <a:ext uri="{FF2B5EF4-FFF2-40B4-BE49-F238E27FC236}">
                  <a16:creationId xmlns:a16="http://schemas.microsoft.com/office/drawing/2014/main" id="{EA8B1D73-9391-4BDE-8F77-2D5E99C391CF}"/>
                </a:ext>
              </a:extLst>
            </p:cNvPr>
            <p:cNvCxnSpPr/>
            <p:nvPr/>
          </p:nvCxnSpPr>
          <p:spPr bwMode="auto">
            <a:xfrm>
              <a:off x="1943100" y="5384631"/>
              <a:ext cx="6858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F91E9FD0-AC17-4D45-82EB-5D70EF02F659}"/>
                </a:ext>
              </a:extLst>
            </p:cNvPr>
            <p:cNvSpPr txBox="1"/>
            <p:nvPr/>
          </p:nvSpPr>
          <p:spPr>
            <a:xfrm>
              <a:off x="1866900" y="5215354"/>
              <a:ext cx="838200" cy="461665"/>
            </a:xfrm>
            <a:prstGeom prst="rect">
              <a:avLst/>
            </a:prstGeom>
            <a:noFill/>
          </p:spPr>
          <p:txBody>
            <a:bodyPr wrap="square" rtlCol="0">
              <a:spAutoFit/>
            </a:bodyPr>
            <a:lstStyle/>
            <a:p>
              <a:pPr algn="ctr"/>
              <a:r>
                <a:rPr lang="en-US" sz="800" dirty="0">
                  <a:solidFill>
                    <a:schemeClr val="tx1"/>
                  </a:solidFill>
                </a:rPr>
                <a:t>Non-AP STA’s NPCA Switch Delay</a:t>
              </a:r>
            </a:p>
          </p:txBody>
        </p:sp>
        <p:sp>
          <p:nvSpPr>
            <p:cNvPr id="14" name="Rectangle 13">
              <a:extLst>
                <a:ext uri="{FF2B5EF4-FFF2-40B4-BE49-F238E27FC236}">
                  <a16:creationId xmlns:a16="http://schemas.microsoft.com/office/drawing/2014/main" id="{CA6383B3-F9EE-43DB-9E6E-B1B5A797F245}"/>
                </a:ext>
              </a:extLst>
            </p:cNvPr>
            <p:cNvSpPr/>
            <p:nvPr/>
          </p:nvSpPr>
          <p:spPr bwMode="auto">
            <a:xfrm>
              <a:off x="3724939" y="5825239"/>
              <a:ext cx="570080"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ICF</a:t>
              </a:r>
            </a:p>
          </p:txBody>
        </p:sp>
        <p:cxnSp>
          <p:nvCxnSpPr>
            <p:cNvPr id="15" name="Straight Arrow Connector 14">
              <a:extLst>
                <a:ext uri="{FF2B5EF4-FFF2-40B4-BE49-F238E27FC236}">
                  <a16:creationId xmlns:a16="http://schemas.microsoft.com/office/drawing/2014/main" id="{38E0DAAF-32CC-4DD1-BF75-18CDB1C8E303}"/>
                </a:ext>
              </a:extLst>
            </p:cNvPr>
            <p:cNvCxnSpPr>
              <a:cxnSpLocks/>
            </p:cNvCxnSpPr>
            <p:nvPr/>
          </p:nvCxnSpPr>
          <p:spPr bwMode="auto">
            <a:xfrm>
              <a:off x="1947475" y="5081361"/>
              <a:ext cx="177693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6" name="Straight Connector 15">
              <a:extLst>
                <a:ext uri="{FF2B5EF4-FFF2-40B4-BE49-F238E27FC236}">
                  <a16:creationId xmlns:a16="http://schemas.microsoft.com/office/drawing/2014/main" id="{4BDFE1B0-0908-4C3A-8702-202FF205E990}"/>
                </a:ext>
              </a:extLst>
            </p:cNvPr>
            <p:cNvCxnSpPr>
              <a:cxnSpLocks/>
            </p:cNvCxnSpPr>
            <p:nvPr/>
          </p:nvCxnSpPr>
          <p:spPr bwMode="auto">
            <a:xfrm>
              <a:off x="3728122" y="5079912"/>
              <a:ext cx="0" cy="914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7" name="TextBox 16">
              <a:extLst>
                <a:ext uri="{FF2B5EF4-FFF2-40B4-BE49-F238E27FC236}">
                  <a16:creationId xmlns:a16="http://schemas.microsoft.com/office/drawing/2014/main" id="{5AEBEC7B-13E1-4BCE-89B3-F5969F733616}"/>
                </a:ext>
              </a:extLst>
            </p:cNvPr>
            <p:cNvSpPr txBox="1"/>
            <p:nvPr/>
          </p:nvSpPr>
          <p:spPr>
            <a:xfrm>
              <a:off x="2093911" y="4910594"/>
              <a:ext cx="1523995" cy="215444"/>
            </a:xfrm>
            <a:prstGeom prst="rect">
              <a:avLst/>
            </a:prstGeom>
            <a:noFill/>
          </p:spPr>
          <p:txBody>
            <a:bodyPr wrap="square" rtlCol="0">
              <a:spAutoFit/>
            </a:bodyPr>
            <a:lstStyle/>
            <a:p>
              <a:pPr algn="ctr"/>
              <a:r>
                <a:rPr lang="en-US" sz="800" dirty="0">
                  <a:solidFill>
                    <a:schemeClr val="tx1"/>
                  </a:solidFill>
                </a:rPr>
                <a:t>AP’s NPCA Switch Delay</a:t>
              </a:r>
            </a:p>
          </p:txBody>
        </p:sp>
        <p:sp>
          <p:nvSpPr>
            <p:cNvPr id="18" name="Rectangle 17">
              <a:extLst>
                <a:ext uri="{FF2B5EF4-FFF2-40B4-BE49-F238E27FC236}">
                  <a16:creationId xmlns:a16="http://schemas.microsoft.com/office/drawing/2014/main" id="{A3C13063-520B-4611-B730-33E0D7DD8D29}"/>
                </a:ext>
              </a:extLst>
            </p:cNvPr>
            <p:cNvSpPr/>
            <p:nvPr/>
          </p:nvSpPr>
          <p:spPr bwMode="auto">
            <a:xfrm>
              <a:off x="2940641" y="5838110"/>
              <a:ext cx="609595"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Padding frame</a:t>
              </a:r>
            </a:p>
          </p:txBody>
        </p:sp>
        <p:cxnSp>
          <p:nvCxnSpPr>
            <p:cNvPr id="19" name="Straight Connector 18">
              <a:extLst>
                <a:ext uri="{FF2B5EF4-FFF2-40B4-BE49-F238E27FC236}">
                  <a16:creationId xmlns:a16="http://schemas.microsoft.com/office/drawing/2014/main" id="{B92F82E8-EE28-4BAD-83F4-25EE2A2E8A77}"/>
                </a:ext>
              </a:extLst>
            </p:cNvPr>
            <p:cNvCxnSpPr/>
            <p:nvPr/>
          </p:nvCxnSpPr>
          <p:spPr bwMode="auto">
            <a:xfrm flipV="1">
              <a:off x="2705100" y="5596354"/>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2D8BEBB3-923B-44C7-8888-117C1DDDE7E7}"/>
                </a:ext>
              </a:extLst>
            </p:cNvPr>
            <p:cNvCxnSpPr/>
            <p:nvPr/>
          </p:nvCxnSpPr>
          <p:spPr bwMode="auto">
            <a:xfrm flipV="1">
              <a:off x="2779711" y="5596354"/>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332E29FF-F394-4396-BC65-5D8FA8CC044C}"/>
                </a:ext>
              </a:extLst>
            </p:cNvPr>
            <p:cNvCxnSpPr/>
            <p:nvPr/>
          </p:nvCxnSpPr>
          <p:spPr bwMode="auto">
            <a:xfrm flipV="1">
              <a:off x="2855911" y="5596354"/>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0CDED01A-3772-458C-9A6C-DCD51933969C}"/>
                </a:ext>
              </a:extLst>
            </p:cNvPr>
            <p:cNvSpPr txBox="1"/>
            <p:nvPr/>
          </p:nvSpPr>
          <p:spPr>
            <a:xfrm>
              <a:off x="2378823" y="5951967"/>
              <a:ext cx="671962" cy="215444"/>
            </a:xfrm>
            <a:prstGeom prst="rect">
              <a:avLst/>
            </a:prstGeom>
            <a:noFill/>
          </p:spPr>
          <p:txBody>
            <a:bodyPr wrap="square" rtlCol="0">
              <a:spAutoFit/>
            </a:bodyPr>
            <a:lstStyle/>
            <a:p>
              <a:pPr algn="ctr"/>
              <a:r>
                <a:rPr lang="en-US" sz="800" dirty="0">
                  <a:solidFill>
                    <a:schemeClr val="tx1"/>
                  </a:solidFill>
                </a:rPr>
                <a:t>Contention</a:t>
              </a:r>
            </a:p>
          </p:txBody>
        </p:sp>
        <p:cxnSp>
          <p:nvCxnSpPr>
            <p:cNvPr id="23" name="Straight Arrow Connector 22">
              <a:extLst>
                <a:ext uri="{FF2B5EF4-FFF2-40B4-BE49-F238E27FC236}">
                  <a16:creationId xmlns:a16="http://schemas.microsoft.com/office/drawing/2014/main" id="{E99F455F-A04C-4E9A-833F-03FD471F00A5}"/>
                </a:ext>
              </a:extLst>
            </p:cNvPr>
            <p:cNvCxnSpPr/>
            <p:nvPr/>
          </p:nvCxnSpPr>
          <p:spPr bwMode="auto">
            <a:xfrm>
              <a:off x="2626060" y="5928339"/>
              <a:ext cx="34006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4" name="TextBox 23">
              <a:extLst>
                <a:ext uri="{FF2B5EF4-FFF2-40B4-BE49-F238E27FC236}">
                  <a16:creationId xmlns:a16="http://schemas.microsoft.com/office/drawing/2014/main" id="{D0DFDAD6-0FC5-4C8E-A5B1-E570BC33468E}"/>
                </a:ext>
              </a:extLst>
            </p:cNvPr>
            <p:cNvSpPr txBox="1"/>
            <p:nvPr/>
          </p:nvSpPr>
          <p:spPr>
            <a:xfrm rot="16200000">
              <a:off x="3375884" y="5927726"/>
              <a:ext cx="519555" cy="215444"/>
            </a:xfrm>
            <a:prstGeom prst="rect">
              <a:avLst/>
            </a:prstGeom>
            <a:noFill/>
          </p:spPr>
          <p:txBody>
            <a:bodyPr wrap="square" rtlCol="0">
              <a:spAutoFit/>
            </a:bodyPr>
            <a:lstStyle/>
            <a:p>
              <a:pPr algn="ctr"/>
              <a:r>
                <a:rPr lang="en-US" sz="800" dirty="0">
                  <a:solidFill>
                    <a:schemeClr val="tx1"/>
                  </a:solidFill>
                </a:rPr>
                <a:t>SIFS</a:t>
              </a:r>
            </a:p>
          </p:txBody>
        </p:sp>
        <p:sp>
          <p:nvSpPr>
            <p:cNvPr id="26" name="Rectangle 25">
              <a:extLst>
                <a:ext uri="{FF2B5EF4-FFF2-40B4-BE49-F238E27FC236}">
                  <a16:creationId xmlns:a16="http://schemas.microsoft.com/office/drawing/2014/main" id="{E3036F1E-ADED-4452-B5EC-1FAD74717B36}"/>
                </a:ext>
              </a:extLst>
            </p:cNvPr>
            <p:cNvSpPr/>
            <p:nvPr/>
          </p:nvSpPr>
          <p:spPr bwMode="auto">
            <a:xfrm>
              <a:off x="4449682" y="5367795"/>
              <a:ext cx="381816"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ICR</a:t>
              </a:r>
            </a:p>
          </p:txBody>
        </p:sp>
        <p:cxnSp>
          <p:nvCxnSpPr>
            <p:cNvPr id="27" name="Straight Arrow Connector 26">
              <a:extLst>
                <a:ext uri="{FF2B5EF4-FFF2-40B4-BE49-F238E27FC236}">
                  <a16:creationId xmlns:a16="http://schemas.microsoft.com/office/drawing/2014/main" id="{EF47710C-56D6-44BC-ADD3-A56904B2604E}"/>
                </a:ext>
              </a:extLst>
            </p:cNvPr>
            <p:cNvCxnSpPr>
              <a:cxnSpLocks/>
            </p:cNvCxnSpPr>
            <p:nvPr/>
          </p:nvCxnSpPr>
          <p:spPr bwMode="auto">
            <a:xfrm>
              <a:off x="4829530" y="5122062"/>
              <a:ext cx="1190270" cy="1"/>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8" name="TextBox 27">
              <a:extLst>
                <a:ext uri="{FF2B5EF4-FFF2-40B4-BE49-F238E27FC236}">
                  <a16:creationId xmlns:a16="http://schemas.microsoft.com/office/drawing/2014/main" id="{72080123-6B5C-4D66-B734-74E2DE597748}"/>
                </a:ext>
              </a:extLst>
            </p:cNvPr>
            <p:cNvSpPr txBox="1"/>
            <p:nvPr/>
          </p:nvSpPr>
          <p:spPr>
            <a:xfrm>
              <a:off x="4975967" y="4951295"/>
              <a:ext cx="815232" cy="338554"/>
            </a:xfrm>
            <a:prstGeom prst="rect">
              <a:avLst/>
            </a:prstGeom>
            <a:noFill/>
          </p:spPr>
          <p:txBody>
            <a:bodyPr wrap="square" rtlCol="0">
              <a:spAutoFit/>
            </a:bodyPr>
            <a:lstStyle/>
            <a:p>
              <a:pPr algn="ctr"/>
              <a:r>
                <a:rPr lang="en-US" sz="800" dirty="0">
                  <a:solidFill>
                    <a:schemeClr val="tx1"/>
                  </a:solidFill>
                </a:rPr>
                <a:t>Uplink frame exchange</a:t>
              </a:r>
            </a:p>
          </p:txBody>
        </p:sp>
        <p:cxnSp>
          <p:nvCxnSpPr>
            <p:cNvPr id="29" name="Straight Connector 28">
              <a:extLst>
                <a:ext uri="{FF2B5EF4-FFF2-40B4-BE49-F238E27FC236}">
                  <a16:creationId xmlns:a16="http://schemas.microsoft.com/office/drawing/2014/main" id="{E59D352C-3D96-43F1-880D-1445F5545F80}"/>
                </a:ext>
              </a:extLst>
            </p:cNvPr>
            <p:cNvCxnSpPr>
              <a:cxnSpLocks/>
            </p:cNvCxnSpPr>
            <p:nvPr/>
          </p:nvCxnSpPr>
          <p:spPr bwMode="auto">
            <a:xfrm>
              <a:off x="4832089" y="5003756"/>
              <a:ext cx="0" cy="973598"/>
            </a:xfrm>
            <a:prstGeom prst="line">
              <a:avLst/>
            </a:prstGeom>
            <a:solidFill>
              <a:srgbClr val="00B8FF"/>
            </a:solidFill>
            <a:ln w="9525" cap="flat" cmpd="sng" algn="ctr">
              <a:solidFill>
                <a:schemeClr val="tx1"/>
              </a:solidFill>
              <a:prstDash val="dash"/>
              <a:round/>
              <a:headEnd type="none" w="med" len="med"/>
              <a:tailEnd type="none" w="med" len="med"/>
            </a:ln>
            <a:effectLst/>
          </p:spPr>
        </p:cxnSp>
      </p:grpSp>
      <p:grpSp>
        <p:nvGrpSpPr>
          <p:cNvPr id="3" name="Group 2">
            <a:extLst>
              <a:ext uri="{FF2B5EF4-FFF2-40B4-BE49-F238E27FC236}">
                <a16:creationId xmlns:a16="http://schemas.microsoft.com/office/drawing/2014/main" id="{C078800B-8EF7-4C0B-934E-ADA8D912EBEB}"/>
              </a:ext>
            </a:extLst>
          </p:cNvPr>
          <p:cNvGrpSpPr/>
          <p:nvPr/>
        </p:nvGrpSpPr>
        <p:grpSpPr>
          <a:xfrm>
            <a:off x="3855755" y="3077830"/>
            <a:ext cx="4573993" cy="1405229"/>
            <a:chOff x="2552700" y="2869087"/>
            <a:chExt cx="4573993" cy="1405229"/>
          </a:xfrm>
        </p:grpSpPr>
        <p:cxnSp>
          <p:nvCxnSpPr>
            <p:cNvPr id="31" name="Straight Arrow Connector 30">
              <a:extLst>
                <a:ext uri="{FF2B5EF4-FFF2-40B4-BE49-F238E27FC236}">
                  <a16:creationId xmlns:a16="http://schemas.microsoft.com/office/drawing/2014/main" id="{CCA90CAB-E58C-48C3-A8CF-3D19C076B9A4}"/>
                </a:ext>
              </a:extLst>
            </p:cNvPr>
            <p:cNvCxnSpPr>
              <a:cxnSpLocks/>
            </p:cNvCxnSpPr>
            <p:nvPr/>
          </p:nvCxnSpPr>
          <p:spPr bwMode="auto">
            <a:xfrm flipV="1">
              <a:off x="2706689" y="3817239"/>
              <a:ext cx="3543300" cy="717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2" name="Straight Connector 31">
              <a:extLst>
                <a:ext uri="{FF2B5EF4-FFF2-40B4-BE49-F238E27FC236}">
                  <a16:creationId xmlns:a16="http://schemas.microsoft.com/office/drawing/2014/main" id="{67C55552-CDBB-443E-B2C4-BDD4AC73CC57}"/>
                </a:ext>
              </a:extLst>
            </p:cNvPr>
            <p:cNvCxnSpPr>
              <a:cxnSpLocks/>
            </p:cNvCxnSpPr>
            <p:nvPr/>
          </p:nvCxnSpPr>
          <p:spPr bwMode="auto">
            <a:xfrm>
              <a:off x="2971800" y="2902881"/>
              <a:ext cx="0" cy="106676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3" name="TextBox 32">
              <a:extLst>
                <a:ext uri="{FF2B5EF4-FFF2-40B4-BE49-F238E27FC236}">
                  <a16:creationId xmlns:a16="http://schemas.microsoft.com/office/drawing/2014/main" id="{DE974623-8CA3-4173-8112-C468F570EEBC}"/>
                </a:ext>
              </a:extLst>
            </p:cNvPr>
            <p:cNvSpPr txBox="1"/>
            <p:nvPr/>
          </p:nvSpPr>
          <p:spPr>
            <a:xfrm>
              <a:off x="2552700" y="3886200"/>
              <a:ext cx="838200" cy="338554"/>
            </a:xfrm>
            <a:prstGeom prst="rect">
              <a:avLst/>
            </a:prstGeom>
            <a:noFill/>
          </p:spPr>
          <p:txBody>
            <a:bodyPr wrap="square" rtlCol="0">
              <a:spAutoFit/>
            </a:bodyPr>
            <a:lstStyle/>
            <a:p>
              <a:pPr algn="ctr"/>
              <a:r>
                <a:rPr lang="en-US" sz="800" dirty="0">
                  <a:solidFill>
                    <a:schemeClr val="tx1"/>
                  </a:solidFill>
                </a:rPr>
                <a:t>NPCA switch trigger time</a:t>
              </a:r>
            </a:p>
          </p:txBody>
        </p:sp>
        <p:cxnSp>
          <p:nvCxnSpPr>
            <p:cNvPr id="34" name="Straight Connector 33">
              <a:extLst>
                <a:ext uri="{FF2B5EF4-FFF2-40B4-BE49-F238E27FC236}">
                  <a16:creationId xmlns:a16="http://schemas.microsoft.com/office/drawing/2014/main" id="{F7850494-2C5B-4C5F-B8B3-D5FE47A4ED33}"/>
                </a:ext>
              </a:extLst>
            </p:cNvPr>
            <p:cNvCxnSpPr>
              <a:cxnSpLocks/>
            </p:cNvCxnSpPr>
            <p:nvPr/>
          </p:nvCxnSpPr>
          <p:spPr bwMode="auto">
            <a:xfrm>
              <a:off x="3657600" y="2869087"/>
              <a:ext cx="0" cy="110055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5" name="Straight Arrow Connector 34">
              <a:extLst>
                <a:ext uri="{FF2B5EF4-FFF2-40B4-BE49-F238E27FC236}">
                  <a16:creationId xmlns:a16="http://schemas.microsoft.com/office/drawing/2014/main" id="{9CF651C2-4C96-4BC5-9CA5-F5A2AB97AAA6}"/>
                </a:ext>
              </a:extLst>
            </p:cNvPr>
            <p:cNvCxnSpPr/>
            <p:nvPr/>
          </p:nvCxnSpPr>
          <p:spPr bwMode="auto">
            <a:xfrm>
              <a:off x="2971800" y="3376918"/>
              <a:ext cx="6858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6" name="TextBox 35">
              <a:extLst>
                <a:ext uri="{FF2B5EF4-FFF2-40B4-BE49-F238E27FC236}">
                  <a16:creationId xmlns:a16="http://schemas.microsoft.com/office/drawing/2014/main" id="{E0134DF2-FB79-48E3-8AC0-CEEB8E178C05}"/>
                </a:ext>
              </a:extLst>
            </p:cNvPr>
            <p:cNvSpPr txBox="1"/>
            <p:nvPr/>
          </p:nvSpPr>
          <p:spPr>
            <a:xfrm>
              <a:off x="2895600" y="3207641"/>
              <a:ext cx="838200" cy="338554"/>
            </a:xfrm>
            <a:prstGeom prst="rect">
              <a:avLst/>
            </a:prstGeom>
            <a:noFill/>
          </p:spPr>
          <p:txBody>
            <a:bodyPr wrap="square" rtlCol="0">
              <a:spAutoFit/>
            </a:bodyPr>
            <a:lstStyle/>
            <a:p>
              <a:pPr algn="ctr"/>
              <a:r>
                <a:rPr lang="en-US" sz="800" dirty="0">
                  <a:solidFill>
                    <a:schemeClr val="tx1"/>
                  </a:solidFill>
                </a:rPr>
                <a:t>AP’s NPCA Switch Delay</a:t>
              </a:r>
            </a:p>
          </p:txBody>
        </p:sp>
        <p:cxnSp>
          <p:nvCxnSpPr>
            <p:cNvPr id="38" name="Straight Arrow Connector 37">
              <a:extLst>
                <a:ext uri="{FF2B5EF4-FFF2-40B4-BE49-F238E27FC236}">
                  <a16:creationId xmlns:a16="http://schemas.microsoft.com/office/drawing/2014/main" id="{4D0C3612-1602-423E-9898-77680EECE7D4}"/>
                </a:ext>
              </a:extLst>
            </p:cNvPr>
            <p:cNvCxnSpPr>
              <a:cxnSpLocks/>
            </p:cNvCxnSpPr>
            <p:nvPr/>
          </p:nvCxnSpPr>
          <p:spPr bwMode="auto">
            <a:xfrm>
              <a:off x="2976175" y="3073648"/>
              <a:ext cx="177693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9" name="Straight Connector 38">
              <a:extLst>
                <a:ext uri="{FF2B5EF4-FFF2-40B4-BE49-F238E27FC236}">
                  <a16:creationId xmlns:a16="http://schemas.microsoft.com/office/drawing/2014/main" id="{E2AA8E04-4C2C-46A8-9950-4A79B002EC0C}"/>
                </a:ext>
              </a:extLst>
            </p:cNvPr>
            <p:cNvCxnSpPr>
              <a:cxnSpLocks/>
            </p:cNvCxnSpPr>
            <p:nvPr/>
          </p:nvCxnSpPr>
          <p:spPr bwMode="auto">
            <a:xfrm>
              <a:off x="4756822" y="3072199"/>
              <a:ext cx="0" cy="914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0" name="TextBox 39">
              <a:extLst>
                <a:ext uri="{FF2B5EF4-FFF2-40B4-BE49-F238E27FC236}">
                  <a16:creationId xmlns:a16="http://schemas.microsoft.com/office/drawing/2014/main" id="{9E1A98C7-67BC-4EED-A64B-72133DC75DA2}"/>
                </a:ext>
              </a:extLst>
            </p:cNvPr>
            <p:cNvSpPr txBox="1"/>
            <p:nvPr/>
          </p:nvSpPr>
          <p:spPr>
            <a:xfrm>
              <a:off x="3122611" y="2902881"/>
              <a:ext cx="1523995" cy="338554"/>
            </a:xfrm>
            <a:prstGeom prst="rect">
              <a:avLst/>
            </a:prstGeom>
            <a:noFill/>
          </p:spPr>
          <p:txBody>
            <a:bodyPr wrap="square" rtlCol="0">
              <a:spAutoFit/>
            </a:bodyPr>
            <a:lstStyle/>
            <a:p>
              <a:pPr algn="ctr"/>
              <a:r>
                <a:rPr lang="en-US" sz="800" dirty="0">
                  <a:solidFill>
                    <a:schemeClr val="tx1"/>
                  </a:solidFill>
                </a:rPr>
                <a:t>Max{NPCA Switch Delay of intended recipients}</a:t>
              </a:r>
            </a:p>
          </p:txBody>
        </p:sp>
        <p:sp>
          <p:nvSpPr>
            <p:cNvPr id="41" name="Rectangle 40">
              <a:extLst>
                <a:ext uri="{FF2B5EF4-FFF2-40B4-BE49-F238E27FC236}">
                  <a16:creationId xmlns:a16="http://schemas.microsoft.com/office/drawing/2014/main" id="{8F294DDC-CFA8-416D-8DB9-C7BA0A83C67E}"/>
                </a:ext>
              </a:extLst>
            </p:cNvPr>
            <p:cNvSpPr/>
            <p:nvPr/>
          </p:nvSpPr>
          <p:spPr bwMode="auto">
            <a:xfrm>
              <a:off x="3960811" y="3360123"/>
              <a:ext cx="609595"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Padding frame</a:t>
              </a:r>
            </a:p>
          </p:txBody>
        </p:sp>
        <p:cxnSp>
          <p:nvCxnSpPr>
            <p:cNvPr id="42" name="Straight Connector 41">
              <a:extLst>
                <a:ext uri="{FF2B5EF4-FFF2-40B4-BE49-F238E27FC236}">
                  <a16:creationId xmlns:a16="http://schemas.microsoft.com/office/drawing/2014/main" id="{FD28D8BA-07FB-41D5-8B8E-9CE4CC732257}"/>
                </a:ext>
              </a:extLst>
            </p:cNvPr>
            <p:cNvCxnSpPr/>
            <p:nvPr/>
          </p:nvCxnSpPr>
          <p:spPr bwMode="auto">
            <a:xfrm flipV="1">
              <a:off x="3733800" y="3588641"/>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3" name="Straight Connector 42">
              <a:extLst>
                <a:ext uri="{FF2B5EF4-FFF2-40B4-BE49-F238E27FC236}">
                  <a16:creationId xmlns:a16="http://schemas.microsoft.com/office/drawing/2014/main" id="{49684333-2FB8-4113-AD82-5DB7E0C0F0F1}"/>
                </a:ext>
              </a:extLst>
            </p:cNvPr>
            <p:cNvCxnSpPr/>
            <p:nvPr/>
          </p:nvCxnSpPr>
          <p:spPr bwMode="auto">
            <a:xfrm flipV="1">
              <a:off x="3808411" y="3588641"/>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Straight Connector 43">
              <a:extLst>
                <a:ext uri="{FF2B5EF4-FFF2-40B4-BE49-F238E27FC236}">
                  <a16:creationId xmlns:a16="http://schemas.microsoft.com/office/drawing/2014/main" id="{1FC85FD1-7C79-44EB-9FB6-57115726FC72}"/>
                </a:ext>
              </a:extLst>
            </p:cNvPr>
            <p:cNvCxnSpPr/>
            <p:nvPr/>
          </p:nvCxnSpPr>
          <p:spPr bwMode="auto">
            <a:xfrm flipV="1">
              <a:off x="3884611" y="3588641"/>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5" name="TextBox 44">
              <a:extLst>
                <a:ext uri="{FF2B5EF4-FFF2-40B4-BE49-F238E27FC236}">
                  <a16:creationId xmlns:a16="http://schemas.microsoft.com/office/drawing/2014/main" id="{DC2D7F9A-E35D-42DE-907B-8D1748FC4FA4}"/>
                </a:ext>
              </a:extLst>
            </p:cNvPr>
            <p:cNvSpPr txBox="1"/>
            <p:nvPr/>
          </p:nvSpPr>
          <p:spPr>
            <a:xfrm>
              <a:off x="3488810" y="3927800"/>
              <a:ext cx="671962" cy="215444"/>
            </a:xfrm>
            <a:prstGeom prst="rect">
              <a:avLst/>
            </a:prstGeom>
            <a:noFill/>
          </p:spPr>
          <p:txBody>
            <a:bodyPr wrap="square" rtlCol="0">
              <a:spAutoFit/>
            </a:bodyPr>
            <a:lstStyle/>
            <a:p>
              <a:pPr algn="ctr"/>
              <a:r>
                <a:rPr lang="en-US" sz="800" dirty="0">
                  <a:solidFill>
                    <a:schemeClr val="tx1"/>
                  </a:solidFill>
                </a:rPr>
                <a:t>Contention</a:t>
              </a:r>
            </a:p>
          </p:txBody>
        </p:sp>
        <p:cxnSp>
          <p:nvCxnSpPr>
            <p:cNvPr id="46" name="Straight Arrow Connector 45">
              <a:extLst>
                <a:ext uri="{FF2B5EF4-FFF2-40B4-BE49-F238E27FC236}">
                  <a16:creationId xmlns:a16="http://schemas.microsoft.com/office/drawing/2014/main" id="{CFA4FF58-ED66-41E4-9968-F6C7D5285E82}"/>
                </a:ext>
              </a:extLst>
            </p:cNvPr>
            <p:cNvCxnSpPr/>
            <p:nvPr/>
          </p:nvCxnSpPr>
          <p:spPr bwMode="auto">
            <a:xfrm>
              <a:off x="3654760" y="3920626"/>
              <a:ext cx="34006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7" name="TextBox 46">
              <a:extLst>
                <a:ext uri="{FF2B5EF4-FFF2-40B4-BE49-F238E27FC236}">
                  <a16:creationId xmlns:a16="http://schemas.microsoft.com/office/drawing/2014/main" id="{15B075BB-D6D5-4768-A9CB-6E5FF3359DAE}"/>
                </a:ext>
              </a:extLst>
            </p:cNvPr>
            <p:cNvSpPr txBox="1"/>
            <p:nvPr/>
          </p:nvSpPr>
          <p:spPr>
            <a:xfrm rot="16200000">
              <a:off x="4409136" y="3480918"/>
              <a:ext cx="519555" cy="215444"/>
            </a:xfrm>
            <a:prstGeom prst="rect">
              <a:avLst/>
            </a:prstGeom>
            <a:noFill/>
          </p:spPr>
          <p:txBody>
            <a:bodyPr wrap="square" rtlCol="0">
              <a:spAutoFit/>
            </a:bodyPr>
            <a:lstStyle/>
            <a:p>
              <a:pPr algn="ctr"/>
              <a:r>
                <a:rPr lang="en-US" sz="800" dirty="0">
                  <a:solidFill>
                    <a:schemeClr val="tx1"/>
                  </a:solidFill>
                </a:rPr>
                <a:t>SIFS</a:t>
              </a:r>
            </a:p>
          </p:txBody>
        </p:sp>
        <p:sp>
          <p:nvSpPr>
            <p:cNvPr id="48" name="Rectangle 47">
              <a:extLst>
                <a:ext uri="{FF2B5EF4-FFF2-40B4-BE49-F238E27FC236}">
                  <a16:creationId xmlns:a16="http://schemas.microsoft.com/office/drawing/2014/main" id="{CFB91586-B5BD-4CB6-BE71-D55D84DD4BA4}"/>
                </a:ext>
              </a:extLst>
            </p:cNvPr>
            <p:cNvSpPr/>
            <p:nvPr/>
          </p:nvSpPr>
          <p:spPr bwMode="auto">
            <a:xfrm>
              <a:off x="4766037" y="3358286"/>
              <a:ext cx="570080"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ICF</a:t>
              </a:r>
            </a:p>
          </p:txBody>
        </p:sp>
        <p:sp>
          <p:nvSpPr>
            <p:cNvPr id="49" name="Rectangle 48">
              <a:extLst>
                <a:ext uri="{FF2B5EF4-FFF2-40B4-BE49-F238E27FC236}">
                  <a16:creationId xmlns:a16="http://schemas.microsoft.com/office/drawing/2014/main" id="{7E04D85D-1A50-45B4-B68F-548CB5ABFADD}"/>
                </a:ext>
              </a:extLst>
            </p:cNvPr>
            <p:cNvSpPr/>
            <p:nvPr/>
          </p:nvSpPr>
          <p:spPr bwMode="auto">
            <a:xfrm>
              <a:off x="5485626" y="3817200"/>
              <a:ext cx="381816"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ICR</a:t>
              </a:r>
            </a:p>
          </p:txBody>
        </p:sp>
        <p:cxnSp>
          <p:nvCxnSpPr>
            <p:cNvPr id="50" name="Straight Arrow Connector 49">
              <a:extLst>
                <a:ext uri="{FF2B5EF4-FFF2-40B4-BE49-F238E27FC236}">
                  <a16:creationId xmlns:a16="http://schemas.microsoft.com/office/drawing/2014/main" id="{11F350E5-E902-486C-8CC7-3A8034BACE24}"/>
                </a:ext>
              </a:extLst>
            </p:cNvPr>
            <p:cNvCxnSpPr>
              <a:cxnSpLocks/>
            </p:cNvCxnSpPr>
            <p:nvPr/>
          </p:nvCxnSpPr>
          <p:spPr bwMode="auto">
            <a:xfrm>
              <a:off x="5865248" y="3124226"/>
              <a:ext cx="126144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1" name="TextBox 50">
              <a:extLst>
                <a:ext uri="{FF2B5EF4-FFF2-40B4-BE49-F238E27FC236}">
                  <a16:creationId xmlns:a16="http://schemas.microsoft.com/office/drawing/2014/main" id="{6D9B92D7-1B70-448A-8D8A-07E7CD6A33FA}"/>
                </a:ext>
              </a:extLst>
            </p:cNvPr>
            <p:cNvSpPr txBox="1"/>
            <p:nvPr/>
          </p:nvSpPr>
          <p:spPr>
            <a:xfrm>
              <a:off x="6011685" y="2953459"/>
              <a:ext cx="964548" cy="338554"/>
            </a:xfrm>
            <a:prstGeom prst="rect">
              <a:avLst/>
            </a:prstGeom>
            <a:noFill/>
          </p:spPr>
          <p:txBody>
            <a:bodyPr wrap="square" rtlCol="0">
              <a:spAutoFit/>
            </a:bodyPr>
            <a:lstStyle/>
            <a:p>
              <a:pPr algn="ctr"/>
              <a:r>
                <a:rPr lang="en-US" sz="800" dirty="0">
                  <a:solidFill>
                    <a:schemeClr val="tx1"/>
                  </a:solidFill>
                </a:rPr>
                <a:t>Downlink frame exchange</a:t>
              </a:r>
            </a:p>
          </p:txBody>
        </p:sp>
        <p:cxnSp>
          <p:nvCxnSpPr>
            <p:cNvPr id="52" name="Straight Connector 51">
              <a:extLst>
                <a:ext uri="{FF2B5EF4-FFF2-40B4-BE49-F238E27FC236}">
                  <a16:creationId xmlns:a16="http://schemas.microsoft.com/office/drawing/2014/main" id="{3785E467-8589-4918-8CD9-3D2465975B90}"/>
                </a:ext>
              </a:extLst>
            </p:cNvPr>
            <p:cNvCxnSpPr>
              <a:cxnSpLocks/>
            </p:cNvCxnSpPr>
            <p:nvPr/>
          </p:nvCxnSpPr>
          <p:spPr bwMode="auto">
            <a:xfrm>
              <a:off x="5867807" y="3005920"/>
              <a:ext cx="0" cy="973598"/>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Tree>
    <p:extLst>
      <p:ext uri="{BB962C8B-B14F-4D97-AF65-F5344CB8AC3E}">
        <p14:creationId xmlns:p14="http://schemas.microsoft.com/office/powerpoint/2010/main" val="3638462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endParaRPr lang="en-GB" dirty="0"/>
          </a:p>
        </p:txBody>
      </p:sp>
      <p:sp>
        <p:nvSpPr>
          <p:cNvPr id="9218" name="Rectangle 2"/>
          <p:cNvSpPr>
            <a:spLocks noGrp="1" noChangeArrowheads="1"/>
          </p:cNvSpPr>
          <p:nvPr>
            <p:ph idx="1"/>
          </p:nvPr>
        </p:nvSpPr>
        <p:spPr>
          <a:xfrm>
            <a:off x="685801" y="1600200"/>
            <a:ext cx="7770813" cy="4419600"/>
          </a:xfrm>
          <a:ln/>
        </p:spPr>
        <p:txBody>
          <a:bodyPr/>
          <a:lstStyle/>
          <a:p>
            <a:pPr marL="128588" indent="-128588" algn="just">
              <a:buFont typeface="Arial" panose="020B0604020202020204" pitchFamily="34" charset="0"/>
              <a:buChar char="•"/>
            </a:pPr>
            <a:r>
              <a:rPr lang="en-US" sz="1500" dirty="0"/>
              <a:t>The interaction of NPCA and baseline Spatial Reuse has to be clarified.</a:t>
            </a:r>
          </a:p>
          <a:p>
            <a:pPr marL="528638" lvl="1" indent="-228600" algn="just">
              <a:buFont typeface="+mj-lt"/>
              <a:buAutoNum type="arabicPeriod"/>
            </a:pPr>
            <a:r>
              <a:rPr lang="en-US" sz="1200" dirty="0"/>
              <a:t>Spatial reuse methods (PSR, OBSS-PD) shall be disabled when NPCA is used, or </a:t>
            </a:r>
          </a:p>
          <a:p>
            <a:pPr marL="528638" lvl="1" indent="-228600" algn="just">
              <a:buFont typeface="+mj-lt"/>
              <a:buAutoNum type="arabicPeriod"/>
            </a:pPr>
            <a:r>
              <a:rPr lang="en-US" sz="1200" dirty="0"/>
              <a:t>NPCA is only performed on PPDUs that disallow spatial reuse over them.</a:t>
            </a:r>
          </a:p>
          <a:p>
            <a:pPr marL="528638" lvl="1" indent="-228600" algn="just">
              <a:buFont typeface="Arial" panose="020B0604020202020204" pitchFamily="34" charset="0"/>
              <a:buChar char="•"/>
            </a:pPr>
            <a:r>
              <a:rPr lang="en-US" sz="1200" dirty="0"/>
              <a:t>First option is preferred since it is simpler, and chance of NPCA use is higher.</a:t>
            </a:r>
            <a:endParaRPr lang="en-GB" sz="1200" dirty="0"/>
          </a:p>
          <a:p>
            <a:pPr marL="128588" indent="-128588" algn="just">
              <a:buFont typeface="Arial" panose="020B0604020202020204" pitchFamily="34" charset="0"/>
              <a:buChar char="•"/>
            </a:pPr>
            <a:r>
              <a:rPr lang="en-US" sz="1500" dirty="0"/>
              <a:t>AP after performing NPCA switch may not wait for too long to poll the available non-AP STAs on the NPCA PCH. This may cause NPCA STAs with long switch delay to waste power by switching.</a:t>
            </a:r>
          </a:p>
          <a:p>
            <a:pPr marL="428626" lvl="1" indent="-128588" algn="just">
              <a:buFont typeface="Arial" panose="020B0604020202020204" pitchFamily="34" charset="0"/>
              <a:buChar char="•"/>
            </a:pPr>
            <a:r>
              <a:rPr lang="en-US" sz="1200" dirty="0"/>
              <a:t>AP should the maximum defer time for Polling, which can help a non-AP STA to make an informed decision to perform NCPA switch or not.</a:t>
            </a:r>
          </a:p>
          <a:p>
            <a:pPr marL="128588" indent="-128588" algn="just">
              <a:buFont typeface="Arial" panose="020B0604020202020204" pitchFamily="34" charset="0"/>
              <a:buChar char="•"/>
            </a:pPr>
            <a:r>
              <a:rPr lang="en-US" sz="1500" dirty="0"/>
              <a:t>The spec should define a new Padding frame, which can be transmitted by a NPCA STA after performing NPCA switch, to reserve the medium till the peer NPCA STA is expected to be available.</a:t>
            </a:r>
          </a:p>
          <a:p>
            <a:pPr marL="428626" lvl="1" indent="-128588" algn="just">
              <a:buFont typeface="Arial" panose="020B0604020202020204" pitchFamily="34" charset="0"/>
              <a:buChar char="•"/>
            </a:pPr>
            <a:r>
              <a:rPr lang="en-US" sz="1200" dirty="0"/>
              <a:t>The Padding frame can also be used for other features like Coexistence, DPS, DSO etc.</a:t>
            </a:r>
          </a:p>
          <a:p>
            <a:pPr marL="128588" indent="-128588" algn="just">
              <a:buFont typeface="Arial" panose="020B0604020202020204" pitchFamily="34" charset="0"/>
              <a:buChar char="•"/>
            </a:pPr>
            <a:r>
              <a:rPr lang="en-US" sz="1500" dirty="0"/>
              <a:t>In TB NPCA mode we can have two options:</a:t>
            </a:r>
          </a:p>
          <a:p>
            <a:pPr marL="528638" lvl="1" indent="-228600" algn="just">
              <a:buFont typeface="+mj-lt"/>
              <a:buAutoNum type="arabicPeriod"/>
            </a:pPr>
            <a:r>
              <a:rPr lang="en-US" sz="1200" dirty="0"/>
              <a:t>Only the AP performs channel contention.</a:t>
            </a:r>
          </a:p>
          <a:p>
            <a:pPr marL="528638" lvl="1" indent="-228600" algn="just">
              <a:buFont typeface="+mj-lt"/>
              <a:buAutoNum type="arabicPeriod"/>
            </a:pPr>
            <a:r>
              <a:rPr lang="en-US" sz="1200" dirty="0"/>
              <a:t>Non-AP STAs can also perform contention but are required to perform immediate TXOP sharing with the AP. </a:t>
            </a:r>
          </a:p>
          <a:p>
            <a:pPr marL="428626" lvl="1" indent="-128588" algn="just">
              <a:buFont typeface="Arial" panose="020B0604020202020204" pitchFamily="34" charset="0"/>
              <a:buChar char="•"/>
            </a:pPr>
            <a:r>
              <a:rPr lang="en-US" sz="1200" dirty="0"/>
              <a:t>Second option is preferred, since (</a:t>
            </a:r>
            <a:r>
              <a:rPr lang="en-US" sz="1200" dirty="0" err="1"/>
              <a:t>i</a:t>
            </a:r>
            <a:r>
              <a:rPr lang="en-US" sz="1200" dirty="0"/>
              <a:t>) it increases chance of winning channel access, and (ii) it gives the non-AP STA an incentive to perform NPCA switch in TB NPCA mode.</a:t>
            </a:r>
          </a:p>
          <a:p>
            <a:pPr marL="428626" lvl="1" indent="-128588" algn="just">
              <a:buFont typeface="Arial" panose="020B0604020202020204" pitchFamily="34" charset="0"/>
              <a:buChar char="•"/>
            </a:pPr>
            <a:endParaRPr lang="en-GB" sz="1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spTree>
    <p:extLst>
      <p:ext uri="{BB962C8B-B14F-4D97-AF65-F5344CB8AC3E}">
        <p14:creationId xmlns:p14="http://schemas.microsoft.com/office/powerpoint/2010/main" val="11990229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- 1</a:t>
            </a:r>
            <a:endParaRPr lang="en-GB" dirty="0"/>
          </a:p>
        </p:txBody>
      </p:sp>
      <p:sp>
        <p:nvSpPr>
          <p:cNvPr id="9218" name="Rectangle 2"/>
          <p:cNvSpPr>
            <a:spLocks noGrp="1" noChangeArrowheads="1"/>
          </p:cNvSpPr>
          <p:nvPr>
            <p:ph idx="1"/>
          </p:nvPr>
        </p:nvSpPr>
        <p:spPr>
          <a:xfrm>
            <a:off x="685801" y="1600200"/>
            <a:ext cx="7770813" cy="4038600"/>
          </a:xfrm>
          <a:ln/>
        </p:spPr>
        <p:txBody>
          <a:bodyPr/>
          <a:lstStyle/>
          <a:p>
            <a:pPr marL="128588" indent="-128588" algn="just">
              <a:buFont typeface="Arial" panose="020B0604020202020204" pitchFamily="34" charset="0"/>
              <a:buChar char="•"/>
            </a:pPr>
            <a:r>
              <a:rPr lang="en-US" sz="1500" dirty="0"/>
              <a:t>Do you agree that a UHR AP operating in NPCA mode shall disable PSR and OBSS-PD within its BSS </a:t>
            </a:r>
            <a:r>
              <a:rPr lang="en-US" sz="1600" dirty="0"/>
              <a:t>by setting the PSR Disallowed subfield and Non-SRG OBSS PD SR Disallowed subfield of the SR Control field of the Spatial Reuse Parameter Set element transmitted by the AP to 1?</a:t>
            </a:r>
          </a:p>
          <a:p>
            <a:pPr marL="128588" indent="-128588" algn="just">
              <a:buFont typeface="Arial" panose="020B0604020202020204" pitchFamily="34" charset="0"/>
              <a:buChar char="•"/>
            </a:pPr>
            <a:endParaRPr lang="en-US" sz="1500" dirty="0"/>
          </a:p>
          <a:p>
            <a:pPr marL="128588" indent="-128588" algn="just">
              <a:buFont typeface="Arial" panose="020B0604020202020204" pitchFamily="34" charset="0"/>
              <a:buChar char="•"/>
            </a:pPr>
            <a:endParaRPr lang="en-US" sz="1500" dirty="0"/>
          </a:p>
          <a:p>
            <a:pPr marL="428626" lvl="1" indent="-128588" algn="just">
              <a:buFont typeface="Arial" panose="020B0604020202020204" pitchFamily="34" charset="0"/>
              <a:buChar char="•"/>
            </a:pPr>
            <a:r>
              <a:rPr lang="en-US" dirty="0"/>
              <a:t>Yes</a:t>
            </a:r>
          </a:p>
          <a:p>
            <a:pPr marL="428626" lvl="1" indent="-128588" algn="just">
              <a:buFont typeface="Arial" panose="020B0604020202020204" pitchFamily="34" charset="0"/>
              <a:buChar char="•"/>
            </a:pPr>
            <a:r>
              <a:rPr lang="en-US" dirty="0"/>
              <a:t>No</a:t>
            </a:r>
          </a:p>
          <a:p>
            <a:pPr marL="428626" lvl="1" indent="-128588" algn="just">
              <a:buFont typeface="Arial" panose="020B0604020202020204" pitchFamily="34" charset="0"/>
              <a:buChar char="•"/>
            </a:pPr>
            <a:r>
              <a:rPr lang="en-US" dirty="0"/>
              <a:t>Abstain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spTree>
    <p:extLst>
      <p:ext uri="{BB962C8B-B14F-4D97-AF65-F5344CB8AC3E}">
        <p14:creationId xmlns:p14="http://schemas.microsoft.com/office/powerpoint/2010/main" val="25799686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- 2</a:t>
            </a:r>
            <a:endParaRPr lang="en-GB" dirty="0"/>
          </a:p>
        </p:txBody>
      </p:sp>
      <p:sp>
        <p:nvSpPr>
          <p:cNvPr id="9218" name="Rectangle 2"/>
          <p:cNvSpPr>
            <a:spLocks noGrp="1" noChangeArrowheads="1"/>
          </p:cNvSpPr>
          <p:nvPr>
            <p:ph idx="1"/>
          </p:nvPr>
        </p:nvSpPr>
        <p:spPr>
          <a:xfrm>
            <a:off x="685801" y="1600200"/>
            <a:ext cx="7770813" cy="4038600"/>
          </a:xfrm>
          <a:ln/>
        </p:spPr>
        <p:txBody>
          <a:bodyPr/>
          <a:lstStyle/>
          <a:p>
            <a:pPr marL="128588" indent="-128588" algn="just">
              <a:buFont typeface="Arial" panose="020B0604020202020204" pitchFamily="34" charset="0"/>
              <a:buChar char="•"/>
            </a:pPr>
            <a:r>
              <a:rPr lang="en-US" sz="1500" dirty="0"/>
              <a:t>Do you agree that a UHR AP operating in NPCA mode shall indicate the maximum NPCA  Switch Delay for which it may defer transmission of the initial control frame on the NPCA primary channel</a:t>
            </a:r>
            <a:r>
              <a:rPr lang="en-US" sz="1600" dirty="0"/>
              <a:t>?</a:t>
            </a:r>
          </a:p>
          <a:p>
            <a:pPr marL="128588" indent="-128588" algn="just">
              <a:buFont typeface="Arial" panose="020B0604020202020204" pitchFamily="34" charset="0"/>
              <a:buChar char="•"/>
            </a:pPr>
            <a:r>
              <a:rPr lang="en-US" sz="1500" b="0" dirty="0"/>
              <a:t>Note: The provided indication is to aid a non-AP STA to make an informed decision regarding participating in NPCA operation.</a:t>
            </a:r>
          </a:p>
          <a:p>
            <a:pPr marL="128588" indent="-128588" algn="just">
              <a:buFont typeface="Arial" panose="020B0604020202020204" pitchFamily="34" charset="0"/>
              <a:buChar char="•"/>
            </a:pPr>
            <a:endParaRPr lang="en-US" sz="1500" dirty="0"/>
          </a:p>
          <a:p>
            <a:pPr marL="428626" lvl="1" indent="-128588" algn="just">
              <a:buFont typeface="Arial" panose="020B0604020202020204" pitchFamily="34" charset="0"/>
              <a:buChar char="•"/>
            </a:pPr>
            <a:r>
              <a:rPr lang="en-US" dirty="0"/>
              <a:t>Yes</a:t>
            </a:r>
          </a:p>
          <a:p>
            <a:pPr marL="428626" lvl="1" indent="-128588" algn="just">
              <a:buFont typeface="Arial" panose="020B0604020202020204" pitchFamily="34" charset="0"/>
              <a:buChar char="•"/>
            </a:pPr>
            <a:r>
              <a:rPr lang="en-US" dirty="0"/>
              <a:t>No</a:t>
            </a:r>
          </a:p>
          <a:p>
            <a:pPr marL="428626" lvl="1" indent="-128588" algn="just">
              <a:buFont typeface="Arial" panose="020B0604020202020204" pitchFamily="34" charset="0"/>
              <a:buChar char="•"/>
            </a:pPr>
            <a:r>
              <a:rPr lang="en-US" dirty="0"/>
              <a:t>Abstain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spTree>
    <p:extLst>
      <p:ext uri="{BB962C8B-B14F-4D97-AF65-F5344CB8AC3E}">
        <p14:creationId xmlns:p14="http://schemas.microsoft.com/office/powerpoint/2010/main" val="41712004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- 3</a:t>
            </a:r>
            <a:endParaRPr lang="en-GB" dirty="0"/>
          </a:p>
        </p:txBody>
      </p:sp>
      <p:sp>
        <p:nvSpPr>
          <p:cNvPr id="9218" name="Rectangle 2"/>
          <p:cNvSpPr>
            <a:spLocks noGrp="1" noChangeArrowheads="1"/>
          </p:cNvSpPr>
          <p:nvPr>
            <p:ph idx="1"/>
          </p:nvPr>
        </p:nvSpPr>
        <p:spPr>
          <a:xfrm>
            <a:off x="685801" y="1600200"/>
            <a:ext cx="7770813" cy="4038600"/>
          </a:xfrm>
          <a:ln/>
        </p:spPr>
        <p:txBody>
          <a:bodyPr/>
          <a:lstStyle/>
          <a:p>
            <a:pPr marL="128588" indent="-128588" algn="just">
              <a:buFont typeface="Arial" panose="020B0604020202020204" pitchFamily="34" charset="0"/>
              <a:buChar char="•"/>
            </a:pPr>
            <a:r>
              <a:rPr lang="en-US" sz="1500" dirty="0"/>
              <a:t>Do you agree to define in 802.11bn a Padding frame that is intended for transmission by a STA to occupy medium time within a TXOP</a:t>
            </a:r>
            <a:r>
              <a:rPr lang="en-US" sz="1600" dirty="0"/>
              <a:t>?</a:t>
            </a:r>
          </a:p>
          <a:p>
            <a:pPr marL="428626" lvl="1" indent="-128588" algn="just">
              <a:buFont typeface="Arial" panose="020B0604020202020204" pitchFamily="34" charset="0"/>
              <a:buChar char="•"/>
            </a:pPr>
            <a:r>
              <a:rPr lang="en-US" sz="1200" b="0" dirty="0"/>
              <a:t>The format of the Padding frame, and UHR features for which it can be used are TBD.</a:t>
            </a:r>
          </a:p>
          <a:p>
            <a:pPr marL="428626" lvl="1" indent="-128588" algn="just">
              <a:buFont typeface="Arial" panose="020B0604020202020204" pitchFamily="34" charset="0"/>
              <a:buChar char="•"/>
            </a:pPr>
            <a:r>
              <a:rPr lang="en-US" sz="1200" dirty="0"/>
              <a:t>Note: The Padding frame can be used for deferred transmission to a peer STA or preventing loss of medium synchronization at a peer STA.</a:t>
            </a:r>
            <a:endParaRPr lang="en-US" sz="1200" b="0" dirty="0"/>
          </a:p>
          <a:p>
            <a:pPr marL="128588" indent="-128588" algn="just">
              <a:buFont typeface="Arial" panose="020B0604020202020204" pitchFamily="34" charset="0"/>
              <a:buChar char="•"/>
            </a:pPr>
            <a:endParaRPr lang="en-US" sz="1500" dirty="0"/>
          </a:p>
          <a:p>
            <a:pPr marL="428626" lvl="1" indent="-128588" algn="just">
              <a:buFont typeface="Arial" panose="020B0604020202020204" pitchFamily="34" charset="0"/>
              <a:buChar char="•"/>
            </a:pPr>
            <a:r>
              <a:rPr lang="en-US" dirty="0"/>
              <a:t>Yes</a:t>
            </a:r>
          </a:p>
          <a:p>
            <a:pPr marL="428626" lvl="1" indent="-128588" algn="just">
              <a:buFont typeface="Arial" panose="020B0604020202020204" pitchFamily="34" charset="0"/>
              <a:buChar char="•"/>
            </a:pPr>
            <a:r>
              <a:rPr lang="en-US" dirty="0"/>
              <a:t>No</a:t>
            </a:r>
          </a:p>
          <a:p>
            <a:pPr marL="428626" lvl="1" indent="-128588" algn="just">
              <a:buFont typeface="Arial" panose="020B0604020202020204" pitchFamily="34" charset="0"/>
              <a:buChar char="•"/>
            </a:pPr>
            <a:r>
              <a:rPr lang="en-US" dirty="0"/>
              <a:t>Abstain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spTree>
    <p:extLst>
      <p:ext uri="{BB962C8B-B14F-4D97-AF65-F5344CB8AC3E}">
        <p14:creationId xmlns:p14="http://schemas.microsoft.com/office/powerpoint/2010/main" val="13029589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- 4</a:t>
            </a:r>
            <a:endParaRPr lang="en-GB" dirty="0"/>
          </a:p>
        </p:txBody>
      </p:sp>
      <p:sp>
        <p:nvSpPr>
          <p:cNvPr id="9218" name="Rectangle 2"/>
          <p:cNvSpPr>
            <a:spLocks noGrp="1" noChangeArrowheads="1"/>
          </p:cNvSpPr>
          <p:nvPr>
            <p:ph idx="1"/>
          </p:nvPr>
        </p:nvSpPr>
        <p:spPr>
          <a:xfrm>
            <a:off x="685801" y="1600200"/>
            <a:ext cx="7770813" cy="4038600"/>
          </a:xfrm>
          <a:ln/>
        </p:spPr>
        <p:txBody>
          <a:bodyPr/>
          <a:lstStyle/>
          <a:p>
            <a:pPr marL="128588" indent="-128588" algn="just">
              <a:buFont typeface="Arial" panose="020B0604020202020204" pitchFamily="34" charset="0"/>
              <a:buChar char="•"/>
            </a:pPr>
            <a:r>
              <a:rPr lang="en-US" sz="1500" dirty="0"/>
              <a:t>Do you agree to allow a NPCA non-AP STA to contend for channel access on the NPCA PCH in trigger-based NPCA mode</a:t>
            </a:r>
            <a:r>
              <a:rPr lang="en-US" sz="1600" dirty="0"/>
              <a:t>?</a:t>
            </a:r>
          </a:p>
          <a:p>
            <a:pPr marL="428626" lvl="1" indent="-128588" algn="just">
              <a:buFont typeface="Arial" panose="020B0604020202020204" pitchFamily="34" charset="0"/>
              <a:buChar char="•"/>
            </a:pPr>
            <a:r>
              <a:rPr lang="en-US" sz="1200" b="0" dirty="0"/>
              <a:t>A non-AP STA which wins channel contention is expected to share the TXOP immediately to the NPCA AP.</a:t>
            </a:r>
          </a:p>
          <a:p>
            <a:pPr marL="428626" lvl="1" indent="-128588" algn="just">
              <a:buFont typeface="Arial" panose="020B0604020202020204" pitchFamily="34" charset="0"/>
              <a:buChar char="•"/>
            </a:pPr>
            <a:r>
              <a:rPr lang="en-US" sz="1200" dirty="0"/>
              <a:t>The AP shall allocate resources to the non-AP STA within the shared TXOP.</a:t>
            </a:r>
            <a:endParaRPr lang="en-US" sz="1200" b="0" dirty="0"/>
          </a:p>
          <a:p>
            <a:pPr marL="128588" indent="-128588" algn="just">
              <a:buFont typeface="Arial" panose="020B0604020202020204" pitchFamily="34" charset="0"/>
              <a:buChar char="•"/>
            </a:pPr>
            <a:endParaRPr lang="en-US" sz="1500" dirty="0"/>
          </a:p>
          <a:p>
            <a:pPr marL="428626" lvl="1" indent="-128588" algn="just">
              <a:buFont typeface="Arial" panose="020B0604020202020204" pitchFamily="34" charset="0"/>
              <a:buChar char="•"/>
            </a:pPr>
            <a:r>
              <a:rPr lang="en-US" dirty="0"/>
              <a:t>Yes</a:t>
            </a:r>
          </a:p>
          <a:p>
            <a:pPr marL="428626" lvl="1" indent="-128588" algn="just">
              <a:buFont typeface="Arial" panose="020B0604020202020204" pitchFamily="34" charset="0"/>
              <a:buChar char="•"/>
            </a:pPr>
            <a:r>
              <a:rPr lang="en-US" dirty="0"/>
              <a:t>No</a:t>
            </a:r>
          </a:p>
          <a:p>
            <a:pPr marL="428626" lvl="1" indent="-128588" algn="just">
              <a:buFont typeface="Arial" panose="020B0604020202020204" pitchFamily="34" charset="0"/>
              <a:buChar char="•"/>
            </a:pPr>
            <a:r>
              <a:rPr lang="en-US" dirty="0"/>
              <a:t>Abstain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spTree>
    <p:extLst>
      <p:ext uri="{BB962C8B-B14F-4D97-AF65-F5344CB8AC3E}">
        <p14:creationId xmlns:p14="http://schemas.microsoft.com/office/powerpoint/2010/main" val="13456351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a:xfrm>
            <a:off x="685801" y="1828800"/>
            <a:ext cx="7770813" cy="4113213"/>
          </a:xfrm>
        </p:spPr>
        <p:txBody>
          <a:bodyPr/>
          <a:lstStyle/>
          <a:p>
            <a:pPr marL="342900" indent="-342900">
              <a:buFont typeface="+mj-lt"/>
              <a:buAutoNum type="arabicPeriod"/>
            </a:pPr>
            <a:r>
              <a:rPr lang="en-US" sz="1500" dirty="0"/>
              <a:t>11-23/1288r0 Non-primary channel utilization - follow-up (Sindhu Verma, Broadcom)</a:t>
            </a:r>
          </a:p>
          <a:p>
            <a:pPr marL="342900" indent="-342900">
              <a:buFont typeface="+mj-lt"/>
              <a:buAutoNum type="arabicPeriod"/>
            </a:pPr>
            <a:r>
              <a:rPr lang="en-US" sz="1500" dirty="0"/>
              <a:t>11-23/2005r1 Non-primary channel access (NPCA) (Minyoung Park, Intel)</a:t>
            </a:r>
          </a:p>
          <a:p>
            <a:pPr marL="342900" indent="-342900">
              <a:buFont typeface="+mj-lt"/>
              <a:buAutoNum type="arabicPeriod"/>
            </a:pPr>
            <a:r>
              <a:rPr lang="en-US" sz="1500" dirty="0"/>
              <a:t>11-24/0070r2 Some details about non-primary channel access (</a:t>
            </a:r>
            <a:r>
              <a:rPr lang="en-US" sz="1500" dirty="0" err="1"/>
              <a:t>Yunbo</a:t>
            </a:r>
            <a:r>
              <a:rPr lang="en-US" sz="1500" dirty="0"/>
              <a:t> Li, Huawei)</a:t>
            </a:r>
          </a:p>
          <a:p>
            <a:pPr marL="342900" indent="-342900">
              <a:buFont typeface="+mj-lt"/>
              <a:buAutoNum type="arabicPeriod"/>
            </a:pPr>
            <a:r>
              <a:rPr lang="en-US" sz="1500" dirty="0"/>
              <a:t>11-24/0426r0 EDCA for Non-Primary Channel Access (</a:t>
            </a:r>
            <a:r>
              <a:rPr lang="en-US" sz="1500" dirty="0" err="1"/>
              <a:t>Dongju</a:t>
            </a:r>
            <a:r>
              <a:rPr lang="en-US" sz="1500" dirty="0"/>
              <a:t> Cha, LGE)</a:t>
            </a:r>
          </a:p>
          <a:p>
            <a:pPr marL="342900" indent="-342900">
              <a:buFont typeface="+mj-lt"/>
              <a:buAutoNum type="arabicPeriod"/>
            </a:pPr>
            <a:r>
              <a:rPr lang="en-US" sz="1500" dirty="0"/>
              <a:t>11-24/0427r0 Enabling Non-Primary Channel Access (</a:t>
            </a:r>
            <a:r>
              <a:rPr lang="en-US" sz="1500" dirty="0" err="1"/>
              <a:t>Dongju</a:t>
            </a:r>
            <a:r>
              <a:rPr lang="en-US" sz="1500" dirty="0"/>
              <a:t> Cha, LGE)</a:t>
            </a:r>
          </a:p>
          <a:p>
            <a:pPr marL="342900" indent="-342900">
              <a:buFont typeface="+mj-lt"/>
              <a:buAutoNum type="arabicPeriod"/>
            </a:pPr>
            <a:r>
              <a:rPr lang="en-US" sz="1500" dirty="0"/>
              <a:t>11-24/0458r2 Considerations on Non-Primary Channel Access (Salvatore </a:t>
            </a:r>
            <a:r>
              <a:rPr lang="en-US" sz="1500" dirty="0" err="1"/>
              <a:t>Talarico</a:t>
            </a:r>
            <a:r>
              <a:rPr lang="en-US" sz="1500" dirty="0"/>
              <a:t>, Sony)</a:t>
            </a:r>
          </a:p>
          <a:p>
            <a:pPr marL="342900" indent="-342900">
              <a:buFont typeface="+mj-lt"/>
              <a:buAutoNum type="arabicPeriod"/>
            </a:pPr>
            <a:r>
              <a:rPr lang="en-US" sz="1500" dirty="0"/>
              <a:t>11-24/0496r1 Secondary Channel Usage Follow Up (Liwen Chu, NXP)</a:t>
            </a:r>
          </a:p>
          <a:p>
            <a:pPr marL="342900" indent="-342900">
              <a:buFont typeface="+mj-lt"/>
              <a:buAutoNum type="arabicPeriod"/>
            </a:pPr>
            <a:r>
              <a:rPr lang="en-US" sz="1500" dirty="0"/>
              <a:t>11-24/0498r0 Non-Primary Channel Access (NPCA) – Follow Up (Minyoung Park, Intel)</a:t>
            </a:r>
          </a:p>
          <a:p>
            <a:pPr marL="342900" indent="-342900">
              <a:buFont typeface="+mj-lt"/>
              <a:buAutoNum type="arabicPeriod"/>
            </a:pPr>
            <a:r>
              <a:rPr lang="en-US" sz="1500" dirty="0"/>
              <a:t>11-24/1115r1 Channel switching rules for NPCA (Vishnu Ratnam, Samsung)</a:t>
            </a:r>
          </a:p>
          <a:p>
            <a:pPr marL="342900" indent="-342900">
              <a:buFont typeface="+mj-lt"/>
              <a:buAutoNum type="arabicPeriod"/>
            </a:pPr>
            <a:r>
              <a:rPr lang="en-US" sz="1500" dirty="0"/>
              <a:t>11-24/1762r23 PDT-MAC-NPCA (Matthew Fischer, Broadcom)</a:t>
            </a:r>
          </a:p>
          <a:p>
            <a:pPr marL="342900" indent="-342900">
              <a:buFont typeface="+mj-lt"/>
              <a:buAutoNum type="arabicPeriod"/>
            </a:pPr>
            <a:r>
              <a:rPr lang="en-US" sz="1500" dirty="0"/>
              <a:t>11-24/1853r1 Channel access for NPCA operation (Serhat Erkucuk, </a:t>
            </a:r>
            <a:r>
              <a:rPr lang="en-US" sz="1500" dirty="0" err="1"/>
              <a:t>Ofinno</a:t>
            </a:r>
            <a:r>
              <a:rPr lang="en-US" sz="1500" dirty="0"/>
              <a:t>)</a:t>
            </a:r>
          </a:p>
          <a:p>
            <a:pPr marL="342900" indent="-342900">
              <a:buFont typeface="+mj-lt"/>
              <a:buAutoNum type="arabicPeriod"/>
            </a:pPr>
            <a:r>
              <a:rPr lang="en-US" sz="1500" dirty="0"/>
              <a:t>11-24/1891r2 NPCA follow up (Liwen Chu, NXP)</a:t>
            </a:r>
          </a:p>
          <a:p>
            <a:pPr marL="342900" indent="-342900">
              <a:buFont typeface="+mj-lt"/>
              <a:buAutoNum type="arabicPeriod"/>
            </a:pPr>
            <a:r>
              <a:rPr lang="en-US" sz="1500" dirty="0"/>
              <a:t>11-24/2092r0 Considerations on NPCA Follow Up (</a:t>
            </a:r>
            <a:r>
              <a:rPr lang="en-US" sz="1500" dirty="0" err="1"/>
              <a:t>Maolin</a:t>
            </a:r>
            <a:r>
              <a:rPr lang="en-US" sz="1500" dirty="0"/>
              <a:t> Zhang, Huawei)</a:t>
            </a:r>
          </a:p>
          <a:p>
            <a:pPr marL="342900" indent="-342900">
              <a:buFont typeface="+mj-lt"/>
              <a:buAutoNum type="arabicPeriod"/>
            </a:pPr>
            <a:r>
              <a:rPr lang="en-US" sz="1500" dirty="0"/>
              <a:t>11-25/1104r5 Some details on NPCA (Seongho Byeon, Samsung)</a:t>
            </a:r>
          </a:p>
          <a:p>
            <a:pPr marL="342900" indent="-342900">
              <a:buFont typeface="+mj-lt"/>
              <a:buAutoNum type="arabicPeriod"/>
            </a:pPr>
            <a:endParaRPr lang="en-GB" sz="15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2896393"/>
            <a:ext cx="7770813" cy="1065213"/>
          </a:xfrm>
        </p:spPr>
        <p:txBody>
          <a:bodyPr/>
          <a:lstStyle/>
          <a:p>
            <a:r>
              <a:rPr lang="en-US" sz="6000" dirty="0"/>
              <a:t>Backup slides</a:t>
            </a:r>
            <a:endParaRPr lang="en-GB" sz="6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spTree>
    <p:extLst>
      <p:ext uri="{BB962C8B-B14F-4D97-AF65-F5344CB8AC3E}">
        <p14:creationId xmlns:p14="http://schemas.microsoft.com/office/powerpoint/2010/main" val="131780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This document discusses our thoughts on several different aspects of NPCA operation.</a:t>
            </a:r>
          </a:p>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1" y="685802"/>
            <a:ext cx="7770813" cy="1065213"/>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Use of Padding frame for Coexistence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5" name="Footer Placeholder 4"/>
          <p:cNvSpPr>
            <a:spLocks noGrp="1"/>
          </p:cNvSpPr>
          <p:nvPr>
            <p:ph type="ftr" idx="14"/>
          </p:nvPr>
        </p:nvSpPr>
        <p:spPr>
          <a:xfrm>
            <a:off x="5357818" y="6475415"/>
            <a:ext cx="3184520" cy="180975"/>
          </a:xfrm>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dirty="0"/>
          </a:p>
        </p:txBody>
      </p:sp>
      <p:grpSp>
        <p:nvGrpSpPr>
          <p:cNvPr id="42" name="Group 41">
            <a:extLst>
              <a:ext uri="{FF2B5EF4-FFF2-40B4-BE49-F238E27FC236}">
                <a16:creationId xmlns:a16="http://schemas.microsoft.com/office/drawing/2014/main" id="{EBE19321-51D2-4AF9-9C3C-E8E6680B61ED}"/>
              </a:ext>
            </a:extLst>
          </p:cNvPr>
          <p:cNvGrpSpPr/>
          <p:nvPr/>
        </p:nvGrpSpPr>
        <p:grpSpPr>
          <a:xfrm>
            <a:off x="1828800" y="3723234"/>
            <a:ext cx="5326109" cy="2725712"/>
            <a:chOff x="1531892" y="1905000"/>
            <a:chExt cx="5326109" cy="2725712"/>
          </a:xfrm>
        </p:grpSpPr>
        <p:sp>
          <p:nvSpPr>
            <p:cNvPr id="32" name="Rectangle 31">
              <a:extLst>
                <a:ext uri="{FF2B5EF4-FFF2-40B4-BE49-F238E27FC236}">
                  <a16:creationId xmlns:a16="http://schemas.microsoft.com/office/drawing/2014/main" id="{E7E7DB7F-B872-4031-AA6D-C874A00AF74A}"/>
                </a:ext>
              </a:extLst>
            </p:cNvPr>
            <p:cNvSpPr/>
            <p:nvPr/>
          </p:nvSpPr>
          <p:spPr bwMode="auto">
            <a:xfrm>
              <a:off x="3105136" y="2780781"/>
              <a:ext cx="1085863" cy="1638819"/>
            </a:xfrm>
            <a:prstGeom prst="rect">
              <a:avLst/>
            </a:prstGeom>
            <a:pattFill prst="wdDnDiag">
              <a:fgClr>
                <a:schemeClr val="bg2">
                  <a:lumMod val="40000"/>
                  <a:lumOff val="60000"/>
                </a:schemeClr>
              </a:fgClr>
              <a:bgClr>
                <a:schemeClr val="bg1"/>
              </a:bgClr>
            </a:patt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Rectangle 49">
              <a:extLst>
                <a:ext uri="{FF2B5EF4-FFF2-40B4-BE49-F238E27FC236}">
                  <a16:creationId xmlns:a16="http://schemas.microsoft.com/office/drawing/2014/main" id="{016C2B59-C51B-426B-954E-EFB520793ACE}"/>
                </a:ext>
              </a:extLst>
            </p:cNvPr>
            <p:cNvSpPr/>
            <p:nvPr/>
          </p:nvSpPr>
          <p:spPr bwMode="auto">
            <a:xfrm>
              <a:off x="4004080" y="3782664"/>
              <a:ext cx="1288242" cy="302795"/>
            </a:xfrm>
            <a:prstGeom prst="rect">
              <a:avLst/>
            </a:prstGeom>
            <a:pattFill prst="trellis">
              <a:fgClr>
                <a:schemeClr val="bg2">
                  <a:lumMod val="40000"/>
                  <a:lumOff val="60000"/>
                </a:schemeClr>
              </a:fgClr>
              <a:bgClr>
                <a:schemeClr val="bg1"/>
              </a:bgClr>
            </a:patt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7" name="Picture 6">
              <a:extLst>
                <a:ext uri="{FF2B5EF4-FFF2-40B4-BE49-F238E27FC236}">
                  <a16:creationId xmlns:a16="http://schemas.microsoft.com/office/drawing/2014/main" id="{8DE7A3C2-069E-44AE-BB4A-0570A8E615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1313" y="2895600"/>
              <a:ext cx="295047" cy="306849"/>
            </a:xfrm>
            <a:prstGeom prst="rect">
              <a:avLst/>
            </a:prstGeom>
          </p:spPr>
        </p:pic>
        <p:pic>
          <p:nvPicPr>
            <p:cNvPr id="8" name="Picture 7">
              <a:extLst>
                <a:ext uri="{FF2B5EF4-FFF2-40B4-BE49-F238E27FC236}">
                  <a16:creationId xmlns:a16="http://schemas.microsoft.com/office/drawing/2014/main" id="{72366FA9-B170-4E57-A04C-FB0E2102EF3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37517" y="3807102"/>
              <a:ext cx="122150" cy="225243"/>
            </a:xfrm>
            <a:prstGeom prst="rect">
              <a:avLst/>
            </a:prstGeom>
          </p:spPr>
        </p:pic>
        <p:sp>
          <p:nvSpPr>
            <p:cNvPr id="2" name="TextBox 1">
              <a:extLst>
                <a:ext uri="{FF2B5EF4-FFF2-40B4-BE49-F238E27FC236}">
                  <a16:creationId xmlns:a16="http://schemas.microsoft.com/office/drawing/2014/main" id="{CC309706-0908-47F0-A378-DA1DF2F1E211}"/>
                </a:ext>
              </a:extLst>
            </p:cNvPr>
            <p:cNvSpPr txBox="1"/>
            <p:nvPr/>
          </p:nvSpPr>
          <p:spPr>
            <a:xfrm>
              <a:off x="1542136" y="3192656"/>
              <a:ext cx="533400" cy="246221"/>
            </a:xfrm>
            <a:prstGeom prst="rect">
              <a:avLst/>
            </a:prstGeom>
            <a:noFill/>
          </p:spPr>
          <p:txBody>
            <a:bodyPr wrap="square" rtlCol="0">
              <a:spAutoFit/>
            </a:bodyPr>
            <a:lstStyle/>
            <a:p>
              <a:pPr algn="ctr"/>
              <a:r>
                <a:rPr lang="en-US" sz="1000" dirty="0">
                  <a:solidFill>
                    <a:schemeClr val="tx1"/>
                  </a:solidFill>
                </a:rPr>
                <a:t>STA 1</a:t>
              </a:r>
            </a:p>
          </p:txBody>
        </p:sp>
        <p:sp>
          <p:nvSpPr>
            <p:cNvPr id="12" name="TextBox 11">
              <a:extLst>
                <a:ext uri="{FF2B5EF4-FFF2-40B4-BE49-F238E27FC236}">
                  <a16:creationId xmlns:a16="http://schemas.microsoft.com/office/drawing/2014/main" id="{A187A655-F47B-412D-9E23-9CA4ECCEB749}"/>
                </a:ext>
              </a:extLst>
            </p:cNvPr>
            <p:cNvSpPr txBox="1"/>
            <p:nvPr/>
          </p:nvSpPr>
          <p:spPr>
            <a:xfrm>
              <a:off x="1531892" y="4028483"/>
              <a:ext cx="533400" cy="246221"/>
            </a:xfrm>
            <a:prstGeom prst="rect">
              <a:avLst/>
            </a:prstGeom>
            <a:noFill/>
          </p:spPr>
          <p:txBody>
            <a:bodyPr wrap="square" rtlCol="0">
              <a:spAutoFit/>
            </a:bodyPr>
            <a:lstStyle/>
            <a:p>
              <a:pPr algn="ctr"/>
              <a:r>
                <a:rPr lang="en-US" sz="1000" dirty="0">
                  <a:solidFill>
                    <a:schemeClr val="tx1"/>
                  </a:solidFill>
                </a:rPr>
                <a:t>STA 2</a:t>
              </a:r>
            </a:p>
          </p:txBody>
        </p:sp>
        <p:cxnSp>
          <p:nvCxnSpPr>
            <p:cNvPr id="17" name="Straight Connector 16">
              <a:extLst>
                <a:ext uri="{FF2B5EF4-FFF2-40B4-BE49-F238E27FC236}">
                  <a16:creationId xmlns:a16="http://schemas.microsoft.com/office/drawing/2014/main" id="{1098A1F0-3860-4FCE-AB57-403FFCECB2D0}"/>
                </a:ext>
              </a:extLst>
            </p:cNvPr>
            <p:cNvCxnSpPr>
              <a:cxnSpLocks/>
            </p:cNvCxnSpPr>
            <p:nvPr/>
          </p:nvCxnSpPr>
          <p:spPr bwMode="auto">
            <a:xfrm>
              <a:off x="2209800" y="2780781"/>
              <a:ext cx="0" cy="172682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Arrow Connector 18">
              <a:extLst>
                <a:ext uri="{FF2B5EF4-FFF2-40B4-BE49-F238E27FC236}">
                  <a16:creationId xmlns:a16="http://schemas.microsoft.com/office/drawing/2014/main" id="{4045AF3B-C8B3-437D-8BBF-65D37560B6DD}"/>
                </a:ext>
              </a:extLst>
            </p:cNvPr>
            <p:cNvCxnSpPr/>
            <p:nvPr/>
          </p:nvCxnSpPr>
          <p:spPr bwMode="auto">
            <a:xfrm>
              <a:off x="2209800" y="3192656"/>
              <a:ext cx="4267200" cy="97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EF1893C6-2F1A-4945-AA5B-30F3B9312A47}"/>
                </a:ext>
              </a:extLst>
            </p:cNvPr>
            <p:cNvCxnSpPr/>
            <p:nvPr/>
          </p:nvCxnSpPr>
          <p:spPr bwMode="auto">
            <a:xfrm>
              <a:off x="2209800" y="3938188"/>
              <a:ext cx="4267200" cy="97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1" name="Straight Connector 20">
              <a:extLst>
                <a:ext uri="{FF2B5EF4-FFF2-40B4-BE49-F238E27FC236}">
                  <a16:creationId xmlns:a16="http://schemas.microsoft.com/office/drawing/2014/main" id="{100017FC-C21B-4D47-814A-7B084819ACD6}"/>
                </a:ext>
              </a:extLst>
            </p:cNvPr>
            <p:cNvCxnSpPr>
              <a:cxnSpLocks/>
            </p:cNvCxnSpPr>
            <p:nvPr/>
          </p:nvCxnSpPr>
          <p:spPr bwMode="auto">
            <a:xfrm>
              <a:off x="2819400" y="2635137"/>
              <a:ext cx="0" cy="1857946"/>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8" name="TextBox 27">
              <a:extLst>
                <a:ext uri="{FF2B5EF4-FFF2-40B4-BE49-F238E27FC236}">
                  <a16:creationId xmlns:a16="http://schemas.microsoft.com/office/drawing/2014/main" id="{7BAFB300-7309-4460-B5E5-434E1729FA16}"/>
                </a:ext>
              </a:extLst>
            </p:cNvPr>
            <p:cNvSpPr txBox="1"/>
            <p:nvPr/>
          </p:nvSpPr>
          <p:spPr>
            <a:xfrm>
              <a:off x="6324601" y="3192656"/>
              <a:ext cx="533400" cy="246221"/>
            </a:xfrm>
            <a:prstGeom prst="rect">
              <a:avLst/>
            </a:prstGeom>
            <a:noFill/>
          </p:spPr>
          <p:txBody>
            <a:bodyPr wrap="square" rtlCol="0">
              <a:spAutoFit/>
            </a:bodyPr>
            <a:lstStyle/>
            <a:p>
              <a:pPr algn="ctr"/>
              <a:r>
                <a:rPr lang="en-US" sz="1000" dirty="0">
                  <a:solidFill>
                    <a:schemeClr val="tx1"/>
                  </a:solidFill>
                </a:rPr>
                <a:t>Time</a:t>
              </a:r>
            </a:p>
          </p:txBody>
        </p:sp>
        <p:sp>
          <p:nvSpPr>
            <p:cNvPr id="29" name="TextBox 28">
              <a:extLst>
                <a:ext uri="{FF2B5EF4-FFF2-40B4-BE49-F238E27FC236}">
                  <a16:creationId xmlns:a16="http://schemas.microsoft.com/office/drawing/2014/main" id="{FB9F835B-C501-45AC-9F23-13CA626E5ACF}"/>
                </a:ext>
              </a:extLst>
            </p:cNvPr>
            <p:cNvSpPr txBox="1"/>
            <p:nvPr/>
          </p:nvSpPr>
          <p:spPr>
            <a:xfrm>
              <a:off x="6324601" y="3960750"/>
              <a:ext cx="533400" cy="246221"/>
            </a:xfrm>
            <a:prstGeom prst="rect">
              <a:avLst/>
            </a:prstGeom>
            <a:noFill/>
          </p:spPr>
          <p:txBody>
            <a:bodyPr wrap="square" rtlCol="0">
              <a:spAutoFit/>
            </a:bodyPr>
            <a:lstStyle/>
            <a:p>
              <a:pPr algn="ctr"/>
              <a:r>
                <a:rPr lang="en-US" sz="1000" dirty="0">
                  <a:solidFill>
                    <a:schemeClr val="tx1"/>
                  </a:solidFill>
                </a:rPr>
                <a:t>Time</a:t>
              </a:r>
            </a:p>
          </p:txBody>
        </p:sp>
        <p:cxnSp>
          <p:nvCxnSpPr>
            <p:cNvPr id="26" name="Straight Connector 25">
              <a:extLst>
                <a:ext uri="{FF2B5EF4-FFF2-40B4-BE49-F238E27FC236}">
                  <a16:creationId xmlns:a16="http://schemas.microsoft.com/office/drawing/2014/main" id="{793A05FC-438C-451B-8C7F-EFCBFEDB1E27}"/>
                </a:ext>
              </a:extLst>
            </p:cNvPr>
            <p:cNvCxnSpPr/>
            <p:nvPr/>
          </p:nvCxnSpPr>
          <p:spPr bwMode="auto">
            <a:xfrm flipV="1">
              <a:off x="2895600" y="3049024"/>
              <a:ext cx="0" cy="153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Straight Connector 33">
              <a:extLst>
                <a:ext uri="{FF2B5EF4-FFF2-40B4-BE49-F238E27FC236}">
                  <a16:creationId xmlns:a16="http://schemas.microsoft.com/office/drawing/2014/main" id="{430A9959-3CA9-4C3D-9D04-E83FA62FA776}"/>
                </a:ext>
              </a:extLst>
            </p:cNvPr>
            <p:cNvCxnSpPr/>
            <p:nvPr/>
          </p:nvCxnSpPr>
          <p:spPr bwMode="auto">
            <a:xfrm flipV="1">
              <a:off x="2971800" y="3050560"/>
              <a:ext cx="0" cy="153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2543991F-911F-45E6-917C-B0C5F0030AF6}"/>
                </a:ext>
              </a:extLst>
            </p:cNvPr>
            <p:cNvCxnSpPr/>
            <p:nvPr/>
          </p:nvCxnSpPr>
          <p:spPr bwMode="auto">
            <a:xfrm flipV="1">
              <a:off x="3048000" y="3049024"/>
              <a:ext cx="0" cy="15342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7" name="TextBox 36">
              <a:extLst>
                <a:ext uri="{FF2B5EF4-FFF2-40B4-BE49-F238E27FC236}">
                  <a16:creationId xmlns:a16="http://schemas.microsoft.com/office/drawing/2014/main" id="{8432550F-9997-42DC-8091-E435C5A71581}"/>
                </a:ext>
              </a:extLst>
            </p:cNvPr>
            <p:cNvSpPr txBox="1"/>
            <p:nvPr/>
          </p:nvSpPr>
          <p:spPr>
            <a:xfrm>
              <a:off x="3233714" y="4369973"/>
              <a:ext cx="1028698" cy="246221"/>
            </a:xfrm>
            <a:prstGeom prst="rect">
              <a:avLst/>
            </a:prstGeom>
            <a:noFill/>
          </p:spPr>
          <p:txBody>
            <a:bodyPr wrap="square" rtlCol="0">
              <a:spAutoFit/>
            </a:bodyPr>
            <a:lstStyle/>
            <a:p>
              <a:pPr algn="ctr"/>
              <a:r>
                <a:rPr lang="en-US" sz="1000" dirty="0">
                  <a:solidFill>
                    <a:schemeClr val="tx1"/>
                  </a:solidFill>
                </a:rPr>
                <a:t>Medium Busy</a:t>
              </a:r>
            </a:p>
          </p:txBody>
        </p:sp>
        <p:cxnSp>
          <p:nvCxnSpPr>
            <p:cNvPr id="38" name="Straight Connector 37">
              <a:extLst>
                <a:ext uri="{FF2B5EF4-FFF2-40B4-BE49-F238E27FC236}">
                  <a16:creationId xmlns:a16="http://schemas.microsoft.com/office/drawing/2014/main" id="{6AAA7D70-C1AA-47D0-ACEA-009F2B2B90EF}"/>
                </a:ext>
              </a:extLst>
            </p:cNvPr>
            <p:cNvCxnSpPr/>
            <p:nvPr/>
          </p:nvCxnSpPr>
          <p:spPr bwMode="auto">
            <a:xfrm flipV="1">
              <a:off x="4267200" y="3037695"/>
              <a:ext cx="0" cy="153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7B1B3810-5CAC-4EF4-A391-C7FEBF291B1C}"/>
                </a:ext>
              </a:extLst>
            </p:cNvPr>
            <p:cNvCxnSpPr/>
            <p:nvPr/>
          </p:nvCxnSpPr>
          <p:spPr bwMode="auto">
            <a:xfrm flipV="1">
              <a:off x="4343400" y="3039231"/>
              <a:ext cx="0" cy="153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B1308D9F-B57C-4644-96C6-3DDBB2EE8F1C}"/>
                </a:ext>
              </a:extLst>
            </p:cNvPr>
            <p:cNvCxnSpPr/>
            <p:nvPr/>
          </p:nvCxnSpPr>
          <p:spPr bwMode="auto">
            <a:xfrm flipV="1">
              <a:off x="4419600" y="3037695"/>
              <a:ext cx="0" cy="153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57E55832-6198-4A58-A8C1-BC9B12AD1D80}"/>
                </a:ext>
              </a:extLst>
            </p:cNvPr>
            <p:cNvCxnSpPr>
              <a:cxnSpLocks/>
            </p:cNvCxnSpPr>
            <p:nvPr/>
          </p:nvCxnSpPr>
          <p:spPr bwMode="auto">
            <a:xfrm>
              <a:off x="4491014" y="2635137"/>
              <a:ext cx="4786" cy="1784463"/>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9C63EAB9-171D-4AB2-B69C-C25EB835F49C}"/>
                    </a:ext>
                  </a:extLst>
                </p:cNvPr>
                <p:cNvSpPr txBox="1"/>
                <p:nvPr/>
              </p:nvSpPr>
              <p:spPr>
                <a:xfrm>
                  <a:off x="4262412" y="4384491"/>
                  <a:ext cx="533400" cy="246221"/>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US" sz="1000" b="0" i="1" smtClean="0">
                                <a:solidFill>
                                  <a:schemeClr val="tx1"/>
                                </a:solidFill>
                                <a:latin typeface="Cambria Math" panose="02040503050406030204" pitchFamily="18" charset="0"/>
                              </a:rPr>
                            </m:ctrlPr>
                          </m:sSubPr>
                          <m:e>
                            <m:r>
                              <a:rPr lang="en-US" sz="1000" b="0" i="1" smtClean="0">
                                <a:solidFill>
                                  <a:schemeClr val="tx1"/>
                                </a:solidFill>
                                <a:latin typeface="Cambria Math" panose="02040503050406030204" pitchFamily="18" charset="0"/>
                              </a:rPr>
                              <m:t>𝑡</m:t>
                            </m:r>
                          </m:e>
                          <m:sub>
                            <m:r>
                              <a:rPr lang="en-US" sz="1000" b="0" i="1" smtClean="0">
                                <a:solidFill>
                                  <a:schemeClr val="tx1"/>
                                </a:solidFill>
                                <a:latin typeface="Cambria Math" panose="02040503050406030204" pitchFamily="18" charset="0"/>
                              </a:rPr>
                              <m:t>1</m:t>
                            </m:r>
                          </m:sub>
                        </m:sSub>
                      </m:oMath>
                    </m:oMathPara>
                  </a14:m>
                  <a:endParaRPr lang="en-US" sz="1000" dirty="0">
                    <a:solidFill>
                      <a:schemeClr val="tx1"/>
                    </a:solidFill>
                  </a:endParaRPr>
                </a:p>
              </p:txBody>
            </p:sp>
          </mc:Choice>
          <mc:Fallback xmlns="">
            <p:sp>
              <p:nvSpPr>
                <p:cNvPr id="43" name="TextBox 42">
                  <a:extLst>
                    <a:ext uri="{FF2B5EF4-FFF2-40B4-BE49-F238E27FC236}">
                      <a16:creationId xmlns:a16="http://schemas.microsoft.com/office/drawing/2014/main" id="{9C63EAB9-171D-4AB2-B69C-C25EB835F49C}"/>
                    </a:ext>
                  </a:extLst>
                </p:cNvPr>
                <p:cNvSpPr txBox="1">
                  <a:spLocks noRot="1" noChangeAspect="1" noMove="1" noResize="1" noEditPoints="1" noAdjustHandles="1" noChangeArrowheads="1" noChangeShapeType="1" noTextEdit="1"/>
                </p:cNvSpPr>
                <p:nvPr/>
              </p:nvSpPr>
              <p:spPr>
                <a:xfrm>
                  <a:off x="4262412" y="4384491"/>
                  <a:ext cx="533400" cy="246221"/>
                </a:xfrm>
                <a:prstGeom prst="rect">
                  <a:avLst/>
                </a:prstGeom>
                <a:blipFill>
                  <a:blip r:embed="rId5"/>
                  <a:stretch>
                    <a:fillRect/>
                  </a:stretch>
                </a:blipFill>
              </p:spPr>
              <p:txBody>
                <a:bodyPr/>
                <a:lstStyle/>
                <a:p>
                  <a:r>
                    <a:rPr lang="en-US">
                      <a:noFill/>
                    </a:rPr>
                    <a:t> </a:t>
                  </a:r>
                </a:p>
              </p:txBody>
            </p:sp>
          </mc:Fallback>
        </mc:AlternateContent>
        <p:sp>
          <p:nvSpPr>
            <p:cNvPr id="44" name="TextBox 43">
              <a:extLst>
                <a:ext uri="{FF2B5EF4-FFF2-40B4-BE49-F238E27FC236}">
                  <a16:creationId xmlns:a16="http://schemas.microsoft.com/office/drawing/2014/main" id="{DC89D3E6-92F4-4443-9455-22FBF3D63699}"/>
                </a:ext>
              </a:extLst>
            </p:cNvPr>
            <p:cNvSpPr txBox="1"/>
            <p:nvPr/>
          </p:nvSpPr>
          <p:spPr>
            <a:xfrm>
              <a:off x="2279389" y="1905000"/>
              <a:ext cx="1080021" cy="400110"/>
            </a:xfrm>
            <a:prstGeom prst="rect">
              <a:avLst/>
            </a:prstGeom>
            <a:noFill/>
          </p:spPr>
          <p:txBody>
            <a:bodyPr wrap="square" rtlCol="0">
              <a:spAutoFit/>
            </a:bodyPr>
            <a:lstStyle/>
            <a:p>
              <a:pPr algn="ctr"/>
              <a:r>
                <a:rPr lang="en-US" sz="1000" dirty="0">
                  <a:solidFill>
                    <a:schemeClr val="tx1"/>
                  </a:solidFill>
                </a:rPr>
                <a:t>STA 1 initiates contention</a:t>
              </a:r>
            </a:p>
          </p:txBody>
        </p:sp>
        <p:cxnSp>
          <p:nvCxnSpPr>
            <p:cNvPr id="45" name="Straight Arrow Connector 44">
              <a:extLst>
                <a:ext uri="{FF2B5EF4-FFF2-40B4-BE49-F238E27FC236}">
                  <a16:creationId xmlns:a16="http://schemas.microsoft.com/office/drawing/2014/main" id="{712BD0EA-CF7E-4849-B1A4-1F45AABFCE79}"/>
                </a:ext>
              </a:extLst>
            </p:cNvPr>
            <p:cNvCxnSpPr>
              <a:stCxn id="44" idx="2"/>
            </p:cNvCxnSpPr>
            <p:nvPr/>
          </p:nvCxnSpPr>
          <p:spPr bwMode="auto">
            <a:xfrm flipH="1">
              <a:off x="2819399" y="2305110"/>
              <a:ext cx="1" cy="3300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8" name="TextBox 47">
              <a:extLst>
                <a:ext uri="{FF2B5EF4-FFF2-40B4-BE49-F238E27FC236}">
                  <a16:creationId xmlns:a16="http://schemas.microsoft.com/office/drawing/2014/main" id="{0E154D44-A3F5-45D8-8859-625C5984AAC4}"/>
                </a:ext>
              </a:extLst>
            </p:cNvPr>
            <p:cNvSpPr txBox="1"/>
            <p:nvPr/>
          </p:nvSpPr>
          <p:spPr>
            <a:xfrm>
              <a:off x="3955789" y="1905000"/>
              <a:ext cx="1080021" cy="400110"/>
            </a:xfrm>
            <a:prstGeom prst="rect">
              <a:avLst/>
            </a:prstGeom>
            <a:noFill/>
          </p:spPr>
          <p:txBody>
            <a:bodyPr wrap="square" rtlCol="0">
              <a:spAutoFit/>
            </a:bodyPr>
            <a:lstStyle/>
            <a:p>
              <a:pPr algn="ctr"/>
              <a:r>
                <a:rPr lang="en-US" sz="1000" dirty="0">
                  <a:solidFill>
                    <a:schemeClr val="tx1"/>
                  </a:solidFill>
                </a:rPr>
                <a:t>STA 1 wins channel access</a:t>
              </a:r>
            </a:p>
          </p:txBody>
        </p:sp>
        <p:cxnSp>
          <p:nvCxnSpPr>
            <p:cNvPr id="49" name="Straight Arrow Connector 48">
              <a:extLst>
                <a:ext uri="{FF2B5EF4-FFF2-40B4-BE49-F238E27FC236}">
                  <a16:creationId xmlns:a16="http://schemas.microsoft.com/office/drawing/2014/main" id="{70644BB6-3691-41DF-AAAE-7301C3A807FD}"/>
                </a:ext>
              </a:extLst>
            </p:cNvPr>
            <p:cNvCxnSpPr>
              <a:stCxn id="48" idx="2"/>
            </p:cNvCxnSpPr>
            <p:nvPr/>
          </p:nvCxnSpPr>
          <p:spPr bwMode="auto">
            <a:xfrm>
              <a:off x="4495800" y="2305110"/>
              <a:ext cx="0" cy="3300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1" name="TextBox 50">
              <a:extLst>
                <a:ext uri="{FF2B5EF4-FFF2-40B4-BE49-F238E27FC236}">
                  <a16:creationId xmlns:a16="http://schemas.microsoft.com/office/drawing/2014/main" id="{9CB32A7A-D8AB-4BDF-AFC2-94EF3E5505B2}"/>
                </a:ext>
              </a:extLst>
            </p:cNvPr>
            <p:cNvSpPr txBox="1"/>
            <p:nvPr/>
          </p:nvSpPr>
          <p:spPr>
            <a:xfrm>
              <a:off x="4123699" y="4089995"/>
              <a:ext cx="1181996" cy="246221"/>
            </a:xfrm>
            <a:prstGeom prst="rect">
              <a:avLst/>
            </a:prstGeom>
            <a:noFill/>
          </p:spPr>
          <p:txBody>
            <a:bodyPr wrap="square" rtlCol="0">
              <a:spAutoFit/>
            </a:bodyPr>
            <a:lstStyle/>
            <a:p>
              <a:pPr algn="ctr"/>
              <a:r>
                <a:rPr lang="en-US" sz="1000" dirty="0">
                  <a:solidFill>
                    <a:schemeClr val="tx1"/>
                  </a:solidFill>
                </a:rPr>
                <a:t>STA 2 unavailable</a:t>
              </a:r>
            </a:p>
          </p:txBody>
        </p:sp>
        <p:cxnSp>
          <p:nvCxnSpPr>
            <p:cNvPr id="47" name="Straight Arrow Connector 46">
              <a:extLst>
                <a:ext uri="{FF2B5EF4-FFF2-40B4-BE49-F238E27FC236}">
                  <a16:creationId xmlns:a16="http://schemas.microsoft.com/office/drawing/2014/main" id="{F28A0A7E-1C3F-4732-B995-9AB02AF040EF}"/>
                </a:ext>
              </a:extLst>
            </p:cNvPr>
            <p:cNvCxnSpPr/>
            <p:nvPr/>
          </p:nvCxnSpPr>
          <p:spPr bwMode="auto">
            <a:xfrm>
              <a:off x="4004079" y="4108096"/>
              <a:ext cx="1263256"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54" name="Straight Connector 53">
              <a:extLst>
                <a:ext uri="{FF2B5EF4-FFF2-40B4-BE49-F238E27FC236}">
                  <a16:creationId xmlns:a16="http://schemas.microsoft.com/office/drawing/2014/main" id="{279D3656-C0FB-43BC-9ECD-53C328B2D0EE}"/>
                </a:ext>
              </a:extLst>
            </p:cNvPr>
            <p:cNvCxnSpPr>
              <a:cxnSpLocks/>
            </p:cNvCxnSpPr>
            <p:nvPr/>
          </p:nvCxnSpPr>
          <p:spPr bwMode="auto">
            <a:xfrm>
              <a:off x="5292321" y="2682171"/>
              <a:ext cx="1" cy="1685460"/>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CC186681-347C-4778-A54D-8387E11A590C}"/>
                    </a:ext>
                  </a:extLst>
                </p:cNvPr>
                <p:cNvSpPr txBox="1"/>
                <p:nvPr/>
              </p:nvSpPr>
              <p:spPr>
                <a:xfrm>
                  <a:off x="5058934" y="4384491"/>
                  <a:ext cx="533400" cy="246221"/>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US" sz="1000" b="0" i="1" smtClean="0">
                                <a:solidFill>
                                  <a:schemeClr val="tx1"/>
                                </a:solidFill>
                                <a:latin typeface="Cambria Math" panose="02040503050406030204" pitchFamily="18" charset="0"/>
                              </a:rPr>
                            </m:ctrlPr>
                          </m:sSubPr>
                          <m:e>
                            <m:r>
                              <a:rPr lang="en-US" sz="1000" b="0" i="1" smtClean="0">
                                <a:solidFill>
                                  <a:schemeClr val="tx1"/>
                                </a:solidFill>
                                <a:latin typeface="Cambria Math" panose="02040503050406030204" pitchFamily="18" charset="0"/>
                              </a:rPr>
                              <m:t>𝑡</m:t>
                            </m:r>
                          </m:e>
                          <m:sub>
                            <m:r>
                              <a:rPr lang="en-US" sz="1000" b="0" i="1" smtClean="0">
                                <a:solidFill>
                                  <a:schemeClr val="tx1"/>
                                </a:solidFill>
                                <a:latin typeface="Cambria Math" panose="02040503050406030204" pitchFamily="18" charset="0"/>
                              </a:rPr>
                              <m:t>2</m:t>
                            </m:r>
                          </m:sub>
                        </m:sSub>
                      </m:oMath>
                    </m:oMathPara>
                  </a14:m>
                  <a:endParaRPr lang="en-US" sz="1000" dirty="0">
                    <a:solidFill>
                      <a:schemeClr val="tx1"/>
                    </a:solidFill>
                  </a:endParaRPr>
                </a:p>
              </p:txBody>
            </p:sp>
          </mc:Choice>
          <mc:Fallback xmlns="">
            <p:sp>
              <p:nvSpPr>
                <p:cNvPr id="55" name="TextBox 54">
                  <a:extLst>
                    <a:ext uri="{FF2B5EF4-FFF2-40B4-BE49-F238E27FC236}">
                      <a16:creationId xmlns:a16="http://schemas.microsoft.com/office/drawing/2014/main" id="{CC186681-347C-4778-A54D-8387E11A590C}"/>
                    </a:ext>
                  </a:extLst>
                </p:cNvPr>
                <p:cNvSpPr txBox="1">
                  <a:spLocks noRot="1" noChangeAspect="1" noMove="1" noResize="1" noEditPoints="1" noAdjustHandles="1" noChangeArrowheads="1" noChangeShapeType="1" noTextEdit="1"/>
                </p:cNvSpPr>
                <p:nvPr/>
              </p:nvSpPr>
              <p:spPr>
                <a:xfrm>
                  <a:off x="5058934" y="4384491"/>
                  <a:ext cx="533400" cy="246221"/>
                </a:xfrm>
                <a:prstGeom prst="rect">
                  <a:avLst/>
                </a:prstGeom>
                <a:blipFill>
                  <a:blip r:embed="rId6"/>
                  <a:stretch>
                    <a:fillRect/>
                  </a:stretch>
                </a:blipFill>
              </p:spPr>
              <p:txBody>
                <a:bodyPr/>
                <a:lstStyle/>
                <a:p>
                  <a:r>
                    <a:rPr lang="en-US">
                      <a:noFill/>
                    </a:rPr>
                    <a:t> </a:t>
                  </a:r>
                </a:p>
              </p:txBody>
            </p:sp>
          </mc:Fallback>
        </mc:AlternateContent>
        <p:cxnSp>
          <p:nvCxnSpPr>
            <p:cNvPr id="56" name="Straight Arrow Connector 55">
              <a:extLst>
                <a:ext uri="{FF2B5EF4-FFF2-40B4-BE49-F238E27FC236}">
                  <a16:creationId xmlns:a16="http://schemas.microsoft.com/office/drawing/2014/main" id="{AA7B84E9-A843-497E-B317-B4CBD0A68AEA}"/>
                </a:ext>
              </a:extLst>
            </p:cNvPr>
            <p:cNvCxnSpPr>
              <a:cxnSpLocks/>
              <a:stCxn id="57" idx="2"/>
            </p:cNvCxnSpPr>
            <p:nvPr/>
          </p:nvCxnSpPr>
          <p:spPr bwMode="auto">
            <a:xfrm flipH="1">
              <a:off x="5292321" y="2311495"/>
              <a:ext cx="1" cy="32364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7" name="TextBox 56">
              <a:extLst>
                <a:ext uri="{FF2B5EF4-FFF2-40B4-BE49-F238E27FC236}">
                  <a16:creationId xmlns:a16="http://schemas.microsoft.com/office/drawing/2014/main" id="{BFD18ECD-BB9E-4062-9787-AF237184996E}"/>
                </a:ext>
              </a:extLst>
            </p:cNvPr>
            <p:cNvSpPr txBox="1"/>
            <p:nvPr/>
          </p:nvSpPr>
          <p:spPr>
            <a:xfrm>
              <a:off x="4934671" y="1911385"/>
              <a:ext cx="715301" cy="400110"/>
            </a:xfrm>
            <a:prstGeom prst="rect">
              <a:avLst/>
            </a:prstGeom>
            <a:noFill/>
          </p:spPr>
          <p:txBody>
            <a:bodyPr wrap="square" rtlCol="0">
              <a:spAutoFit/>
            </a:bodyPr>
            <a:lstStyle/>
            <a:p>
              <a:pPr algn="ctr"/>
              <a:r>
                <a:rPr lang="en-US" sz="1000" dirty="0">
                  <a:solidFill>
                    <a:schemeClr val="tx1"/>
                  </a:solidFill>
                </a:rPr>
                <a:t>STA 2 available</a:t>
              </a:r>
            </a:p>
          </p:txBody>
        </p:sp>
        <p:sp>
          <p:nvSpPr>
            <p:cNvPr id="52" name="Rectangle 51">
              <a:extLst>
                <a:ext uri="{FF2B5EF4-FFF2-40B4-BE49-F238E27FC236}">
                  <a16:creationId xmlns:a16="http://schemas.microsoft.com/office/drawing/2014/main" id="{1EC0FDD0-F003-4A42-9C19-E564D5F19E36}"/>
                </a:ext>
              </a:extLst>
            </p:cNvPr>
            <p:cNvSpPr/>
            <p:nvPr/>
          </p:nvSpPr>
          <p:spPr bwMode="auto">
            <a:xfrm>
              <a:off x="4497505" y="2743510"/>
              <a:ext cx="715302"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Padding frame</a:t>
              </a:r>
            </a:p>
          </p:txBody>
        </p:sp>
        <p:sp>
          <p:nvSpPr>
            <p:cNvPr id="59" name="Rectangle 58">
              <a:extLst>
                <a:ext uri="{FF2B5EF4-FFF2-40B4-BE49-F238E27FC236}">
                  <a16:creationId xmlns:a16="http://schemas.microsoft.com/office/drawing/2014/main" id="{4E6F5D8D-3633-421D-86AB-B58D60A7C964}"/>
                </a:ext>
              </a:extLst>
            </p:cNvPr>
            <p:cNvSpPr/>
            <p:nvPr/>
          </p:nvSpPr>
          <p:spPr bwMode="auto">
            <a:xfrm>
              <a:off x="5292320" y="2733461"/>
              <a:ext cx="923086" cy="457659"/>
            </a:xfrm>
            <a:prstGeom prst="rect">
              <a:avLst/>
            </a:pr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0" name="Straight Arrow Connector 59">
              <a:extLst>
                <a:ext uri="{FF2B5EF4-FFF2-40B4-BE49-F238E27FC236}">
                  <a16:creationId xmlns:a16="http://schemas.microsoft.com/office/drawing/2014/main" id="{E0A5DC9F-B13F-4991-A34D-4FAC9DCD8743}"/>
                </a:ext>
              </a:extLst>
            </p:cNvPr>
            <p:cNvCxnSpPr>
              <a:cxnSpLocks/>
              <a:stCxn id="59" idx="2"/>
            </p:cNvCxnSpPr>
            <p:nvPr/>
          </p:nvCxnSpPr>
          <p:spPr bwMode="auto">
            <a:xfrm>
              <a:off x="5753863" y="3191120"/>
              <a:ext cx="6117" cy="7407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mc:AlternateContent xmlns:mc="http://schemas.openxmlformats.org/markup-compatibility/2006" xmlns:a14="http://schemas.microsoft.com/office/drawing/2010/main">
        <mc:Choice Requires="a14">
          <p:sp>
            <p:nvSpPr>
              <p:cNvPr id="46" name="Rectangle 2">
                <a:extLst>
                  <a:ext uri="{FF2B5EF4-FFF2-40B4-BE49-F238E27FC236}">
                    <a16:creationId xmlns:a16="http://schemas.microsoft.com/office/drawing/2014/main" id="{EE686B83-B10F-4C7F-9DEC-93AC7375718F}"/>
                  </a:ext>
                </a:extLst>
              </p:cNvPr>
              <p:cNvSpPr>
                <a:spLocks noGrp="1" noChangeArrowheads="1"/>
              </p:cNvSpPr>
              <p:nvPr>
                <p:ph idx="1"/>
              </p:nvPr>
            </p:nvSpPr>
            <p:spPr>
              <a:xfrm>
                <a:off x="685801" y="1600200"/>
                <a:ext cx="7770813" cy="1896499"/>
              </a:xfrm>
              <a:ln/>
            </p:spPr>
            <p:txBody>
              <a:bodyPr/>
              <a:lstStyle/>
              <a:p>
                <a:pPr marL="128588" indent="-128588" algn="just">
                  <a:buFont typeface="Arial" panose="020B0604020202020204" pitchFamily="34" charset="0"/>
                  <a:buChar char="•"/>
                </a:pPr>
                <a:r>
                  <a:rPr lang="en-US" sz="1500" dirty="0"/>
                  <a:t>STA1 has traffic for STA2 and starts contention at time </a:t>
                </a:r>
                <a14:m>
                  <m:oMath xmlns:m="http://schemas.openxmlformats.org/officeDocument/2006/math">
                    <m:sSub>
                      <m:sSubPr>
                        <m:ctrlPr>
                          <a:rPr lang="en-US" sz="1500" i="1">
                            <a:latin typeface="Cambria Math" panose="02040503050406030204" pitchFamily="18" charset="0"/>
                          </a:rPr>
                        </m:ctrlPr>
                      </m:sSubPr>
                      <m:e>
                        <m:r>
                          <a:rPr lang="en-US" sz="1500" i="1">
                            <a:latin typeface="Cambria Math" panose="02040503050406030204" pitchFamily="18" charset="0"/>
                          </a:rPr>
                          <m:t>𝑡</m:t>
                        </m:r>
                      </m:e>
                      <m:sub>
                        <m:r>
                          <a:rPr lang="en-US" sz="1500" i="1">
                            <a:latin typeface="Cambria Math" panose="02040503050406030204" pitchFamily="18" charset="0"/>
                          </a:rPr>
                          <m:t>0</m:t>
                        </m:r>
                      </m:sub>
                    </m:sSub>
                  </m:oMath>
                </a14:m>
                <a:r>
                  <a:rPr lang="en-US" sz="1500" dirty="0"/>
                  <a:t> and wins channel access at time </a:t>
                </a:r>
                <a14:m>
                  <m:oMath xmlns:m="http://schemas.openxmlformats.org/officeDocument/2006/math">
                    <m:sSub>
                      <m:sSubPr>
                        <m:ctrlPr>
                          <a:rPr lang="en-US" sz="1500" b="0" i="1" smtClean="0">
                            <a:latin typeface="Cambria Math" panose="02040503050406030204" pitchFamily="18" charset="0"/>
                          </a:rPr>
                        </m:ctrlPr>
                      </m:sSubPr>
                      <m:e>
                        <m:r>
                          <a:rPr lang="en-US" sz="1500" b="0" i="1" smtClean="0">
                            <a:latin typeface="Cambria Math" panose="02040503050406030204" pitchFamily="18" charset="0"/>
                          </a:rPr>
                          <m:t>𝑡</m:t>
                        </m:r>
                      </m:e>
                      <m:sub>
                        <m:r>
                          <a:rPr lang="en-US" sz="1500" b="0" i="1" smtClean="0">
                            <a:latin typeface="Cambria Math" panose="02040503050406030204" pitchFamily="18" charset="0"/>
                          </a:rPr>
                          <m:t>1</m:t>
                        </m:r>
                      </m:sub>
                    </m:sSub>
                  </m:oMath>
                </a14:m>
                <a:r>
                  <a:rPr lang="en-US" sz="1500" dirty="0"/>
                  <a:t>. </a:t>
                </a:r>
              </a:p>
              <a:p>
                <a:pPr marL="128588" indent="-128588" algn="just">
                  <a:buFont typeface="Arial" panose="020B0604020202020204" pitchFamily="34" charset="0"/>
                  <a:buChar char="•"/>
                </a:pPr>
                <a:r>
                  <a:rPr lang="en-US" sz="1500" dirty="0"/>
                  <a:t>Via prior co-existence or other unavailability reporting, STA1 may know that STA2 is unavailable between time </a:t>
                </a:r>
                <a14:m>
                  <m:oMath xmlns:m="http://schemas.openxmlformats.org/officeDocument/2006/math">
                    <m:sSub>
                      <m:sSubPr>
                        <m:ctrlPr>
                          <a:rPr lang="en-US" sz="1500" i="1">
                            <a:latin typeface="Cambria Math" panose="02040503050406030204" pitchFamily="18" charset="0"/>
                          </a:rPr>
                        </m:ctrlPr>
                      </m:sSubPr>
                      <m:e>
                        <m:r>
                          <a:rPr lang="en-US" sz="1500" i="1">
                            <a:latin typeface="Cambria Math" panose="02040503050406030204" pitchFamily="18" charset="0"/>
                          </a:rPr>
                          <m:t>𝑡</m:t>
                        </m:r>
                      </m:e>
                      <m:sub>
                        <m:r>
                          <a:rPr lang="en-US" sz="1500" b="0" i="1" smtClean="0">
                            <a:latin typeface="Cambria Math" panose="02040503050406030204" pitchFamily="18" charset="0"/>
                          </a:rPr>
                          <m:t>1</m:t>
                        </m:r>
                      </m:sub>
                    </m:sSub>
                  </m:oMath>
                </a14:m>
                <a:r>
                  <a:rPr lang="en-US" sz="1500" dirty="0"/>
                  <a:t> and </a:t>
                </a:r>
                <a14:m>
                  <m:oMath xmlns:m="http://schemas.openxmlformats.org/officeDocument/2006/math">
                    <m:sSub>
                      <m:sSubPr>
                        <m:ctrlPr>
                          <a:rPr lang="en-US" sz="1500" i="1">
                            <a:latin typeface="Cambria Math" panose="02040503050406030204" pitchFamily="18" charset="0"/>
                          </a:rPr>
                        </m:ctrlPr>
                      </m:sSubPr>
                      <m:e>
                        <m:r>
                          <a:rPr lang="en-US" sz="1500" i="1">
                            <a:latin typeface="Cambria Math" panose="02040503050406030204" pitchFamily="18" charset="0"/>
                          </a:rPr>
                          <m:t>𝑡</m:t>
                        </m:r>
                      </m:e>
                      <m:sub>
                        <m:r>
                          <a:rPr lang="en-US" sz="1500" i="1">
                            <a:latin typeface="Cambria Math" panose="02040503050406030204" pitchFamily="18" charset="0"/>
                          </a:rPr>
                          <m:t>2</m:t>
                        </m:r>
                      </m:sub>
                    </m:sSub>
                  </m:oMath>
                </a14:m>
                <a:r>
                  <a:rPr lang="en-US" sz="1500" dirty="0"/>
                  <a:t>. </a:t>
                </a:r>
              </a:p>
              <a:p>
                <a:pPr marL="128588" indent="-128588" algn="just">
                  <a:buFont typeface="Arial" panose="020B0604020202020204" pitchFamily="34" charset="0"/>
                  <a:buChar char="•"/>
                </a:pPr>
                <a:r>
                  <a:rPr lang="en-US" sz="1500" dirty="0"/>
                  <a:t>At time </a:t>
                </a:r>
                <a14:m>
                  <m:oMath xmlns:m="http://schemas.openxmlformats.org/officeDocument/2006/math">
                    <m:sSub>
                      <m:sSubPr>
                        <m:ctrlPr>
                          <a:rPr lang="en-US" sz="1500" i="1">
                            <a:latin typeface="Cambria Math" panose="02040503050406030204" pitchFamily="18" charset="0"/>
                          </a:rPr>
                        </m:ctrlPr>
                      </m:sSubPr>
                      <m:e>
                        <m:r>
                          <a:rPr lang="en-US" sz="1500" i="1">
                            <a:latin typeface="Cambria Math" panose="02040503050406030204" pitchFamily="18" charset="0"/>
                          </a:rPr>
                          <m:t>𝑡</m:t>
                        </m:r>
                      </m:e>
                      <m:sub>
                        <m:r>
                          <a:rPr lang="en-US" sz="1500" i="1">
                            <a:latin typeface="Cambria Math" panose="02040503050406030204" pitchFamily="18" charset="0"/>
                          </a:rPr>
                          <m:t>1</m:t>
                        </m:r>
                      </m:sub>
                    </m:sSub>
                  </m:oMath>
                </a14:m>
                <a:r>
                  <a:rPr lang="en-US" sz="1500" dirty="0"/>
                  <a:t> STA1 may transmit a Padding frame to keep the medium occupied till STA2 becomes available at time </a:t>
                </a:r>
                <a14:m>
                  <m:oMath xmlns:m="http://schemas.openxmlformats.org/officeDocument/2006/math">
                    <m:sSub>
                      <m:sSubPr>
                        <m:ctrlPr>
                          <a:rPr lang="en-US" sz="1500" i="1">
                            <a:latin typeface="Cambria Math" panose="02040503050406030204" pitchFamily="18" charset="0"/>
                          </a:rPr>
                        </m:ctrlPr>
                      </m:sSubPr>
                      <m:e>
                        <m:r>
                          <a:rPr lang="en-US" sz="1500" i="1">
                            <a:latin typeface="Cambria Math" panose="02040503050406030204" pitchFamily="18" charset="0"/>
                          </a:rPr>
                          <m:t>𝑡</m:t>
                        </m:r>
                      </m:e>
                      <m:sub>
                        <m:r>
                          <a:rPr lang="en-US" sz="1500" i="1">
                            <a:latin typeface="Cambria Math" panose="02040503050406030204" pitchFamily="18" charset="0"/>
                          </a:rPr>
                          <m:t>2</m:t>
                        </m:r>
                      </m:sub>
                    </m:sSub>
                  </m:oMath>
                </a14:m>
                <a:r>
                  <a:rPr lang="en-US" sz="1500" dirty="0"/>
                  <a:t>. </a:t>
                </a:r>
              </a:p>
              <a:p>
                <a:pPr marL="128588" indent="-128588" algn="just">
                  <a:buFont typeface="Arial" panose="020B0604020202020204" pitchFamily="34" charset="0"/>
                  <a:buChar char="•"/>
                </a:pPr>
                <a:r>
                  <a:rPr lang="en-US" sz="1500" dirty="0"/>
                  <a:t>STA1 may transmit data to STA2 a SIFS duration after the Padding frame.</a:t>
                </a:r>
              </a:p>
              <a:p>
                <a:pPr marL="428626" lvl="1" indent="-128588" algn="just">
                  <a:buFont typeface="Arial" panose="020B0604020202020204" pitchFamily="34" charset="0"/>
                  <a:buChar char="•"/>
                </a:pPr>
                <a:endParaRPr lang="en-GB" dirty="0"/>
              </a:p>
            </p:txBody>
          </p:sp>
        </mc:Choice>
        <mc:Fallback xmlns="">
          <p:sp>
            <p:nvSpPr>
              <p:cNvPr id="46" name="Rectangle 2">
                <a:extLst>
                  <a:ext uri="{FF2B5EF4-FFF2-40B4-BE49-F238E27FC236}">
                    <a16:creationId xmlns:a16="http://schemas.microsoft.com/office/drawing/2014/main" id="{EE686B83-B10F-4C7F-9DEC-93AC7375718F}"/>
                  </a:ext>
                </a:extLst>
              </p:cNvPr>
              <p:cNvSpPr>
                <a:spLocks noGrp="1" noRot="1" noChangeAspect="1" noMove="1" noResize="1" noEditPoints="1" noAdjustHandles="1" noChangeArrowheads="1" noChangeShapeType="1" noTextEdit="1"/>
              </p:cNvSpPr>
              <p:nvPr>
                <p:ph idx="1"/>
              </p:nvPr>
            </p:nvSpPr>
            <p:spPr>
              <a:xfrm>
                <a:off x="685801" y="1600200"/>
                <a:ext cx="7770813" cy="1896499"/>
              </a:xfrm>
              <a:blipFill>
                <a:blip r:embed="rId7"/>
                <a:stretch>
                  <a:fillRect l="-235" t="-965" r="-314" b="-2572"/>
                </a:stretch>
              </a:blipFill>
              <a:ln/>
            </p:spPr>
            <p:txBody>
              <a:bodyPr/>
              <a:lstStyle/>
              <a:p>
                <a:r>
                  <a:rPr lang="en-US">
                    <a:noFill/>
                  </a:rPr>
                  <a:t> </a:t>
                </a:r>
              </a:p>
            </p:txBody>
          </p:sp>
        </mc:Fallback>
      </mc:AlternateContent>
    </p:spTree>
    <p:extLst>
      <p:ext uri="{BB962C8B-B14F-4D97-AF65-F5344CB8AC3E}">
        <p14:creationId xmlns:p14="http://schemas.microsoft.com/office/powerpoint/2010/main" val="17772959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1" y="685802"/>
            <a:ext cx="7770813" cy="1065213"/>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Use of Padding frame for DPS - uplink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dirty="0"/>
          </a:p>
        </p:txBody>
      </p:sp>
      <p:grpSp>
        <p:nvGrpSpPr>
          <p:cNvPr id="4107" name="Group 4106">
            <a:extLst>
              <a:ext uri="{FF2B5EF4-FFF2-40B4-BE49-F238E27FC236}">
                <a16:creationId xmlns:a16="http://schemas.microsoft.com/office/drawing/2014/main" id="{307BB214-9F8C-4E23-A951-0DCBEDC7BAFD}"/>
              </a:ext>
            </a:extLst>
          </p:cNvPr>
          <p:cNvGrpSpPr/>
          <p:nvPr/>
        </p:nvGrpSpPr>
        <p:grpSpPr>
          <a:xfrm>
            <a:off x="2256175" y="3697476"/>
            <a:ext cx="4630064" cy="2768501"/>
            <a:chOff x="2133600" y="2362200"/>
            <a:chExt cx="4630064" cy="2768501"/>
          </a:xfrm>
        </p:grpSpPr>
        <p:sp>
          <p:nvSpPr>
            <p:cNvPr id="50" name="Rectangle 49">
              <a:extLst>
                <a:ext uri="{FF2B5EF4-FFF2-40B4-BE49-F238E27FC236}">
                  <a16:creationId xmlns:a16="http://schemas.microsoft.com/office/drawing/2014/main" id="{016C2B59-C51B-426B-954E-EFB520793ACE}"/>
                </a:ext>
              </a:extLst>
            </p:cNvPr>
            <p:cNvSpPr/>
            <p:nvPr/>
          </p:nvSpPr>
          <p:spPr bwMode="auto">
            <a:xfrm>
              <a:off x="4595544" y="3951909"/>
              <a:ext cx="950094" cy="302795"/>
            </a:xfrm>
            <a:prstGeom prst="rect">
              <a:avLst/>
            </a:prstGeom>
            <a:pattFill prst="smGrid">
              <a:fgClr>
                <a:schemeClr val="bg2">
                  <a:lumMod val="40000"/>
                  <a:lumOff val="60000"/>
                </a:schemeClr>
              </a:fgClr>
              <a:bgClr>
                <a:schemeClr val="bg1"/>
              </a:bgClr>
            </a:patt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7" name="Picture 6">
              <a:extLst>
                <a:ext uri="{FF2B5EF4-FFF2-40B4-BE49-F238E27FC236}">
                  <a16:creationId xmlns:a16="http://schemas.microsoft.com/office/drawing/2014/main" id="{8DE7A3C2-069E-44AE-BB4A-0570A8E615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29642" y="3847754"/>
              <a:ext cx="295047" cy="306849"/>
            </a:xfrm>
            <a:prstGeom prst="rect">
              <a:avLst/>
            </a:prstGeom>
          </p:spPr>
        </p:pic>
        <p:pic>
          <p:nvPicPr>
            <p:cNvPr id="8" name="Picture 7">
              <a:extLst>
                <a:ext uri="{FF2B5EF4-FFF2-40B4-BE49-F238E27FC236}">
                  <a16:creationId xmlns:a16="http://schemas.microsoft.com/office/drawing/2014/main" id="{72366FA9-B170-4E57-A04C-FB0E2102EF3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5710" y="3151545"/>
              <a:ext cx="122150" cy="225243"/>
            </a:xfrm>
            <a:prstGeom prst="rect">
              <a:avLst/>
            </a:prstGeom>
          </p:spPr>
        </p:pic>
        <p:sp>
          <p:nvSpPr>
            <p:cNvPr id="2" name="TextBox 1">
              <a:extLst>
                <a:ext uri="{FF2B5EF4-FFF2-40B4-BE49-F238E27FC236}">
                  <a16:creationId xmlns:a16="http://schemas.microsoft.com/office/drawing/2014/main" id="{CC309706-0908-47F0-A378-DA1DF2F1E211}"/>
                </a:ext>
              </a:extLst>
            </p:cNvPr>
            <p:cNvSpPr txBox="1"/>
            <p:nvPr/>
          </p:nvSpPr>
          <p:spPr>
            <a:xfrm>
              <a:off x="2133600" y="3361901"/>
              <a:ext cx="533400" cy="246221"/>
            </a:xfrm>
            <a:prstGeom prst="rect">
              <a:avLst/>
            </a:prstGeom>
            <a:noFill/>
          </p:spPr>
          <p:txBody>
            <a:bodyPr wrap="square" rtlCol="0">
              <a:spAutoFit/>
            </a:bodyPr>
            <a:lstStyle/>
            <a:p>
              <a:pPr algn="ctr"/>
              <a:r>
                <a:rPr lang="en-US" sz="1000" dirty="0">
                  <a:solidFill>
                    <a:schemeClr val="tx1"/>
                  </a:solidFill>
                </a:rPr>
                <a:t>STA 1</a:t>
              </a:r>
            </a:p>
          </p:txBody>
        </p:sp>
        <p:sp>
          <p:nvSpPr>
            <p:cNvPr id="12" name="TextBox 11">
              <a:extLst>
                <a:ext uri="{FF2B5EF4-FFF2-40B4-BE49-F238E27FC236}">
                  <a16:creationId xmlns:a16="http://schemas.microsoft.com/office/drawing/2014/main" id="{A187A655-F47B-412D-9E23-9CA4ECCEB749}"/>
                </a:ext>
              </a:extLst>
            </p:cNvPr>
            <p:cNvSpPr txBox="1"/>
            <p:nvPr/>
          </p:nvSpPr>
          <p:spPr>
            <a:xfrm>
              <a:off x="2133600" y="4107433"/>
              <a:ext cx="533400" cy="400110"/>
            </a:xfrm>
            <a:prstGeom prst="rect">
              <a:avLst/>
            </a:prstGeom>
            <a:noFill/>
          </p:spPr>
          <p:txBody>
            <a:bodyPr wrap="square" rtlCol="0">
              <a:spAutoFit/>
            </a:bodyPr>
            <a:lstStyle/>
            <a:p>
              <a:pPr algn="ctr"/>
              <a:r>
                <a:rPr lang="en-US" sz="1000" dirty="0">
                  <a:solidFill>
                    <a:schemeClr val="tx1"/>
                  </a:solidFill>
                </a:rPr>
                <a:t>STA 2</a:t>
              </a:r>
            </a:p>
            <a:p>
              <a:pPr algn="ctr"/>
              <a:r>
                <a:rPr lang="en-US" sz="1000" dirty="0">
                  <a:solidFill>
                    <a:schemeClr val="tx1"/>
                  </a:solidFill>
                </a:rPr>
                <a:t>(DPS)</a:t>
              </a:r>
            </a:p>
          </p:txBody>
        </p:sp>
        <p:cxnSp>
          <p:nvCxnSpPr>
            <p:cNvPr id="17" name="Straight Connector 16">
              <a:extLst>
                <a:ext uri="{FF2B5EF4-FFF2-40B4-BE49-F238E27FC236}">
                  <a16:creationId xmlns:a16="http://schemas.microsoft.com/office/drawing/2014/main" id="{1098A1F0-3860-4FCE-AB57-403FFCECB2D0}"/>
                </a:ext>
              </a:extLst>
            </p:cNvPr>
            <p:cNvCxnSpPr>
              <a:cxnSpLocks/>
            </p:cNvCxnSpPr>
            <p:nvPr/>
          </p:nvCxnSpPr>
          <p:spPr bwMode="auto">
            <a:xfrm>
              <a:off x="2801264" y="2950026"/>
              <a:ext cx="0" cy="140362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Arrow Connector 18">
              <a:extLst>
                <a:ext uri="{FF2B5EF4-FFF2-40B4-BE49-F238E27FC236}">
                  <a16:creationId xmlns:a16="http://schemas.microsoft.com/office/drawing/2014/main" id="{4045AF3B-C8B3-437D-8BBF-65D37560B6DD}"/>
                </a:ext>
              </a:extLst>
            </p:cNvPr>
            <p:cNvCxnSpPr>
              <a:cxnSpLocks/>
            </p:cNvCxnSpPr>
            <p:nvPr/>
          </p:nvCxnSpPr>
          <p:spPr bwMode="auto">
            <a:xfrm>
              <a:off x="2801264" y="3361901"/>
              <a:ext cx="3429000" cy="94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EF1893C6-2F1A-4945-AA5B-30F3B9312A47}"/>
                </a:ext>
              </a:extLst>
            </p:cNvPr>
            <p:cNvCxnSpPr>
              <a:cxnSpLocks/>
            </p:cNvCxnSpPr>
            <p:nvPr/>
          </p:nvCxnSpPr>
          <p:spPr bwMode="auto">
            <a:xfrm>
              <a:off x="2801264" y="4107433"/>
              <a:ext cx="3429000" cy="63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TextBox 27">
              <a:extLst>
                <a:ext uri="{FF2B5EF4-FFF2-40B4-BE49-F238E27FC236}">
                  <a16:creationId xmlns:a16="http://schemas.microsoft.com/office/drawing/2014/main" id="{7BAFB300-7309-4460-B5E5-434E1729FA16}"/>
                </a:ext>
              </a:extLst>
            </p:cNvPr>
            <p:cNvSpPr txBox="1"/>
            <p:nvPr/>
          </p:nvSpPr>
          <p:spPr>
            <a:xfrm>
              <a:off x="6174153" y="3237255"/>
              <a:ext cx="533400" cy="246221"/>
            </a:xfrm>
            <a:prstGeom prst="rect">
              <a:avLst/>
            </a:prstGeom>
            <a:noFill/>
          </p:spPr>
          <p:txBody>
            <a:bodyPr wrap="square" rtlCol="0">
              <a:spAutoFit/>
            </a:bodyPr>
            <a:lstStyle/>
            <a:p>
              <a:pPr algn="ctr"/>
              <a:r>
                <a:rPr lang="en-US" sz="1000" dirty="0">
                  <a:solidFill>
                    <a:schemeClr val="tx1"/>
                  </a:solidFill>
                </a:rPr>
                <a:t>Time</a:t>
              </a:r>
            </a:p>
          </p:txBody>
        </p:sp>
        <p:sp>
          <p:nvSpPr>
            <p:cNvPr id="29" name="TextBox 28">
              <a:extLst>
                <a:ext uri="{FF2B5EF4-FFF2-40B4-BE49-F238E27FC236}">
                  <a16:creationId xmlns:a16="http://schemas.microsoft.com/office/drawing/2014/main" id="{FB9F835B-C501-45AC-9F23-13CA626E5ACF}"/>
                </a:ext>
              </a:extLst>
            </p:cNvPr>
            <p:cNvSpPr txBox="1"/>
            <p:nvPr/>
          </p:nvSpPr>
          <p:spPr>
            <a:xfrm>
              <a:off x="6230264" y="3951909"/>
              <a:ext cx="533400" cy="246221"/>
            </a:xfrm>
            <a:prstGeom prst="rect">
              <a:avLst/>
            </a:prstGeom>
            <a:noFill/>
          </p:spPr>
          <p:txBody>
            <a:bodyPr wrap="square" rtlCol="0">
              <a:spAutoFit/>
            </a:bodyPr>
            <a:lstStyle/>
            <a:p>
              <a:pPr algn="ctr"/>
              <a:r>
                <a:rPr lang="en-US" sz="1000" dirty="0">
                  <a:solidFill>
                    <a:schemeClr val="tx1"/>
                  </a:solidFill>
                </a:rPr>
                <a:t>Time</a:t>
              </a:r>
            </a:p>
          </p:txBody>
        </p:sp>
        <p:cxnSp>
          <p:nvCxnSpPr>
            <p:cNvPr id="41" name="Straight Connector 40">
              <a:extLst>
                <a:ext uri="{FF2B5EF4-FFF2-40B4-BE49-F238E27FC236}">
                  <a16:creationId xmlns:a16="http://schemas.microsoft.com/office/drawing/2014/main" id="{57E55832-6198-4A58-A8C1-BC9B12AD1D80}"/>
                </a:ext>
              </a:extLst>
            </p:cNvPr>
            <p:cNvCxnSpPr>
              <a:cxnSpLocks/>
            </p:cNvCxnSpPr>
            <p:nvPr/>
          </p:nvCxnSpPr>
          <p:spPr bwMode="auto">
            <a:xfrm flipH="1">
              <a:off x="4571207" y="2683845"/>
              <a:ext cx="17537" cy="2212065"/>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9C63EAB9-171D-4AB2-B69C-C25EB835F49C}"/>
                    </a:ext>
                  </a:extLst>
                </p:cNvPr>
                <p:cNvSpPr txBox="1"/>
                <p:nvPr/>
              </p:nvSpPr>
              <p:spPr>
                <a:xfrm>
                  <a:off x="4342607" y="4877151"/>
                  <a:ext cx="533400" cy="246221"/>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US" sz="1000" b="0" i="1" smtClean="0">
                                <a:solidFill>
                                  <a:schemeClr val="tx1"/>
                                </a:solidFill>
                                <a:latin typeface="Cambria Math" panose="02040503050406030204" pitchFamily="18" charset="0"/>
                              </a:rPr>
                            </m:ctrlPr>
                          </m:sSubPr>
                          <m:e>
                            <m:r>
                              <a:rPr lang="en-US" sz="1000" b="0" i="1" smtClean="0">
                                <a:solidFill>
                                  <a:schemeClr val="tx1"/>
                                </a:solidFill>
                                <a:latin typeface="Cambria Math" panose="02040503050406030204" pitchFamily="18" charset="0"/>
                              </a:rPr>
                              <m:t>𝑡</m:t>
                            </m:r>
                          </m:e>
                          <m:sub>
                            <m:r>
                              <a:rPr lang="en-US" sz="1000" b="0" i="1" smtClean="0">
                                <a:solidFill>
                                  <a:schemeClr val="tx1"/>
                                </a:solidFill>
                                <a:latin typeface="Cambria Math" panose="02040503050406030204" pitchFamily="18" charset="0"/>
                              </a:rPr>
                              <m:t>1</m:t>
                            </m:r>
                          </m:sub>
                        </m:sSub>
                      </m:oMath>
                    </m:oMathPara>
                  </a14:m>
                  <a:endParaRPr lang="en-US" sz="1000" dirty="0">
                    <a:solidFill>
                      <a:schemeClr val="tx1"/>
                    </a:solidFill>
                  </a:endParaRPr>
                </a:p>
              </p:txBody>
            </p:sp>
          </mc:Choice>
          <mc:Fallback xmlns="">
            <p:sp>
              <p:nvSpPr>
                <p:cNvPr id="43" name="TextBox 42">
                  <a:extLst>
                    <a:ext uri="{FF2B5EF4-FFF2-40B4-BE49-F238E27FC236}">
                      <a16:creationId xmlns:a16="http://schemas.microsoft.com/office/drawing/2014/main" id="{9C63EAB9-171D-4AB2-B69C-C25EB835F49C}"/>
                    </a:ext>
                  </a:extLst>
                </p:cNvPr>
                <p:cNvSpPr txBox="1">
                  <a:spLocks noRot="1" noChangeAspect="1" noMove="1" noResize="1" noEditPoints="1" noAdjustHandles="1" noChangeArrowheads="1" noChangeShapeType="1" noTextEdit="1"/>
                </p:cNvSpPr>
                <p:nvPr/>
              </p:nvSpPr>
              <p:spPr>
                <a:xfrm>
                  <a:off x="4342607" y="4877151"/>
                  <a:ext cx="533400" cy="246221"/>
                </a:xfrm>
                <a:prstGeom prst="rect">
                  <a:avLst/>
                </a:prstGeom>
                <a:blipFill>
                  <a:blip r:embed="rId5"/>
                  <a:stretch>
                    <a:fillRect/>
                  </a:stretch>
                </a:blipFill>
              </p:spPr>
              <p:txBody>
                <a:bodyPr/>
                <a:lstStyle/>
                <a:p>
                  <a:r>
                    <a:rPr lang="en-US">
                      <a:noFill/>
                    </a:rPr>
                    <a:t> </a:t>
                  </a:r>
                </a:p>
              </p:txBody>
            </p:sp>
          </mc:Fallback>
        </mc:AlternateContent>
        <p:sp>
          <p:nvSpPr>
            <p:cNvPr id="51" name="TextBox 50">
              <a:extLst>
                <a:ext uri="{FF2B5EF4-FFF2-40B4-BE49-F238E27FC236}">
                  <a16:creationId xmlns:a16="http://schemas.microsoft.com/office/drawing/2014/main" id="{9CB32A7A-D8AB-4BDF-AFC2-94EF3E5505B2}"/>
                </a:ext>
              </a:extLst>
            </p:cNvPr>
            <p:cNvSpPr txBox="1"/>
            <p:nvPr/>
          </p:nvSpPr>
          <p:spPr>
            <a:xfrm>
              <a:off x="4633247" y="4254654"/>
              <a:ext cx="972918" cy="400110"/>
            </a:xfrm>
            <a:prstGeom prst="rect">
              <a:avLst/>
            </a:prstGeom>
            <a:noFill/>
          </p:spPr>
          <p:txBody>
            <a:bodyPr wrap="square" rtlCol="0">
              <a:spAutoFit/>
            </a:bodyPr>
            <a:lstStyle/>
            <a:p>
              <a:pPr algn="ctr"/>
              <a:r>
                <a:rPr lang="en-US" sz="1000" dirty="0">
                  <a:solidFill>
                    <a:schemeClr val="tx1"/>
                  </a:solidFill>
                </a:rPr>
                <a:t>STA 2 unavailable</a:t>
              </a:r>
            </a:p>
          </p:txBody>
        </p:sp>
        <p:cxnSp>
          <p:nvCxnSpPr>
            <p:cNvPr id="47" name="Straight Arrow Connector 46">
              <a:extLst>
                <a:ext uri="{FF2B5EF4-FFF2-40B4-BE49-F238E27FC236}">
                  <a16:creationId xmlns:a16="http://schemas.microsoft.com/office/drawing/2014/main" id="{F28A0A7E-1C3F-4732-B995-9AB02AF040EF}"/>
                </a:ext>
              </a:extLst>
            </p:cNvPr>
            <p:cNvCxnSpPr>
              <a:cxnSpLocks/>
            </p:cNvCxnSpPr>
            <p:nvPr/>
          </p:nvCxnSpPr>
          <p:spPr bwMode="auto">
            <a:xfrm>
              <a:off x="4595543" y="4277341"/>
              <a:ext cx="950095"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54" name="Straight Connector 53">
              <a:extLst>
                <a:ext uri="{FF2B5EF4-FFF2-40B4-BE49-F238E27FC236}">
                  <a16:creationId xmlns:a16="http://schemas.microsoft.com/office/drawing/2014/main" id="{279D3656-C0FB-43BC-9ECD-53C328B2D0EE}"/>
                </a:ext>
              </a:extLst>
            </p:cNvPr>
            <p:cNvCxnSpPr>
              <a:cxnSpLocks/>
            </p:cNvCxnSpPr>
            <p:nvPr/>
          </p:nvCxnSpPr>
          <p:spPr bwMode="auto">
            <a:xfrm flipH="1">
              <a:off x="5543318" y="3085952"/>
              <a:ext cx="11378" cy="1830455"/>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CC186681-347C-4778-A54D-8387E11A590C}"/>
                    </a:ext>
                  </a:extLst>
                </p:cNvPr>
                <p:cNvSpPr txBox="1"/>
                <p:nvPr/>
              </p:nvSpPr>
              <p:spPr>
                <a:xfrm>
                  <a:off x="5314832" y="4884480"/>
                  <a:ext cx="533400" cy="246221"/>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US" sz="1000" b="0" i="1" smtClean="0">
                                <a:solidFill>
                                  <a:schemeClr val="tx1"/>
                                </a:solidFill>
                                <a:latin typeface="Cambria Math" panose="02040503050406030204" pitchFamily="18" charset="0"/>
                              </a:rPr>
                            </m:ctrlPr>
                          </m:sSubPr>
                          <m:e>
                            <m:r>
                              <a:rPr lang="en-US" sz="1000" b="0" i="1" smtClean="0">
                                <a:solidFill>
                                  <a:schemeClr val="tx1"/>
                                </a:solidFill>
                                <a:latin typeface="Cambria Math" panose="02040503050406030204" pitchFamily="18" charset="0"/>
                              </a:rPr>
                              <m:t>𝑡</m:t>
                            </m:r>
                          </m:e>
                          <m:sub>
                            <m:r>
                              <a:rPr lang="en-US" sz="1000" b="0" i="1" smtClean="0">
                                <a:solidFill>
                                  <a:schemeClr val="tx1"/>
                                </a:solidFill>
                                <a:latin typeface="Cambria Math" panose="02040503050406030204" pitchFamily="18" charset="0"/>
                              </a:rPr>
                              <m:t>2</m:t>
                            </m:r>
                          </m:sub>
                        </m:sSub>
                      </m:oMath>
                    </m:oMathPara>
                  </a14:m>
                  <a:endParaRPr lang="en-US" sz="1000" dirty="0">
                    <a:solidFill>
                      <a:schemeClr val="tx1"/>
                    </a:solidFill>
                  </a:endParaRPr>
                </a:p>
              </p:txBody>
            </p:sp>
          </mc:Choice>
          <mc:Fallback xmlns="">
            <p:sp>
              <p:nvSpPr>
                <p:cNvPr id="55" name="TextBox 54">
                  <a:extLst>
                    <a:ext uri="{FF2B5EF4-FFF2-40B4-BE49-F238E27FC236}">
                      <a16:creationId xmlns:a16="http://schemas.microsoft.com/office/drawing/2014/main" id="{CC186681-347C-4778-A54D-8387E11A590C}"/>
                    </a:ext>
                  </a:extLst>
                </p:cNvPr>
                <p:cNvSpPr txBox="1">
                  <a:spLocks noRot="1" noChangeAspect="1" noMove="1" noResize="1" noEditPoints="1" noAdjustHandles="1" noChangeArrowheads="1" noChangeShapeType="1" noTextEdit="1"/>
                </p:cNvSpPr>
                <p:nvPr/>
              </p:nvSpPr>
              <p:spPr>
                <a:xfrm>
                  <a:off x="5314832" y="4884480"/>
                  <a:ext cx="533400" cy="246221"/>
                </a:xfrm>
                <a:prstGeom prst="rect">
                  <a:avLst/>
                </a:prstGeom>
                <a:blipFill>
                  <a:blip r:embed="rId6"/>
                  <a:stretch>
                    <a:fillRect/>
                  </a:stretch>
                </a:blipFill>
              </p:spPr>
              <p:txBody>
                <a:bodyPr/>
                <a:lstStyle/>
                <a:p>
                  <a:r>
                    <a:rPr lang="en-US">
                      <a:noFill/>
                    </a:rPr>
                    <a:t> </a:t>
                  </a:r>
                </a:p>
              </p:txBody>
            </p:sp>
          </mc:Fallback>
        </mc:AlternateContent>
        <p:sp>
          <p:nvSpPr>
            <p:cNvPr id="57" name="TextBox 56">
              <a:extLst>
                <a:ext uri="{FF2B5EF4-FFF2-40B4-BE49-F238E27FC236}">
                  <a16:creationId xmlns:a16="http://schemas.microsoft.com/office/drawing/2014/main" id="{BFD18ECD-BB9E-4062-9787-AF237184996E}"/>
                </a:ext>
              </a:extLst>
            </p:cNvPr>
            <p:cNvSpPr txBox="1"/>
            <p:nvPr/>
          </p:nvSpPr>
          <p:spPr>
            <a:xfrm>
              <a:off x="5197044" y="2362200"/>
              <a:ext cx="715301" cy="400110"/>
            </a:xfrm>
            <a:prstGeom prst="rect">
              <a:avLst/>
            </a:prstGeom>
            <a:noFill/>
          </p:spPr>
          <p:txBody>
            <a:bodyPr wrap="square" rtlCol="0">
              <a:spAutoFit/>
            </a:bodyPr>
            <a:lstStyle/>
            <a:p>
              <a:pPr algn="ctr"/>
              <a:r>
                <a:rPr lang="en-US" sz="1000" dirty="0">
                  <a:solidFill>
                    <a:schemeClr val="tx1"/>
                  </a:solidFill>
                </a:rPr>
                <a:t>STA 2 available</a:t>
              </a:r>
            </a:p>
          </p:txBody>
        </p:sp>
        <p:sp>
          <p:nvSpPr>
            <p:cNvPr id="11" name="Rectangle 10">
              <a:extLst>
                <a:ext uri="{FF2B5EF4-FFF2-40B4-BE49-F238E27FC236}">
                  <a16:creationId xmlns:a16="http://schemas.microsoft.com/office/drawing/2014/main" id="{B4FCF7FB-7560-45F6-AFDE-D15D81495286}"/>
                </a:ext>
              </a:extLst>
            </p:cNvPr>
            <p:cNvSpPr/>
            <p:nvPr/>
          </p:nvSpPr>
          <p:spPr bwMode="auto">
            <a:xfrm>
              <a:off x="3398022" y="2902707"/>
              <a:ext cx="923086" cy="457659"/>
            </a:xfrm>
            <a:prstGeom prst="rect">
              <a:avLst/>
            </a:pr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976DC6C8-A60E-4770-BD2A-5BA779E7CF92}"/>
                </a:ext>
              </a:extLst>
            </p:cNvPr>
            <p:cNvSpPr/>
            <p:nvPr/>
          </p:nvSpPr>
          <p:spPr bwMode="auto">
            <a:xfrm>
              <a:off x="4461279" y="3647259"/>
              <a:ext cx="127464" cy="463150"/>
            </a:xfrm>
            <a:prstGeom prst="rect">
              <a:avLst/>
            </a:prstGeom>
            <a:pattFill prst="dkHorz">
              <a:fgClr>
                <a:schemeClr val="bg1">
                  <a:lumMod val="5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Arrow Connector 13">
              <a:extLst>
                <a:ext uri="{FF2B5EF4-FFF2-40B4-BE49-F238E27FC236}">
                  <a16:creationId xmlns:a16="http://schemas.microsoft.com/office/drawing/2014/main" id="{43CCACF0-28A2-4DFE-B49D-4820A046ECD8}"/>
                </a:ext>
              </a:extLst>
            </p:cNvPr>
            <p:cNvCxnSpPr>
              <a:cxnSpLocks/>
              <a:stCxn id="11" idx="2"/>
            </p:cNvCxnSpPr>
            <p:nvPr/>
          </p:nvCxnSpPr>
          <p:spPr bwMode="auto">
            <a:xfrm>
              <a:off x="3859565" y="3360366"/>
              <a:ext cx="6117" cy="7407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3" name="Straight Arrow Connector 32">
              <a:extLst>
                <a:ext uri="{FF2B5EF4-FFF2-40B4-BE49-F238E27FC236}">
                  <a16:creationId xmlns:a16="http://schemas.microsoft.com/office/drawing/2014/main" id="{5DE343E7-EE29-40D1-AF93-0BC6DD49F160}"/>
                </a:ext>
              </a:extLst>
            </p:cNvPr>
            <p:cNvCxnSpPr>
              <a:cxnSpLocks/>
              <a:stCxn id="52" idx="0"/>
            </p:cNvCxnSpPr>
            <p:nvPr/>
          </p:nvCxnSpPr>
          <p:spPr bwMode="auto">
            <a:xfrm flipV="1">
              <a:off x="4525011" y="3371311"/>
              <a:ext cx="0" cy="27594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Rectangle 29">
              <a:extLst>
                <a:ext uri="{FF2B5EF4-FFF2-40B4-BE49-F238E27FC236}">
                  <a16:creationId xmlns:a16="http://schemas.microsoft.com/office/drawing/2014/main" id="{360785BA-7C16-4DD2-BE96-5B2674B97A78}"/>
                </a:ext>
              </a:extLst>
            </p:cNvPr>
            <p:cNvSpPr/>
            <p:nvPr/>
          </p:nvSpPr>
          <p:spPr bwMode="auto">
            <a:xfrm>
              <a:off x="2841076" y="3141046"/>
              <a:ext cx="206924" cy="219320"/>
            </a:xfrm>
            <a:prstGeom prst="rect">
              <a:avLst/>
            </a:prstGeom>
            <a:pattFill prst="wdDnDiag">
              <a:fgClr>
                <a:schemeClr val="bg1">
                  <a:lumMod val="5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D7616D96-B94E-43AD-BBC5-3B7C22BF0375}"/>
                </a:ext>
              </a:extLst>
            </p:cNvPr>
            <p:cNvSpPr/>
            <p:nvPr/>
          </p:nvSpPr>
          <p:spPr bwMode="auto">
            <a:xfrm>
              <a:off x="2837166" y="2902707"/>
              <a:ext cx="206924" cy="219320"/>
            </a:xfrm>
            <a:prstGeom prst="rect">
              <a:avLst/>
            </a:prstGeom>
            <a:pattFill prst="wdDnDiag">
              <a:fgClr>
                <a:schemeClr val="bg1">
                  <a:lumMod val="5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4" name="Straight Arrow Connector 33">
              <a:extLst>
                <a:ext uri="{FF2B5EF4-FFF2-40B4-BE49-F238E27FC236}">
                  <a16:creationId xmlns:a16="http://schemas.microsoft.com/office/drawing/2014/main" id="{DE3C5DBC-71A9-4437-8831-578D9ED45FAA}"/>
                </a:ext>
              </a:extLst>
            </p:cNvPr>
            <p:cNvCxnSpPr>
              <a:cxnSpLocks/>
            </p:cNvCxnSpPr>
            <p:nvPr/>
          </p:nvCxnSpPr>
          <p:spPr bwMode="auto">
            <a:xfrm>
              <a:off x="2935167" y="3356239"/>
              <a:ext cx="0" cy="74706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a:extLst>
                <a:ext uri="{FF2B5EF4-FFF2-40B4-BE49-F238E27FC236}">
                  <a16:creationId xmlns:a16="http://schemas.microsoft.com/office/drawing/2014/main" id="{DB3873CB-781F-4E95-B572-85BEB5C6681E}"/>
                </a:ext>
              </a:extLst>
            </p:cNvPr>
            <p:cNvSpPr txBox="1"/>
            <p:nvPr/>
          </p:nvSpPr>
          <p:spPr>
            <a:xfrm>
              <a:off x="2733488" y="2529028"/>
              <a:ext cx="441346" cy="400110"/>
            </a:xfrm>
            <a:prstGeom prst="rect">
              <a:avLst/>
            </a:prstGeom>
            <a:noFill/>
          </p:spPr>
          <p:txBody>
            <a:bodyPr wrap="square" rtlCol="0">
              <a:spAutoFit/>
            </a:bodyPr>
            <a:lstStyle/>
            <a:p>
              <a:pPr algn="ctr"/>
              <a:r>
                <a:rPr lang="en-US" sz="1000" dirty="0">
                  <a:solidFill>
                    <a:schemeClr val="tx1"/>
                  </a:solidFill>
                </a:rPr>
                <a:t>DPS ICF</a:t>
              </a:r>
            </a:p>
          </p:txBody>
        </p:sp>
        <p:sp>
          <p:nvSpPr>
            <p:cNvPr id="40" name="Rectangle 39">
              <a:extLst>
                <a:ext uri="{FF2B5EF4-FFF2-40B4-BE49-F238E27FC236}">
                  <a16:creationId xmlns:a16="http://schemas.microsoft.com/office/drawing/2014/main" id="{D151EC73-11B7-4D78-912D-BE094FB39DE7}"/>
                </a:ext>
              </a:extLst>
            </p:cNvPr>
            <p:cNvSpPr/>
            <p:nvPr/>
          </p:nvSpPr>
          <p:spPr bwMode="auto">
            <a:xfrm>
              <a:off x="4713433" y="2914056"/>
              <a:ext cx="829885"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Padding frame</a:t>
              </a:r>
            </a:p>
          </p:txBody>
        </p:sp>
        <p:sp>
          <p:nvSpPr>
            <p:cNvPr id="42" name="TextBox 41">
              <a:extLst>
                <a:ext uri="{FF2B5EF4-FFF2-40B4-BE49-F238E27FC236}">
                  <a16:creationId xmlns:a16="http://schemas.microsoft.com/office/drawing/2014/main" id="{404CE08D-2689-4657-9DD2-F5A12C3177BB}"/>
                </a:ext>
              </a:extLst>
            </p:cNvPr>
            <p:cNvSpPr txBox="1"/>
            <p:nvPr/>
          </p:nvSpPr>
          <p:spPr>
            <a:xfrm>
              <a:off x="4415660" y="2466698"/>
              <a:ext cx="450102" cy="246221"/>
            </a:xfrm>
            <a:prstGeom prst="rect">
              <a:avLst/>
            </a:prstGeom>
            <a:noFill/>
          </p:spPr>
          <p:txBody>
            <a:bodyPr wrap="square" rtlCol="0">
              <a:spAutoFit/>
            </a:bodyPr>
            <a:lstStyle/>
            <a:p>
              <a:pPr algn="ctr"/>
              <a:r>
                <a:rPr lang="en-US" sz="1000" dirty="0">
                  <a:solidFill>
                    <a:schemeClr val="tx1"/>
                  </a:solidFill>
                </a:rPr>
                <a:t>SIFS</a:t>
              </a:r>
            </a:p>
          </p:txBody>
        </p:sp>
        <p:cxnSp>
          <p:nvCxnSpPr>
            <p:cNvPr id="44" name="Straight Connector 43">
              <a:extLst>
                <a:ext uri="{FF2B5EF4-FFF2-40B4-BE49-F238E27FC236}">
                  <a16:creationId xmlns:a16="http://schemas.microsoft.com/office/drawing/2014/main" id="{53B1775A-E87A-439C-8386-7A3C7411FD54}"/>
                </a:ext>
              </a:extLst>
            </p:cNvPr>
            <p:cNvCxnSpPr>
              <a:cxnSpLocks/>
            </p:cNvCxnSpPr>
            <p:nvPr/>
          </p:nvCxnSpPr>
          <p:spPr bwMode="auto">
            <a:xfrm>
              <a:off x="4713433" y="2683845"/>
              <a:ext cx="0" cy="95320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1" name="Straight Arrow Connector 20">
              <a:extLst>
                <a:ext uri="{FF2B5EF4-FFF2-40B4-BE49-F238E27FC236}">
                  <a16:creationId xmlns:a16="http://schemas.microsoft.com/office/drawing/2014/main" id="{6ED06593-BCB6-48E2-8A15-14E1E8B6FBCC}"/>
                </a:ext>
              </a:extLst>
            </p:cNvPr>
            <p:cNvCxnSpPr/>
            <p:nvPr/>
          </p:nvCxnSpPr>
          <p:spPr bwMode="auto">
            <a:xfrm>
              <a:off x="4461279" y="2760045"/>
              <a:ext cx="1274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a:extLst>
                <a:ext uri="{FF2B5EF4-FFF2-40B4-BE49-F238E27FC236}">
                  <a16:creationId xmlns:a16="http://schemas.microsoft.com/office/drawing/2014/main" id="{AFB1E9E7-0A41-4B5A-9769-C8926D7E195B}"/>
                </a:ext>
              </a:extLst>
            </p:cNvPr>
            <p:cNvCxnSpPr>
              <a:cxnSpLocks/>
            </p:cNvCxnSpPr>
            <p:nvPr/>
          </p:nvCxnSpPr>
          <p:spPr bwMode="auto">
            <a:xfrm flipH="1">
              <a:off x="4713433" y="2767174"/>
              <a:ext cx="1274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Straight Arrow Connector 55">
              <a:extLst>
                <a:ext uri="{FF2B5EF4-FFF2-40B4-BE49-F238E27FC236}">
                  <a16:creationId xmlns:a16="http://schemas.microsoft.com/office/drawing/2014/main" id="{AA7B84E9-A843-497E-B317-B4CBD0A68AEA}"/>
                </a:ext>
              </a:extLst>
            </p:cNvPr>
            <p:cNvCxnSpPr/>
            <p:nvPr/>
          </p:nvCxnSpPr>
          <p:spPr bwMode="auto">
            <a:xfrm>
              <a:off x="5554695" y="2755925"/>
              <a:ext cx="0" cy="3300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3" name="TextBox 52">
              <a:extLst>
                <a:ext uri="{FF2B5EF4-FFF2-40B4-BE49-F238E27FC236}">
                  <a16:creationId xmlns:a16="http://schemas.microsoft.com/office/drawing/2014/main" id="{3F093378-0D27-4382-ACB8-AB10A4645E29}"/>
                </a:ext>
              </a:extLst>
            </p:cNvPr>
            <p:cNvSpPr txBox="1"/>
            <p:nvPr/>
          </p:nvSpPr>
          <p:spPr>
            <a:xfrm>
              <a:off x="5606165" y="4527942"/>
              <a:ext cx="841340" cy="400110"/>
            </a:xfrm>
            <a:prstGeom prst="rect">
              <a:avLst/>
            </a:prstGeom>
            <a:noFill/>
          </p:spPr>
          <p:txBody>
            <a:bodyPr wrap="square" rtlCol="0">
              <a:spAutoFit/>
            </a:bodyPr>
            <a:lstStyle/>
            <a:p>
              <a:pPr algn="ctr"/>
              <a:r>
                <a:rPr lang="en-US" sz="1000" dirty="0">
                  <a:solidFill>
                    <a:schemeClr val="tx1"/>
                  </a:solidFill>
                </a:rPr>
                <a:t>STA 2 Low power state</a:t>
              </a:r>
            </a:p>
          </p:txBody>
        </p:sp>
        <p:sp>
          <p:nvSpPr>
            <p:cNvPr id="58" name="TextBox 57">
              <a:extLst>
                <a:ext uri="{FF2B5EF4-FFF2-40B4-BE49-F238E27FC236}">
                  <a16:creationId xmlns:a16="http://schemas.microsoft.com/office/drawing/2014/main" id="{9E75CB0E-EA5E-467C-B011-EAC37C2D0E24}"/>
                </a:ext>
              </a:extLst>
            </p:cNvPr>
            <p:cNvSpPr txBox="1"/>
            <p:nvPr/>
          </p:nvSpPr>
          <p:spPr>
            <a:xfrm>
              <a:off x="3479773" y="4516297"/>
              <a:ext cx="841335" cy="400110"/>
            </a:xfrm>
            <a:prstGeom prst="rect">
              <a:avLst/>
            </a:prstGeom>
            <a:noFill/>
          </p:spPr>
          <p:txBody>
            <a:bodyPr wrap="square" rtlCol="0">
              <a:spAutoFit/>
            </a:bodyPr>
            <a:lstStyle/>
            <a:p>
              <a:pPr algn="ctr"/>
              <a:r>
                <a:rPr lang="en-US" sz="1000" dirty="0">
                  <a:solidFill>
                    <a:schemeClr val="tx1"/>
                  </a:solidFill>
                </a:rPr>
                <a:t>STA 2 High power state</a:t>
              </a:r>
            </a:p>
          </p:txBody>
        </p:sp>
        <p:cxnSp>
          <p:nvCxnSpPr>
            <p:cNvPr id="59" name="Straight Arrow Connector 58">
              <a:extLst>
                <a:ext uri="{FF2B5EF4-FFF2-40B4-BE49-F238E27FC236}">
                  <a16:creationId xmlns:a16="http://schemas.microsoft.com/office/drawing/2014/main" id="{71D67A16-EB2A-44E5-AB55-CA36EC140296}"/>
                </a:ext>
              </a:extLst>
            </p:cNvPr>
            <p:cNvCxnSpPr>
              <a:cxnSpLocks/>
            </p:cNvCxnSpPr>
            <p:nvPr/>
          </p:nvCxnSpPr>
          <p:spPr bwMode="auto">
            <a:xfrm>
              <a:off x="3419511" y="4708947"/>
              <a:ext cx="1151696" cy="1481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0" name="Straight Arrow Connector 59">
              <a:extLst>
                <a:ext uri="{FF2B5EF4-FFF2-40B4-BE49-F238E27FC236}">
                  <a16:creationId xmlns:a16="http://schemas.microsoft.com/office/drawing/2014/main" id="{CCA8E5E5-0C55-4E61-9ED7-C4AAEBB40F6A}"/>
                </a:ext>
              </a:extLst>
            </p:cNvPr>
            <p:cNvCxnSpPr>
              <a:cxnSpLocks/>
            </p:cNvCxnSpPr>
            <p:nvPr/>
          </p:nvCxnSpPr>
          <p:spPr bwMode="auto">
            <a:xfrm>
              <a:off x="5526058" y="4730591"/>
              <a:ext cx="972918"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1" name="Straight Connector 60">
              <a:extLst>
                <a:ext uri="{FF2B5EF4-FFF2-40B4-BE49-F238E27FC236}">
                  <a16:creationId xmlns:a16="http://schemas.microsoft.com/office/drawing/2014/main" id="{B9A1B13A-3DB5-4C9F-AB14-933EE5775CC3}"/>
                </a:ext>
              </a:extLst>
            </p:cNvPr>
            <p:cNvCxnSpPr>
              <a:cxnSpLocks/>
            </p:cNvCxnSpPr>
            <p:nvPr/>
          </p:nvCxnSpPr>
          <p:spPr bwMode="auto">
            <a:xfrm>
              <a:off x="3398022" y="2849954"/>
              <a:ext cx="0" cy="2045956"/>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62" name="Rectangle 61">
              <a:extLst>
                <a:ext uri="{FF2B5EF4-FFF2-40B4-BE49-F238E27FC236}">
                  <a16:creationId xmlns:a16="http://schemas.microsoft.com/office/drawing/2014/main" id="{58978D47-E6DA-4338-B4B2-1BCA993F0A23}"/>
                </a:ext>
              </a:extLst>
            </p:cNvPr>
            <p:cNvSpPr/>
            <p:nvPr/>
          </p:nvSpPr>
          <p:spPr bwMode="auto">
            <a:xfrm>
              <a:off x="3143268" y="3637936"/>
              <a:ext cx="141343" cy="463150"/>
            </a:xfrm>
            <a:prstGeom prst="rect">
              <a:avLst/>
            </a:prstGeom>
            <a:pattFill prst="wdUpDiag">
              <a:fgClr>
                <a:schemeClr val="bg1">
                  <a:lumMod val="5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TextBox 64">
              <a:extLst>
                <a:ext uri="{FF2B5EF4-FFF2-40B4-BE49-F238E27FC236}">
                  <a16:creationId xmlns:a16="http://schemas.microsoft.com/office/drawing/2014/main" id="{917D9BE7-0262-441B-8060-C439743F6D55}"/>
                </a:ext>
              </a:extLst>
            </p:cNvPr>
            <p:cNvSpPr txBox="1"/>
            <p:nvPr/>
          </p:nvSpPr>
          <p:spPr>
            <a:xfrm>
              <a:off x="2978165" y="4064739"/>
              <a:ext cx="441346" cy="400110"/>
            </a:xfrm>
            <a:prstGeom prst="rect">
              <a:avLst/>
            </a:prstGeom>
            <a:noFill/>
          </p:spPr>
          <p:txBody>
            <a:bodyPr wrap="square" rtlCol="0">
              <a:spAutoFit/>
            </a:bodyPr>
            <a:lstStyle/>
            <a:p>
              <a:pPr algn="ctr"/>
              <a:r>
                <a:rPr lang="en-US" sz="1000" dirty="0">
                  <a:solidFill>
                    <a:schemeClr val="tx1"/>
                  </a:solidFill>
                </a:rPr>
                <a:t>DPS ICR</a:t>
              </a:r>
            </a:p>
          </p:txBody>
        </p:sp>
        <p:sp>
          <p:nvSpPr>
            <p:cNvPr id="67" name="TextBox 66">
              <a:extLst>
                <a:ext uri="{FF2B5EF4-FFF2-40B4-BE49-F238E27FC236}">
                  <a16:creationId xmlns:a16="http://schemas.microsoft.com/office/drawing/2014/main" id="{C5E11C4B-F0D6-439C-A41A-5262CFC3A153}"/>
                </a:ext>
              </a:extLst>
            </p:cNvPr>
            <p:cNvSpPr txBox="1"/>
            <p:nvPr/>
          </p:nvSpPr>
          <p:spPr>
            <a:xfrm>
              <a:off x="2661872" y="4495800"/>
              <a:ext cx="841340" cy="400110"/>
            </a:xfrm>
            <a:prstGeom prst="rect">
              <a:avLst/>
            </a:prstGeom>
            <a:noFill/>
          </p:spPr>
          <p:txBody>
            <a:bodyPr wrap="square" rtlCol="0">
              <a:spAutoFit/>
            </a:bodyPr>
            <a:lstStyle/>
            <a:p>
              <a:pPr algn="ctr"/>
              <a:r>
                <a:rPr lang="en-US" sz="1000" dirty="0">
                  <a:solidFill>
                    <a:schemeClr val="tx1"/>
                  </a:solidFill>
                </a:rPr>
                <a:t>STA 2 Low power state</a:t>
              </a:r>
            </a:p>
          </p:txBody>
        </p:sp>
        <p:cxnSp>
          <p:nvCxnSpPr>
            <p:cNvPr id="68" name="Straight Arrow Connector 67">
              <a:extLst>
                <a:ext uri="{FF2B5EF4-FFF2-40B4-BE49-F238E27FC236}">
                  <a16:creationId xmlns:a16="http://schemas.microsoft.com/office/drawing/2014/main" id="{DD06D749-85E4-4294-B988-E16281488CB2}"/>
                </a:ext>
              </a:extLst>
            </p:cNvPr>
            <p:cNvCxnSpPr>
              <a:cxnSpLocks/>
            </p:cNvCxnSpPr>
            <p:nvPr/>
          </p:nvCxnSpPr>
          <p:spPr bwMode="auto">
            <a:xfrm>
              <a:off x="2801264" y="4704796"/>
              <a:ext cx="600239" cy="0"/>
            </a:xfrm>
            <a:prstGeom prst="straightConnector1">
              <a:avLst/>
            </a:prstGeom>
            <a:solidFill>
              <a:srgbClr val="00B8FF"/>
            </a:solidFill>
            <a:ln w="9525" cap="flat" cmpd="sng" algn="ctr">
              <a:solidFill>
                <a:schemeClr val="tx1"/>
              </a:solidFill>
              <a:prstDash val="solid"/>
              <a:round/>
              <a:headEnd type="triangle"/>
              <a:tailEnd type="triangle"/>
            </a:ln>
            <a:effectLst/>
          </p:spPr>
        </p:cxnSp>
      </p:grpSp>
      <p:sp>
        <p:nvSpPr>
          <p:cNvPr id="48" name="Rectangle 2">
            <a:extLst>
              <a:ext uri="{FF2B5EF4-FFF2-40B4-BE49-F238E27FC236}">
                <a16:creationId xmlns:a16="http://schemas.microsoft.com/office/drawing/2014/main" id="{9AC741D2-260E-4AC5-ADBC-B6E7EB539785}"/>
              </a:ext>
            </a:extLst>
          </p:cNvPr>
          <p:cNvSpPr>
            <a:spLocks noGrp="1" noChangeArrowheads="1"/>
          </p:cNvSpPr>
          <p:nvPr>
            <p:ph idx="1"/>
          </p:nvPr>
        </p:nvSpPr>
        <p:spPr>
          <a:xfrm>
            <a:off x="685801" y="1600200"/>
            <a:ext cx="7770813" cy="2087838"/>
          </a:xfrm>
          <a:ln/>
        </p:spPr>
        <p:txBody>
          <a:bodyPr/>
          <a:lstStyle/>
          <a:p>
            <a:pPr marL="128588" indent="-128588" algn="just">
              <a:buFont typeface="Arial" panose="020B0604020202020204" pitchFamily="34" charset="0"/>
              <a:buChar char="•"/>
            </a:pPr>
            <a:r>
              <a:rPr lang="en-US" sz="1500" dirty="0"/>
              <a:t>A non-AP STA (STA 1) initiates transmission with a mobile AP (STA 2) operating in DPS mode with a DPS ICF. </a:t>
            </a:r>
          </a:p>
          <a:p>
            <a:pPr marL="128588" indent="-128588" algn="just">
              <a:buFont typeface="Arial" panose="020B0604020202020204" pitchFamily="34" charset="0"/>
              <a:buChar char="•"/>
            </a:pPr>
            <a:r>
              <a:rPr lang="en-US" sz="1500" dirty="0"/>
              <a:t>At the end of the frame exchange, after sending the acknowledgement to STA 1, STA 2 transitions back to the low power state. </a:t>
            </a:r>
          </a:p>
          <a:p>
            <a:pPr marL="428626" lvl="1" indent="-128588" algn="just">
              <a:buFont typeface="Arial" panose="020B0604020202020204" pitchFamily="34" charset="0"/>
              <a:buChar char="•"/>
            </a:pPr>
            <a:r>
              <a:rPr lang="en-US" sz="1200" dirty="0"/>
              <a:t>This can lead to loss of frame exchanges and/or loss of medium synchronization at the mobile AP (STA 2).</a:t>
            </a:r>
          </a:p>
          <a:p>
            <a:pPr marL="128588" indent="-128588" algn="just">
              <a:buFont typeface="Arial" panose="020B0604020202020204" pitchFamily="34" charset="0"/>
              <a:buChar char="•"/>
            </a:pPr>
            <a:r>
              <a:rPr lang="en-US" sz="1500" dirty="0"/>
              <a:t>To ensure that STA 2 does not lose medium synchronization, a SIFS duration after receiving the acknowledgement from STA 2, STA 1 may transmit a Padding frame to keep the medium occupied while the second STA performs the transition to the low power state. </a:t>
            </a:r>
            <a:endParaRPr lang="en-US" dirty="0">
              <a:highlight>
                <a:srgbClr val="FFFF00"/>
              </a:highlight>
            </a:endParaRPr>
          </a:p>
          <a:p>
            <a:pPr marL="428626" lvl="1" indent="-128588" algn="just">
              <a:buFont typeface="Arial" panose="020B0604020202020204" pitchFamily="34" charset="0"/>
              <a:buChar char="•"/>
            </a:pPr>
            <a:endParaRPr lang="en-GB" dirty="0"/>
          </a:p>
        </p:txBody>
      </p:sp>
    </p:spTree>
    <p:extLst>
      <p:ext uri="{BB962C8B-B14F-4D97-AF65-F5344CB8AC3E}">
        <p14:creationId xmlns:p14="http://schemas.microsoft.com/office/powerpoint/2010/main" val="2871918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1" y="685802"/>
            <a:ext cx="7770813" cy="1065213"/>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Use of Padding frame for DPS - downlink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dirty="0"/>
          </a:p>
        </p:txBody>
      </p:sp>
      <p:grpSp>
        <p:nvGrpSpPr>
          <p:cNvPr id="38" name="Group 37">
            <a:extLst>
              <a:ext uri="{FF2B5EF4-FFF2-40B4-BE49-F238E27FC236}">
                <a16:creationId xmlns:a16="http://schemas.microsoft.com/office/drawing/2014/main" id="{9F632045-043C-41E5-8CDB-9CBEE35263CE}"/>
              </a:ext>
            </a:extLst>
          </p:cNvPr>
          <p:cNvGrpSpPr/>
          <p:nvPr/>
        </p:nvGrpSpPr>
        <p:grpSpPr>
          <a:xfrm>
            <a:off x="2256175" y="3614114"/>
            <a:ext cx="4630064" cy="2849269"/>
            <a:chOff x="2133600" y="2362200"/>
            <a:chExt cx="4630064" cy="2849269"/>
          </a:xfrm>
        </p:grpSpPr>
        <p:sp>
          <p:nvSpPr>
            <p:cNvPr id="50" name="Rectangle 49">
              <a:extLst>
                <a:ext uri="{FF2B5EF4-FFF2-40B4-BE49-F238E27FC236}">
                  <a16:creationId xmlns:a16="http://schemas.microsoft.com/office/drawing/2014/main" id="{016C2B59-C51B-426B-954E-EFB520793ACE}"/>
                </a:ext>
              </a:extLst>
            </p:cNvPr>
            <p:cNvSpPr/>
            <p:nvPr/>
          </p:nvSpPr>
          <p:spPr bwMode="auto">
            <a:xfrm>
              <a:off x="4595544" y="3951909"/>
              <a:ext cx="950094" cy="302795"/>
            </a:xfrm>
            <a:prstGeom prst="rect">
              <a:avLst/>
            </a:prstGeom>
            <a:pattFill prst="smGrid">
              <a:fgClr>
                <a:schemeClr val="bg2">
                  <a:lumMod val="40000"/>
                  <a:lumOff val="60000"/>
                </a:schemeClr>
              </a:fgClr>
              <a:bgClr>
                <a:schemeClr val="bg1"/>
              </a:bgClr>
            </a:patt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7" name="Picture 6">
              <a:extLst>
                <a:ext uri="{FF2B5EF4-FFF2-40B4-BE49-F238E27FC236}">
                  <a16:creationId xmlns:a16="http://schemas.microsoft.com/office/drawing/2014/main" id="{8DE7A3C2-069E-44AE-BB4A-0570A8E615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31958" y="3821839"/>
              <a:ext cx="295047" cy="306849"/>
            </a:xfrm>
            <a:prstGeom prst="rect">
              <a:avLst/>
            </a:prstGeom>
          </p:spPr>
        </p:pic>
        <p:pic>
          <p:nvPicPr>
            <p:cNvPr id="8" name="Picture 7">
              <a:extLst>
                <a:ext uri="{FF2B5EF4-FFF2-40B4-BE49-F238E27FC236}">
                  <a16:creationId xmlns:a16="http://schemas.microsoft.com/office/drawing/2014/main" id="{72366FA9-B170-4E57-A04C-FB0E2102EF3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25247" y="3144149"/>
              <a:ext cx="122150" cy="225243"/>
            </a:xfrm>
            <a:prstGeom prst="rect">
              <a:avLst/>
            </a:prstGeom>
          </p:spPr>
        </p:pic>
        <p:sp>
          <p:nvSpPr>
            <p:cNvPr id="2" name="TextBox 1">
              <a:extLst>
                <a:ext uri="{FF2B5EF4-FFF2-40B4-BE49-F238E27FC236}">
                  <a16:creationId xmlns:a16="http://schemas.microsoft.com/office/drawing/2014/main" id="{CC309706-0908-47F0-A378-DA1DF2F1E211}"/>
                </a:ext>
              </a:extLst>
            </p:cNvPr>
            <p:cNvSpPr txBox="1"/>
            <p:nvPr/>
          </p:nvSpPr>
          <p:spPr>
            <a:xfrm>
              <a:off x="2133600" y="3361901"/>
              <a:ext cx="533400" cy="246221"/>
            </a:xfrm>
            <a:prstGeom prst="rect">
              <a:avLst/>
            </a:prstGeom>
            <a:noFill/>
          </p:spPr>
          <p:txBody>
            <a:bodyPr wrap="square" rtlCol="0">
              <a:spAutoFit/>
            </a:bodyPr>
            <a:lstStyle/>
            <a:p>
              <a:pPr algn="ctr"/>
              <a:r>
                <a:rPr lang="en-US" sz="1000" dirty="0">
                  <a:solidFill>
                    <a:schemeClr val="tx1"/>
                  </a:solidFill>
                </a:rPr>
                <a:t>STA 1</a:t>
              </a:r>
            </a:p>
          </p:txBody>
        </p:sp>
        <p:sp>
          <p:nvSpPr>
            <p:cNvPr id="12" name="TextBox 11">
              <a:extLst>
                <a:ext uri="{FF2B5EF4-FFF2-40B4-BE49-F238E27FC236}">
                  <a16:creationId xmlns:a16="http://schemas.microsoft.com/office/drawing/2014/main" id="{A187A655-F47B-412D-9E23-9CA4ECCEB749}"/>
                </a:ext>
              </a:extLst>
            </p:cNvPr>
            <p:cNvSpPr txBox="1"/>
            <p:nvPr/>
          </p:nvSpPr>
          <p:spPr>
            <a:xfrm>
              <a:off x="2133600" y="4107433"/>
              <a:ext cx="533400" cy="400110"/>
            </a:xfrm>
            <a:prstGeom prst="rect">
              <a:avLst/>
            </a:prstGeom>
            <a:noFill/>
          </p:spPr>
          <p:txBody>
            <a:bodyPr wrap="square" rtlCol="0">
              <a:spAutoFit/>
            </a:bodyPr>
            <a:lstStyle/>
            <a:p>
              <a:pPr algn="ctr"/>
              <a:r>
                <a:rPr lang="en-US" sz="1000" dirty="0">
                  <a:solidFill>
                    <a:schemeClr val="tx1"/>
                  </a:solidFill>
                </a:rPr>
                <a:t>STA 2</a:t>
              </a:r>
            </a:p>
            <a:p>
              <a:pPr algn="ctr"/>
              <a:r>
                <a:rPr lang="en-US" sz="1000" dirty="0">
                  <a:solidFill>
                    <a:schemeClr val="tx1"/>
                  </a:solidFill>
                </a:rPr>
                <a:t>(DPS)</a:t>
              </a:r>
            </a:p>
          </p:txBody>
        </p:sp>
        <p:cxnSp>
          <p:nvCxnSpPr>
            <p:cNvPr id="17" name="Straight Connector 16">
              <a:extLst>
                <a:ext uri="{FF2B5EF4-FFF2-40B4-BE49-F238E27FC236}">
                  <a16:creationId xmlns:a16="http://schemas.microsoft.com/office/drawing/2014/main" id="{1098A1F0-3860-4FCE-AB57-403FFCECB2D0}"/>
                </a:ext>
              </a:extLst>
            </p:cNvPr>
            <p:cNvCxnSpPr>
              <a:cxnSpLocks/>
            </p:cNvCxnSpPr>
            <p:nvPr/>
          </p:nvCxnSpPr>
          <p:spPr bwMode="auto">
            <a:xfrm>
              <a:off x="2801264" y="2950026"/>
              <a:ext cx="0" cy="140362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Arrow Connector 18">
              <a:extLst>
                <a:ext uri="{FF2B5EF4-FFF2-40B4-BE49-F238E27FC236}">
                  <a16:creationId xmlns:a16="http://schemas.microsoft.com/office/drawing/2014/main" id="{4045AF3B-C8B3-437D-8BBF-65D37560B6DD}"/>
                </a:ext>
              </a:extLst>
            </p:cNvPr>
            <p:cNvCxnSpPr>
              <a:cxnSpLocks/>
            </p:cNvCxnSpPr>
            <p:nvPr/>
          </p:nvCxnSpPr>
          <p:spPr bwMode="auto">
            <a:xfrm>
              <a:off x="2801264" y="3361901"/>
              <a:ext cx="3429000" cy="94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EF1893C6-2F1A-4945-AA5B-30F3B9312A47}"/>
                </a:ext>
              </a:extLst>
            </p:cNvPr>
            <p:cNvCxnSpPr>
              <a:cxnSpLocks/>
            </p:cNvCxnSpPr>
            <p:nvPr/>
          </p:nvCxnSpPr>
          <p:spPr bwMode="auto">
            <a:xfrm>
              <a:off x="2801264" y="4107433"/>
              <a:ext cx="3429000" cy="63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TextBox 27">
              <a:extLst>
                <a:ext uri="{FF2B5EF4-FFF2-40B4-BE49-F238E27FC236}">
                  <a16:creationId xmlns:a16="http://schemas.microsoft.com/office/drawing/2014/main" id="{7BAFB300-7309-4460-B5E5-434E1729FA16}"/>
                </a:ext>
              </a:extLst>
            </p:cNvPr>
            <p:cNvSpPr txBox="1"/>
            <p:nvPr/>
          </p:nvSpPr>
          <p:spPr>
            <a:xfrm>
              <a:off x="6174153" y="3237255"/>
              <a:ext cx="533400" cy="246221"/>
            </a:xfrm>
            <a:prstGeom prst="rect">
              <a:avLst/>
            </a:prstGeom>
            <a:noFill/>
          </p:spPr>
          <p:txBody>
            <a:bodyPr wrap="square" rtlCol="0">
              <a:spAutoFit/>
            </a:bodyPr>
            <a:lstStyle/>
            <a:p>
              <a:pPr algn="ctr"/>
              <a:r>
                <a:rPr lang="en-US" sz="1000" dirty="0">
                  <a:solidFill>
                    <a:schemeClr val="tx1"/>
                  </a:solidFill>
                </a:rPr>
                <a:t>Time</a:t>
              </a:r>
            </a:p>
          </p:txBody>
        </p:sp>
        <p:sp>
          <p:nvSpPr>
            <p:cNvPr id="29" name="TextBox 28">
              <a:extLst>
                <a:ext uri="{FF2B5EF4-FFF2-40B4-BE49-F238E27FC236}">
                  <a16:creationId xmlns:a16="http://schemas.microsoft.com/office/drawing/2014/main" id="{FB9F835B-C501-45AC-9F23-13CA626E5ACF}"/>
                </a:ext>
              </a:extLst>
            </p:cNvPr>
            <p:cNvSpPr txBox="1"/>
            <p:nvPr/>
          </p:nvSpPr>
          <p:spPr>
            <a:xfrm>
              <a:off x="6230264" y="3951909"/>
              <a:ext cx="533400" cy="246221"/>
            </a:xfrm>
            <a:prstGeom prst="rect">
              <a:avLst/>
            </a:prstGeom>
            <a:noFill/>
          </p:spPr>
          <p:txBody>
            <a:bodyPr wrap="square" rtlCol="0">
              <a:spAutoFit/>
            </a:bodyPr>
            <a:lstStyle/>
            <a:p>
              <a:pPr algn="ctr"/>
              <a:r>
                <a:rPr lang="en-US" sz="1000" dirty="0">
                  <a:solidFill>
                    <a:schemeClr val="tx1"/>
                  </a:solidFill>
                </a:rPr>
                <a:t>Time</a:t>
              </a:r>
            </a:p>
          </p:txBody>
        </p:sp>
        <p:cxnSp>
          <p:nvCxnSpPr>
            <p:cNvPr id="41" name="Straight Connector 40">
              <a:extLst>
                <a:ext uri="{FF2B5EF4-FFF2-40B4-BE49-F238E27FC236}">
                  <a16:creationId xmlns:a16="http://schemas.microsoft.com/office/drawing/2014/main" id="{57E55832-6198-4A58-A8C1-BC9B12AD1D80}"/>
                </a:ext>
              </a:extLst>
            </p:cNvPr>
            <p:cNvCxnSpPr>
              <a:cxnSpLocks/>
            </p:cNvCxnSpPr>
            <p:nvPr/>
          </p:nvCxnSpPr>
          <p:spPr bwMode="auto">
            <a:xfrm>
              <a:off x="4588743" y="2683845"/>
              <a:ext cx="0" cy="2275989"/>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9C63EAB9-171D-4AB2-B69C-C25EB835F49C}"/>
                    </a:ext>
                  </a:extLst>
                </p:cNvPr>
                <p:cNvSpPr txBox="1"/>
                <p:nvPr/>
              </p:nvSpPr>
              <p:spPr>
                <a:xfrm>
                  <a:off x="4366547" y="4965248"/>
                  <a:ext cx="533400" cy="246221"/>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US" sz="1000" b="0" i="1" smtClean="0">
                                <a:solidFill>
                                  <a:schemeClr val="tx1"/>
                                </a:solidFill>
                                <a:latin typeface="Cambria Math" panose="02040503050406030204" pitchFamily="18" charset="0"/>
                              </a:rPr>
                            </m:ctrlPr>
                          </m:sSubPr>
                          <m:e>
                            <m:r>
                              <a:rPr lang="en-US" sz="1000" b="0" i="1" smtClean="0">
                                <a:solidFill>
                                  <a:schemeClr val="tx1"/>
                                </a:solidFill>
                                <a:latin typeface="Cambria Math" panose="02040503050406030204" pitchFamily="18" charset="0"/>
                              </a:rPr>
                              <m:t>𝑡</m:t>
                            </m:r>
                          </m:e>
                          <m:sub>
                            <m:r>
                              <a:rPr lang="en-US" sz="1000" b="0" i="1" smtClean="0">
                                <a:solidFill>
                                  <a:schemeClr val="tx1"/>
                                </a:solidFill>
                                <a:latin typeface="Cambria Math" panose="02040503050406030204" pitchFamily="18" charset="0"/>
                              </a:rPr>
                              <m:t>1</m:t>
                            </m:r>
                          </m:sub>
                        </m:sSub>
                      </m:oMath>
                    </m:oMathPara>
                  </a14:m>
                  <a:endParaRPr lang="en-US" sz="1000" dirty="0">
                    <a:solidFill>
                      <a:schemeClr val="tx1"/>
                    </a:solidFill>
                  </a:endParaRPr>
                </a:p>
              </p:txBody>
            </p:sp>
          </mc:Choice>
          <mc:Fallback xmlns="">
            <p:sp>
              <p:nvSpPr>
                <p:cNvPr id="43" name="TextBox 42">
                  <a:extLst>
                    <a:ext uri="{FF2B5EF4-FFF2-40B4-BE49-F238E27FC236}">
                      <a16:creationId xmlns:a16="http://schemas.microsoft.com/office/drawing/2014/main" id="{9C63EAB9-171D-4AB2-B69C-C25EB835F49C}"/>
                    </a:ext>
                  </a:extLst>
                </p:cNvPr>
                <p:cNvSpPr txBox="1">
                  <a:spLocks noRot="1" noChangeAspect="1" noMove="1" noResize="1" noEditPoints="1" noAdjustHandles="1" noChangeArrowheads="1" noChangeShapeType="1" noTextEdit="1"/>
                </p:cNvSpPr>
                <p:nvPr/>
              </p:nvSpPr>
              <p:spPr>
                <a:xfrm>
                  <a:off x="4366547" y="4965248"/>
                  <a:ext cx="533400" cy="246221"/>
                </a:xfrm>
                <a:prstGeom prst="rect">
                  <a:avLst/>
                </a:prstGeom>
                <a:blipFill>
                  <a:blip r:embed="rId5"/>
                  <a:stretch>
                    <a:fillRect/>
                  </a:stretch>
                </a:blipFill>
              </p:spPr>
              <p:txBody>
                <a:bodyPr/>
                <a:lstStyle/>
                <a:p>
                  <a:r>
                    <a:rPr lang="en-US">
                      <a:noFill/>
                    </a:rPr>
                    <a:t> </a:t>
                  </a:r>
                </a:p>
              </p:txBody>
            </p:sp>
          </mc:Fallback>
        </mc:AlternateContent>
        <p:sp>
          <p:nvSpPr>
            <p:cNvPr id="51" name="TextBox 50">
              <a:extLst>
                <a:ext uri="{FF2B5EF4-FFF2-40B4-BE49-F238E27FC236}">
                  <a16:creationId xmlns:a16="http://schemas.microsoft.com/office/drawing/2014/main" id="{9CB32A7A-D8AB-4BDF-AFC2-94EF3E5505B2}"/>
                </a:ext>
              </a:extLst>
            </p:cNvPr>
            <p:cNvSpPr txBox="1"/>
            <p:nvPr/>
          </p:nvSpPr>
          <p:spPr>
            <a:xfrm>
              <a:off x="4633247" y="4254654"/>
              <a:ext cx="972918" cy="400110"/>
            </a:xfrm>
            <a:prstGeom prst="rect">
              <a:avLst/>
            </a:prstGeom>
            <a:noFill/>
          </p:spPr>
          <p:txBody>
            <a:bodyPr wrap="square" rtlCol="0">
              <a:spAutoFit/>
            </a:bodyPr>
            <a:lstStyle/>
            <a:p>
              <a:pPr algn="ctr"/>
              <a:r>
                <a:rPr lang="en-US" sz="1000" dirty="0">
                  <a:solidFill>
                    <a:schemeClr val="tx1"/>
                  </a:solidFill>
                </a:rPr>
                <a:t>STA 2 unavailable</a:t>
              </a:r>
            </a:p>
          </p:txBody>
        </p:sp>
        <p:cxnSp>
          <p:nvCxnSpPr>
            <p:cNvPr id="47" name="Straight Arrow Connector 46">
              <a:extLst>
                <a:ext uri="{FF2B5EF4-FFF2-40B4-BE49-F238E27FC236}">
                  <a16:creationId xmlns:a16="http://schemas.microsoft.com/office/drawing/2014/main" id="{F28A0A7E-1C3F-4732-B995-9AB02AF040EF}"/>
                </a:ext>
              </a:extLst>
            </p:cNvPr>
            <p:cNvCxnSpPr>
              <a:cxnSpLocks/>
            </p:cNvCxnSpPr>
            <p:nvPr/>
          </p:nvCxnSpPr>
          <p:spPr bwMode="auto">
            <a:xfrm>
              <a:off x="4595543" y="4277341"/>
              <a:ext cx="950095"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54" name="Straight Connector 53">
              <a:extLst>
                <a:ext uri="{FF2B5EF4-FFF2-40B4-BE49-F238E27FC236}">
                  <a16:creationId xmlns:a16="http://schemas.microsoft.com/office/drawing/2014/main" id="{279D3656-C0FB-43BC-9ECD-53C328B2D0EE}"/>
                </a:ext>
              </a:extLst>
            </p:cNvPr>
            <p:cNvCxnSpPr>
              <a:cxnSpLocks/>
            </p:cNvCxnSpPr>
            <p:nvPr/>
          </p:nvCxnSpPr>
          <p:spPr bwMode="auto">
            <a:xfrm flipH="1">
              <a:off x="5543318" y="3085952"/>
              <a:ext cx="11378" cy="1892538"/>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CC186681-347C-4778-A54D-8387E11A590C}"/>
                    </a:ext>
                  </a:extLst>
                </p:cNvPr>
                <p:cNvSpPr txBox="1"/>
                <p:nvPr/>
              </p:nvSpPr>
              <p:spPr>
                <a:xfrm>
                  <a:off x="5322361" y="4962190"/>
                  <a:ext cx="533400" cy="246221"/>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sSub>
                          <m:sSubPr>
                            <m:ctrlPr>
                              <a:rPr lang="en-US" sz="1000" b="0" i="1" smtClean="0">
                                <a:solidFill>
                                  <a:schemeClr val="tx1"/>
                                </a:solidFill>
                                <a:latin typeface="Cambria Math" panose="02040503050406030204" pitchFamily="18" charset="0"/>
                              </a:rPr>
                            </m:ctrlPr>
                          </m:sSubPr>
                          <m:e>
                            <m:r>
                              <a:rPr lang="en-US" sz="1000" b="0" i="1" smtClean="0">
                                <a:solidFill>
                                  <a:schemeClr val="tx1"/>
                                </a:solidFill>
                                <a:latin typeface="Cambria Math" panose="02040503050406030204" pitchFamily="18" charset="0"/>
                              </a:rPr>
                              <m:t>𝑡</m:t>
                            </m:r>
                          </m:e>
                          <m:sub>
                            <m:r>
                              <a:rPr lang="en-US" sz="1000" b="0" i="1" smtClean="0">
                                <a:solidFill>
                                  <a:schemeClr val="tx1"/>
                                </a:solidFill>
                                <a:latin typeface="Cambria Math" panose="02040503050406030204" pitchFamily="18" charset="0"/>
                              </a:rPr>
                              <m:t>2</m:t>
                            </m:r>
                          </m:sub>
                        </m:sSub>
                      </m:oMath>
                    </m:oMathPara>
                  </a14:m>
                  <a:endParaRPr lang="en-US" sz="1000" dirty="0">
                    <a:solidFill>
                      <a:schemeClr val="tx1"/>
                    </a:solidFill>
                  </a:endParaRPr>
                </a:p>
              </p:txBody>
            </p:sp>
          </mc:Choice>
          <mc:Fallback xmlns="">
            <p:sp>
              <p:nvSpPr>
                <p:cNvPr id="55" name="TextBox 54">
                  <a:extLst>
                    <a:ext uri="{FF2B5EF4-FFF2-40B4-BE49-F238E27FC236}">
                      <a16:creationId xmlns:a16="http://schemas.microsoft.com/office/drawing/2014/main" id="{CC186681-347C-4778-A54D-8387E11A590C}"/>
                    </a:ext>
                  </a:extLst>
                </p:cNvPr>
                <p:cNvSpPr txBox="1">
                  <a:spLocks noRot="1" noChangeAspect="1" noMove="1" noResize="1" noEditPoints="1" noAdjustHandles="1" noChangeArrowheads="1" noChangeShapeType="1" noTextEdit="1"/>
                </p:cNvSpPr>
                <p:nvPr/>
              </p:nvSpPr>
              <p:spPr>
                <a:xfrm>
                  <a:off x="5322361" y="4962190"/>
                  <a:ext cx="533400" cy="246221"/>
                </a:xfrm>
                <a:prstGeom prst="rect">
                  <a:avLst/>
                </a:prstGeom>
                <a:blipFill>
                  <a:blip r:embed="rId6"/>
                  <a:stretch>
                    <a:fillRect/>
                  </a:stretch>
                </a:blipFill>
              </p:spPr>
              <p:txBody>
                <a:bodyPr/>
                <a:lstStyle/>
                <a:p>
                  <a:r>
                    <a:rPr lang="en-US">
                      <a:noFill/>
                    </a:rPr>
                    <a:t> </a:t>
                  </a:r>
                </a:p>
              </p:txBody>
            </p:sp>
          </mc:Fallback>
        </mc:AlternateContent>
        <p:sp>
          <p:nvSpPr>
            <p:cNvPr id="57" name="TextBox 56">
              <a:extLst>
                <a:ext uri="{FF2B5EF4-FFF2-40B4-BE49-F238E27FC236}">
                  <a16:creationId xmlns:a16="http://schemas.microsoft.com/office/drawing/2014/main" id="{BFD18ECD-BB9E-4062-9787-AF237184996E}"/>
                </a:ext>
              </a:extLst>
            </p:cNvPr>
            <p:cNvSpPr txBox="1"/>
            <p:nvPr/>
          </p:nvSpPr>
          <p:spPr>
            <a:xfrm>
              <a:off x="5197044" y="2362200"/>
              <a:ext cx="715301" cy="400110"/>
            </a:xfrm>
            <a:prstGeom prst="rect">
              <a:avLst/>
            </a:prstGeom>
            <a:noFill/>
          </p:spPr>
          <p:txBody>
            <a:bodyPr wrap="square" rtlCol="0">
              <a:spAutoFit/>
            </a:bodyPr>
            <a:lstStyle/>
            <a:p>
              <a:pPr algn="ctr"/>
              <a:r>
                <a:rPr lang="en-US" sz="1000" dirty="0">
                  <a:solidFill>
                    <a:schemeClr val="tx1"/>
                  </a:solidFill>
                </a:rPr>
                <a:t>STA 2 available</a:t>
              </a:r>
            </a:p>
          </p:txBody>
        </p:sp>
        <p:sp>
          <p:nvSpPr>
            <p:cNvPr id="11" name="Rectangle 10">
              <a:extLst>
                <a:ext uri="{FF2B5EF4-FFF2-40B4-BE49-F238E27FC236}">
                  <a16:creationId xmlns:a16="http://schemas.microsoft.com/office/drawing/2014/main" id="{B4FCF7FB-7560-45F6-AFDE-D15D81495286}"/>
                </a:ext>
              </a:extLst>
            </p:cNvPr>
            <p:cNvSpPr/>
            <p:nvPr/>
          </p:nvSpPr>
          <p:spPr bwMode="auto">
            <a:xfrm>
              <a:off x="2989643" y="3652750"/>
              <a:ext cx="1355346" cy="457659"/>
            </a:xfrm>
            <a:prstGeom prst="rect">
              <a:avLst/>
            </a:pr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976DC6C8-A60E-4770-BD2A-5BA779E7CF92}"/>
                </a:ext>
              </a:extLst>
            </p:cNvPr>
            <p:cNvSpPr/>
            <p:nvPr/>
          </p:nvSpPr>
          <p:spPr bwMode="auto">
            <a:xfrm>
              <a:off x="4461279" y="2896532"/>
              <a:ext cx="127464" cy="463150"/>
            </a:xfrm>
            <a:prstGeom prst="rect">
              <a:avLst/>
            </a:pr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Arrow Connector 13">
              <a:extLst>
                <a:ext uri="{FF2B5EF4-FFF2-40B4-BE49-F238E27FC236}">
                  <a16:creationId xmlns:a16="http://schemas.microsoft.com/office/drawing/2014/main" id="{43CCACF0-28A2-4DFE-B49D-4820A046ECD8}"/>
                </a:ext>
              </a:extLst>
            </p:cNvPr>
            <p:cNvCxnSpPr>
              <a:cxnSpLocks/>
              <a:stCxn id="11" idx="0"/>
            </p:cNvCxnSpPr>
            <p:nvPr/>
          </p:nvCxnSpPr>
          <p:spPr bwMode="auto">
            <a:xfrm flipV="1">
              <a:off x="3667316" y="3371172"/>
              <a:ext cx="0" cy="2815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3" name="Straight Arrow Connector 32">
              <a:extLst>
                <a:ext uri="{FF2B5EF4-FFF2-40B4-BE49-F238E27FC236}">
                  <a16:creationId xmlns:a16="http://schemas.microsoft.com/office/drawing/2014/main" id="{5DE343E7-EE29-40D1-AF93-0BC6DD49F160}"/>
                </a:ext>
              </a:extLst>
            </p:cNvPr>
            <p:cNvCxnSpPr>
              <a:cxnSpLocks/>
              <a:stCxn id="52" idx="2"/>
            </p:cNvCxnSpPr>
            <p:nvPr/>
          </p:nvCxnSpPr>
          <p:spPr bwMode="auto">
            <a:xfrm>
              <a:off x="4525011" y="3359682"/>
              <a:ext cx="0" cy="73612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Rectangle 39">
              <a:extLst>
                <a:ext uri="{FF2B5EF4-FFF2-40B4-BE49-F238E27FC236}">
                  <a16:creationId xmlns:a16="http://schemas.microsoft.com/office/drawing/2014/main" id="{D151EC73-11B7-4D78-912D-BE094FB39DE7}"/>
                </a:ext>
              </a:extLst>
            </p:cNvPr>
            <p:cNvSpPr/>
            <p:nvPr/>
          </p:nvSpPr>
          <p:spPr bwMode="auto">
            <a:xfrm>
              <a:off x="4713433" y="2914056"/>
              <a:ext cx="829885"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Padding frame</a:t>
              </a:r>
            </a:p>
          </p:txBody>
        </p:sp>
        <p:sp>
          <p:nvSpPr>
            <p:cNvPr id="42" name="TextBox 41">
              <a:extLst>
                <a:ext uri="{FF2B5EF4-FFF2-40B4-BE49-F238E27FC236}">
                  <a16:creationId xmlns:a16="http://schemas.microsoft.com/office/drawing/2014/main" id="{404CE08D-2689-4657-9DD2-F5A12C3177BB}"/>
                </a:ext>
              </a:extLst>
            </p:cNvPr>
            <p:cNvSpPr txBox="1"/>
            <p:nvPr/>
          </p:nvSpPr>
          <p:spPr>
            <a:xfrm>
              <a:off x="4415660" y="2466698"/>
              <a:ext cx="450102" cy="246221"/>
            </a:xfrm>
            <a:prstGeom prst="rect">
              <a:avLst/>
            </a:prstGeom>
            <a:noFill/>
          </p:spPr>
          <p:txBody>
            <a:bodyPr wrap="square" rtlCol="0">
              <a:spAutoFit/>
            </a:bodyPr>
            <a:lstStyle/>
            <a:p>
              <a:pPr algn="ctr"/>
              <a:r>
                <a:rPr lang="en-US" sz="1000" dirty="0">
                  <a:solidFill>
                    <a:schemeClr val="tx1"/>
                  </a:solidFill>
                </a:rPr>
                <a:t>SIFS</a:t>
              </a:r>
            </a:p>
          </p:txBody>
        </p:sp>
        <p:cxnSp>
          <p:nvCxnSpPr>
            <p:cNvPr id="44" name="Straight Connector 43">
              <a:extLst>
                <a:ext uri="{FF2B5EF4-FFF2-40B4-BE49-F238E27FC236}">
                  <a16:creationId xmlns:a16="http://schemas.microsoft.com/office/drawing/2014/main" id="{53B1775A-E87A-439C-8386-7A3C7411FD54}"/>
                </a:ext>
              </a:extLst>
            </p:cNvPr>
            <p:cNvCxnSpPr>
              <a:cxnSpLocks/>
            </p:cNvCxnSpPr>
            <p:nvPr/>
          </p:nvCxnSpPr>
          <p:spPr bwMode="auto">
            <a:xfrm>
              <a:off x="4713433" y="2683845"/>
              <a:ext cx="0" cy="95320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1" name="Straight Arrow Connector 20">
              <a:extLst>
                <a:ext uri="{FF2B5EF4-FFF2-40B4-BE49-F238E27FC236}">
                  <a16:creationId xmlns:a16="http://schemas.microsoft.com/office/drawing/2014/main" id="{6ED06593-BCB6-48E2-8A15-14E1E8B6FBCC}"/>
                </a:ext>
              </a:extLst>
            </p:cNvPr>
            <p:cNvCxnSpPr/>
            <p:nvPr/>
          </p:nvCxnSpPr>
          <p:spPr bwMode="auto">
            <a:xfrm>
              <a:off x="4461279" y="2760045"/>
              <a:ext cx="1274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a:extLst>
                <a:ext uri="{FF2B5EF4-FFF2-40B4-BE49-F238E27FC236}">
                  <a16:creationId xmlns:a16="http://schemas.microsoft.com/office/drawing/2014/main" id="{AFB1E9E7-0A41-4B5A-9769-C8926D7E195B}"/>
                </a:ext>
              </a:extLst>
            </p:cNvPr>
            <p:cNvCxnSpPr>
              <a:cxnSpLocks/>
            </p:cNvCxnSpPr>
            <p:nvPr/>
          </p:nvCxnSpPr>
          <p:spPr bwMode="auto">
            <a:xfrm flipH="1">
              <a:off x="4713433" y="2767174"/>
              <a:ext cx="1274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Straight Arrow Connector 55">
              <a:extLst>
                <a:ext uri="{FF2B5EF4-FFF2-40B4-BE49-F238E27FC236}">
                  <a16:creationId xmlns:a16="http://schemas.microsoft.com/office/drawing/2014/main" id="{AA7B84E9-A843-497E-B317-B4CBD0A68AEA}"/>
                </a:ext>
              </a:extLst>
            </p:cNvPr>
            <p:cNvCxnSpPr/>
            <p:nvPr/>
          </p:nvCxnSpPr>
          <p:spPr bwMode="auto">
            <a:xfrm>
              <a:off x="5554695" y="2755925"/>
              <a:ext cx="0" cy="3300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8" name="TextBox 47">
              <a:extLst>
                <a:ext uri="{FF2B5EF4-FFF2-40B4-BE49-F238E27FC236}">
                  <a16:creationId xmlns:a16="http://schemas.microsoft.com/office/drawing/2014/main" id="{24A38A76-A55C-473F-9C7B-38A0CA705D04}"/>
                </a:ext>
              </a:extLst>
            </p:cNvPr>
            <p:cNvSpPr txBox="1"/>
            <p:nvPr/>
          </p:nvSpPr>
          <p:spPr>
            <a:xfrm>
              <a:off x="5623425" y="4577108"/>
              <a:ext cx="841340" cy="400110"/>
            </a:xfrm>
            <a:prstGeom prst="rect">
              <a:avLst/>
            </a:prstGeom>
            <a:noFill/>
          </p:spPr>
          <p:txBody>
            <a:bodyPr wrap="square" rtlCol="0">
              <a:spAutoFit/>
            </a:bodyPr>
            <a:lstStyle/>
            <a:p>
              <a:pPr algn="ctr"/>
              <a:r>
                <a:rPr lang="en-US" sz="1000" dirty="0">
                  <a:solidFill>
                    <a:schemeClr val="tx1"/>
                  </a:solidFill>
                </a:rPr>
                <a:t>STA 2 Low power state</a:t>
              </a:r>
            </a:p>
          </p:txBody>
        </p:sp>
        <p:sp>
          <p:nvSpPr>
            <p:cNvPr id="49" name="TextBox 48">
              <a:extLst>
                <a:ext uri="{FF2B5EF4-FFF2-40B4-BE49-F238E27FC236}">
                  <a16:creationId xmlns:a16="http://schemas.microsoft.com/office/drawing/2014/main" id="{3BD10E64-FC09-4F07-9370-93AD55C78EEA}"/>
                </a:ext>
              </a:extLst>
            </p:cNvPr>
            <p:cNvSpPr txBox="1"/>
            <p:nvPr/>
          </p:nvSpPr>
          <p:spPr>
            <a:xfrm>
              <a:off x="3175439" y="4578380"/>
              <a:ext cx="972918" cy="400110"/>
            </a:xfrm>
            <a:prstGeom prst="rect">
              <a:avLst/>
            </a:prstGeom>
            <a:noFill/>
          </p:spPr>
          <p:txBody>
            <a:bodyPr wrap="square" rtlCol="0">
              <a:spAutoFit/>
            </a:bodyPr>
            <a:lstStyle/>
            <a:p>
              <a:pPr algn="ctr"/>
              <a:r>
                <a:rPr lang="en-US" sz="1000" dirty="0">
                  <a:solidFill>
                    <a:schemeClr val="tx1"/>
                  </a:solidFill>
                </a:rPr>
                <a:t>STA 2 High power state</a:t>
              </a:r>
            </a:p>
          </p:txBody>
        </p:sp>
        <p:cxnSp>
          <p:nvCxnSpPr>
            <p:cNvPr id="25" name="Straight Arrow Connector 24">
              <a:extLst>
                <a:ext uri="{FF2B5EF4-FFF2-40B4-BE49-F238E27FC236}">
                  <a16:creationId xmlns:a16="http://schemas.microsoft.com/office/drawing/2014/main" id="{E7F0F0CB-0E52-4699-AE5A-D9D9F455371C}"/>
                </a:ext>
              </a:extLst>
            </p:cNvPr>
            <p:cNvCxnSpPr/>
            <p:nvPr/>
          </p:nvCxnSpPr>
          <p:spPr bwMode="auto">
            <a:xfrm flipV="1">
              <a:off x="2984225" y="4772560"/>
              <a:ext cx="1581564" cy="424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53" name="Straight Arrow Connector 52">
              <a:extLst>
                <a:ext uri="{FF2B5EF4-FFF2-40B4-BE49-F238E27FC236}">
                  <a16:creationId xmlns:a16="http://schemas.microsoft.com/office/drawing/2014/main" id="{246E2995-496A-4CC6-BC8A-547D1B9D77BF}"/>
                </a:ext>
              </a:extLst>
            </p:cNvPr>
            <p:cNvCxnSpPr>
              <a:cxnSpLocks/>
            </p:cNvCxnSpPr>
            <p:nvPr/>
          </p:nvCxnSpPr>
          <p:spPr bwMode="auto">
            <a:xfrm>
              <a:off x="5543318" y="4779757"/>
              <a:ext cx="972918" cy="0"/>
            </a:xfrm>
            <a:prstGeom prst="straightConnector1">
              <a:avLst/>
            </a:prstGeom>
            <a:solidFill>
              <a:srgbClr val="00B8FF"/>
            </a:solidFill>
            <a:ln w="9525" cap="flat" cmpd="sng" algn="ctr">
              <a:solidFill>
                <a:schemeClr val="tx1"/>
              </a:solidFill>
              <a:prstDash val="solid"/>
              <a:round/>
              <a:headEnd type="triangle"/>
              <a:tailEnd type="triangle"/>
            </a:ln>
            <a:effectLst/>
          </p:spPr>
        </p:cxnSp>
      </p:grpSp>
      <p:sp>
        <p:nvSpPr>
          <p:cNvPr id="39" name="Rectangle 2">
            <a:extLst>
              <a:ext uri="{FF2B5EF4-FFF2-40B4-BE49-F238E27FC236}">
                <a16:creationId xmlns:a16="http://schemas.microsoft.com/office/drawing/2014/main" id="{80253A6F-36C6-4726-A3C7-BAA2D78C1474}"/>
              </a:ext>
            </a:extLst>
          </p:cNvPr>
          <p:cNvSpPr>
            <a:spLocks noGrp="1" noChangeArrowheads="1"/>
          </p:cNvSpPr>
          <p:nvPr>
            <p:ph idx="1"/>
          </p:nvPr>
        </p:nvSpPr>
        <p:spPr>
          <a:xfrm>
            <a:off x="685801" y="1600200"/>
            <a:ext cx="7770813" cy="2087838"/>
          </a:xfrm>
          <a:ln/>
        </p:spPr>
        <p:txBody>
          <a:bodyPr/>
          <a:lstStyle/>
          <a:p>
            <a:pPr marL="128588" indent="-128588" algn="just">
              <a:buFont typeface="Arial" panose="020B0604020202020204" pitchFamily="34" charset="0"/>
              <a:buChar char="•"/>
            </a:pPr>
            <a:r>
              <a:rPr lang="en-US" sz="1500" dirty="0"/>
              <a:t>A non-AP STA (STA 1) receives downlink traffic from a mobile AP (STA 2) operating in DPS mode in the high power state.</a:t>
            </a:r>
          </a:p>
          <a:p>
            <a:pPr marL="128588" indent="-128588" algn="just">
              <a:buFont typeface="Arial" panose="020B0604020202020204" pitchFamily="34" charset="0"/>
              <a:buChar char="•"/>
            </a:pPr>
            <a:r>
              <a:rPr lang="en-US" sz="1500" dirty="0"/>
              <a:t>At the end of the frame exchange, after receiving the acknowledgement from STA 1, STA 2 transitions back to the low power state. </a:t>
            </a:r>
          </a:p>
          <a:p>
            <a:pPr marL="428626" lvl="1" indent="-128588" algn="just">
              <a:buFont typeface="Arial" panose="020B0604020202020204" pitchFamily="34" charset="0"/>
              <a:buChar char="•"/>
            </a:pPr>
            <a:r>
              <a:rPr lang="en-US" sz="1200" dirty="0"/>
              <a:t>This can lead to loss of frame exchanges and/or loss of medium synchronization at the mobile AP (STA 2).</a:t>
            </a:r>
          </a:p>
          <a:p>
            <a:pPr marL="128588" indent="-128588" algn="just">
              <a:buFont typeface="Arial" panose="020B0604020202020204" pitchFamily="34" charset="0"/>
              <a:buChar char="•"/>
            </a:pPr>
            <a:r>
              <a:rPr lang="en-US" sz="1500" dirty="0"/>
              <a:t>To ensure that STA 2 does not lose medium synchronization, a SIFS duration after transmitting the acknowledgement to STA 2, STA 1 may transmit a Padding frame to keep the medium occupied while STA 2 performs the transition to the low power state. </a:t>
            </a:r>
            <a:endParaRPr lang="en-US" dirty="0">
              <a:highlight>
                <a:srgbClr val="FFFF00"/>
              </a:highlight>
            </a:endParaRPr>
          </a:p>
          <a:p>
            <a:pPr marL="428626" lvl="1" indent="-128588" algn="just">
              <a:buFont typeface="Arial" panose="020B0604020202020204" pitchFamily="34" charset="0"/>
              <a:buChar char="•"/>
            </a:pPr>
            <a:endParaRPr lang="en-GB" dirty="0"/>
          </a:p>
        </p:txBody>
      </p:sp>
    </p:spTree>
    <p:extLst>
      <p:ext uri="{BB962C8B-B14F-4D97-AF65-F5344CB8AC3E}">
        <p14:creationId xmlns:p14="http://schemas.microsoft.com/office/powerpoint/2010/main" val="4711986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Non-primary Channel Access - Recap</a:t>
            </a:r>
            <a:endParaRPr lang="en-GB" dirty="0"/>
          </a:p>
        </p:txBody>
      </p:sp>
      <p:sp>
        <p:nvSpPr>
          <p:cNvPr id="9218" name="Rectangle 2"/>
          <p:cNvSpPr>
            <a:spLocks noGrp="1" noChangeArrowheads="1"/>
          </p:cNvSpPr>
          <p:nvPr>
            <p:ph idx="1"/>
          </p:nvPr>
        </p:nvSpPr>
        <p:spPr>
          <a:xfrm>
            <a:off x="685801" y="1600200"/>
            <a:ext cx="7770813" cy="3084910"/>
          </a:xfrm>
          <a:ln/>
        </p:spPr>
        <p:txBody>
          <a:bodyPr/>
          <a:lstStyle/>
          <a:p>
            <a:pPr marL="285750" indent="-285750" algn="just">
              <a:buFont typeface="Arial" panose="020B0604020202020204" pitchFamily="34" charset="0"/>
              <a:buChar char="•"/>
            </a:pPr>
            <a:r>
              <a:rPr lang="en-US" sz="1500" dirty="0"/>
              <a:t>Per baseline, if the primary channel (PCH) is busy due to an OBSS transmission, then no BSS transmissions are possible even if there is a secondary channel that is idle. </a:t>
            </a:r>
          </a:p>
          <a:p>
            <a:pPr marL="285750" indent="-285750" algn="just">
              <a:buFont typeface="Arial" panose="020B0604020202020204" pitchFamily="34" charset="0"/>
              <a:buChar char="•"/>
            </a:pPr>
            <a:r>
              <a:rPr lang="en-US" sz="1500" dirty="0"/>
              <a:t>As a solution, non-primary channel access (NPCA) mechanism has been proposed [1-14]. </a:t>
            </a:r>
          </a:p>
          <a:p>
            <a:pPr marL="285750" indent="-285750" algn="just">
              <a:buFont typeface="Arial" panose="020B0604020202020204" pitchFamily="34" charset="0"/>
              <a:buChar char="•"/>
            </a:pPr>
            <a:r>
              <a:rPr lang="en-US" sz="1500" dirty="0"/>
              <a:t>In NPCA operation, NPCA AP defines an NPCA backup PCH. </a:t>
            </a:r>
          </a:p>
          <a:p>
            <a:pPr marL="285750" indent="-285750" algn="just">
              <a:buFont typeface="Arial" panose="020B0604020202020204" pitchFamily="34" charset="0"/>
              <a:buChar char="•"/>
            </a:pPr>
            <a:r>
              <a:rPr lang="en-US" sz="1500" dirty="0"/>
              <a:t>If an OBSS transmission occupies the PCH of the AP, the AP and associated NPCA supporting non-AP STAs switch to the NPCA backup PCH for frame exchanges. </a:t>
            </a:r>
          </a:p>
          <a:p>
            <a:pPr marL="285750" indent="-285750" algn="just">
              <a:buFont typeface="Arial" panose="020B0604020202020204" pitchFamily="34" charset="0"/>
              <a:buChar char="•"/>
            </a:pPr>
            <a:r>
              <a:rPr lang="en-US" sz="1500" dirty="0"/>
              <a:t>The frame exchanges are performed while treating that backup PCH as the temporary PCH. These exchanges may continue till either: </a:t>
            </a:r>
          </a:p>
          <a:p>
            <a:pPr marL="585788" lvl="1" indent="-285750" algn="just">
              <a:buFont typeface="Arial" panose="020B0604020202020204" pitchFamily="34" charset="0"/>
              <a:buChar char="•"/>
            </a:pPr>
            <a:r>
              <a:rPr lang="en-US" sz="1400" dirty="0"/>
              <a:t>The end of the PPDU duration set by the OBSS transmission on the PCH. We refer to this as </a:t>
            </a:r>
            <a:r>
              <a:rPr lang="en-US" sz="1400" i="1" dirty="0"/>
              <a:t>PPDU duration based NPCA</a:t>
            </a:r>
            <a:r>
              <a:rPr lang="en-US" sz="1400" dirty="0"/>
              <a:t>.</a:t>
            </a:r>
          </a:p>
          <a:p>
            <a:pPr marL="585788" lvl="1" indent="-285750" algn="just">
              <a:buFont typeface="Arial" panose="020B0604020202020204" pitchFamily="34" charset="0"/>
              <a:buChar char="•"/>
            </a:pPr>
            <a:r>
              <a:rPr lang="en-US" sz="1400" dirty="0"/>
              <a:t>The end of the NAV duration set by the OBSS transmission on PCH. We refer to this as </a:t>
            </a:r>
            <a:r>
              <a:rPr lang="en-US" sz="1400" i="1" dirty="0"/>
              <a:t>NAV duration based NPCA</a:t>
            </a:r>
            <a:r>
              <a:rPr lang="en-US" sz="1400" dirty="0"/>
              <a:t>. </a:t>
            </a:r>
          </a:p>
          <a:p>
            <a:pPr marL="285750" indent="-285750" algn="just">
              <a:buFont typeface="Arial" panose="020B0604020202020204" pitchFamily="34" charset="0"/>
              <a:buChar char="•"/>
            </a:pPr>
            <a:r>
              <a:rPr lang="en-US" sz="1500" dirty="0"/>
              <a:t>The AP and non-AP STAs return to the PCH at the end of the duration.</a:t>
            </a:r>
            <a:endParaRPr lang="en-GB"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pic>
        <p:nvPicPr>
          <p:cNvPr id="8" name="그림 7">
            <a:extLst>
              <a:ext uri="{FF2B5EF4-FFF2-40B4-BE49-F238E27FC236}">
                <a16:creationId xmlns:a16="http://schemas.microsoft.com/office/drawing/2014/main" id="{BB2072F6-AB19-4027-A8D3-B09BE7168301}"/>
              </a:ext>
            </a:extLst>
          </p:cNvPr>
          <p:cNvPicPr>
            <a:picLocks noChangeAspect="1"/>
          </p:cNvPicPr>
          <p:nvPr/>
        </p:nvPicPr>
        <p:blipFill>
          <a:blip r:embed="rId3"/>
          <a:stretch>
            <a:fillRect/>
          </a:stretch>
        </p:blipFill>
        <p:spPr>
          <a:xfrm>
            <a:off x="2438400" y="4924425"/>
            <a:ext cx="4153711" cy="16002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NPCA open issues</a:t>
            </a:r>
            <a:endParaRPr lang="en-GB" dirty="0"/>
          </a:p>
        </p:txBody>
      </p:sp>
      <p:sp>
        <p:nvSpPr>
          <p:cNvPr id="9218" name="Rectangle 2"/>
          <p:cNvSpPr>
            <a:spLocks noGrp="1" noChangeArrowheads="1"/>
          </p:cNvSpPr>
          <p:nvPr>
            <p:ph idx="1"/>
          </p:nvPr>
        </p:nvSpPr>
        <p:spPr>
          <a:xfrm>
            <a:off x="685801" y="1600200"/>
            <a:ext cx="7770813" cy="4038600"/>
          </a:xfrm>
          <a:ln/>
        </p:spPr>
        <p:txBody>
          <a:bodyPr/>
          <a:lstStyle/>
          <a:p>
            <a:pPr marL="128588" indent="-128588" algn="just">
              <a:buFont typeface="Arial" panose="020B0604020202020204" pitchFamily="34" charset="0"/>
              <a:buChar char="•"/>
            </a:pPr>
            <a:r>
              <a:rPr lang="en-US" sz="1500" dirty="0"/>
              <a:t>Several issues with NPCA operation need to yet be resolved:</a:t>
            </a:r>
          </a:p>
          <a:p>
            <a:pPr marL="528638" lvl="1" indent="-228600" algn="just">
              <a:buFont typeface="+mj-lt"/>
              <a:buAutoNum type="arabicPeriod"/>
            </a:pPr>
            <a:r>
              <a:rPr lang="en-US" sz="1300" dirty="0"/>
              <a:t>How does NPCA behavior co-exist with the Spatial Reuse operation?</a:t>
            </a:r>
          </a:p>
          <a:p>
            <a:pPr marL="528638" lvl="1" indent="-228600" algn="just">
              <a:buFont typeface="+mj-lt"/>
              <a:buAutoNum type="arabicPeriod"/>
            </a:pPr>
            <a:r>
              <a:rPr lang="en-US" sz="1300" dirty="0"/>
              <a:t>How to prevent a non-AP STA with a large NPCA switch delay from degrading performance of NPCA operation?</a:t>
            </a:r>
          </a:p>
          <a:p>
            <a:pPr marL="528638" lvl="1" indent="-228600" algn="just">
              <a:buFont typeface="+mj-lt"/>
              <a:buAutoNum type="arabicPeriod"/>
            </a:pPr>
            <a:r>
              <a:rPr lang="en-US" sz="1300" dirty="0"/>
              <a:t>How to ensure that medium is reserved on NPCA PCH till a peer device completes the NPCA switch?</a:t>
            </a:r>
          </a:p>
          <a:p>
            <a:pPr marL="528638" lvl="1" indent="-228600" algn="just">
              <a:buFont typeface="+mj-lt"/>
              <a:buAutoNum type="arabicPeriod"/>
            </a:pPr>
            <a:r>
              <a:rPr lang="en-US" sz="1300" dirty="0"/>
              <a:t>Further details on a trigger-based and a non-trigger based operation on NPCA PCH are required.</a:t>
            </a:r>
          </a:p>
          <a:p>
            <a:pPr marL="285750" indent="-285750" algn="just">
              <a:buFont typeface="Arial" panose="020B0604020202020204" pitchFamily="34" charset="0"/>
              <a:buChar char="•"/>
            </a:pPr>
            <a:r>
              <a:rPr lang="en-US" sz="1500" dirty="0"/>
              <a:t>Solutions to the aforementioned 4 issues are discussed in this proposal.</a:t>
            </a:r>
            <a:endParaRPr lang="en-US" dirty="0"/>
          </a:p>
          <a:p>
            <a:pPr marL="428626" lvl="1" indent="-128588" algn="just">
              <a:buFont typeface="Arial" panose="020B0604020202020204" pitchFamily="34" charset="0"/>
              <a:buChar char="•"/>
            </a:pPr>
            <a:endParaRPr lang="en-GB" sz="1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spTree>
    <p:extLst>
      <p:ext uri="{BB962C8B-B14F-4D97-AF65-F5344CB8AC3E}">
        <p14:creationId xmlns:p14="http://schemas.microsoft.com/office/powerpoint/2010/main" val="2099564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NPCA operation with Spatial Reuse</a:t>
            </a:r>
            <a:endParaRPr lang="en-GB" dirty="0"/>
          </a:p>
        </p:txBody>
      </p:sp>
      <p:sp>
        <p:nvSpPr>
          <p:cNvPr id="9218" name="Rectangle 2"/>
          <p:cNvSpPr>
            <a:spLocks noGrp="1" noChangeArrowheads="1"/>
          </p:cNvSpPr>
          <p:nvPr>
            <p:ph idx="1"/>
          </p:nvPr>
        </p:nvSpPr>
        <p:spPr>
          <a:xfrm>
            <a:off x="685801" y="1600200"/>
            <a:ext cx="7770813" cy="4038600"/>
          </a:xfrm>
          <a:ln/>
        </p:spPr>
        <p:txBody>
          <a:bodyPr/>
          <a:lstStyle/>
          <a:p>
            <a:pPr marL="128588" indent="-128588" algn="just">
              <a:buFont typeface="Arial" panose="020B0604020202020204" pitchFamily="34" charset="0"/>
              <a:buChar char="•"/>
            </a:pPr>
            <a:r>
              <a:rPr lang="en-US" sz="1500" dirty="0">
                <a:highlight>
                  <a:srgbClr val="00FF00"/>
                </a:highlight>
              </a:rPr>
              <a:t>Problem 1</a:t>
            </a:r>
            <a:r>
              <a:rPr lang="en-US" sz="1500" dirty="0"/>
              <a:t>: How does NPCA behavior co-exist with the Spatial Reuse operation?</a:t>
            </a:r>
          </a:p>
          <a:p>
            <a:pPr marL="128588" indent="-128588" algn="just">
              <a:buFont typeface="Arial" panose="020B0604020202020204" pitchFamily="34" charset="0"/>
              <a:buChar char="•"/>
            </a:pPr>
            <a:r>
              <a:rPr lang="en-US" sz="1500" dirty="0"/>
              <a:t>If an AP enables spatial reuse mechanisms (OBSS-PD or PSR), then a legacy STA may initiate a TXOP with the AP, after the AP has triggered an NPCA switch due to an OBSS transmission.</a:t>
            </a:r>
          </a:p>
          <a:p>
            <a:pPr marL="428626" lvl="1" indent="-128588" algn="just">
              <a:buFont typeface="Arial" panose="020B0604020202020204" pitchFamily="34" charset="0"/>
              <a:buChar char="•"/>
            </a:pPr>
            <a:r>
              <a:rPr lang="en-US" sz="1200" dirty="0"/>
              <a:t>This can lead to wasteful transmissions on the primary channel, which can also potentially harm the OBSS transmissions.</a:t>
            </a:r>
          </a:p>
          <a:p>
            <a:pPr marL="128588" indent="-128588" algn="just">
              <a:buFont typeface="Arial" panose="020B0604020202020204" pitchFamily="34" charset="0"/>
              <a:buChar char="•"/>
            </a:pPr>
            <a:r>
              <a:rPr lang="en-US" sz="1500" dirty="0"/>
              <a:t>Proposed solution: When a UHR AP enables NPCA operation it shall follow one of the following options:</a:t>
            </a:r>
          </a:p>
          <a:p>
            <a:pPr marL="428626" lvl="1" indent="-128588" algn="just">
              <a:buFont typeface="Arial" panose="020B0604020202020204" pitchFamily="34" charset="0"/>
              <a:buChar char="•"/>
            </a:pPr>
            <a:r>
              <a:rPr lang="en-US" sz="1200" i="1" dirty="0"/>
              <a:t>Option 1 (preferred)</a:t>
            </a:r>
            <a:r>
              <a:rPr lang="en-US" sz="1200" dirty="0"/>
              <a:t>: The AP shall disable Spatial reuse operation before enabling NPCA, by setting the PSR Disallowed subfield and Non-SRG OBSS PD SR Disallowed subfield of the SR Control field of the Spatial Reuse Parameter Set element transmitted by the AP to 1.</a:t>
            </a:r>
          </a:p>
          <a:p>
            <a:pPr marL="428626" lvl="1" indent="-128588" algn="just">
              <a:buFont typeface="Arial" panose="020B0604020202020204" pitchFamily="34" charset="0"/>
              <a:buChar char="•"/>
            </a:pPr>
            <a:r>
              <a:rPr lang="en-US" sz="1200" i="1" dirty="0"/>
              <a:t>Option 2</a:t>
            </a:r>
            <a:r>
              <a:rPr lang="en-US" sz="1200" dirty="0"/>
              <a:t>: If the AP continues to allow spatial reuse operation in its BSS, NPCA shall be triggered only if the received OBSS transmission is a HE+ PPDU that disallows spatial reuse, as indicated in the Spatial Reuse fields(s) of the SIG A field of the PPDU.</a:t>
            </a:r>
          </a:p>
          <a:p>
            <a:pPr marL="428626" lvl="1" indent="-128588" algn="just">
              <a:buFont typeface="Arial" panose="020B0604020202020204" pitchFamily="34" charset="0"/>
              <a:buChar char="•"/>
            </a:pPr>
            <a:endParaRPr lang="en-US" sz="1200" dirty="0">
              <a:highlight>
                <a:srgbClr val="FFFF00"/>
              </a:highlight>
            </a:endParaRPr>
          </a:p>
          <a:p>
            <a:pPr marL="428626" lvl="1" indent="-128588" algn="just">
              <a:buFont typeface="Arial" panose="020B0604020202020204" pitchFamily="34" charset="0"/>
              <a:buChar char="•"/>
            </a:pPr>
            <a:endParaRPr lang="en-GB" sz="1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spTree>
    <p:extLst>
      <p:ext uri="{BB962C8B-B14F-4D97-AF65-F5344CB8AC3E}">
        <p14:creationId xmlns:p14="http://schemas.microsoft.com/office/powerpoint/2010/main" val="36086825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685801" y="1524000"/>
            <a:ext cx="7770813" cy="4800600"/>
          </a:xfrm>
          <a:ln/>
        </p:spPr>
        <p:txBody>
          <a:bodyPr/>
          <a:lstStyle/>
          <a:p>
            <a:pPr marL="128588" indent="-128588" algn="just">
              <a:buFont typeface="Arial" panose="020B0604020202020204" pitchFamily="34" charset="0"/>
              <a:buChar char="•"/>
            </a:pPr>
            <a:r>
              <a:rPr lang="en-US" sz="1500" dirty="0">
                <a:highlight>
                  <a:srgbClr val="00FF00"/>
                </a:highlight>
              </a:rPr>
              <a:t>Problem 2</a:t>
            </a:r>
            <a:r>
              <a:rPr lang="en-US" sz="1500" dirty="0"/>
              <a:t>: Prevent a large NPCA switch delay from degrading NPCA performance?</a:t>
            </a:r>
          </a:p>
          <a:p>
            <a:pPr marL="128588" indent="-128588" algn="just">
              <a:buFont typeface="Arial" panose="020B0604020202020204" pitchFamily="34" charset="0"/>
              <a:buChar char="•"/>
            </a:pPr>
            <a:r>
              <a:rPr lang="en-US" sz="1500" dirty="0"/>
              <a:t>After observing an NPCA trigger condition, NPCA AP may switch to the NPCA primary channel (PCH) and poll the NPCA STAs to determine their availability.</a:t>
            </a:r>
          </a:p>
          <a:p>
            <a:pPr marL="428626" lvl="1" indent="-128588" algn="just">
              <a:buFont typeface="Arial" panose="020B0604020202020204" pitchFamily="34" charset="0"/>
              <a:buChar char="•"/>
            </a:pPr>
            <a:r>
              <a:rPr lang="en-US" sz="1200" dirty="0">
                <a:solidFill>
                  <a:schemeClr val="tx1"/>
                </a:solidFill>
              </a:rPr>
              <a:t>Note: The polling has to be performed after all the intended non-AP STAs have performed the NPCA switch.</a:t>
            </a:r>
          </a:p>
          <a:p>
            <a:pPr marL="0" indent="0" algn="just"/>
            <a:endParaRPr lang="en-US" sz="1500" dirty="0">
              <a:solidFill>
                <a:schemeClr val="tx1"/>
              </a:solidFill>
            </a:endParaRPr>
          </a:p>
          <a:p>
            <a:pPr marL="128588" indent="-128588" algn="just">
              <a:buFont typeface="Arial" panose="020B0604020202020204" pitchFamily="34" charset="0"/>
              <a:buChar char="•"/>
            </a:pPr>
            <a:endParaRPr lang="en-US" sz="1500" dirty="0">
              <a:solidFill>
                <a:schemeClr val="tx1"/>
              </a:solidFill>
            </a:endParaRPr>
          </a:p>
          <a:p>
            <a:pPr marL="128588" indent="-128588" algn="just">
              <a:buFont typeface="Arial" panose="020B0604020202020204" pitchFamily="34" charset="0"/>
              <a:buChar char="•"/>
            </a:pPr>
            <a:endParaRPr lang="en-US" sz="1500" dirty="0">
              <a:solidFill>
                <a:schemeClr val="tx1"/>
              </a:solidFill>
            </a:endParaRPr>
          </a:p>
          <a:p>
            <a:pPr marL="0" indent="0" algn="just"/>
            <a:endParaRPr lang="en-US" sz="1400" dirty="0">
              <a:solidFill>
                <a:schemeClr val="tx1"/>
              </a:solidFill>
            </a:endParaRPr>
          </a:p>
          <a:p>
            <a:pPr marL="128588" indent="-128588" algn="just">
              <a:buFont typeface="Arial" panose="020B0604020202020204" pitchFamily="34" charset="0"/>
              <a:buChar char="•"/>
            </a:pPr>
            <a:r>
              <a:rPr lang="en-US" sz="1500" dirty="0">
                <a:solidFill>
                  <a:schemeClr val="tx1"/>
                </a:solidFill>
              </a:rPr>
              <a:t>Non-AP STAs requiring a large NPCA switch delay lead to wastage of resources and reduced channel access opportunity on NPCA PCH.</a:t>
            </a:r>
          </a:p>
          <a:p>
            <a:pPr marL="428626" lvl="1" indent="-128588" algn="just">
              <a:buFont typeface="Arial" panose="020B0604020202020204" pitchFamily="34" charset="0"/>
              <a:buChar char="•"/>
            </a:pPr>
            <a:r>
              <a:rPr lang="en-US" sz="1200" dirty="0">
                <a:solidFill>
                  <a:schemeClr val="tx1"/>
                </a:solidFill>
              </a:rPr>
              <a:t>Note: If it is unclear if the AP will poll such an non-AP STA or not, there is little incentive for the non-AP STA to participate in NPCA.</a:t>
            </a:r>
          </a:p>
          <a:p>
            <a:pPr marL="128588" indent="-128588" algn="just">
              <a:buFont typeface="Arial" panose="020B0604020202020204" pitchFamily="34" charset="0"/>
              <a:buChar char="•"/>
            </a:pPr>
            <a:r>
              <a:rPr lang="en-US" sz="1500" dirty="0">
                <a:solidFill>
                  <a:schemeClr val="tx1"/>
                </a:solidFill>
              </a:rPr>
              <a:t>Proposed solution: </a:t>
            </a:r>
          </a:p>
          <a:p>
            <a:pPr marL="428626" lvl="1" indent="-128588" algn="just">
              <a:buFont typeface="Arial" panose="020B0604020202020204" pitchFamily="34" charset="0"/>
              <a:buChar char="•"/>
            </a:pPr>
            <a:r>
              <a:rPr lang="en-US" sz="1200" dirty="0">
                <a:solidFill>
                  <a:schemeClr val="tx1"/>
                </a:solidFill>
              </a:rPr>
              <a:t>An AP when enabling NPCA operation shall indicate in the NPCA Parameters the Maximum NPCA Switch Delay for which it will defer polling after performing NPCA switch. </a:t>
            </a:r>
          </a:p>
          <a:p>
            <a:pPr marL="428626" lvl="1" indent="-128588" algn="just">
              <a:buFont typeface="Arial" panose="020B0604020202020204" pitchFamily="34" charset="0"/>
              <a:buChar char="•"/>
            </a:pPr>
            <a:r>
              <a:rPr lang="en-US" sz="1200" dirty="0">
                <a:solidFill>
                  <a:schemeClr val="tx1"/>
                </a:solidFill>
              </a:rPr>
              <a:t>A non-AP STA with a longer NPCA switch delay either: (</a:t>
            </a:r>
            <a:r>
              <a:rPr lang="en-US" sz="1200" dirty="0" err="1">
                <a:solidFill>
                  <a:schemeClr val="tx1"/>
                </a:solidFill>
              </a:rPr>
              <a:t>i</a:t>
            </a:r>
            <a:r>
              <a:rPr lang="en-US" sz="1200" dirty="0">
                <a:solidFill>
                  <a:schemeClr val="tx1"/>
                </a:solidFill>
              </a:rPr>
              <a:t>) shall not participate in NPCA operation or (ii) is not expected to be triggered/polled by the AP in the first frame exchange after performing the switch to NPCA PCH.</a:t>
            </a:r>
          </a:p>
          <a:p>
            <a:pPr marL="728663" lvl="2" indent="-128588" algn="just">
              <a:buFont typeface="Arial" panose="020B0604020202020204" pitchFamily="34" charset="0"/>
              <a:buChar char="•"/>
            </a:pPr>
            <a:r>
              <a:rPr lang="en-US" sz="1200" dirty="0">
                <a:solidFill>
                  <a:schemeClr val="tx1"/>
                </a:solidFill>
              </a:rPr>
              <a:t>In other words, the Maximum NPCA Switch Delay is informational for the non-AP STA to help determine if it should participate in NPCA operation.</a:t>
            </a:r>
          </a:p>
          <a:p>
            <a:pPr marL="428626" lvl="1" indent="-128588" algn="just">
              <a:buFont typeface="Arial" panose="020B0604020202020204" pitchFamily="34" charset="0"/>
              <a:buChar char="•"/>
            </a:pPr>
            <a:r>
              <a:rPr lang="en-US" sz="1200" dirty="0">
                <a:solidFill>
                  <a:schemeClr val="tx1"/>
                </a:solidFill>
              </a:rPr>
              <a:t>Note: The AP may still serve NPCA STAs with a longer NPCA Switch Delay, but later within the TXOP.</a:t>
            </a:r>
          </a:p>
          <a:p>
            <a:pPr marL="428626" lvl="1" indent="-128588" algn="just">
              <a:buFont typeface="Arial" panose="020B0604020202020204" pitchFamily="34" charset="0"/>
              <a:buChar char="•"/>
            </a:pPr>
            <a:endParaRPr lang="en-GB" sz="1200" dirty="0">
              <a:solidFill>
                <a:schemeClr val="tx1"/>
              </a:solidFill>
            </a:endParaRPr>
          </a:p>
        </p:txBody>
      </p:sp>
      <p:sp>
        <p:nvSpPr>
          <p:cNvPr id="2" name="Title 1"/>
          <p:cNvSpPr>
            <a:spLocks noGrp="1"/>
          </p:cNvSpPr>
          <p:nvPr>
            <p:ph type="title"/>
          </p:nvPr>
        </p:nvSpPr>
        <p:spPr>
          <a:xfrm>
            <a:off x="685801" y="685802"/>
            <a:ext cx="7770813" cy="1065213"/>
          </a:xfrm>
        </p:spPr>
        <p:txBody>
          <a:bodyPr/>
          <a:lstStyle/>
          <a:p>
            <a:r>
              <a:rPr lang="en-US" dirty="0"/>
              <a:t>2. Indicating maximum NPCA switch delay</a:t>
            </a:r>
            <a:endParaRPr lang="en-GB" dirty="0"/>
          </a:p>
        </p:txBody>
      </p:sp>
      <p:sp>
        <p:nvSpPr>
          <p:cNvPr id="6" name="Slide Number Placeholder 5"/>
          <p:cNvSpPr>
            <a:spLocks noGrp="1"/>
          </p:cNvSpPr>
          <p:nvPr>
            <p:ph type="sldNum" idx="12"/>
          </p:nvPr>
        </p:nvSpPr>
        <p:spPr>
          <a:xfrm>
            <a:off x="4344989" y="6475415"/>
            <a:ext cx="528637" cy="363537"/>
          </a:xfrm>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grpSp>
        <p:nvGrpSpPr>
          <p:cNvPr id="9" name="Group 8">
            <a:extLst>
              <a:ext uri="{FF2B5EF4-FFF2-40B4-BE49-F238E27FC236}">
                <a16:creationId xmlns:a16="http://schemas.microsoft.com/office/drawing/2014/main" id="{6892DE55-7507-4490-8C91-604BA3468EA2}"/>
              </a:ext>
            </a:extLst>
          </p:cNvPr>
          <p:cNvGrpSpPr/>
          <p:nvPr/>
        </p:nvGrpSpPr>
        <p:grpSpPr>
          <a:xfrm>
            <a:off x="2571736" y="2743200"/>
            <a:ext cx="3752053" cy="967732"/>
            <a:chOff x="2571736" y="2819400"/>
            <a:chExt cx="3752053" cy="967732"/>
          </a:xfrm>
        </p:grpSpPr>
        <p:cxnSp>
          <p:nvCxnSpPr>
            <p:cNvPr id="14" name="Straight Arrow Connector 13">
              <a:extLst>
                <a:ext uri="{FF2B5EF4-FFF2-40B4-BE49-F238E27FC236}">
                  <a16:creationId xmlns:a16="http://schemas.microsoft.com/office/drawing/2014/main" id="{D0363513-4D82-4F20-8471-C29E0108174F}"/>
                </a:ext>
              </a:extLst>
            </p:cNvPr>
            <p:cNvCxnSpPr>
              <a:cxnSpLocks/>
            </p:cNvCxnSpPr>
            <p:nvPr/>
          </p:nvCxnSpPr>
          <p:spPr bwMode="auto">
            <a:xfrm>
              <a:off x="2893200" y="3484563"/>
              <a:ext cx="343058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Straight Connector 18">
              <a:extLst>
                <a:ext uri="{FF2B5EF4-FFF2-40B4-BE49-F238E27FC236}">
                  <a16:creationId xmlns:a16="http://schemas.microsoft.com/office/drawing/2014/main" id="{3B134682-8398-4C64-A6C0-D0A76280FA95}"/>
                </a:ext>
              </a:extLst>
            </p:cNvPr>
            <p:cNvCxnSpPr>
              <a:cxnSpLocks/>
            </p:cNvCxnSpPr>
            <p:nvPr/>
          </p:nvCxnSpPr>
          <p:spPr bwMode="auto">
            <a:xfrm>
              <a:off x="3199589" y="2819400"/>
              <a:ext cx="0" cy="81756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5" name="TextBox 24">
              <a:extLst>
                <a:ext uri="{FF2B5EF4-FFF2-40B4-BE49-F238E27FC236}">
                  <a16:creationId xmlns:a16="http://schemas.microsoft.com/office/drawing/2014/main" id="{CACEB45D-BA4B-49A2-8E0B-15F2D01C2B64}"/>
                </a:ext>
              </a:extLst>
            </p:cNvPr>
            <p:cNvSpPr txBox="1"/>
            <p:nvPr/>
          </p:nvSpPr>
          <p:spPr>
            <a:xfrm>
              <a:off x="2571736" y="3571688"/>
              <a:ext cx="1389853" cy="215444"/>
            </a:xfrm>
            <a:prstGeom prst="rect">
              <a:avLst/>
            </a:prstGeom>
            <a:noFill/>
          </p:spPr>
          <p:txBody>
            <a:bodyPr wrap="square" rtlCol="0">
              <a:spAutoFit/>
            </a:bodyPr>
            <a:lstStyle/>
            <a:p>
              <a:pPr algn="ctr"/>
              <a:r>
                <a:rPr lang="en-US" sz="800" dirty="0">
                  <a:solidFill>
                    <a:schemeClr val="tx1"/>
                  </a:solidFill>
                </a:rPr>
                <a:t>NPCA switch trigger time</a:t>
              </a:r>
            </a:p>
          </p:txBody>
        </p:sp>
        <p:cxnSp>
          <p:nvCxnSpPr>
            <p:cNvPr id="33" name="Straight Connector 32">
              <a:extLst>
                <a:ext uri="{FF2B5EF4-FFF2-40B4-BE49-F238E27FC236}">
                  <a16:creationId xmlns:a16="http://schemas.microsoft.com/office/drawing/2014/main" id="{C8187D05-D34B-47CB-829F-DFBA95292517}"/>
                </a:ext>
              </a:extLst>
            </p:cNvPr>
            <p:cNvCxnSpPr>
              <a:cxnSpLocks/>
            </p:cNvCxnSpPr>
            <p:nvPr/>
          </p:nvCxnSpPr>
          <p:spPr bwMode="auto">
            <a:xfrm>
              <a:off x="3885389" y="2819400"/>
              <a:ext cx="0" cy="28424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7" name="Straight Arrow Connector 26">
              <a:extLst>
                <a:ext uri="{FF2B5EF4-FFF2-40B4-BE49-F238E27FC236}">
                  <a16:creationId xmlns:a16="http://schemas.microsoft.com/office/drawing/2014/main" id="{544E1025-12E9-47C2-9D55-3CC73BCDB974}"/>
                </a:ext>
              </a:extLst>
            </p:cNvPr>
            <p:cNvCxnSpPr/>
            <p:nvPr/>
          </p:nvCxnSpPr>
          <p:spPr bwMode="auto">
            <a:xfrm>
              <a:off x="3199589" y="2988677"/>
              <a:ext cx="6858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6" name="TextBox 35">
              <a:extLst>
                <a:ext uri="{FF2B5EF4-FFF2-40B4-BE49-F238E27FC236}">
                  <a16:creationId xmlns:a16="http://schemas.microsoft.com/office/drawing/2014/main" id="{6DB32F1B-9A14-40F5-9948-CFAAA68472E3}"/>
                </a:ext>
              </a:extLst>
            </p:cNvPr>
            <p:cNvSpPr txBox="1"/>
            <p:nvPr/>
          </p:nvSpPr>
          <p:spPr>
            <a:xfrm>
              <a:off x="3123389" y="2819400"/>
              <a:ext cx="838200" cy="338554"/>
            </a:xfrm>
            <a:prstGeom prst="rect">
              <a:avLst/>
            </a:prstGeom>
            <a:noFill/>
          </p:spPr>
          <p:txBody>
            <a:bodyPr wrap="square" rtlCol="0">
              <a:spAutoFit/>
            </a:bodyPr>
            <a:lstStyle/>
            <a:p>
              <a:pPr algn="ctr"/>
              <a:r>
                <a:rPr lang="en-US" sz="800" dirty="0">
                  <a:solidFill>
                    <a:schemeClr val="tx1"/>
                  </a:solidFill>
                </a:rPr>
                <a:t>AP’s NPCA Switch Delay</a:t>
              </a:r>
            </a:p>
          </p:txBody>
        </p:sp>
        <p:sp>
          <p:nvSpPr>
            <p:cNvPr id="28" name="Rectangle 27">
              <a:extLst>
                <a:ext uri="{FF2B5EF4-FFF2-40B4-BE49-F238E27FC236}">
                  <a16:creationId xmlns:a16="http://schemas.microsoft.com/office/drawing/2014/main" id="{859DF44E-5F8D-419D-81C8-4716D4A73D76}"/>
                </a:ext>
              </a:extLst>
            </p:cNvPr>
            <p:cNvSpPr/>
            <p:nvPr/>
          </p:nvSpPr>
          <p:spPr bwMode="auto">
            <a:xfrm>
              <a:off x="4647389" y="3027445"/>
              <a:ext cx="1142984"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Polling Control frame</a:t>
              </a:r>
            </a:p>
          </p:txBody>
        </p:sp>
        <p:cxnSp>
          <p:nvCxnSpPr>
            <p:cNvPr id="9216" name="Straight Arrow Connector 9215">
              <a:extLst>
                <a:ext uri="{FF2B5EF4-FFF2-40B4-BE49-F238E27FC236}">
                  <a16:creationId xmlns:a16="http://schemas.microsoft.com/office/drawing/2014/main" id="{85627BB0-85EE-4D61-B580-29A3DC0E7FA3}"/>
                </a:ext>
              </a:extLst>
            </p:cNvPr>
            <p:cNvCxnSpPr/>
            <p:nvPr/>
          </p:nvCxnSpPr>
          <p:spPr bwMode="auto">
            <a:xfrm>
              <a:off x="3199589" y="3332163"/>
              <a:ext cx="144780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0" name="Straight Connector 39">
              <a:extLst>
                <a:ext uri="{FF2B5EF4-FFF2-40B4-BE49-F238E27FC236}">
                  <a16:creationId xmlns:a16="http://schemas.microsoft.com/office/drawing/2014/main" id="{378B1327-ECDA-437E-9252-97F21E298AB8}"/>
                </a:ext>
              </a:extLst>
            </p:cNvPr>
            <p:cNvCxnSpPr>
              <a:cxnSpLocks/>
            </p:cNvCxnSpPr>
            <p:nvPr/>
          </p:nvCxnSpPr>
          <p:spPr bwMode="auto">
            <a:xfrm>
              <a:off x="4647389" y="2819400"/>
              <a:ext cx="3717" cy="8345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1" name="TextBox 40">
              <a:extLst>
                <a:ext uri="{FF2B5EF4-FFF2-40B4-BE49-F238E27FC236}">
                  <a16:creationId xmlns:a16="http://schemas.microsoft.com/office/drawing/2014/main" id="{D6BE29C1-18C5-4315-B548-1A58C3DD6423}"/>
                </a:ext>
              </a:extLst>
            </p:cNvPr>
            <p:cNvSpPr txBox="1"/>
            <p:nvPr/>
          </p:nvSpPr>
          <p:spPr>
            <a:xfrm>
              <a:off x="3298122" y="3161396"/>
              <a:ext cx="1291657" cy="338554"/>
            </a:xfrm>
            <a:prstGeom prst="rect">
              <a:avLst/>
            </a:prstGeom>
            <a:noFill/>
          </p:spPr>
          <p:txBody>
            <a:bodyPr wrap="square" rtlCol="0">
              <a:spAutoFit/>
            </a:bodyPr>
            <a:lstStyle/>
            <a:p>
              <a:pPr algn="ctr"/>
              <a:r>
                <a:rPr lang="en-US" sz="800" dirty="0">
                  <a:solidFill>
                    <a:schemeClr val="tx1"/>
                  </a:solidFill>
                </a:rPr>
                <a:t>Max{NPCA Switch Delay of intended recipients}</a:t>
              </a:r>
            </a:p>
          </p:txBody>
        </p:sp>
      </p:grpSp>
    </p:spTree>
    <p:extLst>
      <p:ext uri="{BB962C8B-B14F-4D97-AF65-F5344CB8AC3E}">
        <p14:creationId xmlns:p14="http://schemas.microsoft.com/office/powerpoint/2010/main" val="41481527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Medium reservation on NPCA PCH (1/3)</a:t>
            </a:r>
            <a:endParaRPr lang="en-GB" dirty="0"/>
          </a:p>
        </p:txBody>
      </p:sp>
      <p:sp>
        <p:nvSpPr>
          <p:cNvPr id="9218" name="Rectangle 2"/>
          <p:cNvSpPr>
            <a:spLocks noGrp="1" noChangeArrowheads="1"/>
          </p:cNvSpPr>
          <p:nvPr>
            <p:ph idx="1"/>
          </p:nvPr>
        </p:nvSpPr>
        <p:spPr>
          <a:xfrm>
            <a:off x="696913" y="1734082"/>
            <a:ext cx="7770813" cy="4343400"/>
          </a:xfrm>
          <a:ln/>
        </p:spPr>
        <p:txBody>
          <a:bodyPr/>
          <a:lstStyle/>
          <a:p>
            <a:pPr marL="128588" indent="-128588" algn="just">
              <a:buFont typeface="Arial" panose="020B0604020202020204" pitchFamily="34" charset="0"/>
              <a:buChar char="•"/>
            </a:pPr>
            <a:r>
              <a:rPr lang="en-US" sz="1500" dirty="0">
                <a:highlight>
                  <a:srgbClr val="00FF00"/>
                </a:highlight>
              </a:rPr>
              <a:t>Problem 3</a:t>
            </a:r>
            <a:r>
              <a:rPr lang="en-US" sz="1500" dirty="0"/>
              <a:t>: How to ensure that medium is reserved on NPCA PCH till a peer device completes the NPCA switch?</a:t>
            </a:r>
          </a:p>
          <a:p>
            <a:pPr marL="128588" indent="-128588" algn="just">
              <a:buFont typeface="Arial" panose="020B0604020202020204" pitchFamily="34" charset="0"/>
              <a:buChar char="•"/>
            </a:pPr>
            <a:r>
              <a:rPr lang="en-US" sz="1500" dirty="0"/>
              <a:t>After observing an NPCA trigger condition, NPCA STA 1 may transmit an initial control frame (ICF) to peer NPCA STAs to initiate transmission with it.</a:t>
            </a:r>
          </a:p>
          <a:p>
            <a:pPr marL="428626" lvl="1" indent="-128588" algn="just">
              <a:buFont typeface="Arial" panose="020B0604020202020204" pitchFamily="34" charset="0"/>
              <a:buChar char="•"/>
            </a:pPr>
            <a:r>
              <a:rPr lang="en-US" sz="1200" dirty="0">
                <a:solidFill>
                  <a:schemeClr val="tx1"/>
                </a:solidFill>
              </a:rPr>
              <a:t>Note: The ICF has to be transmitted after the intended recipient(s) have performed the NPCA switch.</a:t>
            </a:r>
            <a:endParaRPr lang="en-US" sz="1500" dirty="0">
              <a:solidFill>
                <a:schemeClr val="tx1"/>
              </a:solidFill>
            </a:endParaRPr>
          </a:p>
          <a:p>
            <a:pPr marL="128588" indent="-128588" algn="just">
              <a:buFont typeface="Arial" panose="020B0604020202020204" pitchFamily="34" charset="0"/>
              <a:buChar char="•"/>
            </a:pPr>
            <a:r>
              <a:rPr lang="en-US" sz="1500" dirty="0">
                <a:solidFill>
                  <a:schemeClr val="tx1"/>
                </a:solidFill>
              </a:rPr>
              <a:t>Waiting till all the intended recipient(s) have performed NPCA switch to start channel contention can lead to low probability of winning channel access.</a:t>
            </a:r>
          </a:p>
          <a:p>
            <a:pPr marL="128588" indent="-128588" algn="just">
              <a:buFont typeface="Arial" panose="020B0604020202020204" pitchFamily="34" charset="0"/>
              <a:buChar char="•"/>
            </a:pPr>
            <a:endParaRPr lang="en-US" sz="1500" dirty="0">
              <a:solidFill>
                <a:schemeClr val="tx1"/>
              </a:solidFill>
            </a:endParaRPr>
          </a:p>
          <a:p>
            <a:pPr marL="128588" indent="-128588" algn="just">
              <a:buFont typeface="Arial" panose="020B0604020202020204" pitchFamily="34" charset="0"/>
              <a:buChar char="•"/>
            </a:pPr>
            <a:endParaRPr lang="en-US" sz="1500" dirty="0">
              <a:solidFill>
                <a:schemeClr val="tx1"/>
              </a:solidFill>
            </a:endParaRPr>
          </a:p>
          <a:p>
            <a:pPr marL="128588" indent="-128588" algn="just">
              <a:buFont typeface="Arial" panose="020B0604020202020204" pitchFamily="34" charset="0"/>
              <a:buChar char="•"/>
            </a:pPr>
            <a:endParaRPr lang="en-US" sz="1500" dirty="0">
              <a:solidFill>
                <a:schemeClr val="tx1"/>
              </a:solidFill>
            </a:endParaRPr>
          </a:p>
          <a:p>
            <a:pPr marL="128588" indent="-128588" algn="just">
              <a:buFont typeface="Arial" panose="020B0604020202020204" pitchFamily="34" charset="0"/>
              <a:buChar char="•"/>
            </a:pPr>
            <a:endParaRPr lang="en-US" sz="1500" dirty="0">
              <a:solidFill>
                <a:schemeClr val="tx1"/>
              </a:solidFill>
            </a:endParaRPr>
          </a:p>
          <a:p>
            <a:pPr marL="428626" lvl="1" indent="-128588" algn="just">
              <a:buFont typeface="Arial" panose="020B0604020202020204" pitchFamily="34" charset="0"/>
              <a:buChar char="•"/>
            </a:pPr>
            <a:endParaRPr lang="en-US" sz="1200" dirty="0">
              <a:solidFill>
                <a:schemeClr val="tx1"/>
              </a:solidFill>
            </a:endParaRPr>
          </a:p>
        </p:txBody>
      </p:sp>
      <p:sp>
        <p:nvSpPr>
          <p:cNvPr id="6" name="Slide Number Placeholder 5"/>
          <p:cNvSpPr>
            <a:spLocks noGrp="1"/>
          </p:cNvSpPr>
          <p:nvPr>
            <p:ph type="sldNum" idx="12"/>
          </p:nvPr>
        </p:nvSpPr>
        <p:spPr>
          <a:xfrm>
            <a:off x="4344989" y="6475415"/>
            <a:ext cx="528637" cy="363537"/>
          </a:xfrm>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grpSp>
        <p:nvGrpSpPr>
          <p:cNvPr id="20" name="Group 19">
            <a:extLst>
              <a:ext uri="{FF2B5EF4-FFF2-40B4-BE49-F238E27FC236}">
                <a16:creationId xmlns:a16="http://schemas.microsoft.com/office/drawing/2014/main" id="{B6EFE88E-863E-47EB-B095-DF7E1ECBEC38}"/>
              </a:ext>
            </a:extLst>
          </p:cNvPr>
          <p:cNvGrpSpPr/>
          <p:nvPr/>
        </p:nvGrpSpPr>
        <p:grpSpPr>
          <a:xfrm>
            <a:off x="2799557" y="4215777"/>
            <a:ext cx="3543300" cy="1329154"/>
            <a:chOff x="2706689" y="2438400"/>
            <a:chExt cx="3543300" cy="1329154"/>
          </a:xfrm>
        </p:grpSpPr>
        <p:cxnSp>
          <p:nvCxnSpPr>
            <p:cNvPr id="37" name="Straight Arrow Connector 36">
              <a:extLst>
                <a:ext uri="{FF2B5EF4-FFF2-40B4-BE49-F238E27FC236}">
                  <a16:creationId xmlns:a16="http://schemas.microsoft.com/office/drawing/2014/main" id="{3B7ED213-E69D-448A-A02D-39E92A7C8BDC}"/>
                </a:ext>
              </a:extLst>
            </p:cNvPr>
            <p:cNvCxnSpPr>
              <a:cxnSpLocks/>
            </p:cNvCxnSpPr>
            <p:nvPr/>
          </p:nvCxnSpPr>
          <p:spPr bwMode="auto">
            <a:xfrm>
              <a:off x="2743200" y="3276600"/>
              <a:ext cx="350678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Connector 37">
              <a:extLst>
                <a:ext uri="{FF2B5EF4-FFF2-40B4-BE49-F238E27FC236}">
                  <a16:creationId xmlns:a16="http://schemas.microsoft.com/office/drawing/2014/main" id="{8DEFAAD2-B2B8-41FA-B09A-212F9A28679D}"/>
                </a:ext>
              </a:extLst>
            </p:cNvPr>
            <p:cNvCxnSpPr>
              <a:cxnSpLocks/>
            </p:cNvCxnSpPr>
            <p:nvPr/>
          </p:nvCxnSpPr>
          <p:spPr bwMode="auto">
            <a:xfrm>
              <a:off x="3125789" y="2514600"/>
              <a:ext cx="0" cy="914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9" name="TextBox 38">
              <a:extLst>
                <a:ext uri="{FF2B5EF4-FFF2-40B4-BE49-F238E27FC236}">
                  <a16:creationId xmlns:a16="http://schemas.microsoft.com/office/drawing/2014/main" id="{558D9661-D64D-439F-B049-D250D7690554}"/>
                </a:ext>
              </a:extLst>
            </p:cNvPr>
            <p:cNvSpPr txBox="1"/>
            <p:nvPr/>
          </p:nvSpPr>
          <p:spPr>
            <a:xfrm>
              <a:off x="2706689" y="3429000"/>
              <a:ext cx="838200" cy="338554"/>
            </a:xfrm>
            <a:prstGeom prst="rect">
              <a:avLst/>
            </a:prstGeom>
            <a:noFill/>
          </p:spPr>
          <p:txBody>
            <a:bodyPr wrap="square" rtlCol="0">
              <a:spAutoFit/>
            </a:bodyPr>
            <a:lstStyle/>
            <a:p>
              <a:pPr algn="ctr"/>
              <a:r>
                <a:rPr lang="en-US" sz="800" dirty="0">
                  <a:solidFill>
                    <a:schemeClr val="tx1"/>
                  </a:solidFill>
                </a:rPr>
                <a:t>NPCA switch trigger time</a:t>
              </a:r>
            </a:p>
          </p:txBody>
        </p:sp>
        <p:cxnSp>
          <p:nvCxnSpPr>
            <p:cNvPr id="42" name="Straight Connector 41">
              <a:extLst>
                <a:ext uri="{FF2B5EF4-FFF2-40B4-BE49-F238E27FC236}">
                  <a16:creationId xmlns:a16="http://schemas.microsoft.com/office/drawing/2014/main" id="{E351A4D0-C6A8-43AE-AF40-0B8C42CC3A65}"/>
                </a:ext>
              </a:extLst>
            </p:cNvPr>
            <p:cNvCxnSpPr>
              <a:cxnSpLocks/>
            </p:cNvCxnSpPr>
            <p:nvPr/>
          </p:nvCxnSpPr>
          <p:spPr bwMode="auto">
            <a:xfrm>
              <a:off x="3811589" y="2971800"/>
              <a:ext cx="0" cy="3810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3" name="Straight Arrow Connector 42">
              <a:extLst>
                <a:ext uri="{FF2B5EF4-FFF2-40B4-BE49-F238E27FC236}">
                  <a16:creationId xmlns:a16="http://schemas.microsoft.com/office/drawing/2014/main" id="{675C93B8-9179-41DD-9F3F-091DD30E56F6}"/>
                </a:ext>
              </a:extLst>
            </p:cNvPr>
            <p:cNvCxnSpPr/>
            <p:nvPr/>
          </p:nvCxnSpPr>
          <p:spPr bwMode="auto">
            <a:xfrm>
              <a:off x="3125789" y="3064877"/>
              <a:ext cx="6858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4" name="TextBox 43">
              <a:extLst>
                <a:ext uri="{FF2B5EF4-FFF2-40B4-BE49-F238E27FC236}">
                  <a16:creationId xmlns:a16="http://schemas.microsoft.com/office/drawing/2014/main" id="{6D4E39A1-AFB4-4A59-9C8E-14121292F1CE}"/>
                </a:ext>
              </a:extLst>
            </p:cNvPr>
            <p:cNvSpPr txBox="1"/>
            <p:nvPr/>
          </p:nvSpPr>
          <p:spPr>
            <a:xfrm>
              <a:off x="3049589" y="2895600"/>
              <a:ext cx="838200" cy="338554"/>
            </a:xfrm>
            <a:prstGeom prst="rect">
              <a:avLst/>
            </a:prstGeom>
            <a:noFill/>
          </p:spPr>
          <p:txBody>
            <a:bodyPr wrap="square" rtlCol="0">
              <a:spAutoFit/>
            </a:bodyPr>
            <a:lstStyle/>
            <a:p>
              <a:pPr algn="ctr"/>
              <a:r>
                <a:rPr lang="en-US" sz="800" dirty="0">
                  <a:solidFill>
                    <a:schemeClr val="tx1"/>
                  </a:solidFill>
                </a:rPr>
                <a:t>STA1’s NPCA Switch Delay</a:t>
              </a:r>
            </a:p>
          </p:txBody>
        </p:sp>
        <p:sp>
          <p:nvSpPr>
            <p:cNvPr id="45" name="Rectangle 44">
              <a:extLst>
                <a:ext uri="{FF2B5EF4-FFF2-40B4-BE49-F238E27FC236}">
                  <a16:creationId xmlns:a16="http://schemas.microsoft.com/office/drawing/2014/main" id="{230C9355-813B-4EAE-A4C0-70BC74410BD4}"/>
                </a:ext>
              </a:extLst>
            </p:cNvPr>
            <p:cNvSpPr/>
            <p:nvPr/>
          </p:nvSpPr>
          <p:spPr bwMode="auto">
            <a:xfrm>
              <a:off x="4939449" y="2819482"/>
              <a:ext cx="1156551"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Initial Control frame</a:t>
              </a:r>
            </a:p>
          </p:txBody>
        </p:sp>
        <p:cxnSp>
          <p:nvCxnSpPr>
            <p:cNvPr id="46" name="Straight Arrow Connector 45">
              <a:extLst>
                <a:ext uri="{FF2B5EF4-FFF2-40B4-BE49-F238E27FC236}">
                  <a16:creationId xmlns:a16="http://schemas.microsoft.com/office/drawing/2014/main" id="{927F929A-74BA-4A11-9C73-85F51BDC821C}"/>
                </a:ext>
              </a:extLst>
            </p:cNvPr>
            <p:cNvCxnSpPr/>
            <p:nvPr/>
          </p:nvCxnSpPr>
          <p:spPr bwMode="auto">
            <a:xfrm>
              <a:off x="3125789" y="2609167"/>
              <a:ext cx="144780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7" name="Straight Connector 46">
              <a:extLst>
                <a:ext uri="{FF2B5EF4-FFF2-40B4-BE49-F238E27FC236}">
                  <a16:creationId xmlns:a16="http://schemas.microsoft.com/office/drawing/2014/main" id="{56DE2843-AAF9-4CE8-9367-345FFFB8995C}"/>
                </a:ext>
              </a:extLst>
            </p:cNvPr>
            <p:cNvCxnSpPr>
              <a:cxnSpLocks/>
            </p:cNvCxnSpPr>
            <p:nvPr/>
          </p:nvCxnSpPr>
          <p:spPr bwMode="auto">
            <a:xfrm>
              <a:off x="4577306" y="2531558"/>
              <a:ext cx="0" cy="914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8" name="TextBox 47">
              <a:extLst>
                <a:ext uri="{FF2B5EF4-FFF2-40B4-BE49-F238E27FC236}">
                  <a16:creationId xmlns:a16="http://schemas.microsoft.com/office/drawing/2014/main" id="{69978B90-92D8-4958-BB70-E0FCFB18CCB0}"/>
                </a:ext>
              </a:extLst>
            </p:cNvPr>
            <p:cNvSpPr txBox="1"/>
            <p:nvPr/>
          </p:nvSpPr>
          <p:spPr>
            <a:xfrm>
              <a:off x="3224322" y="2438400"/>
              <a:ext cx="1291657" cy="338554"/>
            </a:xfrm>
            <a:prstGeom prst="rect">
              <a:avLst/>
            </a:prstGeom>
            <a:noFill/>
          </p:spPr>
          <p:txBody>
            <a:bodyPr wrap="square" rtlCol="0">
              <a:spAutoFit/>
            </a:bodyPr>
            <a:lstStyle/>
            <a:p>
              <a:pPr algn="ctr"/>
              <a:r>
                <a:rPr lang="en-US" sz="800" dirty="0">
                  <a:solidFill>
                    <a:schemeClr val="tx1"/>
                  </a:solidFill>
                </a:rPr>
                <a:t>Max{NPCA Switch Delay of intended recipients}</a:t>
              </a:r>
            </a:p>
          </p:txBody>
        </p:sp>
        <p:cxnSp>
          <p:nvCxnSpPr>
            <p:cNvPr id="49" name="Straight Connector 48">
              <a:extLst>
                <a:ext uri="{FF2B5EF4-FFF2-40B4-BE49-F238E27FC236}">
                  <a16:creationId xmlns:a16="http://schemas.microsoft.com/office/drawing/2014/main" id="{BD551962-E3F4-4855-AECF-D294D25F29EF}"/>
                </a:ext>
              </a:extLst>
            </p:cNvPr>
            <p:cNvCxnSpPr/>
            <p:nvPr/>
          </p:nvCxnSpPr>
          <p:spPr bwMode="auto">
            <a:xfrm flipV="1">
              <a:off x="4678428" y="3050828"/>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F75B12FC-9D35-4A57-B986-328EF4693D77}"/>
                </a:ext>
              </a:extLst>
            </p:cNvPr>
            <p:cNvCxnSpPr/>
            <p:nvPr/>
          </p:nvCxnSpPr>
          <p:spPr bwMode="auto">
            <a:xfrm flipV="1">
              <a:off x="4753039" y="3050828"/>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0E99E048-FB7F-4DC4-9EE7-4A32895EB1D5}"/>
                </a:ext>
              </a:extLst>
            </p:cNvPr>
            <p:cNvCxnSpPr/>
            <p:nvPr/>
          </p:nvCxnSpPr>
          <p:spPr bwMode="auto">
            <a:xfrm flipV="1">
              <a:off x="4829239" y="3050828"/>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2" name="TextBox 51">
              <a:extLst>
                <a:ext uri="{FF2B5EF4-FFF2-40B4-BE49-F238E27FC236}">
                  <a16:creationId xmlns:a16="http://schemas.microsoft.com/office/drawing/2014/main" id="{37FC3EF6-F9CD-4889-885C-44ECB09663AF}"/>
                </a:ext>
              </a:extLst>
            </p:cNvPr>
            <p:cNvSpPr txBox="1"/>
            <p:nvPr/>
          </p:nvSpPr>
          <p:spPr>
            <a:xfrm>
              <a:off x="4433438" y="3389987"/>
              <a:ext cx="671962" cy="215444"/>
            </a:xfrm>
            <a:prstGeom prst="rect">
              <a:avLst/>
            </a:prstGeom>
            <a:noFill/>
          </p:spPr>
          <p:txBody>
            <a:bodyPr wrap="square" rtlCol="0">
              <a:spAutoFit/>
            </a:bodyPr>
            <a:lstStyle/>
            <a:p>
              <a:pPr algn="ctr"/>
              <a:r>
                <a:rPr lang="en-US" sz="800" dirty="0">
                  <a:solidFill>
                    <a:schemeClr val="tx1"/>
                  </a:solidFill>
                </a:rPr>
                <a:t>Contention</a:t>
              </a:r>
            </a:p>
          </p:txBody>
        </p:sp>
        <p:cxnSp>
          <p:nvCxnSpPr>
            <p:cNvPr id="53" name="Straight Arrow Connector 52">
              <a:extLst>
                <a:ext uri="{FF2B5EF4-FFF2-40B4-BE49-F238E27FC236}">
                  <a16:creationId xmlns:a16="http://schemas.microsoft.com/office/drawing/2014/main" id="{CDFED001-2EA4-4F00-B568-8C11E7481096}"/>
                </a:ext>
              </a:extLst>
            </p:cNvPr>
            <p:cNvCxnSpPr/>
            <p:nvPr/>
          </p:nvCxnSpPr>
          <p:spPr bwMode="auto">
            <a:xfrm>
              <a:off x="4599388" y="3382813"/>
              <a:ext cx="340061" cy="0"/>
            </a:xfrm>
            <a:prstGeom prst="straightConnector1">
              <a:avLst/>
            </a:prstGeom>
            <a:solidFill>
              <a:srgbClr val="00B8FF"/>
            </a:solidFill>
            <a:ln w="9525" cap="flat" cmpd="sng" algn="ctr">
              <a:solidFill>
                <a:schemeClr val="tx1"/>
              </a:solidFill>
              <a:prstDash val="solid"/>
              <a:round/>
              <a:headEnd type="triangle"/>
              <a:tailEnd type="triangle"/>
            </a:ln>
            <a:effectLst/>
          </p:spPr>
        </p:cxnSp>
      </p:grpSp>
    </p:spTree>
    <p:extLst>
      <p:ext uri="{BB962C8B-B14F-4D97-AF65-F5344CB8AC3E}">
        <p14:creationId xmlns:p14="http://schemas.microsoft.com/office/powerpoint/2010/main" val="23351093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Medium reservation on NPCA PCH (2/3)</a:t>
            </a:r>
            <a:endParaRPr lang="en-GB" dirty="0"/>
          </a:p>
        </p:txBody>
      </p:sp>
      <p:sp>
        <p:nvSpPr>
          <p:cNvPr id="9218" name="Rectangle 2"/>
          <p:cNvSpPr>
            <a:spLocks noGrp="1" noChangeArrowheads="1"/>
          </p:cNvSpPr>
          <p:nvPr>
            <p:ph idx="1"/>
          </p:nvPr>
        </p:nvSpPr>
        <p:spPr>
          <a:xfrm>
            <a:off x="685801" y="1600200"/>
            <a:ext cx="7770813" cy="2286000"/>
          </a:xfrm>
          <a:ln/>
        </p:spPr>
        <p:txBody>
          <a:bodyPr/>
          <a:lstStyle/>
          <a:p>
            <a:pPr marL="128588" indent="-128588" algn="just">
              <a:buFont typeface="Arial" panose="020B0604020202020204" pitchFamily="34" charset="0"/>
              <a:buChar char="•"/>
            </a:pPr>
            <a:r>
              <a:rPr lang="en-US" sz="1500" dirty="0">
                <a:solidFill>
                  <a:schemeClr val="tx1"/>
                </a:solidFill>
              </a:rPr>
              <a:t>Proposed solution: </a:t>
            </a:r>
          </a:p>
          <a:p>
            <a:pPr marL="428626" lvl="1" indent="-128588" algn="just">
              <a:buFont typeface="Arial" panose="020B0604020202020204" pitchFamily="34" charset="0"/>
              <a:buChar char="•"/>
            </a:pPr>
            <a:r>
              <a:rPr lang="en-US" sz="1200" dirty="0">
                <a:solidFill>
                  <a:schemeClr val="tx1"/>
                </a:solidFill>
              </a:rPr>
              <a:t>Define a new Action No ACK frame called Padding frame that carries padding bits and is included in a PPDU for reserving medium time. </a:t>
            </a:r>
          </a:p>
          <a:p>
            <a:pPr marL="428626" lvl="1" indent="-128588" algn="just">
              <a:buFont typeface="Arial" panose="020B0604020202020204" pitchFamily="34" charset="0"/>
              <a:buChar char="•"/>
            </a:pPr>
            <a:r>
              <a:rPr lang="en-US" sz="1200" dirty="0">
                <a:solidFill>
                  <a:schemeClr val="tx1"/>
                </a:solidFill>
              </a:rPr>
              <a:t>The TA and RA of the MAC header can be set to the transmitting STA.</a:t>
            </a:r>
          </a:p>
          <a:p>
            <a:pPr marL="428626" lvl="1" indent="-128588" algn="just">
              <a:buFont typeface="Arial" panose="020B0604020202020204" pitchFamily="34" charset="0"/>
              <a:buChar char="•"/>
            </a:pPr>
            <a:r>
              <a:rPr lang="en-US" sz="1200" dirty="0">
                <a:solidFill>
                  <a:schemeClr val="tx1"/>
                </a:solidFill>
              </a:rPr>
              <a:t>The Duration field is set to 0.</a:t>
            </a:r>
          </a:p>
          <a:p>
            <a:pPr marL="428626" lvl="1" indent="-128588" algn="just">
              <a:buFont typeface="Arial" panose="020B0604020202020204" pitchFamily="34" charset="0"/>
              <a:buChar char="•"/>
            </a:pPr>
            <a:r>
              <a:rPr lang="en-US" sz="1200" dirty="0">
                <a:solidFill>
                  <a:schemeClr val="tx1"/>
                </a:solidFill>
              </a:rPr>
              <a:t>The frame body can have: (</a:t>
            </a:r>
            <a:r>
              <a:rPr lang="en-US" sz="1200" dirty="0" err="1">
                <a:solidFill>
                  <a:schemeClr val="tx1"/>
                </a:solidFill>
              </a:rPr>
              <a:t>i</a:t>
            </a:r>
            <a:r>
              <a:rPr lang="en-US" sz="1200" dirty="0">
                <a:solidFill>
                  <a:schemeClr val="tx1"/>
                </a:solidFill>
              </a:rPr>
              <a:t>) a Control field to indicate presence of optional fields, (ii) a NAV Duration field to indicate the NAV duration of the whole TXOP and (iii) a Padding field.</a:t>
            </a:r>
          </a:p>
          <a:p>
            <a:pPr marL="428626" lvl="1" indent="-128588" algn="just">
              <a:buFont typeface="Arial" panose="020B0604020202020204" pitchFamily="34" charset="0"/>
              <a:buChar char="•"/>
            </a:pPr>
            <a:r>
              <a:rPr lang="en-US" sz="1200" dirty="0">
                <a:solidFill>
                  <a:schemeClr val="tx1"/>
                </a:solidFill>
              </a:rPr>
              <a:t>The frame shall always be transmitted at a fixed MCS, and the length of the frame body/padding is determined by this MCS value and the required deferral duration.</a:t>
            </a:r>
          </a:p>
          <a:p>
            <a:pPr marL="428626" lvl="1" indent="-128588" algn="just">
              <a:buFont typeface="Arial" panose="020B0604020202020204" pitchFamily="34" charset="0"/>
              <a:buChar char="•"/>
            </a:pPr>
            <a:r>
              <a:rPr lang="en-US" sz="1200" dirty="0">
                <a:solidFill>
                  <a:schemeClr val="tx1"/>
                </a:solidFill>
              </a:rPr>
              <a:t>The frame shall not solicit an acknowledgement.</a:t>
            </a:r>
          </a:p>
          <a:p>
            <a:pPr marL="428626" lvl="1" indent="-128588" algn="just">
              <a:buFont typeface="Arial" panose="020B0604020202020204" pitchFamily="34" charset="0"/>
              <a:buChar char="•"/>
            </a:pPr>
            <a:endParaRPr lang="en-US" sz="1200" dirty="0">
              <a:solidFill>
                <a:schemeClr val="tx1"/>
              </a:solidFill>
            </a:endParaRPr>
          </a:p>
          <a:p>
            <a:pPr marL="428626" lvl="1" indent="-128588" algn="just">
              <a:buFont typeface="Arial" panose="020B0604020202020204" pitchFamily="34" charset="0"/>
              <a:buChar char="•"/>
            </a:pPr>
            <a:endParaRPr lang="en-US" sz="1200" dirty="0">
              <a:solidFill>
                <a:schemeClr val="tx1"/>
              </a:solidFill>
            </a:endParaRPr>
          </a:p>
        </p:txBody>
      </p:sp>
      <p:sp>
        <p:nvSpPr>
          <p:cNvPr id="6" name="Slide Number Placeholder 5"/>
          <p:cNvSpPr>
            <a:spLocks noGrp="1"/>
          </p:cNvSpPr>
          <p:nvPr>
            <p:ph type="sldNum" idx="12"/>
          </p:nvPr>
        </p:nvSpPr>
        <p:spPr>
          <a:xfrm>
            <a:off x="4344989" y="6475415"/>
            <a:ext cx="528637" cy="363537"/>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graphicFrame>
        <p:nvGraphicFramePr>
          <p:cNvPr id="23" name="Table 22">
            <a:extLst>
              <a:ext uri="{FF2B5EF4-FFF2-40B4-BE49-F238E27FC236}">
                <a16:creationId xmlns:a16="http://schemas.microsoft.com/office/drawing/2014/main" id="{F236CEEE-F499-4B37-A0AA-A4DDDE52B59A}"/>
              </a:ext>
            </a:extLst>
          </p:cNvPr>
          <p:cNvGraphicFramePr>
            <a:graphicFrameLocks noGrp="1"/>
          </p:cNvGraphicFramePr>
          <p:nvPr>
            <p:extLst>
              <p:ext uri="{D42A27DB-BD31-4B8C-83A1-F6EECF244321}">
                <p14:modId xmlns:p14="http://schemas.microsoft.com/office/powerpoint/2010/main" val="1825468452"/>
              </p:ext>
            </p:extLst>
          </p:nvPr>
        </p:nvGraphicFramePr>
        <p:xfrm>
          <a:off x="3581400" y="4572000"/>
          <a:ext cx="2782343" cy="1671028"/>
        </p:xfrm>
        <a:graphic>
          <a:graphicData uri="http://schemas.openxmlformats.org/drawingml/2006/table">
            <a:tbl>
              <a:tblPr firstRow="1" bandRow="1">
                <a:tableStyleId>{5C22544A-7EE6-4342-B048-85BDC9FD1C3A}</a:tableStyleId>
              </a:tblPr>
              <a:tblGrid>
                <a:gridCol w="648744">
                  <a:extLst>
                    <a:ext uri="{9D8B030D-6E8A-4147-A177-3AD203B41FA5}">
                      <a16:colId xmlns:a16="http://schemas.microsoft.com/office/drawing/2014/main" val="2464330454"/>
                    </a:ext>
                  </a:extLst>
                </a:gridCol>
                <a:gridCol w="2133599">
                  <a:extLst>
                    <a:ext uri="{9D8B030D-6E8A-4147-A177-3AD203B41FA5}">
                      <a16:colId xmlns:a16="http://schemas.microsoft.com/office/drawing/2014/main" val="3691518524"/>
                    </a:ext>
                  </a:extLst>
                </a:gridCol>
              </a:tblGrid>
              <a:tr h="239966">
                <a:tc>
                  <a:txBody>
                    <a:bodyPr/>
                    <a:lstStyle/>
                    <a:p>
                      <a:r>
                        <a:rPr lang="en-US" sz="1200" dirty="0">
                          <a:solidFill>
                            <a:sysClr val="windowText" lastClr="000000"/>
                          </a:solidFill>
                        </a:rPr>
                        <a:t>Order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06213550"/>
                  </a:ext>
                </a:extLst>
              </a:tr>
              <a:tr h="239966">
                <a:tc>
                  <a:txBody>
                    <a:bodyPr/>
                    <a:lstStyle/>
                    <a:p>
                      <a:r>
                        <a:rPr lang="en-US" sz="1200" dirty="0">
                          <a:solidFill>
                            <a:sysClr val="windowText" lastClr="00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6101066"/>
                  </a:ext>
                </a:extLst>
              </a:tr>
              <a:tr h="239966">
                <a:tc>
                  <a:txBody>
                    <a:bodyPr/>
                    <a:lstStyle/>
                    <a:p>
                      <a:r>
                        <a:rPr lang="en-US" sz="1200" dirty="0">
                          <a:solidFill>
                            <a:sysClr val="windowText" lastClr="000000"/>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UHR Action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39108213"/>
                  </a:ext>
                </a:extLst>
              </a:tr>
              <a:tr h="239966">
                <a:tc>
                  <a:txBody>
                    <a:bodyPr/>
                    <a:lstStyle/>
                    <a:p>
                      <a:r>
                        <a:rPr lang="en-US" sz="1200" dirty="0">
                          <a:solidFill>
                            <a:sysClr val="windowText" lastClr="000000"/>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1276264"/>
                  </a:ext>
                </a:extLst>
              </a:tr>
              <a:tr h="286874">
                <a:tc>
                  <a:txBody>
                    <a:bodyPr/>
                    <a:lstStyle/>
                    <a:p>
                      <a:r>
                        <a:rPr lang="en-US" sz="1200" dirty="0">
                          <a:solidFill>
                            <a:sysClr val="windowText" lastClr="000000"/>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NAV 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62911332"/>
                  </a:ext>
                </a:extLst>
              </a:tr>
              <a:tr h="286874">
                <a:tc>
                  <a:txBody>
                    <a:bodyPr/>
                    <a:lstStyle/>
                    <a:p>
                      <a:r>
                        <a:rPr lang="en-US" sz="1200" dirty="0">
                          <a:solidFill>
                            <a:sysClr val="windowText" lastClr="000000"/>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Padding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72593301"/>
                  </a:ext>
                </a:extLst>
              </a:tr>
            </a:tbl>
          </a:graphicData>
        </a:graphic>
      </p:graphicFrame>
      <p:graphicFrame>
        <p:nvGraphicFramePr>
          <p:cNvPr id="24" name="Table 23">
            <a:extLst>
              <a:ext uri="{FF2B5EF4-FFF2-40B4-BE49-F238E27FC236}">
                <a16:creationId xmlns:a16="http://schemas.microsoft.com/office/drawing/2014/main" id="{81AF5337-F10D-45E4-A2C8-DBABDD9FDBEB}"/>
              </a:ext>
            </a:extLst>
          </p:cNvPr>
          <p:cNvGraphicFramePr>
            <a:graphicFrameLocks noGrp="1"/>
          </p:cNvGraphicFramePr>
          <p:nvPr>
            <p:extLst>
              <p:ext uri="{D42A27DB-BD31-4B8C-83A1-F6EECF244321}">
                <p14:modId xmlns:p14="http://schemas.microsoft.com/office/powerpoint/2010/main" val="3018896507"/>
              </p:ext>
            </p:extLst>
          </p:nvPr>
        </p:nvGraphicFramePr>
        <p:xfrm>
          <a:off x="2430727" y="3975552"/>
          <a:ext cx="4572000" cy="27432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7789364"/>
                    </a:ext>
                  </a:extLst>
                </a:gridCol>
                <a:gridCol w="2057400">
                  <a:extLst>
                    <a:ext uri="{9D8B030D-6E8A-4147-A177-3AD203B41FA5}">
                      <a16:colId xmlns:a16="http://schemas.microsoft.com/office/drawing/2014/main" val="2858239882"/>
                    </a:ext>
                  </a:extLst>
                </a:gridCol>
                <a:gridCol w="990600">
                  <a:extLst>
                    <a:ext uri="{9D8B030D-6E8A-4147-A177-3AD203B41FA5}">
                      <a16:colId xmlns:a16="http://schemas.microsoft.com/office/drawing/2014/main" val="1123435287"/>
                    </a:ext>
                  </a:extLst>
                </a:gridCol>
              </a:tblGrid>
              <a:tr h="261451">
                <a:tc>
                  <a:txBody>
                    <a:bodyPr/>
                    <a:lstStyle/>
                    <a:p>
                      <a:pPr algn="ctr"/>
                      <a:r>
                        <a:rPr lang="en-US" sz="1200" b="0" dirty="0">
                          <a:solidFill>
                            <a:schemeClr val="tx1"/>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Frame Body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3270304"/>
                  </a:ext>
                </a:extLst>
              </a:tr>
            </a:tbl>
          </a:graphicData>
        </a:graphic>
      </p:graphicFrame>
      <p:sp>
        <p:nvSpPr>
          <p:cNvPr id="25" name="Left Brace 24">
            <a:extLst>
              <a:ext uri="{FF2B5EF4-FFF2-40B4-BE49-F238E27FC236}">
                <a16:creationId xmlns:a16="http://schemas.microsoft.com/office/drawing/2014/main" id="{DE594FF0-84D9-4D79-BDD2-00215EC2AF6C}"/>
              </a:ext>
            </a:extLst>
          </p:cNvPr>
          <p:cNvSpPr/>
          <p:nvPr/>
        </p:nvSpPr>
        <p:spPr bwMode="auto">
          <a:xfrm rot="5400000">
            <a:off x="4820172" y="2921094"/>
            <a:ext cx="304800" cy="304800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6745846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Medium reservation on NPCA PCH (3/3)</a:t>
            </a:r>
            <a:endParaRPr lang="en-GB" dirty="0"/>
          </a:p>
        </p:txBody>
      </p:sp>
      <p:sp>
        <p:nvSpPr>
          <p:cNvPr id="9218" name="Rectangle 2"/>
          <p:cNvSpPr>
            <a:spLocks noGrp="1" noChangeArrowheads="1"/>
          </p:cNvSpPr>
          <p:nvPr>
            <p:ph idx="1"/>
          </p:nvPr>
        </p:nvSpPr>
        <p:spPr>
          <a:xfrm>
            <a:off x="685801" y="1600200"/>
            <a:ext cx="7770813" cy="4571997"/>
          </a:xfrm>
          <a:ln/>
        </p:spPr>
        <p:txBody>
          <a:bodyPr/>
          <a:lstStyle/>
          <a:p>
            <a:pPr marL="128588" indent="-128588" algn="just">
              <a:buFont typeface="Arial" panose="020B0604020202020204" pitchFamily="34" charset="0"/>
              <a:buChar char="•"/>
            </a:pPr>
            <a:r>
              <a:rPr lang="en-US" sz="1500" dirty="0">
                <a:solidFill>
                  <a:schemeClr val="tx1"/>
                </a:solidFill>
              </a:rPr>
              <a:t>Proposed solution (continued): </a:t>
            </a:r>
          </a:p>
          <a:p>
            <a:pPr marL="428626" lvl="1" indent="-128588" algn="just">
              <a:buFont typeface="Arial" panose="020B0604020202020204" pitchFamily="34" charset="0"/>
              <a:buChar char="•"/>
            </a:pPr>
            <a:r>
              <a:rPr lang="en-US" sz="1200" dirty="0">
                <a:solidFill>
                  <a:schemeClr val="tx1"/>
                </a:solidFill>
              </a:rPr>
              <a:t>STA1 after performing NPCA switch and winning channel access on NPCA PCH, can transmit the Padding frame till all the intended recipients of the Initial Control frame have completed their NPCA switch.</a:t>
            </a:r>
          </a:p>
          <a:p>
            <a:pPr marL="428626" lvl="1" indent="-128588" algn="just">
              <a:buFont typeface="Arial" panose="020B0604020202020204" pitchFamily="34" charset="0"/>
              <a:buChar char="•"/>
            </a:pPr>
            <a:r>
              <a:rPr lang="en-US" sz="1200" dirty="0">
                <a:solidFill>
                  <a:schemeClr val="tx1"/>
                </a:solidFill>
              </a:rPr>
              <a:t>The frame may be transmitted in a non-HT duplicate PPDU format on all the sub-channels of the TXOP and is sent at a fixed MCS, e.g., 6Mbps.</a:t>
            </a:r>
          </a:p>
          <a:p>
            <a:pPr marL="428626" lvl="1" indent="-128588" algn="just">
              <a:buFont typeface="Arial" panose="020B0604020202020204" pitchFamily="34" charset="0"/>
              <a:buChar char="•"/>
            </a:pPr>
            <a:endParaRPr lang="en-US" sz="1200" dirty="0">
              <a:solidFill>
                <a:schemeClr val="tx1"/>
              </a:solidFill>
            </a:endParaRPr>
          </a:p>
          <a:p>
            <a:pPr marL="428626" lvl="1" indent="-128588" algn="just">
              <a:buFont typeface="Arial" panose="020B0604020202020204" pitchFamily="34" charset="0"/>
              <a:buChar char="•"/>
            </a:pPr>
            <a:endParaRPr lang="en-US" sz="1200" dirty="0">
              <a:solidFill>
                <a:schemeClr val="tx1"/>
              </a:solidFill>
            </a:endParaRPr>
          </a:p>
          <a:p>
            <a:pPr marL="428626" lvl="1" indent="-128588" algn="just">
              <a:buFont typeface="Arial" panose="020B0604020202020204" pitchFamily="34" charset="0"/>
              <a:buChar char="•"/>
            </a:pPr>
            <a:endParaRPr lang="en-US" sz="1200" dirty="0">
              <a:solidFill>
                <a:schemeClr val="tx1"/>
              </a:solidFill>
            </a:endParaRPr>
          </a:p>
          <a:p>
            <a:pPr marL="428626" lvl="1" indent="-128588" algn="just">
              <a:buFont typeface="Arial" panose="020B0604020202020204" pitchFamily="34" charset="0"/>
              <a:buChar char="•"/>
            </a:pPr>
            <a:endParaRPr lang="en-US" sz="1200" dirty="0">
              <a:solidFill>
                <a:schemeClr val="tx1"/>
              </a:solidFill>
            </a:endParaRPr>
          </a:p>
          <a:p>
            <a:pPr marL="428626" lvl="1" indent="-128588" algn="just">
              <a:buFont typeface="Arial" panose="020B0604020202020204" pitchFamily="34" charset="0"/>
              <a:buChar char="•"/>
            </a:pPr>
            <a:endParaRPr lang="en-US" sz="1200" dirty="0">
              <a:solidFill>
                <a:schemeClr val="tx1"/>
              </a:solidFill>
            </a:endParaRPr>
          </a:p>
          <a:p>
            <a:pPr marL="428626" lvl="1" indent="-128588" algn="just">
              <a:buFont typeface="Arial" panose="020B0604020202020204" pitchFamily="34" charset="0"/>
              <a:buChar char="•"/>
            </a:pPr>
            <a:endParaRPr lang="en-US" sz="1200" dirty="0">
              <a:solidFill>
                <a:schemeClr val="tx1"/>
              </a:solidFill>
            </a:endParaRPr>
          </a:p>
          <a:p>
            <a:pPr marL="428626" lvl="1" indent="-128588" algn="just">
              <a:buFont typeface="Arial" panose="020B0604020202020204" pitchFamily="34" charset="0"/>
              <a:buChar char="•"/>
            </a:pPr>
            <a:endParaRPr lang="en-US" sz="1200" dirty="0">
              <a:solidFill>
                <a:schemeClr val="tx1"/>
              </a:solidFill>
            </a:endParaRPr>
          </a:p>
          <a:p>
            <a:pPr marL="428626" lvl="1" indent="-128588" algn="just">
              <a:buFont typeface="Arial" panose="020B0604020202020204" pitchFamily="34" charset="0"/>
              <a:buChar char="•"/>
            </a:pPr>
            <a:endParaRPr lang="en-US" sz="1200" dirty="0">
              <a:solidFill>
                <a:schemeClr val="tx1"/>
              </a:solidFill>
            </a:endParaRPr>
          </a:p>
          <a:p>
            <a:pPr marL="428626" lvl="1" indent="-128588" algn="just">
              <a:buFont typeface="Arial" panose="020B0604020202020204" pitchFamily="34" charset="0"/>
              <a:buChar char="•"/>
            </a:pPr>
            <a:endParaRPr lang="en-US" sz="1200" dirty="0">
              <a:solidFill>
                <a:schemeClr val="tx1"/>
              </a:solidFill>
            </a:endParaRPr>
          </a:p>
          <a:p>
            <a:pPr marL="128588" indent="-128588" algn="just">
              <a:buFont typeface="Arial" panose="020B0604020202020204" pitchFamily="34" charset="0"/>
              <a:buChar char="•"/>
            </a:pPr>
            <a:r>
              <a:rPr lang="en-US" sz="1500" dirty="0">
                <a:solidFill>
                  <a:schemeClr val="tx1"/>
                </a:solidFill>
              </a:rPr>
              <a:t>The Padding frame can also be used in other mechanisms like Coexistence, DPS, DSO, etc., for either </a:t>
            </a:r>
            <a:r>
              <a:rPr lang="en-US" sz="1500" dirty="0">
                <a:solidFill>
                  <a:schemeClr val="tx1"/>
                </a:solidFill>
                <a:highlight>
                  <a:srgbClr val="FFFF00"/>
                </a:highlight>
              </a:rPr>
              <a:t>(see Backup slides)</a:t>
            </a:r>
            <a:r>
              <a:rPr lang="en-US" sz="1500" dirty="0">
                <a:solidFill>
                  <a:schemeClr val="tx1"/>
                </a:solidFill>
              </a:rPr>
              <a:t>: </a:t>
            </a:r>
          </a:p>
          <a:p>
            <a:pPr marL="428626" lvl="1" indent="-128588" algn="just">
              <a:buFont typeface="Arial" panose="020B0604020202020204" pitchFamily="34" charset="0"/>
              <a:buChar char="•"/>
            </a:pPr>
            <a:r>
              <a:rPr lang="en-US" sz="1200" dirty="0">
                <a:solidFill>
                  <a:schemeClr val="tx1"/>
                </a:solidFill>
              </a:rPr>
              <a:t>Medium reservation for deferred channel access to a peer STA, or</a:t>
            </a:r>
          </a:p>
          <a:p>
            <a:pPr marL="428626" lvl="1" indent="-128588" algn="just">
              <a:buFont typeface="Arial" panose="020B0604020202020204" pitchFamily="34" charset="0"/>
              <a:buChar char="•"/>
            </a:pPr>
            <a:r>
              <a:rPr lang="en-US" sz="1200" dirty="0">
                <a:solidFill>
                  <a:schemeClr val="tx1"/>
                </a:solidFill>
              </a:rPr>
              <a:t>Medium protection to prevent loss of medium synchronization at a peer STA.</a:t>
            </a:r>
          </a:p>
        </p:txBody>
      </p:sp>
      <p:sp>
        <p:nvSpPr>
          <p:cNvPr id="6" name="Slide Number Placeholder 5"/>
          <p:cNvSpPr>
            <a:spLocks noGrp="1"/>
          </p:cNvSpPr>
          <p:nvPr>
            <p:ph type="sldNum" idx="12"/>
          </p:nvPr>
        </p:nvSpPr>
        <p:spPr>
          <a:xfrm>
            <a:off x="4344989" y="6475415"/>
            <a:ext cx="528637" cy="363537"/>
          </a:xfrm>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April, 2025</a:t>
            </a:r>
            <a:endParaRPr lang="en-GB"/>
          </a:p>
        </p:txBody>
      </p:sp>
      <p:grpSp>
        <p:nvGrpSpPr>
          <p:cNvPr id="21" name="Group 20">
            <a:extLst>
              <a:ext uri="{FF2B5EF4-FFF2-40B4-BE49-F238E27FC236}">
                <a16:creationId xmlns:a16="http://schemas.microsoft.com/office/drawing/2014/main" id="{00DDBDFC-5164-480A-B069-06FEDA81E775}"/>
              </a:ext>
            </a:extLst>
          </p:cNvPr>
          <p:cNvGrpSpPr/>
          <p:nvPr/>
        </p:nvGrpSpPr>
        <p:grpSpPr>
          <a:xfrm>
            <a:off x="2580203" y="2895600"/>
            <a:ext cx="3697289" cy="1439108"/>
            <a:chOff x="2705100" y="4953000"/>
            <a:chExt cx="3697289" cy="1439108"/>
          </a:xfrm>
        </p:grpSpPr>
        <p:cxnSp>
          <p:nvCxnSpPr>
            <p:cNvPr id="14" name="Straight Arrow Connector 13">
              <a:extLst>
                <a:ext uri="{FF2B5EF4-FFF2-40B4-BE49-F238E27FC236}">
                  <a16:creationId xmlns:a16="http://schemas.microsoft.com/office/drawing/2014/main" id="{D0363513-4D82-4F20-8471-C29E0108174F}"/>
                </a:ext>
              </a:extLst>
            </p:cNvPr>
            <p:cNvCxnSpPr>
              <a:cxnSpLocks/>
            </p:cNvCxnSpPr>
            <p:nvPr/>
          </p:nvCxnSpPr>
          <p:spPr bwMode="auto">
            <a:xfrm flipV="1">
              <a:off x="2859089" y="5901152"/>
              <a:ext cx="3543300" cy="717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Straight Connector 18">
              <a:extLst>
                <a:ext uri="{FF2B5EF4-FFF2-40B4-BE49-F238E27FC236}">
                  <a16:creationId xmlns:a16="http://schemas.microsoft.com/office/drawing/2014/main" id="{3B134682-8398-4C64-A6C0-D0A76280FA95}"/>
                </a:ext>
              </a:extLst>
            </p:cNvPr>
            <p:cNvCxnSpPr>
              <a:cxnSpLocks/>
            </p:cNvCxnSpPr>
            <p:nvPr/>
          </p:nvCxnSpPr>
          <p:spPr bwMode="auto">
            <a:xfrm>
              <a:off x="3124200" y="4986794"/>
              <a:ext cx="0" cy="106676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5" name="TextBox 24">
              <a:extLst>
                <a:ext uri="{FF2B5EF4-FFF2-40B4-BE49-F238E27FC236}">
                  <a16:creationId xmlns:a16="http://schemas.microsoft.com/office/drawing/2014/main" id="{CACEB45D-BA4B-49A2-8E0B-15F2D01C2B64}"/>
                </a:ext>
              </a:extLst>
            </p:cNvPr>
            <p:cNvSpPr txBox="1"/>
            <p:nvPr/>
          </p:nvSpPr>
          <p:spPr>
            <a:xfrm>
              <a:off x="2705100" y="6053554"/>
              <a:ext cx="838200" cy="338554"/>
            </a:xfrm>
            <a:prstGeom prst="rect">
              <a:avLst/>
            </a:prstGeom>
            <a:noFill/>
          </p:spPr>
          <p:txBody>
            <a:bodyPr wrap="square" rtlCol="0">
              <a:spAutoFit/>
            </a:bodyPr>
            <a:lstStyle/>
            <a:p>
              <a:pPr algn="ctr"/>
              <a:r>
                <a:rPr lang="en-US" sz="800" dirty="0">
                  <a:solidFill>
                    <a:schemeClr val="tx1"/>
                  </a:solidFill>
                </a:rPr>
                <a:t>NPCA switch trigger time</a:t>
              </a:r>
            </a:p>
          </p:txBody>
        </p:sp>
        <p:cxnSp>
          <p:nvCxnSpPr>
            <p:cNvPr id="33" name="Straight Connector 32">
              <a:extLst>
                <a:ext uri="{FF2B5EF4-FFF2-40B4-BE49-F238E27FC236}">
                  <a16:creationId xmlns:a16="http://schemas.microsoft.com/office/drawing/2014/main" id="{C8187D05-D34B-47CB-829F-DFBA95292517}"/>
                </a:ext>
              </a:extLst>
            </p:cNvPr>
            <p:cNvCxnSpPr>
              <a:cxnSpLocks/>
            </p:cNvCxnSpPr>
            <p:nvPr/>
          </p:nvCxnSpPr>
          <p:spPr bwMode="auto">
            <a:xfrm>
              <a:off x="3810000" y="4953000"/>
              <a:ext cx="0" cy="110055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7" name="Straight Arrow Connector 26">
              <a:extLst>
                <a:ext uri="{FF2B5EF4-FFF2-40B4-BE49-F238E27FC236}">
                  <a16:creationId xmlns:a16="http://schemas.microsoft.com/office/drawing/2014/main" id="{544E1025-12E9-47C2-9D55-3CC73BCDB974}"/>
                </a:ext>
              </a:extLst>
            </p:cNvPr>
            <p:cNvCxnSpPr/>
            <p:nvPr/>
          </p:nvCxnSpPr>
          <p:spPr bwMode="auto">
            <a:xfrm>
              <a:off x="3124200" y="5460831"/>
              <a:ext cx="6858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6" name="TextBox 35">
              <a:extLst>
                <a:ext uri="{FF2B5EF4-FFF2-40B4-BE49-F238E27FC236}">
                  <a16:creationId xmlns:a16="http://schemas.microsoft.com/office/drawing/2014/main" id="{6DB32F1B-9A14-40F5-9948-CFAAA68472E3}"/>
                </a:ext>
              </a:extLst>
            </p:cNvPr>
            <p:cNvSpPr txBox="1"/>
            <p:nvPr/>
          </p:nvSpPr>
          <p:spPr>
            <a:xfrm>
              <a:off x="3048000" y="5291554"/>
              <a:ext cx="838200" cy="338554"/>
            </a:xfrm>
            <a:prstGeom prst="rect">
              <a:avLst/>
            </a:prstGeom>
            <a:noFill/>
          </p:spPr>
          <p:txBody>
            <a:bodyPr wrap="square" rtlCol="0">
              <a:spAutoFit/>
            </a:bodyPr>
            <a:lstStyle/>
            <a:p>
              <a:pPr algn="ctr"/>
              <a:r>
                <a:rPr lang="en-US" sz="800" dirty="0">
                  <a:solidFill>
                    <a:schemeClr val="tx1"/>
                  </a:solidFill>
                </a:rPr>
                <a:t>STA1’s NPCA Switch Delay</a:t>
              </a:r>
            </a:p>
          </p:txBody>
        </p:sp>
        <p:sp>
          <p:nvSpPr>
            <p:cNvPr id="28" name="Rectangle 27">
              <a:extLst>
                <a:ext uri="{FF2B5EF4-FFF2-40B4-BE49-F238E27FC236}">
                  <a16:creationId xmlns:a16="http://schemas.microsoft.com/office/drawing/2014/main" id="{859DF44E-5F8D-419D-81C8-4716D4A73D76}"/>
                </a:ext>
              </a:extLst>
            </p:cNvPr>
            <p:cNvSpPr/>
            <p:nvPr/>
          </p:nvSpPr>
          <p:spPr bwMode="auto">
            <a:xfrm>
              <a:off x="4905505" y="5444036"/>
              <a:ext cx="1142984"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Initial Control frame</a:t>
              </a:r>
            </a:p>
          </p:txBody>
        </p:sp>
        <p:cxnSp>
          <p:nvCxnSpPr>
            <p:cNvPr id="9216" name="Straight Arrow Connector 9215">
              <a:extLst>
                <a:ext uri="{FF2B5EF4-FFF2-40B4-BE49-F238E27FC236}">
                  <a16:creationId xmlns:a16="http://schemas.microsoft.com/office/drawing/2014/main" id="{85627BB0-85EE-4D61-B580-29A3DC0E7FA3}"/>
                </a:ext>
              </a:extLst>
            </p:cNvPr>
            <p:cNvCxnSpPr>
              <a:cxnSpLocks/>
            </p:cNvCxnSpPr>
            <p:nvPr/>
          </p:nvCxnSpPr>
          <p:spPr bwMode="auto">
            <a:xfrm>
              <a:off x="3128575" y="5157561"/>
              <a:ext cx="177693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0" name="Straight Connector 39">
              <a:extLst>
                <a:ext uri="{FF2B5EF4-FFF2-40B4-BE49-F238E27FC236}">
                  <a16:creationId xmlns:a16="http://schemas.microsoft.com/office/drawing/2014/main" id="{378B1327-ECDA-437E-9252-97F21E298AB8}"/>
                </a:ext>
              </a:extLst>
            </p:cNvPr>
            <p:cNvCxnSpPr>
              <a:cxnSpLocks/>
            </p:cNvCxnSpPr>
            <p:nvPr/>
          </p:nvCxnSpPr>
          <p:spPr bwMode="auto">
            <a:xfrm>
              <a:off x="4909222" y="5156112"/>
              <a:ext cx="0" cy="9144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1" name="TextBox 40">
              <a:extLst>
                <a:ext uri="{FF2B5EF4-FFF2-40B4-BE49-F238E27FC236}">
                  <a16:creationId xmlns:a16="http://schemas.microsoft.com/office/drawing/2014/main" id="{D6BE29C1-18C5-4315-B548-1A58C3DD6423}"/>
                </a:ext>
              </a:extLst>
            </p:cNvPr>
            <p:cNvSpPr txBox="1"/>
            <p:nvPr/>
          </p:nvSpPr>
          <p:spPr>
            <a:xfrm>
              <a:off x="3275011" y="4986794"/>
              <a:ext cx="1523995" cy="338554"/>
            </a:xfrm>
            <a:prstGeom prst="rect">
              <a:avLst/>
            </a:prstGeom>
            <a:noFill/>
          </p:spPr>
          <p:txBody>
            <a:bodyPr wrap="square" rtlCol="0">
              <a:spAutoFit/>
            </a:bodyPr>
            <a:lstStyle/>
            <a:p>
              <a:pPr algn="ctr"/>
              <a:r>
                <a:rPr lang="en-US" sz="800" dirty="0">
                  <a:solidFill>
                    <a:schemeClr val="tx1"/>
                  </a:solidFill>
                </a:rPr>
                <a:t>Max{NPCA Switch Delay of intended recipients}</a:t>
              </a:r>
            </a:p>
          </p:txBody>
        </p:sp>
        <p:sp>
          <p:nvSpPr>
            <p:cNvPr id="23" name="Rectangle 22">
              <a:extLst>
                <a:ext uri="{FF2B5EF4-FFF2-40B4-BE49-F238E27FC236}">
                  <a16:creationId xmlns:a16="http://schemas.microsoft.com/office/drawing/2014/main" id="{D7C94713-DB04-46A4-9082-154AA4D3DD7C}"/>
                </a:ext>
              </a:extLst>
            </p:cNvPr>
            <p:cNvSpPr/>
            <p:nvPr/>
          </p:nvSpPr>
          <p:spPr bwMode="auto">
            <a:xfrm>
              <a:off x="4113211" y="5444036"/>
              <a:ext cx="609595" cy="45711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Padding frame</a:t>
              </a:r>
            </a:p>
          </p:txBody>
        </p:sp>
        <p:cxnSp>
          <p:nvCxnSpPr>
            <p:cNvPr id="15" name="Straight Connector 14">
              <a:extLst>
                <a:ext uri="{FF2B5EF4-FFF2-40B4-BE49-F238E27FC236}">
                  <a16:creationId xmlns:a16="http://schemas.microsoft.com/office/drawing/2014/main" id="{CB1F8632-815E-430C-9439-583096CC8C9A}"/>
                </a:ext>
              </a:extLst>
            </p:cNvPr>
            <p:cNvCxnSpPr/>
            <p:nvPr/>
          </p:nvCxnSpPr>
          <p:spPr bwMode="auto">
            <a:xfrm flipV="1">
              <a:off x="3886200" y="5672554"/>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Connector 28">
              <a:extLst>
                <a:ext uri="{FF2B5EF4-FFF2-40B4-BE49-F238E27FC236}">
                  <a16:creationId xmlns:a16="http://schemas.microsoft.com/office/drawing/2014/main" id="{0118B3F8-7E3C-4863-9496-23D10970881F}"/>
                </a:ext>
              </a:extLst>
            </p:cNvPr>
            <p:cNvCxnSpPr/>
            <p:nvPr/>
          </p:nvCxnSpPr>
          <p:spPr bwMode="auto">
            <a:xfrm flipV="1">
              <a:off x="3960811" y="5672554"/>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Straight Connector 29">
              <a:extLst>
                <a:ext uri="{FF2B5EF4-FFF2-40B4-BE49-F238E27FC236}">
                  <a16:creationId xmlns:a16="http://schemas.microsoft.com/office/drawing/2014/main" id="{A903E86D-74DA-4AA4-851C-F9F74B017BDF}"/>
                </a:ext>
              </a:extLst>
            </p:cNvPr>
            <p:cNvCxnSpPr/>
            <p:nvPr/>
          </p:nvCxnSpPr>
          <p:spPr bwMode="auto">
            <a:xfrm flipV="1">
              <a:off x="4037011" y="5672554"/>
              <a:ext cx="0" cy="22859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TextBox 30">
              <a:extLst>
                <a:ext uri="{FF2B5EF4-FFF2-40B4-BE49-F238E27FC236}">
                  <a16:creationId xmlns:a16="http://schemas.microsoft.com/office/drawing/2014/main" id="{23ED7A4A-1656-486C-A54E-C484AB1B5C5D}"/>
                </a:ext>
              </a:extLst>
            </p:cNvPr>
            <p:cNvSpPr txBox="1"/>
            <p:nvPr/>
          </p:nvSpPr>
          <p:spPr>
            <a:xfrm>
              <a:off x="3641210" y="6011713"/>
              <a:ext cx="671962" cy="215444"/>
            </a:xfrm>
            <a:prstGeom prst="rect">
              <a:avLst/>
            </a:prstGeom>
            <a:noFill/>
          </p:spPr>
          <p:txBody>
            <a:bodyPr wrap="square" rtlCol="0">
              <a:spAutoFit/>
            </a:bodyPr>
            <a:lstStyle/>
            <a:p>
              <a:pPr algn="ctr"/>
              <a:r>
                <a:rPr lang="en-US" sz="800" dirty="0">
                  <a:solidFill>
                    <a:schemeClr val="tx1"/>
                  </a:solidFill>
                </a:rPr>
                <a:t>Contention</a:t>
              </a:r>
            </a:p>
          </p:txBody>
        </p:sp>
        <p:cxnSp>
          <p:nvCxnSpPr>
            <p:cNvPr id="17" name="Straight Arrow Connector 16">
              <a:extLst>
                <a:ext uri="{FF2B5EF4-FFF2-40B4-BE49-F238E27FC236}">
                  <a16:creationId xmlns:a16="http://schemas.microsoft.com/office/drawing/2014/main" id="{A2B01280-2BAF-42AA-A285-37BC85112D2B}"/>
                </a:ext>
              </a:extLst>
            </p:cNvPr>
            <p:cNvCxnSpPr/>
            <p:nvPr/>
          </p:nvCxnSpPr>
          <p:spPr bwMode="auto">
            <a:xfrm>
              <a:off x="3807160" y="6004539"/>
              <a:ext cx="34006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4" name="TextBox 33">
              <a:extLst>
                <a:ext uri="{FF2B5EF4-FFF2-40B4-BE49-F238E27FC236}">
                  <a16:creationId xmlns:a16="http://schemas.microsoft.com/office/drawing/2014/main" id="{39F7F133-A2E6-47E6-851A-7DC01D1EB5C8}"/>
                </a:ext>
              </a:extLst>
            </p:cNvPr>
            <p:cNvSpPr txBox="1"/>
            <p:nvPr/>
          </p:nvSpPr>
          <p:spPr>
            <a:xfrm rot="16200000">
              <a:off x="4561536" y="5564831"/>
              <a:ext cx="519555" cy="215444"/>
            </a:xfrm>
            <a:prstGeom prst="rect">
              <a:avLst/>
            </a:prstGeom>
            <a:noFill/>
          </p:spPr>
          <p:txBody>
            <a:bodyPr wrap="square" rtlCol="0">
              <a:spAutoFit/>
            </a:bodyPr>
            <a:lstStyle/>
            <a:p>
              <a:pPr algn="ctr"/>
              <a:r>
                <a:rPr lang="en-US" sz="800" dirty="0">
                  <a:solidFill>
                    <a:schemeClr val="tx1"/>
                  </a:solidFill>
                </a:rPr>
                <a:t>SIFS</a:t>
              </a:r>
            </a:p>
          </p:txBody>
        </p:sp>
      </p:grpSp>
    </p:spTree>
    <p:extLst>
      <p:ext uri="{BB962C8B-B14F-4D97-AF65-F5344CB8AC3E}">
        <p14:creationId xmlns:p14="http://schemas.microsoft.com/office/powerpoint/2010/main" val="7121738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8527</TotalTime>
  <Words>3403</Words>
  <Application>Microsoft Office PowerPoint</Application>
  <PresentationFormat>On-screen Show (4:3)</PresentationFormat>
  <Paragraphs>461</Paragraphs>
  <Slides>22</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MS Gothic</vt:lpstr>
      <vt:lpstr>Arial</vt:lpstr>
      <vt:lpstr>Arial Unicode MS</vt:lpstr>
      <vt:lpstr>Cambria Math</vt:lpstr>
      <vt:lpstr>Times New Roman</vt:lpstr>
      <vt:lpstr>Office Theme</vt:lpstr>
      <vt:lpstr>Document</vt:lpstr>
      <vt:lpstr>Further considerations for NPCA operation</vt:lpstr>
      <vt:lpstr>Abstract</vt:lpstr>
      <vt:lpstr>Non-primary Channel Access - Recap</vt:lpstr>
      <vt:lpstr>NPCA open issues</vt:lpstr>
      <vt:lpstr>1. NPCA operation with Spatial Reuse</vt:lpstr>
      <vt:lpstr>2. Indicating maximum NPCA switch delay</vt:lpstr>
      <vt:lpstr>3. Medium reservation on NPCA PCH (1/3)</vt:lpstr>
      <vt:lpstr>3. Medium reservation on NPCA PCH (2/3)</vt:lpstr>
      <vt:lpstr>3. Medium reservation on NPCA PCH (3/3)</vt:lpstr>
      <vt:lpstr>4. NPCA channel access for TB only mode (1/2)</vt:lpstr>
      <vt:lpstr>4. NPCA channel access for TB only mode (2/2)</vt:lpstr>
      <vt:lpstr>4. NPCA channel access for non-TB mode</vt:lpstr>
      <vt:lpstr>Conclusions</vt:lpstr>
      <vt:lpstr>Straw poll - 1</vt:lpstr>
      <vt:lpstr>Straw poll - 2</vt:lpstr>
      <vt:lpstr>Straw poll - 3</vt:lpstr>
      <vt:lpstr>Straw poll - 4</vt:lpstr>
      <vt:lpstr>References</vt:lpstr>
      <vt:lpstr>Backup slides</vt:lpstr>
      <vt:lpstr>Use of Padding frame for Coexistence</vt:lpstr>
      <vt:lpstr>Use of Padding frame for DPS - uplink</vt:lpstr>
      <vt:lpstr>Use of Padding frame for DPS - downlink</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considerations for NPCA operation</dc:title>
  <dc:creator>Vishnu Vardhan Ratnam</dc:creator>
  <cp:lastModifiedBy>Vishnu Vardhan Ratnam</cp:lastModifiedBy>
  <cp:revision>327</cp:revision>
  <cp:lastPrinted>1601-01-01T00:00:00Z</cp:lastPrinted>
  <dcterms:created xsi:type="dcterms:W3CDTF">2023-10-26T23:59:45Z</dcterms:created>
  <dcterms:modified xsi:type="dcterms:W3CDTF">2025-04-07T19:36:13Z</dcterms:modified>
</cp:coreProperties>
</file>