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3"/>
  </p:notesMasterIdLst>
  <p:handoutMasterIdLst>
    <p:handoutMasterId r:id="rId74"/>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514" r:id="rId39"/>
    <p:sldId id="1516" r:id="rId40"/>
    <p:sldId id="1517" r:id="rId41"/>
    <p:sldId id="1518" r:id="rId42"/>
    <p:sldId id="1519" r:id="rId43"/>
    <p:sldId id="1520" r:id="rId44"/>
    <p:sldId id="1521" r:id="rId45"/>
    <p:sldId id="1522" r:id="rId46"/>
    <p:sldId id="1523" r:id="rId47"/>
    <p:sldId id="1525" r:id="rId48"/>
    <p:sldId id="1526" r:id="rId49"/>
    <p:sldId id="1524" r:id="rId50"/>
    <p:sldId id="1527" r:id="rId51"/>
    <p:sldId id="1528" r:id="rId52"/>
    <p:sldId id="1529" r:id="rId53"/>
    <p:sldId id="1530" r:id="rId54"/>
    <p:sldId id="1531" r:id="rId55"/>
    <p:sldId id="1532" r:id="rId56"/>
    <p:sldId id="1533" r:id="rId57"/>
    <p:sldId id="1534" r:id="rId58"/>
    <p:sldId id="1535" r:id="rId59"/>
    <p:sldId id="1536" r:id="rId60"/>
    <p:sldId id="1537" r:id="rId61"/>
    <p:sldId id="1538" r:id="rId62"/>
    <p:sldId id="1539" r:id="rId63"/>
    <p:sldId id="1540" r:id="rId64"/>
    <p:sldId id="1541" r:id="rId65"/>
    <p:sldId id="1542" r:id="rId66"/>
    <p:sldId id="1543" r:id="rId67"/>
    <p:sldId id="1544" r:id="rId68"/>
    <p:sldId id="1546" r:id="rId69"/>
    <p:sldId id="1515" r:id="rId70"/>
    <p:sldId id="1346" r:id="rId71"/>
    <p:sldId id="1347" r:id="rId7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5405"/>
  </p:normalViewPr>
  <p:slideViewPr>
    <p:cSldViewPr showGuides="1">
      <p:cViewPr>
        <p:scale>
          <a:sx n="100" d="100"/>
          <a:sy n="100" d="100"/>
        </p:scale>
        <p:origin x="24" y="4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80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11-25/0705, An analysis of SYNC field for downlink PPDU,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11-25/0771</a:t>
            </a:r>
            <a:r>
              <a:rPr lang="en-US" altLang="zh-CN" sz="1600" kern="0" dirty="0">
                <a:solidFill>
                  <a:srgbClr val="00B050"/>
                </a:solidFill>
                <a:latin typeface="Calibri" panose="020F0502020204030204" pitchFamily="34" charset="0"/>
                <a:cs typeface="Calibri" panose="020F0502020204030204" pitchFamily="34" charset="0"/>
              </a:rPr>
              <a:t>, Downlink Waveform Analysis,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11-25/0782</a:t>
            </a:r>
            <a:r>
              <a:rPr lang="en-US" altLang="zh-CN" sz="1600" kern="0" dirty="0">
                <a:solidFill>
                  <a:srgbClr val="00B050"/>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rgbClr val="00B050"/>
                </a:solidFill>
                <a:latin typeface="Calibri" panose="020F0502020204030204" pitchFamily="34" charset="0"/>
                <a:cs typeface="Calibri" panose="020F0502020204030204" pitchFamily="34" charset="0"/>
              </a:rPr>
              <a:t>Wilhelmsson</a:t>
            </a:r>
            <a:r>
              <a:rPr lang="en-US" altLang="zh-CN" sz="1600" kern="0" dirty="0">
                <a:solidFill>
                  <a:srgbClr val="00B050"/>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11-25/0790</a:t>
            </a:r>
            <a:r>
              <a:rPr lang="en-US" altLang="zh-CN" sz="1600" kern="0" dirty="0">
                <a:solidFill>
                  <a:srgbClr val="00B050"/>
                </a:solidFill>
                <a:latin typeface="Calibri" panose="020F0502020204030204" pitchFamily="34" charset="0"/>
                <a:cs typeface="Calibri" panose="020F0502020204030204" pitchFamily="34" charset="0"/>
              </a:rPr>
              <a:t>,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11-25/0794</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Initial </a:t>
            </a:r>
            <a:r>
              <a:rPr lang="en-US" altLang="zh-CN" sz="1600" kern="0" dirty="0">
                <a:solidFill>
                  <a:srgbClr val="00B050"/>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797</a:t>
            </a:r>
            <a:r>
              <a:rPr lang="zh-CN" altLang="zh-CN" sz="1600" kern="0" dirty="0">
                <a:solidFill>
                  <a:srgbClr val="00B050"/>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rgbClr val="00B050"/>
                </a:solidFill>
                <a:latin typeface="Calibri" panose="020F0502020204030204" pitchFamily="34" charset="0"/>
                <a:cs typeface="Calibri" panose="020F0502020204030204" pitchFamily="34" charset="0"/>
              </a:rPr>
              <a:t>followup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Rui</a:t>
            </a:r>
            <a:r>
              <a:rPr lang="en-US" altLang="zh-CN" sz="1600" kern="0" dirty="0" smtClean="0">
                <a:solidFill>
                  <a:srgbClr val="00B050"/>
                </a:solidFill>
                <a:latin typeface="Calibri" panose="020F0502020204030204" pitchFamily="34" charset="0"/>
                <a:cs typeface="Calibri" panose="020F0502020204030204" pitchFamily="34" charset="0"/>
              </a:rPr>
              <a:t> Cao (NXP)</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798</a:t>
            </a:r>
            <a:r>
              <a:rPr lang="zh-CN" altLang="zh-CN" sz="1600" kern="0" dirty="0">
                <a:solidFill>
                  <a:srgbClr val="00B050"/>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11-25/0799, Uplink </a:t>
            </a:r>
            <a:r>
              <a:rPr lang="en-US" altLang="zh-CN" sz="1600" kern="0" dirty="0">
                <a:solidFill>
                  <a:srgbClr val="00B050"/>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rgbClr val="00B050"/>
                </a:solidFill>
                <a:latin typeface="Calibri" panose="020F0502020204030204" pitchFamily="34" charset="0"/>
                <a:cs typeface="Calibri" panose="020F0502020204030204" pitchFamily="34" charset="0"/>
              </a:rPr>
              <a:t>Manideep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Dunna</a:t>
            </a:r>
            <a:r>
              <a:rPr lang="en-US" altLang="zh-CN" sz="1600" kern="0" dirty="0" smtClean="0">
                <a:solidFill>
                  <a:srgbClr val="00B050"/>
                </a:solidFill>
                <a:latin typeface="Calibri" panose="020F0502020204030204" pitchFamily="34" charset="0"/>
                <a:cs typeface="Calibri" panose="020F0502020204030204" pitchFamily="34" charset="0"/>
              </a:rPr>
              <a:t> (Qualcomm)</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11-25/0801, Sync field for AMP PPDU,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11-25/0802, OOK generation for AMP,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11-25/0806, Downlink </a:t>
            </a:r>
            <a:r>
              <a:rPr lang="en-US" altLang="zh-CN" sz="1600" kern="0" dirty="0">
                <a:solidFill>
                  <a:srgbClr val="00B050"/>
                </a:solidFill>
                <a:latin typeface="Calibri" panose="020F0502020204030204" pitchFamily="34" charset="0"/>
                <a:cs typeface="Calibri" panose="020F0502020204030204" pitchFamily="34" charset="0"/>
              </a:rPr>
              <a:t>Receiver Performance,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11-25/0816r0,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Liwen</a:t>
            </a:r>
            <a:r>
              <a:rPr lang="en-US" altLang="en-US" sz="1600" kern="0" dirty="0" smtClean="0">
                <a:solidFill>
                  <a:srgbClr val="00B050"/>
                </a:solidFill>
                <a:latin typeface="Calibri" panose="020F0502020204030204" pitchFamily="34" charset="0"/>
                <a:cs typeface="Calibri" panose="020F0502020204030204" pitchFamily="34" charset="0"/>
                <a:sym typeface="+mn-ea"/>
              </a:rPr>
              <a:t>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11-25/0772, Bi-static Backscatter Protection Mechanisms - follow up, </a:t>
            </a:r>
            <a:r>
              <a:rPr lang="en-US" altLang="zh-CN" sz="1600" kern="0" dirty="0" smtClean="0">
                <a:solidFill>
                  <a:srgbClr val="00B050"/>
                </a:solidFill>
                <a:latin typeface="Calibri" panose="020F0502020204030204" pitchFamily="34" charset="0"/>
                <a:cs typeface="Calibri" panose="020F0502020204030204" pitchFamily="34" charset="0"/>
              </a:rPr>
              <a:t>Kamran </a:t>
            </a:r>
            <a:r>
              <a:rPr lang="en-US" altLang="zh-CN" sz="1600" kern="0" dirty="0" err="1" smtClean="0">
                <a:solidFill>
                  <a:srgbClr val="00B050"/>
                </a:solidFill>
                <a:latin typeface="Calibri" panose="020F0502020204030204" pitchFamily="34" charset="0"/>
                <a:cs typeface="Calibri" panose="020F0502020204030204" pitchFamily="34" charset="0"/>
              </a:rPr>
              <a:t>Nishat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11-25/0783</a:t>
            </a:r>
            <a:r>
              <a:rPr lang="en-US" altLang="zh-CN" sz="1600" kern="0" dirty="0">
                <a:solidFill>
                  <a:srgbClr val="00B050"/>
                </a:solidFill>
                <a:latin typeface="Calibri" panose="020F0502020204030204" pitchFamily="34" charset="0"/>
                <a:cs typeface="Calibri" panose="020F0502020204030204" pitchFamily="34" charset="0"/>
              </a:rPr>
              <a:t>, MAC Comparison for Active AMP Operation, Sebastian Max (Ericsson)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11-25/0815, UL access mechanisms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a:t>
            </a:r>
            <a:r>
              <a:rPr lang="zh-CN" altLang="zh-CN" sz="1600" kern="0" dirty="0">
                <a:solidFill>
                  <a:srgbClr val="00B050"/>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/0</a:t>
            </a:r>
            <a:r>
              <a:rPr lang="zh-CN" altLang="zh-CN" sz="1600" kern="0" dirty="0">
                <a:solidFill>
                  <a:srgbClr val="00B050"/>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11-25/0803, Follow-up on access message for AMP, </a:t>
            </a:r>
            <a:r>
              <a:rPr lang="en-US" altLang="zh-CN" sz="1600" kern="0" dirty="0" err="1">
                <a:solidFill>
                  <a:srgbClr val="00B050"/>
                </a:solidFill>
                <a:latin typeface="Calibri" panose="020F0502020204030204" pitchFamily="34" charset="0"/>
                <a:cs typeface="Calibri" panose="020F0502020204030204" pitchFamily="34" charset="0"/>
              </a:rPr>
              <a:t>WeiJie</a:t>
            </a:r>
            <a:r>
              <a:rPr lang="en-US" altLang="zh-CN" sz="1600" kern="0" dirty="0">
                <a:solidFill>
                  <a:srgbClr val="00B050"/>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rgbClr val="00B050"/>
                </a:solidFill>
                <a:latin typeface="Calibri" panose="020F0502020204030204" pitchFamily="34" charset="0"/>
                <a:cs typeface="Calibri" panose="020F0502020204030204" pitchFamily="34" charset="0"/>
              </a:rPr>
              <a:t>Sanket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Kalamkar</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11-25/0917,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11-25/0787r0,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11-25/0813,</a:t>
            </a:r>
            <a:r>
              <a:rPr lang="en-US" altLang="zh-CN" sz="1600" kern="0" dirty="0">
                <a:solidFill>
                  <a:srgbClr val="00B050"/>
                </a:solidFill>
                <a:latin typeface="Calibri" panose="020F0502020204030204" pitchFamily="34" charset="0"/>
                <a:cs typeface="Calibri" panose="020F0502020204030204" pitchFamily="34" charset="0"/>
              </a:rPr>
              <a:t> Follow up on Duty-cycle operation for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He (</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11-25/0814, Follow </a:t>
            </a:r>
            <a:r>
              <a:rPr lang="en-US" altLang="zh-CN" sz="1600" kern="0" dirty="0">
                <a:solidFill>
                  <a:srgbClr val="00B050"/>
                </a:solidFill>
                <a:latin typeface="Calibri" panose="020F0502020204030204" pitchFamily="34" charset="0"/>
                <a:cs typeface="Calibri" panose="020F0502020204030204" pitchFamily="34" charset="0"/>
              </a:rPr>
              <a:t>up on TSF for trigger based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smtClean="0">
                <a:solidFill>
                  <a:srgbClr val="00B050"/>
                </a:solidFill>
                <a:latin typeface="Calibri" panose="020F0502020204030204" pitchFamily="34" charset="0"/>
                <a:cs typeface="Calibri" panose="020F0502020204030204" pitchFamily="34" charset="0"/>
              </a:rPr>
              <a:t>Chuanfeng</a:t>
            </a:r>
            <a:r>
              <a:rPr lang="en-US" altLang="zh-CN" sz="1600" kern="0" dirty="0" smtClean="0">
                <a:solidFill>
                  <a:srgbClr val="00B050"/>
                </a:solidFill>
                <a:latin typeface="Calibri" panose="020F0502020204030204" pitchFamily="34" charset="0"/>
                <a:cs typeface="Calibri" panose="020F0502020204030204" pitchFamily="34" charset="0"/>
              </a:rPr>
              <a:t> He (</a:t>
            </a:r>
            <a:r>
              <a:rPr lang="en-US" altLang="zh-CN" sz="1600" kern="0" dirty="0">
                <a:solidFill>
                  <a:srgbClr val="00B050"/>
                </a:solidFill>
                <a:latin typeface="Calibri" panose="020F0502020204030204" pitchFamily="34" charset="0"/>
                <a:cs typeface="Calibri" panose="020F0502020204030204" pitchFamily="34" charset="0"/>
              </a:rPr>
              <a:t>OPPO</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strike="sngStrike" kern="0" dirty="0" smtClean="0">
                <a:solidFill>
                  <a:srgbClr val="FF0000"/>
                </a:solidFill>
                <a:latin typeface="Calibri" panose="020F0502020204030204" pitchFamily="34" charset="0"/>
                <a:cs typeface="Calibri" panose="020F0502020204030204" pitchFamily="34" charset="0"/>
              </a:rPr>
              <a:t>11-25/0916</a:t>
            </a:r>
            <a:r>
              <a:rPr lang="en-US" altLang="zh-CN" sz="1600" strike="sngStrike" kern="0" dirty="0">
                <a:solidFill>
                  <a:srgbClr val="FF0000"/>
                </a:solidFill>
                <a:latin typeface="Calibri" panose="020F0502020204030204" pitchFamily="34" charset="0"/>
                <a:cs typeface="Calibri" panose="020F0502020204030204" pitchFamily="34" charset="0"/>
              </a:rPr>
              <a:t>, AMP MAC SAP interface and frame exchange sequence, </a:t>
            </a:r>
            <a:r>
              <a:rPr lang="en-US" altLang="zh-CN" sz="1600" strike="sngStrike" kern="0" dirty="0" err="1">
                <a:solidFill>
                  <a:srgbClr val="FF0000"/>
                </a:solidFill>
                <a:latin typeface="Calibri" panose="020F0502020204030204" pitchFamily="34" charset="0"/>
                <a:cs typeface="Calibri" panose="020F0502020204030204" pitchFamily="34" charset="0"/>
              </a:rPr>
              <a:t>Liwen</a:t>
            </a:r>
            <a:r>
              <a:rPr lang="en-US" altLang="zh-CN" sz="1600" strike="sngStrike" kern="0" dirty="0">
                <a:solidFill>
                  <a:srgbClr val="FF0000"/>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rgbClr val="FFC000"/>
                </a:solidFill>
                <a:latin typeface="Calibri" panose="020F0502020204030204" pitchFamily="34" charset="0"/>
                <a:cs typeface="Calibri" panose="020F0502020204030204" pitchFamily="34" charset="0"/>
                <a:sym typeface="+mn-ea"/>
              </a:rPr>
              <a:t>Asterjadhi</a:t>
            </a:r>
            <a:r>
              <a:rPr lang="en-US" altLang="en-US" sz="1600" kern="0" dirty="0" smtClean="0">
                <a:solidFill>
                  <a:srgbClr val="FFC000"/>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0</a:t>
            </a:r>
            <a:r>
              <a:rPr lang="zh-CN" altLang="zh-CN" sz="1600" kern="0" dirty="0">
                <a:solidFill>
                  <a:srgbClr val="00B050"/>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11-25/0859, AMP </a:t>
            </a:r>
            <a:r>
              <a:rPr lang="en-US" altLang="zh-CN" sz="1600" kern="0" dirty="0" err="1">
                <a:solidFill>
                  <a:srgbClr val="00B050"/>
                </a:solidFill>
                <a:latin typeface="Calibri" panose="020F0502020204030204" pitchFamily="34" charset="0"/>
                <a:cs typeface="Calibri" panose="020F0502020204030204" pitchFamily="34" charset="0"/>
              </a:rPr>
              <a:t>Ack</a:t>
            </a:r>
            <a:r>
              <a:rPr lang="en-US" altLang="zh-CN" sz="1600" kern="0" dirty="0">
                <a:solidFill>
                  <a:srgbClr val="00B050"/>
                </a:solidFill>
                <a:latin typeface="Calibri" panose="020F0502020204030204" pitchFamily="34" charset="0"/>
                <a:cs typeface="Calibri" panose="020F0502020204030204" pitchFamily="34" charset="0"/>
              </a:rPr>
              <a:t> frame,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11-25/0918, Frame format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a:t>
            </a:r>
            <a:endParaRPr lang="en-US" altLang="zh-CN" sz="1600" kern="0" dirty="0">
              <a:solidFill>
                <a:srgbClr val="FFC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11-25/0788r0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rgbClr val="00B050"/>
                </a:solidFill>
                <a:latin typeface="Calibri" panose="020F0502020204030204" pitchFamily="34" charset="0"/>
                <a:cs typeface="Calibri" panose="020F0502020204030204" pitchFamily="34" charset="0"/>
              </a:rPr>
              <a:t>Hasabelnaby</a:t>
            </a:r>
            <a:r>
              <a:rPr lang="en-US" altLang="zh-CN" sz="1600" kern="0" dirty="0">
                <a:solidFill>
                  <a:srgbClr val="00B050"/>
                </a:solidFill>
                <a:latin typeface="Calibri" panose="020F0502020204030204" pitchFamily="34" charset="0"/>
                <a:cs typeface="Calibri" panose="020F0502020204030204" pitchFamily="34" charset="0"/>
              </a:rPr>
              <a:t> (Huawei) </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11-25/0792, </a:t>
            </a:r>
            <a:r>
              <a:rPr lang="en-US" altLang="zh-CN" sz="1600" kern="0" dirty="0">
                <a:solidFill>
                  <a:srgbClr val="00B050"/>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rgbClr val="00B050"/>
                </a:solidFill>
                <a:latin typeface="Calibri" panose="020F0502020204030204" pitchFamily="34" charset="0"/>
                <a:cs typeface="Calibri" panose="020F0502020204030204" pitchFamily="34" charset="0"/>
              </a:rPr>
              <a:t>STAs, </a:t>
            </a:r>
            <a:r>
              <a:rPr lang="en-US" altLang="zh-CN" sz="1600" kern="0" dirty="0" err="1" smtClean="0">
                <a:solidFill>
                  <a:srgbClr val="00B050"/>
                </a:solidFill>
                <a:latin typeface="Calibri" panose="020F0502020204030204" pitchFamily="34" charset="0"/>
                <a:cs typeface="Calibri" panose="020F0502020204030204" pitchFamily="34" charset="0"/>
              </a:rPr>
              <a:t>Yinan</a:t>
            </a:r>
            <a:r>
              <a:rPr lang="en-US" altLang="zh-CN" sz="1600" kern="0" dirty="0" smtClean="0">
                <a:solidFill>
                  <a:srgbClr val="00B050"/>
                </a:solidFill>
                <a:latin typeface="Calibri" panose="020F0502020204030204" pitchFamily="34" charset="0"/>
                <a:cs typeface="Calibri" panose="020F0502020204030204" pitchFamily="34" charset="0"/>
              </a:rPr>
              <a:t> Qi (OPPO) </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11-25/0791, </a:t>
            </a:r>
            <a:r>
              <a:rPr lang="en-US" altLang="zh-CN" sz="1600" kern="0" dirty="0">
                <a:solidFill>
                  <a:srgbClr val="00B050"/>
                </a:solidFill>
                <a:latin typeface="Calibri" panose="020F0502020204030204" pitchFamily="34" charset="0"/>
                <a:cs typeface="Calibri" panose="020F0502020204030204" pitchFamily="34" charset="0"/>
              </a:rPr>
              <a:t>Remaining Issues of </a:t>
            </a:r>
            <a:r>
              <a:rPr lang="en-US" altLang="zh-CN" sz="1600" kern="0" dirty="0" smtClean="0">
                <a:solidFill>
                  <a:srgbClr val="00B050"/>
                </a:solidFill>
                <a:latin typeface="Calibri" panose="020F0502020204030204" pitchFamily="34" charset="0"/>
                <a:cs typeface="Calibri" panose="020F0502020204030204" pitchFamily="34" charset="0"/>
              </a:rPr>
              <a:t>WPT, </a:t>
            </a:r>
            <a:r>
              <a:rPr lang="en-US" altLang="zh-CN" sz="1600" kern="0" dirty="0" err="1" smtClean="0">
                <a:solidFill>
                  <a:srgbClr val="00B050"/>
                </a:solidFill>
                <a:latin typeface="Calibri" panose="020F0502020204030204" pitchFamily="34" charset="0"/>
                <a:cs typeface="Calibri" panose="020F0502020204030204" pitchFamily="34" charset="0"/>
              </a:rPr>
              <a:t>Yinan</a:t>
            </a:r>
            <a:r>
              <a:rPr lang="en-US" altLang="zh-CN" sz="1600" kern="0" dirty="0" smtClean="0">
                <a:solidFill>
                  <a:srgbClr val="00B050"/>
                </a:solidFill>
                <a:latin typeface="Calibri" panose="020F0502020204030204" pitchFamily="34" charset="0"/>
                <a:cs typeface="Calibri" panose="020F0502020204030204" pitchFamily="34" charset="0"/>
              </a:rPr>
              <a:t> Qi (OPPO) </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74238504"/>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(WPT/SEC/MAC)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(WPT/MAC)</a:t>
                      </a:r>
                    </a:p>
                  </a:txBody>
                  <a:tcPr anchor="ctr"/>
                </a:tc>
                <a:tc>
                  <a:txBody>
                    <a:bodyPr/>
                    <a:lstStyle/>
                    <a:p>
                      <a:pPr algn="ctr">
                        <a:buNone/>
                      </a:pPr>
                      <a:r>
                        <a:rPr lang="en-US" altLang="zh-CN" sz="1800" dirty="0" err="1" smtClean="0">
                          <a:solidFill>
                            <a:schemeClr val="bg1">
                              <a:lumMod val="50000"/>
                            </a:schemeClr>
                          </a:solidFill>
                          <a:sym typeface="+mn-ea"/>
                        </a:rPr>
                        <a:t>TGbp</a:t>
                      </a:r>
                      <a:r>
                        <a:rPr lang="en-US" altLang="zh-CN" sz="1800" dirty="0" smtClean="0">
                          <a:solidFill>
                            <a:schemeClr val="bg1">
                              <a:lumMod val="50000"/>
                            </a:schemeClr>
                          </a:solidFill>
                          <a:sym typeface="+mn-ea"/>
                        </a:rPr>
                        <a:t> </a:t>
                      </a:r>
                    </a:p>
                    <a:p>
                      <a:pPr algn="ctr">
                        <a:buNone/>
                      </a:pPr>
                      <a:r>
                        <a:rPr lang="en-US" altLang="zh-CN" sz="1800" dirty="0" smtClean="0">
                          <a:solidFill>
                            <a:schemeClr val="bg1">
                              <a:lumMod val="50000"/>
                            </a:schemeClr>
                          </a:solidFill>
                          <a:sym typeface="+mn-ea"/>
                        </a:rPr>
                        <a:t>(</a:t>
                      </a:r>
                      <a:r>
                        <a:rPr lang="en-US" altLang="zh-CN" sz="1800" i="1" dirty="0" err="1" smtClean="0">
                          <a:solidFill>
                            <a:schemeClr val="bg1">
                              <a:lumMod val="50000"/>
                            </a:schemeClr>
                          </a:solidFill>
                          <a:sym typeface="+mn-ea"/>
                        </a:rPr>
                        <a:t>t.b.d</a:t>
                      </a:r>
                      <a:r>
                        <a:rPr lang="en-US" altLang="zh-CN" sz="1800" i="1" dirty="0" smtClean="0">
                          <a:solidFill>
                            <a:schemeClr val="bg1">
                              <a:lumMod val="50000"/>
                            </a:schemeClr>
                          </a:solidFill>
                          <a:sym typeface="+mn-ea"/>
                        </a:rPr>
                        <a:t>.)</a:t>
                      </a: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(11-24/1613r7) 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solidFill>
                  <a:srgbClr val="00B050"/>
                </a:solidFill>
              </a:rPr>
              <a:t>11-25/0782</a:t>
            </a:r>
            <a:r>
              <a:rPr lang="en-US" altLang="zh-CN" sz="2300" dirty="0">
                <a:solidFill>
                  <a:srgbClr val="00B050"/>
                </a:solidFill>
              </a:rPr>
              <a:t>, Signal Design for Wideband Single-Carrier OOK  - Leif </a:t>
            </a:r>
            <a:r>
              <a:rPr lang="en-US" altLang="zh-CN" sz="2300" dirty="0" err="1">
                <a:solidFill>
                  <a:srgbClr val="00B050"/>
                </a:solidFill>
              </a:rPr>
              <a:t>Wilhelmsson</a:t>
            </a:r>
            <a:r>
              <a:rPr lang="en-US" altLang="zh-CN" sz="2300" dirty="0">
                <a:solidFill>
                  <a:srgbClr val="00B050"/>
                </a:solidFill>
              </a:rPr>
              <a:t> (Ericsson AB)</a:t>
            </a:r>
          </a:p>
          <a:p>
            <a:pPr lvl="1" eaLnBrk="0" hangingPunct="0">
              <a:defRPr/>
            </a:pPr>
            <a:r>
              <a:rPr lang="zh-CN" altLang="zh-CN" sz="2300" dirty="0">
                <a:solidFill>
                  <a:srgbClr val="00B050"/>
                </a:solidFill>
              </a:rPr>
              <a:t>11-25/</a:t>
            </a:r>
            <a:r>
              <a:rPr lang="en-US" altLang="zh-CN" sz="2300" dirty="0">
                <a:solidFill>
                  <a:srgbClr val="00B050"/>
                </a:solidFill>
              </a:rPr>
              <a:t>0</a:t>
            </a:r>
            <a:r>
              <a:rPr lang="zh-CN" altLang="zh-CN" sz="2300" dirty="0">
                <a:solidFill>
                  <a:srgbClr val="00B050"/>
                </a:solidFill>
              </a:rPr>
              <a:t>798, AMP-OOK simulation methodology and baseline results</a:t>
            </a:r>
            <a:r>
              <a:rPr lang="en-US" altLang="zh-CN" sz="2300" dirty="0">
                <a:solidFill>
                  <a:srgbClr val="00B050"/>
                </a:solidFill>
              </a:rPr>
              <a:t>, </a:t>
            </a:r>
            <a:r>
              <a:rPr lang="en-US" altLang="zh-CN" sz="2300" dirty="0" err="1">
                <a:solidFill>
                  <a:srgbClr val="00B050"/>
                </a:solidFill>
              </a:rPr>
              <a:t>Rui</a:t>
            </a:r>
            <a:r>
              <a:rPr lang="en-US" altLang="zh-CN" sz="2300" dirty="0">
                <a:solidFill>
                  <a:srgbClr val="00B050"/>
                </a:solidFill>
              </a:rPr>
              <a:t> Cao (NXP)</a:t>
            </a:r>
            <a:endParaRPr lang="zh-CN" altLang="zh-CN" sz="2300" dirty="0">
              <a:solidFill>
                <a:srgbClr val="00B050"/>
              </a:solidFill>
            </a:endParaRPr>
          </a:p>
          <a:p>
            <a:pPr lvl="1" eaLnBrk="0" hangingPunct="0">
              <a:defRPr/>
            </a:pPr>
            <a:r>
              <a:rPr lang="en-US" altLang="zh-CN" sz="2300" dirty="0">
                <a:solidFill>
                  <a:srgbClr val="00B050"/>
                </a:solidFill>
              </a:rPr>
              <a:t>11-25/0802, OOK generation for AMP, </a:t>
            </a:r>
            <a:r>
              <a:rPr lang="en-US" altLang="zh-CN" sz="2300" dirty="0" err="1">
                <a:solidFill>
                  <a:srgbClr val="00B050"/>
                </a:solidFill>
              </a:rPr>
              <a:t>KeWang</a:t>
            </a:r>
            <a:r>
              <a:rPr lang="en-US" altLang="zh-CN" sz="2300" dirty="0">
                <a:solidFill>
                  <a:srgbClr val="00B050"/>
                </a:solidFill>
              </a:rPr>
              <a:t>(OPPO)</a:t>
            </a:r>
          </a:p>
          <a:p>
            <a:pPr lvl="1" eaLnBrk="0" hangingPunct="0">
              <a:defRPr/>
            </a:pPr>
            <a:r>
              <a:rPr lang="en-US" altLang="zh-CN" sz="2300" dirty="0">
                <a:solidFill>
                  <a:srgbClr val="00B050"/>
                </a:solidFill>
              </a:rPr>
              <a:t>11-25/0790,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zh-CN" altLang="zh-CN" sz="2300" dirty="0">
                <a:solidFill>
                  <a:srgbClr val="00B050"/>
                </a:solidFill>
              </a:rPr>
              <a:t>11-25/0816r0,</a:t>
            </a:r>
            <a:r>
              <a:rPr lang="en-US" altLang="zh-CN" sz="2300" dirty="0">
                <a:solidFill>
                  <a:srgbClr val="00B050"/>
                </a:solidFill>
              </a:rPr>
              <a:t> </a:t>
            </a:r>
            <a:r>
              <a:rPr lang="zh-CN" altLang="zh-CN" sz="2300" dirty="0">
                <a:solidFill>
                  <a:srgbClr val="00B050"/>
                </a:solidFill>
              </a:rPr>
              <a:t>Feasibility Study of Mono-static Backscatter in Sub-1 GHz, Panpan Li (Huawei</a:t>
            </a:r>
            <a:r>
              <a:rPr lang="zh-CN" altLang="zh-CN" sz="2300" dirty="0" smtClean="0">
                <a:solidFill>
                  <a:srgbClr val="00B050"/>
                </a:solidFill>
              </a:rPr>
              <a:t>)</a:t>
            </a:r>
            <a:endParaRPr lang="en-US" altLang="zh-CN" sz="2300" dirty="0" smtClean="0">
              <a:solidFill>
                <a:srgbClr val="00B050"/>
              </a:solidFill>
            </a:endParaRPr>
          </a:p>
          <a:p>
            <a:pPr lvl="1" eaLnBrk="0" hangingPunct="0">
              <a:defRPr/>
            </a:pPr>
            <a:r>
              <a:rPr lang="zh-CN" altLang="zh-CN" sz="2400" dirty="0">
                <a:solidFill>
                  <a:srgbClr val="00B050"/>
                </a:solidFill>
              </a:rPr>
              <a:t>11-25/0820r0, AMP Bi-static Backscatter in 2.4GHz, Panpan Li (Huawei</a:t>
            </a:r>
            <a:r>
              <a:rPr lang="zh-CN" altLang="zh-CN" sz="2400" dirty="0" smtClean="0">
                <a:solidFill>
                  <a:srgbClr val="00B050"/>
                </a:solidFill>
              </a:rPr>
              <a:t>)</a:t>
            </a:r>
            <a:endParaRPr lang="en-US" altLang="zh-CN" sz="23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olidFill>
                  <a:srgbClr val="00B050"/>
                </a:solidFill>
                <a:sym typeface="+mn-ea"/>
              </a:rPr>
              <a:t>11-25/0424</a:t>
            </a:r>
            <a:r>
              <a:rPr lang="en-US" altLang="en-US" sz="2300" dirty="0">
                <a:solidFill>
                  <a:srgbClr val="00B050"/>
                </a:solidFill>
                <a:sym typeface="+mn-ea"/>
              </a:rPr>
              <a:t>, AMP information exchange, </a:t>
            </a:r>
            <a:r>
              <a:rPr lang="en-US" altLang="en-US" sz="2300" dirty="0" err="1">
                <a:solidFill>
                  <a:srgbClr val="00B050"/>
                </a:solidFill>
                <a:sym typeface="+mn-ea"/>
              </a:rPr>
              <a:t>Liwen</a:t>
            </a:r>
            <a:r>
              <a:rPr lang="en-US" altLang="en-US" sz="2300" dirty="0">
                <a:solidFill>
                  <a:srgbClr val="00B050"/>
                </a:solidFill>
                <a:sym typeface="+mn-ea"/>
              </a:rPr>
              <a:t> (NXP</a:t>
            </a:r>
            <a:r>
              <a:rPr lang="en-US" altLang="en-US" sz="2300" dirty="0" smtClean="0">
                <a:solidFill>
                  <a:srgbClr val="00B050"/>
                </a:solidFill>
                <a:sym typeface="+mn-ea"/>
              </a:rPr>
              <a:t>)</a:t>
            </a:r>
          </a:p>
          <a:p>
            <a:pPr lvl="1" eaLnBrk="0" hangingPunct="0">
              <a:defRPr/>
            </a:pPr>
            <a:r>
              <a:rPr lang="en-US" altLang="zh-CN" sz="2400" dirty="0">
                <a:solidFill>
                  <a:srgbClr val="00B050"/>
                </a:solidFill>
              </a:rPr>
              <a:t>11-25/0772, Bi-static Backscatter Protection Mechanisms - follow up, Nelson Costa (</a:t>
            </a:r>
            <a:r>
              <a:rPr lang="en-US" altLang="zh-CN" sz="2400" dirty="0" err="1">
                <a:solidFill>
                  <a:srgbClr val="00B050"/>
                </a:solidFill>
              </a:rPr>
              <a:t>Haila</a:t>
            </a:r>
            <a:r>
              <a:rPr lang="en-US" altLang="zh-CN" sz="2400" dirty="0">
                <a:solidFill>
                  <a:srgbClr val="00B050"/>
                </a:solidFill>
              </a:rPr>
              <a:t>)</a:t>
            </a:r>
            <a:endParaRPr lang="en-US" altLang="en-US" sz="2400" dirty="0">
              <a:solidFill>
                <a:srgbClr val="00B050"/>
              </a:solidFill>
              <a:sym typeface="+mn-ea"/>
            </a:endParaRPr>
          </a:p>
          <a:p>
            <a:pPr lvl="1" eaLnBrk="0" hangingPunct="0">
              <a:buFontTx/>
              <a:buChar char="–"/>
              <a:defRPr/>
            </a:pPr>
            <a:r>
              <a:rPr lang="en-US" altLang="zh-CN" sz="2300" dirty="0" smtClean="0">
                <a:solidFill>
                  <a:srgbClr val="00B050"/>
                </a:solidFill>
              </a:rPr>
              <a:t>11-25/0783</a:t>
            </a:r>
            <a:r>
              <a:rPr lang="en-US" altLang="zh-CN" sz="2300" dirty="0">
                <a:solidFill>
                  <a:srgbClr val="00B050"/>
                </a:solidFill>
              </a:rPr>
              <a:t>, MAC Comparison for Active AMP Operation, Sebastian Max (Ericsson)</a:t>
            </a:r>
          </a:p>
          <a:p>
            <a:pPr lvl="1" eaLnBrk="0" hangingPunct="0">
              <a:buFontTx/>
              <a:buChar char="–"/>
              <a:defRPr/>
            </a:pPr>
            <a:r>
              <a:rPr lang="en-US" altLang="zh-CN" sz="2300" dirty="0">
                <a:solidFill>
                  <a:srgbClr val="00B050"/>
                </a:solidFill>
              </a:rPr>
              <a:t>11-25/0815, UL access mechanisms for Active </a:t>
            </a:r>
            <a:r>
              <a:rPr lang="en-US" altLang="zh-CN" sz="2300" dirty="0" err="1">
                <a:solidFill>
                  <a:srgbClr val="00B050"/>
                </a:solidFill>
              </a:rPr>
              <a:t>Tx</a:t>
            </a:r>
            <a:r>
              <a:rPr lang="en-US" altLang="zh-CN" sz="2300" dirty="0">
                <a:solidFill>
                  <a:srgbClr val="00B050"/>
                </a:solidFill>
              </a:rPr>
              <a:t> AMP STAs,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00B050"/>
                </a:solidFill>
              </a:rPr>
              <a:t>11-25/0858, UL random access mechanisms for AMP,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zh-CN" altLang="zh-CN" sz="2300" dirty="0">
                <a:solidFill>
                  <a:srgbClr val="00B050"/>
                </a:solidFill>
              </a:rPr>
              <a:t>11-25</a:t>
            </a:r>
            <a:r>
              <a:rPr lang="en-US" altLang="zh-CN" sz="2300" dirty="0">
                <a:solidFill>
                  <a:srgbClr val="00B050"/>
                </a:solidFill>
              </a:rPr>
              <a:t>/</a:t>
            </a:r>
            <a:r>
              <a:rPr lang="zh-CN" altLang="zh-CN" sz="2300" dirty="0">
                <a:solidFill>
                  <a:srgbClr val="00B050"/>
                </a:solidFill>
              </a:rPr>
              <a:t>0817, Random access for Active Tx non-AP AMP STAs, Rojan Chitrakar (Huawei)</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a:solidFill>
                  <a:srgbClr val="00B050"/>
                </a:solidFill>
              </a:rPr>
              <a:t>11-25</a:t>
            </a:r>
            <a:r>
              <a:rPr lang="en-US" altLang="zh-CN" dirty="0">
                <a:solidFill>
                  <a:srgbClr val="00B050"/>
                </a:solidFill>
              </a:rPr>
              <a:t>/0</a:t>
            </a:r>
            <a:r>
              <a:rPr lang="zh-CN" altLang="zh-CN" dirty="0">
                <a:solidFill>
                  <a:srgbClr val="00B050"/>
                </a:solidFill>
              </a:rPr>
              <a:t>818, Channel access for Backscatter non-AP AMP STAs – way forward, Rojan Chitrakar (Huawei)</a:t>
            </a:r>
            <a:endParaRPr lang="en-US" altLang="en-US" dirty="0">
              <a:solidFill>
                <a:srgbClr val="00B050"/>
              </a:solidFill>
              <a:sym typeface="+mn-ea"/>
            </a:endParaRPr>
          </a:p>
          <a:p>
            <a:pPr lvl="1" eaLnBrk="0" hangingPunct="0">
              <a:buFontTx/>
              <a:buChar char="–"/>
              <a:defRPr/>
            </a:pPr>
            <a:r>
              <a:rPr lang="en-US" altLang="zh-CN" dirty="0" smtClean="0">
                <a:solidFill>
                  <a:srgbClr val="00B050"/>
                </a:solidFill>
              </a:rPr>
              <a:t>11-25/0803</a:t>
            </a:r>
            <a:r>
              <a:rPr lang="en-US" altLang="zh-CN" dirty="0">
                <a:solidFill>
                  <a:srgbClr val="00B050"/>
                </a:solidFill>
              </a:rPr>
              <a:t>, Follow-up on access message for AMP, </a:t>
            </a:r>
            <a:r>
              <a:rPr lang="en-US" altLang="zh-CN" dirty="0" err="1">
                <a:solidFill>
                  <a:srgbClr val="00B050"/>
                </a:solidFill>
              </a:rPr>
              <a:t>WeiJie</a:t>
            </a:r>
            <a:r>
              <a:rPr lang="en-US" altLang="zh-CN" dirty="0">
                <a:solidFill>
                  <a:srgbClr val="00B050"/>
                </a:solidFill>
              </a:rPr>
              <a:t> XU (OPPO)</a:t>
            </a:r>
          </a:p>
          <a:p>
            <a:pPr lvl="1" eaLnBrk="0" hangingPunct="0">
              <a:buFontTx/>
              <a:buChar char="–"/>
              <a:defRPr/>
            </a:pPr>
            <a:r>
              <a:rPr lang="zh-CN" altLang="zh-CN" dirty="0" smtClean="0">
                <a:solidFill>
                  <a:srgbClr val="00B050"/>
                </a:solidFill>
              </a:rPr>
              <a:t>11</a:t>
            </a:r>
            <a:r>
              <a:rPr lang="zh-CN" altLang="zh-CN" dirty="0">
                <a:solidFill>
                  <a:srgbClr val="00B050"/>
                </a:solidFill>
              </a:rPr>
              <a:t>-25/0787r0,</a:t>
            </a:r>
            <a:r>
              <a:rPr lang="en-US" altLang="zh-CN" dirty="0">
                <a:solidFill>
                  <a:srgbClr val="00B050"/>
                </a:solidFill>
              </a:rPr>
              <a:t> </a:t>
            </a:r>
            <a:r>
              <a:rPr lang="zh-CN" altLang="zh-CN" dirty="0">
                <a:solidFill>
                  <a:srgbClr val="00B050"/>
                </a:solidFill>
              </a:rPr>
              <a:t>Follow-up on AMP Open Service Period, Ian Bajaj (Huawei)</a:t>
            </a:r>
          </a:p>
          <a:p>
            <a:pPr lvl="1" eaLnBrk="0" hangingPunct="0">
              <a:buFontTx/>
              <a:buChar char="–"/>
              <a:defRPr/>
            </a:pPr>
            <a:r>
              <a:rPr lang="en-US" altLang="zh-CN" dirty="0">
                <a:solidFill>
                  <a:srgbClr val="00B050"/>
                </a:solidFill>
              </a:rPr>
              <a:t>11-25/0813, Follow up on Duty-cycle operation for AMP, </a:t>
            </a:r>
            <a:r>
              <a:rPr lang="en-US" altLang="zh-CN" dirty="0" err="1">
                <a:solidFill>
                  <a:srgbClr val="00B050"/>
                </a:solidFill>
              </a:rPr>
              <a:t>Chuanfeng</a:t>
            </a:r>
            <a:r>
              <a:rPr lang="en-US" altLang="zh-CN" dirty="0">
                <a:solidFill>
                  <a:srgbClr val="00B050"/>
                </a:solidFill>
              </a:rPr>
              <a:t> He (OPPO)</a:t>
            </a:r>
          </a:p>
          <a:p>
            <a:pPr lvl="1" eaLnBrk="0" hangingPunct="0">
              <a:defRPr/>
            </a:pPr>
            <a:r>
              <a:rPr lang="en-US" altLang="zh-CN" dirty="0">
                <a:solidFill>
                  <a:srgbClr val="00B050"/>
                </a:solidFill>
              </a:rPr>
              <a:t>11-25/0814, Follow up on TSF for trigger based AMP, </a:t>
            </a:r>
            <a:r>
              <a:rPr lang="en-US" altLang="zh-CN" dirty="0" err="1">
                <a:solidFill>
                  <a:srgbClr val="00B050"/>
                </a:solidFill>
              </a:rPr>
              <a:t>Chuanfeng</a:t>
            </a:r>
            <a:r>
              <a:rPr lang="en-US" altLang="zh-CN" dirty="0">
                <a:solidFill>
                  <a:srgbClr val="00B050"/>
                </a:solidFill>
              </a:rPr>
              <a:t> He (OPPO) </a:t>
            </a:r>
            <a:endParaRPr lang="en-US" altLang="zh-CN" dirty="0" smtClean="0">
              <a:solidFill>
                <a:srgbClr val="00B050"/>
              </a:solidFill>
            </a:endParaRPr>
          </a:p>
          <a:p>
            <a:pPr lvl="1" eaLnBrk="0" hangingPunct="0">
              <a:defRPr/>
            </a:pPr>
            <a:r>
              <a:rPr lang="en-US" altLang="zh-CN" dirty="0" smtClean="0">
                <a:solidFill>
                  <a:srgbClr val="FFC000"/>
                </a:solidFill>
              </a:rPr>
              <a:t>11-25/0779</a:t>
            </a:r>
            <a:r>
              <a:rPr lang="en-US" altLang="zh-CN" dirty="0">
                <a:solidFill>
                  <a:srgbClr val="FFC000"/>
                </a:solidFill>
              </a:rPr>
              <a:t>, E2E Operation of AMP-enabled Non-AP STAs, </a:t>
            </a:r>
            <a:r>
              <a:rPr lang="en-US" altLang="zh-CN" dirty="0" err="1">
                <a:solidFill>
                  <a:srgbClr val="FFC000"/>
                </a:solidFill>
              </a:rPr>
              <a:t>Sanket</a:t>
            </a:r>
            <a:r>
              <a:rPr lang="en-US" altLang="zh-CN" dirty="0">
                <a:solidFill>
                  <a:srgbClr val="FFC000"/>
                </a:solidFill>
              </a:rPr>
              <a:t> </a:t>
            </a:r>
            <a:r>
              <a:rPr lang="en-US" altLang="zh-CN" dirty="0" err="1">
                <a:solidFill>
                  <a:srgbClr val="FFC000"/>
                </a:solidFill>
              </a:rPr>
              <a:t>Kalamkar</a:t>
            </a:r>
            <a:r>
              <a:rPr lang="en-US" altLang="zh-CN" dirty="0">
                <a:solidFill>
                  <a:srgbClr val="FFC000"/>
                </a:solidFill>
              </a:rPr>
              <a:t> (Qualcomm)</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a:solidFill>
                  <a:srgbClr val="00B050"/>
                </a:solidFill>
              </a:rPr>
              <a:t>11-25/0786r0,</a:t>
            </a:r>
            <a:r>
              <a:rPr lang="en-US" altLang="zh-CN" sz="2100" dirty="0">
                <a:solidFill>
                  <a:srgbClr val="00B050"/>
                </a:solidFill>
              </a:rPr>
              <a:t> </a:t>
            </a:r>
            <a:r>
              <a:rPr lang="zh-CN" altLang="zh-CN" sz="2100" dirty="0">
                <a:solidFill>
                  <a:srgbClr val="00B050"/>
                </a:solidFill>
              </a:rPr>
              <a:t>AMP Bi-Static Backscatter Control, Ian Bajaj (Huawei</a:t>
            </a:r>
            <a:r>
              <a:rPr lang="zh-CN" altLang="zh-CN" sz="2100" dirty="0" smtClean="0">
                <a:solidFill>
                  <a:srgbClr val="00B050"/>
                </a:solidFill>
              </a:rPr>
              <a:t>)</a:t>
            </a:r>
            <a:r>
              <a:rPr lang="en-US" altLang="zh-CN" sz="2100" dirty="0" smtClean="0">
                <a:solidFill>
                  <a:srgbClr val="00B050"/>
                </a:solidFill>
              </a:rPr>
              <a:t> [5 min Q&amp;A]</a:t>
            </a:r>
            <a:endParaRPr lang="zh-CN" altLang="zh-CN" sz="2100" dirty="0">
              <a:solidFill>
                <a:srgbClr val="00B050"/>
              </a:solidFill>
            </a:endParaRPr>
          </a:p>
          <a:p>
            <a:pPr lvl="1" eaLnBrk="0" hangingPunct="0">
              <a:defRPr/>
            </a:pPr>
            <a:r>
              <a:rPr lang="en-US" altLang="zh-CN" sz="2100" dirty="0">
                <a:solidFill>
                  <a:srgbClr val="00B050"/>
                </a:solidFill>
              </a:rPr>
              <a:t>11-25/0779, E2E Operation of AMP-enabled Non-AP STAs, </a:t>
            </a:r>
            <a:r>
              <a:rPr lang="en-US" altLang="zh-CN" sz="2100" dirty="0" err="1">
                <a:solidFill>
                  <a:srgbClr val="00B050"/>
                </a:solidFill>
              </a:rPr>
              <a:t>Sanket</a:t>
            </a:r>
            <a:r>
              <a:rPr lang="en-US" altLang="zh-CN" sz="2100" dirty="0">
                <a:solidFill>
                  <a:srgbClr val="00B050"/>
                </a:solidFill>
              </a:rPr>
              <a:t> </a:t>
            </a:r>
            <a:r>
              <a:rPr lang="en-US" altLang="zh-CN" sz="2100" dirty="0" err="1">
                <a:solidFill>
                  <a:srgbClr val="00B050"/>
                </a:solidFill>
              </a:rPr>
              <a:t>Kalamkar</a:t>
            </a:r>
            <a:r>
              <a:rPr lang="en-US" altLang="zh-CN" sz="2100" dirty="0">
                <a:solidFill>
                  <a:srgbClr val="00B050"/>
                </a:solidFill>
              </a:rPr>
              <a:t> (Qualcomm</a:t>
            </a:r>
            <a:r>
              <a:rPr lang="en-US" altLang="zh-CN" sz="2100" dirty="0" smtClean="0">
                <a:solidFill>
                  <a:srgbClr val="00B050"/>
                </a:solidFill>
              </a:rPr>
              <a:t>) [10 </a:t>
            </a:r>
            <a:r>
              <a:rPr lang="en-US" altLang="zh-CN" sz="2100" dirty="0" err="1" smtClean="0">
                <a:solidFill>
                  <a:srgbClr val="00B050"/>
                </a:solidFill>
              </a:rPr>
              <a:t>mins</a:t>
            </a:r>
            <a:r>
              <a:rPr lang="en-US" altLang="zh-CN" sz="2100" dirty="0" smtClean="0">
                <a:solidFill>
                  <a:srgbClr val="00B050"/>
                </a:solidFill>
              </a:rPr>
              <a:t>]</a:t>
            </a:r>
            <a:endParaRPr lang="en-US" altLang="zh-CN" sz="2100" dirty="0">
              <a:solidFill>
                <a:srgbClr val="00B050"/>
              </a:solidFill>
            </a:endParaRPr>
          </a:p>
          <a:p>
            <a:pPr lvl="1" eaLnBrk="0" hangingPunct="0">
              <a:defRPr/>
            </a:pPr>
            <a:r>
              <a:rPr lang="zh-CN" altLang="zh-CN" sz="2100" dirty="0" smtClean="0">
                <a:solidFill>
                  <a:srgbClr val="00B050"/>
                </a:solidFill>
              </a:rPr>
              <a:t>11</a:t>
            </a:r>
            <a:r>
              <a:rPr lang="zh-CN" altLang="zh-CN" sz="2100" dirty="0">
                <a:solidFill>
                  <a:srgbClr val="00B050"/>
                </a:solidFill>
              </a:rPr>
              <a:t>-25/0788r0</a:t>
            </a:r>
            <a:r>
              <a:rPr lang="en-US" altLang="zh-CN" sz="2100" dirty="0">
                <a:solidFill>
                  <a:srgbClr val="00B050"/>
                </a:solidFill>
              </a:rPr>
              <a:t>, </a:t>
            </a:r>
            <a:r>
              <a:rPr lang="zh-CN" altLang="zh-CN" sz="2100" dirty="0">
                <a:solidFill>
                  <a:srgbClr val="00B050"/>
                </a:solidFill>
              </a:rPr>
              <a:t>AMP Operation Status Reporting, Ian Bajaj (Huawei)</a:t>
            </a:r>
          </a:p>
          <a:p>
            <a:pPr lvl="1" eaLnBrk="0" hangingPunct="0">
              <a:defRPr/>
            </a:pPr>
            <a:r>
              <a:rPr lang="en-US" altLang="zh-CN" sz="2100" dirty="0">
                <a:solidFill>
                  <a:srgbClr val="00B050"/>
                </a:solidFill>
              </a:rPr>
              <a:t>11-25/0789, Energy-Level Status Reporting for AMP Devices - Follow-Up, Mahmoud </a:t>
            </a:r>
            <a:r>
              <a:rPr lang="en-US" altLang="zh-CN" sz="2100" dirty="0" err="1">
                <a:solidFill>
                  <a:srgbClr val="00B050"/>
                </a:solidFill>
              </a:rPr>
              <a:t>Hasabelnaby</a:t>
            </a:r>
            <a:r>
              <a:rPr lang="en-US" altLang="zh-CN" sz="2100" dirty="0">
                <a:solidFill>
                  <a:srgbClr val="00B050"/>
                </a:solidFill>
              </a:rPr>
              <a:t> (Huawei) </a:t>
            </a:r>
          </a:p>
          <a:p>
            <a:pPr lvl="1" eaLnBrk="0" hangingPunct="0">
              <a:defRPr/>
            </a:pPr>
            <a:r>
              <a:rPr lang="en-US" altLang="zh-CN" sz="2100" dirty="0">
                <a:solidFill>
                  <a:srgbClr val="00B050"/>
                </a:solidFill>
              </a:rPr>
              <a:t>11-25/0792, Follow up on Correspondence between Energizers and AMP non-AP STAs, </a:t>
            </a:r>
            <a:r>
              <a:rPr lang="en-US" altLang="zh-CN" sz="2100" dirty="0" err="1">
                <a:solidFill>
                  <a:srgbClr val="00B050"/>
                </a:solidFill>
              </a:rPr>
              <a:t>Yinan</a:t>
            </a:r>
            <a:r>
              <a:rPr lang="en-US" altLang="zh-CN" sz="2100" dirty="0">
                <a:solidFill>
                  <a:srgbClr val="00B050"/>
                </a:solidFill>
              </a:rPr>
              <a:t> Qi (OPPO) </a:t>
            </a:r>
          </a:p>
          <a:p>
            <a:pPr lvl="1" eaLnBrk="0" hangingPunct="0">
              <a:defRPr/>
            </a:pPr>
            <a:r>
              <a:rPr lang="en-US" altLang="zh-CN" sz="2100" dirty="0">
                <a:solidFill>
                  <a:srgbClr val="00B050"/>
                </a:solidFill>
              </a:rPr>
              <a:t>11-25/0791, Remaining Issues of WPT, </a:t>
            </a:r>
            <a:r>
              <a:rPr lang="en-US" altLang="zh-CN" sz="2100" dirty="0" err="1">
                <a:solidFill>
                  <a:srgbClr val="00B050"/>
                </a:solidFill>
              </a:rPr>
              <a:t>Yinan</a:t>
            </a:r>
            <a:r>
              <a:rPr lang="en-US" altLang="zh-CN" sz="2100" dirty="0">
                <a:solidFill>
                  <a:srgbClr val="00B050"/>
                </a:solidFill>
              </a:rPr>
              <a:t> Qi (OPPO) </a:t>
            </a:r>
            <a:endParaRPr lang="en-US" altLang="zh-CN" sz="2100" dirty="0" smtClean="0">
              <a:solidFill>
                <a:srgbClr val="00B050"/>
              </a:solidFill>
            </a:endParaRPr>
          </a:p>
          <a:p>
            <a:pPr lvl="1" eaLnBrk="0" hangingPunct="0">
              <a:defRPr/>
            </a:pPr>
            <a:r>
              <a:rPr lang="en-US" altLang="zh-CN" dirty="0" smtClean="0">
                <a:solidFill>
                  <a:srgbClr val="00B050"/>
                </a:solidFill>
              </a:rPr>
              <a:t>11-25/0785, Frame Formats for Active TX AMP station, Solomon </a:t>
            </a:r>
            <a:r>
              <a:rPr lang="en-US" altLang="zh-CN" dirty="0" err="1" smtClean="0">
                <a:solidFill>
                  <a:srgbClr val="00B050"/>
                </a:solidFill>
              </a:rPr>
              <a:t>Trainin</a:t>
            </a:r>
            <a:r>
              <a:rPr lang="en-US" altLang="zh-CN" dirty="0" smtClean="0">
                <a:solidFill>
                  <a:srgbClr val="00B050"/>
                </a:solidFill>
              </a:rPr>
              <a:t> (</a:t>
            </a:r>
            <a:r>
              <a:rPr lang="en-US" altLang="zh-CN" dirty="0" err="1" smtClean="0">
                <a:solidFill>
                  <a:srgbClr val="00B050"/>
                </a:solidFill>
              </a:rPr>
              <a:t>Wiliot</a:t>
            </a:r>
            <a:r>
              <a:rPr lang="en-US" altLang="zh-CN" dirty="0" smtClean="0">
                <a:solidFill>
                  <a:srgbClr val="00B050"/>
                </a:solidFill>
              </a:rPr>
              <a:t>)</a:t>
            </a:r>
            <a:endParaRPr lang="en-US" altLang="zh-CN" sz="2100" dirty="0" smtClean="0">
              <a:solidFill>
                <a:srgbClr val="00B050"/>
              </a:solidFill>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solidFill>
                  <a:srgbClr val="00B050"/>
                </a:solidFill>
              </a:rPr>
              <a:t>11</a:t>
            </a:r>
            <a:r>
              <a:rPr lang="zh-CN" altLang="zh-CN" sz="2400" dirty="0">
                <a:solidFill>
                  <a:srgbClr val="00B050"/>
                </a:solidFill>
              </a:rPr>
              <a:t>-25</a:t>
            </a:r>
            <a:r>
              <a:rPr lang="en-US" altLang="zh-CN" sz="2400" dirty="0">
                <a:solidFill>
                  <a:srgbClr val="00B050"/>
                </a:solidFill>
              </a:rPr>
              <a:t>/0</a:t>
            </a:r>
            <a:r>
              <a:rPr lang="zh-CN" altLang="zh-CN" sz="2400" dirty="0">
                <a:solidFill>
                  <a:srgbClr val="00B050"/>
                </a:solidFill>
              </a:rPr>
              <a:t>819, AMP Security – follow up, Rojan Chitrakar (Huawei)</a:t>
            </a:r>
            <a:endParaRPr lang="en-US" altLang="zh-CN" sz="2400" dirty="0">
              <a:solidFill>
                <a:srgbClr val="00B050"/>
              </a:solidFill>
            </a:endParaRPr>
          </a:p>
          <a:p>
            <a:pPr lvl="1" eaLnBrk="0" hangingPunct="0">
              <a:defRPr/>
            </a:pPr>
            <a:r>
              <a:rPr lang="en-US" altLang="zh-CN" sz="2300" dirty="0">
                <a:solidFill>
                  <a:srgbClr val="00B050"/>
                </a:solidFill>
              </a:rPr>
              <a:t>11-25/0831, Low-Complexity Provisioning Methods for Low-Complexity Secure AMP Communications, Hui Luo (Infineon)</a:t>
            </a:r>
          </a:p>
          <a:p>
            <a:pPr lvl="1" eaLnBrk="0" hangingPunct="0">
              <a:defRPr/>
            </a:pPr>
            <a:r>
              <a:rPr lang="en-US" altLang="zh-CN" sz="2300" dirty="0">
                <a:solidFill>
                  <a:srgbClr val="00B050"/>
                </a:solidFill>
              </a:rPr>
              <a:t>11-25/0860, Thoughts on secure AMP operation, </a:t>
            </a:r>
            <a:r>
              <a:rPr lang="en-US" altLang="zh-CN" sz="2300" dirty="0" err="1">
                <a:solidFill>
                  <a:srgbClr val="00B050"/>
                </a:solidFill>
              </a:rPr>
              <a:t>Chuanfeng</a:t>
            </a:r>
            <a:r>
              <a:rPr lang="en-US" altLang="zh-CN" sz="2300" dirty="0">
                <a:solidFill>
                  <a:srgbClr val="00B050"/>
                </a:solidFill>
              </a:rPr>
              <a:t> He(OPPO)</a:t>
            </a:r>
            <a:endParaRPr lang="zh-CN" altLang="zh-CN" sz="2300" dirty="0">
              <a:solidFill>
                <a:srgbClr val="00B050"/>
              </a:solidFill>
            </a:endParaRPr>
          </a:p>
          <a:p>
            <a:pPr lvl="1" eaLnBrk="0" hangingPunct="0">
              <a:buFontTx/>
              <a:buChar char="–"/>
              <a:defRPr/>
            </a:pPr>
            <a:r>
              <a:rPr lang="zh-CN" altLang="zh-CN" sz="2300" dirty="0" smtClean="0">
                <a:solidFill>
                  <a:srgbClr val="00B050"/>
                </a:solidFill>
              </a:rPr>
              <a:t>11</a:t>
            </a:r>
            <a:r>
              <a:rPr lang="zh-CN" altLang="zh-CN" sz="2300" dirty="0">
                <a:solidFill>
                  <a:srgbClr val="00B050"/>
                </a:solidFill>
              </a:rPr>
              <a:t>-25/</a:t>
            </a:r>
            <a:r>
              <a:rPr lang="en-US" altLang="zh-CN" sz="2300" dirty="0">
                <a:solidFill>
                  <a:srgbClr val="00B050"/>
                </a:solidFill>
              </a:rPr>
              <a:t>0</a:t>
            </a:r>
            <a:r>
              <a:rPr lang="zh-CN" altLang="zh-CN" sz="2300" dirty="0">
                <a:solidFill>
                  <a:srgbClr val="00B050"/>
                </a:solidFill>
              </a:rPr>
              <a:t>821, Thoughts on AMP frame format, Zhanjing Bao (TCL) </a:t>
            </a:r>
          </a:p>
          <a:p>
            <a:pPr lvl="1" eaLnBrk="0" hangingPunct="0">
              <a:buFontTx/>
              <a:buChar char="–"/>
              <a:defRPr/>
            </a:pPr>
            <a:r>
              <a:rPr lang="en-US" altLang="zh-CN" sz="2300" dirty="0">
                <a:solidFill>
                  <a:srgbClr val="00B050"/>
                </a:solidFill>
              </a:rPr>
              <a:t>11-25/0859, AMP </a:t>
            </a:r>
            <a:r>
              <a:rPr lang="en-US" altLang="zh-CN" sz="2300" dirty="0" err="1">
                <a:solidFill>
                  <a:srgbClr val="00B050"/>
                </a:solidFill>
              </a:rPr>
              <a:t>Ack</a:t>
            </a:r>
            <a:r>
              <a:rPr lang="en-US" altLang="zh-CN" sz="2300" dirty="0">
                <a:solidFill>
                  <a:srgbClr val="00B050"/>
                </a:solidFill>
              </a:rPr>
              <a:t> frame,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FFC000"/>
                </a:solidFill>
              </a:rPr>
              <a:t>11-25/0918, Frame format discussion, </a:t>
            </a:r>
            <a:r>
              <a:rPr lang="en-US" altLang="zh-CN" sz="2300" dirty="0" err="1">
                <a:solidFill>
                  <a:srgbClr val="FFC000"/>
                </a:solidFill>
              </a:rPr>
              <a:t>Liwen</a:t>
            </a:r>
            <a:r>
              <a:rPr lang="en-US" altLang="zh-CN" sz="2300" dirty="0">
                <a:solidFill>
                  <a:srgbClr val="FFC000"/>
                </a:solidFill>
              </a:rPr>
              <a:t> Chu (NXP</a:t>
            </a:r>
            <a:r>
              <a:rPr lang="en-US" altLang="zh-CN" sz="2300" dirty="0" smtClean="0">
                <a:solidFill>
                  <a:srgbClr val="FFC000"/>
                </a:solidFill>
              </a:rPr>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SP1: </a:t>
            </a:r>
            <a:endParaRPr lang="en-US" altLang="zh-CN" sz="2000" dirty="0"/>
          </a:p>
          <a:p>
            <a:pPr marL="0" indent="0">
              <a:buNone/>
            </a:pPr>
            <a:r>
              <a:rPr lang="en-US" altLang="zh-CN" sz="2000" dirty="0"/>
              <a:t>Do you agree </a:t>
            </a:r>
            <a:r>
              <a:rPr lang="en-US" altLang="zh-CN" sz="2000" dirty="0" smtClean="0"/>
              <a:t>to add to the 11bp SFD that:</a:t>
            </a:r>
          </a:p>
          <a:p>
            <a:r>
              <a:rPr lang="en-US" altLang="zh-CN" sz="2000" dirty="0" smtClean="0"/>
              <a:t>802.11bp </a:t>
            </a:r>
            <a:r>
              <a:rPr lang="en-US" altLang="zh-CN" sz="2000" dirty="0"/>
              <a:t>defines an AMP Wake-Up frame, which an AMP AP transmits to AMP-enabled non-AP STA(s) to indicate that the AP intends to exchange non-AMP frames with the non-AP STA?</a:t>
            </a:r>
            <a:endParaRPr lang="en-US" altLang="zh-CN" sz="2000" b="0" dirty="0"/>
          </a:p>
          <a:p>
            <a:pPr lvl="1"/>
            <a:r>
              <a:rPr lang="en-US" altLang="zh-CN" sz="1800" dirty="0"/>
              <a:t>The expectation is to reuse WUR frame format for the AMP Wake-Up frame and to carry it in an AMP PPDU</a:t>
            </a:r>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 </a:t>
            </a:r>
            <a:r>
              <a:rPr lang="en-US" altLang="zh-CN" sz="1800" b="0" i="1" dirty="0" smtClean="0">
                <a:sym typeface="+mn-ea"/>
              </a:rPr>
              <a:t>11-25/0779r0</a:t>
            </a:r>
            <a:r>
              <a:rPr lang="en-US" altLang="zh-CN" sz="1800" b="0" i="1" dirty="0">
                <a:sym typeface="+mn-ea"/>
              </a:rPr>
              <a:t>]</a:t>
            </a:r>
          </a:p>
          <a:p>
            <a:pPr marL="0" lvl="0" indent="0" eaLnBrk="0" hangingPunct="0">
              <a:buNone/>
              <a:defRPr/>
            </a:pPr>
            <a:endParaRPr lang="en-US" altLang="zh-CN" sz="1800" dirty="0" smtClean="0">
              <a:sym typeface="+mn-ea"/>
            </a:endParaRPr>
          </a:p>
          <a:p>
            <a:pPr marL="0" lvl="0" indent="0" eaLnBrk="0" hangingPunct="0">
              <a:buNone/>
              <a:defRPr/>
            </a:pPr>
            <a:r>
              <a:rPr lang="en-US" altLang="zh-CN" sz="1800" dirty="0" smtClean="0">
                <a:sym typeface="+mn-ea"/>
              </a:rPr>
              <a:t>Result: No objection</a:t>
            </a:r>
          </a:p>
          <a:p>
            <a:pPr marL="0" lvl="0" indent="0" eaLnBrk="0" hangingPunct="0">
              <a:buNone/>
              <a:defRPr/>
            </a:pPr>
            <a:r>
              <a:rPr lang="en-US" altLang="zh-CN" sz="2800" dirty="0"/>
              <a:t/>
            </a:r>
            <a:br>
              <a:rPr lang="en-US" altLang="zh-CN" sz="2800" dirty="0"/>
            </a:br>
            <a:endParaRPr lang="en-US" altLang="zh-CN" sz="1800" dirty="0"/>
          </a:p>
        </p:txBody>
      </p:sp>
    </p:spTree>
    <p:extLst>
      <p:ext uri="{BB962C8B-B14F-4D97-AF65-F5344CB8AC3E}">
        <p14:creationId xmlns:p14="http://schemas.microsoft.com/office/powerpoint/2010/main" val="28199395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SP2:</a:t>
            </a:r>
          </a:p>
          <a:p>
            <a:pPr marL="0" indent="0">
              <a:buNone/>
            </a:pPr>
            <a:r>
              <a:rPr lang="en-US" altLang="zh-CN" sz="2000" dirty="0"/>
              <a:t>Do you agree to add to the 11bp SFD that:</a:t>
            </a:r>
          </a:p>
          <a:p>
            <a:r>
              <a:rPr lang="en-US" altLang="zh-CN" sz="2000" dirty="0" smtClean="0"/>
              <a:t>802.11bp </a:t>
            </a:r>
            <a:r>
              <a:rPr lang="en-US" altLang="zh-CN" sz="2000" dirty="0"/>
              <a:t>defines an AMP duty cycle operation for an AMP-enabled non-AP STA, which follows the state transition diagram shown in the figure?</a:t>
            </a:r>
            <a:endParaRPr lang="en-US" altLang="zh-CN" sz="2000" b="0" dirty="0"/>
          </a:p>
          <a:p>
            <a:pPr lvl="1"/>
            <a:r>
              <a:rPr lang="en-US" altLang="zh-CN" sz="1800" dirty="0"/>
              <a:t>AMP duty cycle operation follows the negotiation procedure defined for WUR in the baseline</a:t>
            </a:r>
          </a:p>
          <a:p>
            <a:pPr marL="0" indent="0">
              <a:buNone/>
            </a:pPr>
            <a:endParaRPr lang="en-US" altLang="zh-CN" sz="1800" b="0" i="1" dirty="0" smtClean="0">
              <a:sym typeface="+mn-ea"/>
            </a:endParaRPr>
          </a:p>
          <a:p>
            <a:pPr marL="0" indent="0">
              <a:buNone/>
            </a:pPr>
            <a:r>
              <a:rPr lang="en-US" altLang="zh-CN" sz="1800" b="0" i="1" dirty="0" smtClean="0">
                <a:sym typeface="+mn-ea"/>
              </a:rPr>
              <a:t>[</a:t>
            </a:r>
            <a:r>
              <a:rPr lang="en-US" altLang="zh-CN" sz="1800" b="0" i="1" dirty="0">
                <a:sym typeface="+mn-ea"/>
              </a:rPr>
              <a:t>Reference contributions: 11-25/0779r0]</a:t>
            </a:r>
          </a:p>
          <a:p>
            <a:pPr marL="0" indent="0">
              <a:buNone/>
            </a:pPr>
            <a:endParaRPr lang="en-US" altLang="zh-CN" sz="1800" dirty="0" smtClean="0"/>
          </a:p>
          <a:p>
            <a:pPr marL="0" indent="0">
              <a:buNone/>
            </a:pPr>
            <a:r>
              <a:rPr lang="en-US" altLang="zh-CN" sz="1800" dirty="0" smtClean="0"/>
              <a:t>Result: No objection</a:t>
            </a:r>
            <a:r>
              <a:rPr lang="en-US" altLang="zh-CN" sz="2800" dirty="0"/>
              <a:t/>
            </a:r>
            <a:br>
              <a:rPr lang="en-US" altLang="zh-CN" sz="2800" dirty="0"/>
            </a:br>
            <a:endParaRPr lang="en-US" altLang="zh-CN" sz="1800" dirty="0"/>
          </a:p>
        </p:txBody>
      </p:sp>
      <p:pic>
        <p:nvPicPr>
          <p:cNvPr id="6146" name="Picture 2" descr="https://www.ieee802.org/11/email/stds-802-11-tgbp/binuj7NDE7GIc.b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18" y="3383614"/>
            <a:ext cx="4981575"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166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to the 11bp SFD that </a:t>
            </a:r>
            <a:endParaRPr lang="en-US" altLang="zh-CN" sz="1800" dirty="0" smtClean="0"/>
          </a:p>
          <a:p>
            <a:r>
              <a:rPr lang="en-US" altLang="zh-CN" sz="1800" dirty="0" smtClean="0"/>
              <a:t>if </a:t>
            </a:r>
            <a:r>
              <a:rPr lang="en-US" altLang="zh-CN" sz="1800" dirty="0"/>
              <a:t>an AMP-enabled non-AP STA successfully receives an AMP Wake-Up frame from the associated AMP AP, the non-AP STA should transition to the Awake State and transmit a PS-Poll/UL frame to the AP to indicate that it is in the Awake State (PS/Active mode</a:t>
            </a:r>
            <a:r>
              <a:rPr lang="en-US" altLang="zh-CN" sz="1800" dirty="0" smtClean="0"/>
              <a:t>).</a:t>
            </a:r>
            <a:endParaRPr lang="en-US" altLang="zh-CN" sz="18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 No objection</a:t>
            </a:r>
          </a:p>
          <a:p>
            <a:pPr marL="0" lvl="0" indent="0" eaLnBrk="0" hangingPunct="0">
              <a:buNone/>
              <a:defRPr/>
            </a:pPr>
            <a:endParaRPr lang="en-US" altLang="zh-CN" sz="1600" dirty="0" smtClean="0">
              <a:sym typeface="+mn-ea"/>
            </a:endParaRPr>
          </a:p>
          <a:p>
            <a:pPr marL="0" lvl="0" indent="0" eaLnBrk="0" hangingPunct="0">
              <a:buNone/>
              <a:defRPr/>
            </a:pPr>
            <a:endParaRPr lang="en-US" altLang="zh-CN" sz="1600" dirty="0">
              <a:sym typeface="+mn-ea"/>
            </a:endParaRPr>
          </a:p>
          <a:p>
            <a:pPr marL="0" indent="0" eaLnBrk="0" hangingPunct="0">
              <a:buNone/>
              <a:defRPr/>
            </a:pPr>
            <a:r>
              <a:rPr lang="en-US" altLang="zh-CN" sz="1800" dirty="0">
                <a:sym typeface="+mn-ea"/>
              </a:rPr>
              <a:t>SP4:</a:t>
            </a:r>
          </a:p>
          <a:p>
            <a:pPr marL="0" indent="0">
              <a:buNone/>
            </a:pPr>
            <a:r>
              <a:rPr lang="en-US" altLang="zh-CN" sz="1800" dirty="0"/>
              <a:t>Do you agree to add to the 11bp SFD that </a:t>
            </a:r>
            <a:endParaRPr lang="en-US" altLang="zh-CN" sz="1800" dirty="0" smtClean="0"/>
          </a:p>
          <a:p>
            <a:r>
              <a:rPr lang="en-US" altLang="zh-CN" sz="1800" dirty="0" smtClean="0"/>
              <a:t>if </a:t>
            </a:r>
            <a:r>
              <a:rPr lang="en-US" altLang="zh-CN" sz="1800" dirty="0"/>
              <a:t>the non-AP STA transmits a frame with PM = 1 to the associated AP, then the non-AP may transition to the Doze state, and the AMP-enabled non-AP STA shall enter the AMP </a:t>
            </a:r>
            <a:r>
              <a:rPr lang="en-US" altLang="zh-CN" sz="1800" dirty="0" smtClean="0"/>
              <a:t>mode</a:t>
            </a:r>
            <a:endParaRPr lang="en-US" altLang="zh-CN" sz="1800" dirty="0"/>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sz="1600" dirty="0" smtClean="0"/>
              <a:t>: No objection</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18184098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SP5: </a:t>
            </a:r>
            <a:endParaRPr lang="en-US" altLang="zh-CN" sz="1800" dirty="0"/>
          </a:p>
          <a:p>
            <a:pPr marL="0" indent="0">
              <a:buNone/>
            </a:pPr>
            <a:r>
              <a:rPr lang="en-US" altLang="zh-CN" sz="1800" dirty="0"/>
              <a:t>Do you agree to add to the 11bp SFD that </a:t>
            </a:r>
          </a:p>
          <a:p>
            <a:r>
              <a:rPr lang="en-US" altLang="zh-CN" sz="1800" dirty="0" smtClean="0"/>
              <a:t>802.11bp defines for AMP-enabled non-AP STA:</a:t>
            </a:r>
            <a:endParaRPr lang="en-US" altLang="zh-CN" sz="1800" b="0" dirty="0"/>
          </a:p>
          <a:p>
            <a:pPr lvl="1"/>
            <a:r>
              <a:rPr lang="en-US" altLang="zh-CN" sz="1600" dirty="0"/>
              <a:t>AMP temporal key (ATK) to protect individually addressed AMP frames</a:t>
            </a:r>
          </a:p>
          <a:p>
            <a:pPr lvl="1"/>
            <a:r>
              <a:rPr lang="en-US" altLang="zh-CN" sz="1600" dirty="0"/>
              <a:t>AMP integrity group temporal key (AIGTK) to protect group addressed AMP frames</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 No objection</a:t>
            </a:r>
          </a:p>
          <a:p>
            <a:pPr marL="0" lvl="0" indent="0" eaLnBrk="0" hangingPunct="0">
              <a:buNone/>
              <a:defRPr/>
            </a:pPr>
            <a:endParaRPr lang="en-US" altLang="zh-CN" sz="1600" dirty="0" smtClean="0">
              <a:sym typeface="+mn-ea"/>
            </a:endParaRPr>
          </a:p>
          <a:p>
            <a:pPr marL="0" lvl="0" indent="0" eaLnBrk="0" hangingPunct="0">
              <a:buNone/>
              <a:defRPr/>
            </a:pPr>
            <a:endParaRPr lang="en-US" altLang="zh-CN" sz="1600" dirty="0">
              <a:sym typeface="+mn-ea"/>
            </a:endParaRPr>
          </a:p>
          <a:p>
            <a:pPr marL="0" indent="0" eaLnBrk="0" hangingPunct="0">
              <a:buNone/>
              <a:defRPr/>
            </a:pPr>
            <a:r>
              <a:rPr lang="en-US" altLang="zh-CN" sz="1800" dirty="0" smtClean="0">
                <a:sym typeface="+mn-ea"/>
              </a:rPr>
              <a:t>SP6:</a:t>
            </a:r>
            <a:endParaRPr lang="en-US" altLang="zh-CN" sz="1800" dirty="0">
              <a:sym typeface="+mn-ea"/>
            </a:endParaRPr>
          </a:p>
          <a:p>
            <a:pPr marL="0" indent="0">
              <a:buNone/>
            </a:pPr>
            <a:r>
              <a:rPr lang="en-US" altLang="zh-CN" sz="1800" dirty="0"/>
              <a:t>Do you agree to add to the 11bp SFD that </a:t>
            </a:r>
          </a:p>
          <a:p>
            <a:r>
              <a:rPr lang="en-US" altLang="zh-CN" sz="1800" dirty="0" smtClean="0"/>
              <a:t>802.11bp </a:t>
            </a:r>
            <a:r>
              <a:rPr lang="en-US" altLang="zh-CN" sz="1800" dirty="0"/>
              <a:t>uses the baseline authentication procedure </a:t>
            </a:r>
            <a:r>
              <a:rPr lang="en-US" altLang="zh-CN" sz="1800" dirty="0"/>
              <a:t>for AMP-enabled non-AP STA </a:t>
            </a:r>
            <a:r>
              <a:rPr lang="en-US" altLang="zh-CN" sz="1800" dirty="0" smtClean="0"/>
              <a:t>to </a:t>
            </a:r>
            <a:r>
              <a:rPr lang="en-US" altLang="zh-CN" sz="1800" dirty="0"/>
              <a:t>generate AMP temporal key(s) to protect individually and group addressed AMP frames?</a:t>
            </a:r>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sz="1600" dirty="0" smtClean="0"/>
              <a:t>: No objection</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32948641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SP7: </a:t>
            </a:r>
            <a:endParaRPr lang="en-US" altLang="zh-CN" sz="1800" dirty="0"/>
          </a:p>
          <a:p>
            <a:pPr marL="0" indent="0">
              <a:buNone/>
            </a:pPr>
            <a:r>
              <a:rPr lang="en-US" altLang="zh-CN" sz="1800" dirty="0"/>
              <a:t>Do you agree to add to the 11bp SFD that </a:t>
            </a:r>
          </a:p>
          <a:p>
            <a:r>
              <a:rPr lang="en-US" altLang="zh-CN" sz="1800" dirty="0" smtClean="0"/>
              <a:t>an </a:t>
            </a:r>
            <a:r>
              <a:rPr lang="en-US" altLang="zh-CN" sz="1800" dirty="0"/>
              <a:t>AMP-enabled non-AP STA and the associated AMP AP use AMP mode setup to exchange AMP </a:t>
            </a:r>
            <a:r>
              <a:rPr lang="en-US" altLang="zh-CN" sz="1800" dirty="0" smtClean="0"/>
              <a:t>capabilities</a:t>
            </a:r>
            <a:endParaRPr lang="en-US" altLang="zh-CN" sz="1800" b="0" dirty="0"/>
          </a:p>
          <a:p>
            <a:pPr lvl="1"/>
            <a:r>
              <a:rPr lang="en-US" altLang="zh-CN" sz="1600" dirty="0"/>
              <a:t>AMP mode setup may occur during the association procedure or post-association</a:t>
            </a:r>
          </a:p>
          <a:p>
            <a:pPr lvl="1"/>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11-25/0779r0</a:t>
            </a:r>
            <a:r>
              <a:rPr lang="en-US" altLang="zh-CN" sz="1600" b="0" i="1" dirty="0">
                <a:sym typeface="+mn-ea"/>
              </a:rPr>
              <a:t>]</a:t>
            </a:r>
          </a:p>
          <a:p>
            <a:pPr marL="0" lvl="0" indent="0" eaLnBrk="0" hangingPunct="0">
              <a:buNone/>
              <a:defRPr/>
            </a:pPr>
            <a:r>
              <a:rPr lang="en-US" altLang="zh-CN" sz="1600" dirty="0" smtClean="0">
                <a:sym typeface="+mn-ea"/>
              </a:rPr>
              <a:t>Result: No objection</a:t>
            </a:r>
          </a:p>
          <a:p>
            <a:pPr marL="0" lvl="0" indent="0" eaLnBrk="0" hangingPunct="0">
              <a:buNone/>
              <a:defRPr/>
            </a:pPr>
            <a:endParaRPr lang="en-US" altLang="zh-CN" sz="1600" dirty="0" smtClean="0">
              <a:sym typeface="+mn-ea"/>
            </a:endParaRPr>
          </a:p>
          <a:p>
            <a:pPr marL="0" indent="0" eaLnBrk="0" hangingPunct="0">
              <a:buNone/>
              <a:defRPr/>
            </a:pPr>
            <a:r>
              <a:rPr lang="en-US" altLang="zh-CN" sz="1800" dirty="0" smtClean="0">
                <a:sym typeface="+mn-ea"/>
              </a:rPr>
              <a:t>SP8: [deferred]</a:t>
            </a:r>
            <a:endParaRPr lang="en-US" altLang="zh-CN" sz="1800" dirty="0">
              <a:sym typeface="+mn-ea"/>
            </a:endParaRPr>
          </a:p>
          <a:p>
            <a:pPr marL="0" indent="0">
              <a:buNone/>
            </a:pPr>
            <a:r>
              <a:rPr lang="en-US" altLang="zh-CN" sz="1800" dirty="0"/>
              <a:t>Do you agree to add to the 11bp SFD that </a:t>
            </a:r>
          </a:p>
          <a:p>
            <a:r>
              <a:rPr lang="en-US" altLang="zh-CN" sz="1800" dirty="0" smtClean="0"/>
              <a:t>the </a:t>
            </a:r>
            <a:r>
              <a:rPr lang="en-US" altLang="zh-CN" sz="1800" dirty="0"/>
              <a:t>clock error requirement of an AMP-enabled non-AP STA in AMP power state is the same as that of an Active </a:t>
            </a:r>
            <a:r>
              <a:rPr lang="en-US" altLang="zh-CN" sz="1800" dirty="0" err="1"/>
              <a:t>Tx</a:t>
            </a:r>
            <a:r>
              <a:rPr lang="en-US" altLang="zh-CN" sz="1800" dirty="0"/>
              <a:t> non-AP AMP </a:t>
            </a:r>
            <a:r>
              <a:rPr lang="en-US" altLang="zh-CN" sz="1800" dirty="0" smtClean="0"/>
              <a:t>STA</a:t>
            </a:r>
            <a:endParaRPr lang="en-US" altLang="zh-CN" sz="1400" dirty="0"/>
          </a:p>
          <a:p>
            <a:pPr marL="0" indent="0">
              <a:buNone/>
            </a:pPr>
            <a:r>
              <a:rPr lang="en-US" altLang="zh-CN" sz="1600" b="0" i="1" dirty="0" smtClean="0">
                <a:sym typeface="+mn-ea"/>
              </a:rPr>
              <a:t>[</a:t>
            </a:r>
            <a:r>
              <a:rPr lang="en-US" altLang="zh-CN" sz="1600" b="0" i="1" dirty="0">
                <a:sym typeface="+mn-ea"/>
              </a:rPr>
              <a:t>Reference contributions: 11-25/0779r0]</a:t>
            </a:r>
          </a:p>
          <a:p>
            <a:pPr marL="0" indent="0">
              <a:buNone/>
            </a:pPr>
            <a:r>
              <a:rPr lang="en-US" altLang="zh-CN" sz="1600" dirty="0"/>
              <a:t>Result</a:t>
            </a:r>
            <a:r>
              <a:rPr lang="en-US" altLang="zh-CN" sz="1600" dirty="0" smtClean="0"/>
              <a:t>: </a:t>
            </a:r>
            <a:r>
              <a:rPr lang="en-US" altLang="zh-CN" dirty="0"/>
              <a:t/>
            </a:r>
            <a:br>
              <a:rPr lang="en-US" altLang="zh-CN" dirty="0"/>
            </a:br>
            <a:endParaRPr lang="en-US" altLang="zh-CN" sz="1600" dirty="0"/>
          </a:p>
        </p:txBody>
      </p:sp>
    </p:spTree>
    <p:extLst>
      <p:ext uri="{BB962C8B-B14F-4D97-AF65-F5344CB8AC3E}">
        <p14:creationId xmlns:p14="http://schemas.microsoft.com/office/powerpoint/2010/main" val="30900628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SP9: </a:t>
            </a:r>
            <a:endParaRPr lang="en-US" altLang="zh-CN" sz="1800" dirty="0"/>
          </a:p>
          <a:p>
            <a:pPr marL="0" indent="0">
              <a:buNone/>
            </a:pPr>
            <a:r>
              <a:rPr lang="en-US" altLang="zh-CN" sz="2000" dirty="0"/>
              <a:t>Do you agree to add to the 11bp SFD that </a:t>
            </a:r>
          </a:p>
          <a:p>
            <a:r>
              <a:rPr lang="en-US" altLang="zh-CN" sz="2000" dirty="0" smtClean="0"/>
              <a:t>802.11bp </a:t>
            </a:r>
            <a:r>
              <a:rPr lang="en-US" altLang="zh-CN" sz="2000" dirty="0"/>
              <a:t>defines a mechanism to generate a transient key </a:t>
            </a:r>
            <a:r>
              <a:rPr lang="en-US" altLang="zh-CN" sz="2000" dirty="0" smtClean="0"/>
              <a:t>for an AMP non-AP STA that supports secure communication, </a:t>
            </a:r>
            <a:r>
              <a:rPr lang="en-US" altLang="zh-CN" sz="2000" dirty="0"/>
              <a:t>where:</a:t>
            </a:r>
            <a:endParaRPr lang="en-US" altLang="zh-CN" sz="2000" b="0" dirty="0"/>
          </a:p>
          <a:p>
            <a:pPr lvl="1"/>
            <a:r>
              <a:rPr lang="en-US" altLang="zh-CN" sz="1800" b="0" dirty="0"/>
              <a:t>An AMP AP transmits a downlink frame containing an </a:t>
            </a:r>
            <a:r>
              <a:rPr lang="en-US" altLang="zh-CN" sz="1800" b="0" dirty="0" err="1"/>
              <a:t>ANonce</a:t>
            </a:r>
            <a:r>
              <a:rPr lang="en-US" altLang="zh-CN" sz="1800" b="0" dirty="0"/>
              <a:t>.</a:t>
            </a:r>
          </a:p>
          <a:p>
            <a:pPr lvl="1"/>
            <a:r>
              <a:rPr lang="en-US" altLang="zh-CN" sz="1800" b="0" dirty="0"/>
              <a:t>After receiving the downlink AMP frame from the AMP AP that contains an </a:t>
            </a:r>
            <a:r>
              <a:rPr lang="en-US" altLang="zh-CN" sz="1800" b="0" dirty="0" err="1"/>
              <a:t>ANonce</a:t>
            </a:r>
            <a:r>
              <a:rPr lang="en-US" altLang="zh-CN" sz="1800" b="0" dirty="0"/>
              <a:t>, an AMP non-AP </a:t>
            </a:r>
            <a:r>
              <a:rPr lang="en-US" altLang="zh-CN" sz="1800" b="0" dirty="0" smtClean="0"/>
              <a:t>STA generates </a:t>
            </a:r>
            <a:r>
              <a:rPr lang="en-US" altLang="zh-CN" sz="1800" b="0" dirty="0"/>
              <a:t>an </a:t>
            </a:r>
            <a:r>
              <a:rPr lang="en-US" altLang="zh-CN" sz="1800" b="0" dirty="0" err="1"/>
              <a:t>SNonce</a:t>
            </a:r>
            <a:r>
              <a:rPr lang="en-US" altLang="zh-CN" sz="1800" b="0" dirty="0"/>
              <a:t>.</a:t>
            </a:r>
          </a:p>
          <a:p>
            <a:pPr lvl="1"/>
            <a:r>
              <a:rPr lang="en-US" altLang="zh-CN" sz="1800" b="0" dirty="0"/>
              <a:t>The AMP non-AP </a:t>
            </a:r>
            <a:r>
              <a:rPr lang="en-US" altLang="zh-CN" sz="1800" b="0" dirty="0" smtClean="0"/>
              <a:t>STA generates </a:t>
            </a:r>
            <a:r>
              <a:rPr lang="en-US" altLang="zh-CN" sz="1800" b="0" dirty="0"/>
              <a:t>a transient key using the </a:t>
            </a:r>
            <a:r>
              <a:rPr lang="en-US" altLang="zh-CN" sz="1800" b="0" dirty="0" err="1"/>
              <a:t>ANonce</a:t>
            </a:r>
            <a:r>
              <a:rPr lang="en-US" altLang="zh-CN" sz="1800" b="0" dirty="0"/>
              <a:t>, the </a:t>
            </a:r>
            <a:r>
              <a:rPr lang="en-US" altLang="zh-CN" sz="1800" b="0" dirty="0" err="1"/>
              <a:t>SNonce</a:t>
            </a:r>
            <a:r>
              <a:rPr lang="en-US" altLang="zh-CN" sz="1800" b="0" dirty="0"/>
              <a:t>, the Authenticator Address (AA), the Supplicant Address (SA), and a Pairwise Master Key (PMK) between the AP and the client.</a:t>
            </a:r>
          </a:p>
          <a:p>
            <a:pPr lvl="1"/>
            <a:r>
              <a:rPr lang="en-US" altLang="zh-CN" sz="1800" b="0" dirty="0"/>
              <a:t>Note—Whether to include backscatter non-AP STAs in this procedure is TBD.</a:t>
            </a:r>
          </a:p>
          <a:p>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a:sym typeface="+mn-ea"/>
              </a:rPr>
              <a:t>: </a:t>
            </a:r>
            <a:r>
              <a:rPr lang="en-US" altLang="zh-CN" sz="1600" b="0" i="1" dirty="0"/>
              <a:t>11-24/1998, 11-24/2112, 11-25/0860r0, 11-24/1203r0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p>
          <a:p>
            <a:pPr marL="0" indent="0" eaLnBrk="0" hangingPunct="0">
              <a:buNone/>
              <a:defRPr/>
            </a:pPr>
            <a:r>
              <a:rPr lang="en-US" altLang="zh-CN" dirty="0"/>
              <a:t/>
            </a:r>
            <a:br>
              <a:rPr lang="en-US" altLang="zh-CN" dirty="0"/>
            </a:br>
            <a:endParaRPr lang="en-US" altLang="zh-CN" sz="1600" dirty="0"/>
          </a:p>
        </p:txBody>
      </p:sp>
    </p:spTree>
    <p:extLst>
      <p:ext uri="{BB962C8B-B14F-4D97-AF65-F5344CB8AC3E}">
        <p14:creationId xmlns:p14="http://schemas.microsoft.com/office/powerpoint/2010/main" val="21555282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SP10: </a:t>
            </a:r>
            <a:endParaRPr lang="en-US" altLang="zh-CN" sz="1800" dirty="0"/>
          </a:p>
          <a:p>
            <a:pPr marL="0" indent="0">
              <a:buNone/>
            </a:pPr>
            <a:r>
              <a:rPr lang="en-US" altLang="zh-CN" sz="2000" dirty="0"/>
              <a:t>Do you agree to add to the 11bp SFD that </a:t>
            </a:r>
          </a:p>
          <a:p>
            <a:r>
              <a:rPr lang="en-US" altLang="zh-CN" sz="2000" dirty="0" smtClean="0"/>
              <a:t>802.11bp </a:t>
            </a:r>
            <a:r>
              <a:rPr lang="en-US" altLang="zh-CN" sz="2000" dirty="0"/>
              <a:t>defines a mechanism to generate a transient </a:t>
            </a:r>
            <a:r>
              <a:rPr lang="en-US" altLang="zh-CN" sz="2000" dirty="0" smtClean="0"/>
              <a:t>key</a:t>
            </a:r>
            <a:r>
              <a:rPr lang="en-US" altLang="zh-CN" sz="2000" dirty="0"/>
              <a:t> for an AMP </a:t>
            </a:r>
            <a:r>
              <a:rPr lang="en-US" altLang="zh-CN" sz="2000" dirty="0" smtClean="0"/>
              <a:t>AP </a:t>
            </a:r>
            <a:r>
              <a:rPr lang="en-US" altLang="zh-CN" sz="2000" dirty="0"/>
              <a:t>that supports secure communication, </a:t>
            </a:r>
            <a:r>
              <a:rPr lang="en-US" altLang="zh-CN" sz="2000" dirty="0" smtClean="0"/>
              <a:t>where</a:t>
            </a:r>
            <a:r>
              <a:rPr lang="en-US" altLang="zh-CN" sz="2000" dirty="0"/>
              <a:t>:</a:t>
            </a:r>
            <a:endParaRPr lang="en-US" altLang="zh-CN" sz="2000" b="0" dirty="0"/>
          </a:p>
          <a:p>
            <a:pPr lvl="1"/>
            <a:r>
              <a:rPr lang="en-US" altLang="zh-CN" sz="1800" b="0" dirty="0"/>
              <a:t>In response to the </a:t>
            </a:r>
            <a:r>
              <a:rPr lang="en-US" altLang="zh-CN" sz="1800" dirty="0" smtClean="0"/>
              <a:t>DL</a:t>
            </a:r>
            <a:r>
              <a:rPr lang="en-US" altLang="zh-CN" sz="1800" b="0" dirty="0" smtClean="0"/>
              <a:t> </a:t>
            </a:r>
            <a:r>
              <a:rPr lang="en-US" altLang="zh-CN" sz="1800" b="0" dirty="0"/>
              <a:t>AMP frame from the AMP AP that contains an </a:t>
            </a:r>
            <a:r>
              <a:rPr lang="en-US" altLang="zh-CN" sz="1800" b="0" dirty="0" err="1"/>
              <a:t>ANonce</a:t>
            </a:r>
            <a:r>
              <a:rPr lang="en-US" altLang="zh-CN" sz="1800" b="0" dirty="0"/>
              <a:t>, </a:t>
            </a:r>
            <a:r>
              <a:rPr lang="en-US" altLang="zh-CN" sz="1800" b="0" dirty="0" smtClean="0"/>
              <a:t>the AMP AP receives an UL </a:t>
            </a:r>
            <a:r>
              <a:rPr lang="en-US" altLang="zh-CN" sz="1800" dirty="0" smtClean="0"/>
              <a:t>AMP </a:t>
            </a:r>
            <a:r>
              <a:rPr lang="en-US" altLang="zh-CN" sz="1800" b="0" dirty="0" smtClean="0"/>
              <a:t>frame from an AMP </a:t>
            </a:r>
            <a:r>
              <a:rPr lang="en-US" altLang="zh-CN" sz="1800" b="0" dirty="0"/>
              <a:t>non-AP STA </a:t>
            </a:r>
            <a:r>
              <a:rPr lang="en-US" altLang="zh-CN" sz="1800" b="0" dirty="0" smtClean="0"/>
              <a:t>that </a:t>
            </a:r>
            <a:r>
              <a:rPr lang="en-US" altLang="zh-CN" sz="1800" b="0" dirty="0"/>
              <a:t>carries the </a:t>
            </a:r>
            <a:r>
              <a:rPr lang="en-US" altLang="zh-CN" sz="1800" b="0" dirty="0" err="1"/>
              <a:t>SNonce</a:t>
            </a:r>
            <a:r>
              <a:rPr lang="en-US" altLang="zh-CN" sz="1800" b="0" dirty="0"/>
              <a:t> and a MIC.</a:t>
            </a:r>
          </a:p>
          <a:p>
            <a:pPr lvl="2"/>
            <a:r>
              <a:rPr lang="en-US" altLang="zh-CN" dirty="0"/>
              <a:t>The AMP non-AP STA generates the MIC using the derived transient key at the AMP non-AP STA.</a:t>
            </a:r>
          </a:p>
          <a:p>
            <a:pPr lvl="2"/>
            <a:r>
              <a:rPr lang="en-US" altLang="zh-CN" dirty="0"/>
              <a:t>If the uplink AMP frame is carrying any UL data, the data payload portion of the uplink AMP frame may be encrypted using the transient key generated at the AMP non-AP STA.</a:t>
            </a:r>
          </a:p>
          <a:p>
            <a:pPr lvl="1"/>
            <a:r>
              <a:rPr lang="en-US" altLang="zh-CN" sz="1800" b="0" dirty="0"/>
              <a:t>If the MIC is verified:</a:t>
            </a:r>
          </a:p>
          <a:p>
            <a:pPr lvl="2"/>
            <a:r>
              <a:rPr lang="en-US" altLang="zh-CN" dirty="0"/>
              <a:t>The AP uses the </a:t>
            </a:r>
            <a:r>
              <a:rPr lang="en-US" altLang="zh-CN" dirty="0" err="1"/>
              <a:t>ANonce</a:t>
            </a:r>
            <a:r>
              <a:rPr lang="en-US" altLang="zh-CN" dirty="0"/>
              <a:t> it transmitted in the previous downlink AMP frame, the </a:t>
            </a:r>
            <a:r>
              <a:rPr lang="en-US" altLang="zh-CN" dirty="0" err="1"/>
              <a:t>SNonce</a:t>
            </a:r>
            <a:r>
              <a:rPr lang="en-US" altLang="zh-CN" dirty="0"/>
              <a:t>, the Authenticator Address (AA), the Supplicant Address (SA), and the PMK to generate the transient key.</a:t>
            </a:r>
          </a:p>
          <a:p>
            <a:pPr lvl="2"/>
            <a:r>
              <a:rPr lang="en-US" altLang="zh-CN" dirty="0"/>
              <a:t>Using the generated transient key, the AMP AP decrypts the UL data payload (if the payload was encrypted).</a:t>
            </a:r>
          </a:p>
          <a:p>
            <a:pPr lvl="1"/>
            <a:r>
              <a:rPr lang="en-US" altLang="zh-CN" sz="1800" b="0" dirty="0"/>
              <a:t>Note—Whether to include backscatter non-AP STAs in this procedure is TBD.</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a:sym typeface="+mn-ea"/>
              </a:rPr>
              <a:t>: </a:t>
            </a:r>
            <a:r>
              <a:rPr lang="en-US" altLang="zh-CN" sz="1600" b="0" i="1" dirty="0"/>
              <a:t>11-24/1998, 11-24/2112, 11-25/0860r0, 11-24/1203r0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p>
          <a:p>
            <a:pPr marL="0" indent="0" eaLnBrk="0" hangingPunct="0">
              <a:buNone/>
              <a:defRPr/>
            </a:pPr>
            <a:r>
              <a:rPr lang="en-US" altLang="zh-CN" dirty="0"/>
              <a:t/>
            </a:r>
            <a:br>
              <a:rPr lang="en-US" altLang="zh-CN" dirty="0"/>
            </a:br>
            <a:endParaRPr lang="en-US" altLang="zh-CN" sz="1600" dirty="0"/>
          </a:p>
        </p:txBody>
      </p:sp>
    </p:spTree>
    <p:extLst>
      <p:ext uri="{BB962C8B-B14F-4D97-AF65-F5344CB8AC3E}">
        <p14:creationId xmlns:p14="http://schemas.microsoft.com/office/powerpoint/2010/main" val="37512520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a:t>
            </a:r>
            <a:r>
              <a:rPr lang="en-US" altLang="zh-CN" sz="3200" b="1" dirty="0" smtClean="0">
                <a:sym typeface="+mn-ea"/>
              </a:rPr>
              <a:t>#</a:t>
            </a:r>
            <a:r>
              <a:rPr lang="en-US" altLang="zh-CN" sz="3200" b="1" dirty="0" smtClean="0">
                <a:sym typeface="+mn-ea"/>
              </a:rPr>
              <a:t>1 (</a:t>
            </a:r>
            <a:r>
              <a:rPr lang="en-US" altLang="zh-CN" sz="3200" b="1" dirty="0" err="1" smtClean="0">
                <a:sym typeface="+mn-ea"/>
              </a:rPr>
              <a:t>Sanket</a:t>
            </a:r>
            <a:r>
              <a:rPr lang="en-US" altLang="zh-CN" sz="3200" b="1" dirty="0" smtClean="0">
                <a:sym typeface="+mn-ea"/>
              </a:rPr>
              <a:t> </a:t>
            </a:r>
            <a:r>
              <a:rPr lang="en-US" altLang="zh-CN" sz="3200" b="1" dirty="0" err="1" smtClean="0">
                <a:sym typeface="+mn-ea"/>
              </a:rPr>
              <a:t>Kalamkar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400" dirty="0" smtClean="0">
                <a:sym typeface="+mn-ea"/>
              </a:rPr>
              <a:t>SP11: </a:t>
            </a:r>
            <a:endParaRPr lang="en-US" altLang="zh-CN" sz="1400" dirty="0"/>
          </a:p>
          <a:p>
            <a:pPr marL="0" indent="0">
              <a:buNone/>
            </a:pPr>
            <a:r>
              <a:rPr lang="en-US" altLang="zh-CN" sz="1400" dirty="0"/>
              <a:t>Do you agree to add to the 11bp SFD that </a:t>
            </a:r>
          </a:p>
          <a:p>
            <a:r>
              <a:rPr lang="en-US" altLang="zh-CN" sz="1400" dirty="0" smtClean="0"/>
              <a:t>the </a:t>
            </a:r>
            <a:r>
              <a:rPr lang="en-US" altLang="zh-CN" sz="1400" dirty="0"/>
              <a:t>transient key generation at the AP and the AMP client in 802.11bp may occur concurrently with AMP downlink and uplink data communication:</a:t>
            </a:r>
            <a:endParaRPr lang="en-US" altLang="zh-CN" sz="1400" b="0" dirty="0"/>
          </a:p>
          <a:p>
            <a:pPr lvl="1"/>
            <a:r>
              <a:rPr lang="en-US" altLang="zh-CN" sz="1200" b="0" dirty="0"/>
              <a:t>The downlink AMP frame from the AP carries </a:t>
            </a:r>
            <a:r>
              <a:rPr lang="en-US" altLang="zh-CN" sz="1200" b="0" dirty="0" err="1"/>
              <a:t>ANonce</a:t>
            </a:r>
            <a:r>
              <a:rPr lang="en-US" altLang="zh-CN" sz="1200" b="0" dirty="0"/>
              <a:t> along with downlink data from the AP (e.g., AMP trigger).</a:t>
            </a:r>
          </a:p>
          <a:p>
            <a:pPr lvl="1"/>
            <a:r>
              <a:rPr lang="en-US" altLang="zh-CN" sz="1200" b="0" dirty="0"/>
              <a:t>The uplink AMP frame from the AMP client carries </a:t>
            </a:r>
            <a:r>
              <a:rPr lang="en-US" altLang="zh-CN" sz="1200" b="0" dirty="0" err="1"/>
              <a:t>SNonce</a:t>
            </a:r>
            <a:r>
              <a:rPr lang="en-US" altLang="zh-CN" sz="1200" b="0" dirty="0"/>
              <a:t> and MIC along with the UL data (e.g., UL response to the AMP trigger).</a:t>
            </a:r>
          </a:p>
          <a:p>
            <a:pPr lvl="2"/>
            <a:r>
              <a:rPr lang="en-US" altLang="zh-CN" sz="1050" dirty="0"/>
              <a:t>The UL data may be encrypted using the transient key generated at the AMP non-AP STA.</a:t>
            </a:r>
          </a:p>
          <a:p>
            <a:pPr lvl="1"/>
            <a:r>
              <a:rPr lang="en-US" altLang="zh-CN" sz="1200" b="0" dirty="0"/>
              <a:t>Note—Whether to include backscatter non-AP STAs in this procedure is TBD.</a:t>
            </a:r>
          </a:p>
          <a:p>
            <a:pPr marL="0" indent="0">
              <a:buFont typeface="Arial" panose="020B0604020202020204" pitchFamily="34" charset="0"/>
              <a:buNone/>
            </a:pPr>
            <a:r>
              <a:rPr lang="en-US" altLang="zh-CN" sz="1200" b="0" i="1" dirty="0" smtClean="0">
                <a:sym typeface="+mn-ea"/>
              </a:rPr>
              <a:t>[</a:t>
            </a:r>
            <a:r>
              <a:rPr lang="en-US" altLang="zh-CN" sz="1200" b="0" i="1" dirty="0">
                <a:sym typeface="+mn-ea"/>
              </a:rPr>
              <a:t>Reference contributions: </a:t>
            </a:r>
            <a:r>
              <a:rPr lang="en-US" altLang="zh-CN" sz="1200" b="0" i="1" dirty="0"/>
              <a:t>11-24/2112, 11-25/0860r0, </a:t>
            </a:r>
            <a:r>
              <a:rPr lang="en-US" altLang="zh-CN" sz="1200" b="0" i="1" dirty="0" smtClean="0"/>
              <a:t>11-24/1203r0, 11-24/1998</a:t>
            </a:r>
            <a:r>
              <a:rPr lang="en-US" altLang="zh-CN" sz="1200" b="0" i="1" dirty="0" smtClean="0">
                <a:sym typeface="+mn-ea"/>
              </a:rPr>
              <a:t>]</a:t>
            </a:r>
            <a:endParaRPr lang="en-US" altLang="zh-CN" sz="1200" b="0" i="1" dirty="0">
              <a:sym typeface="+mn-ea"/>
            </a:endParaRPr>
          </a:p>
          <a:p>
            <a:pPr marL="0" lvl="0" indent="0" eaLnBrk="0" hangingPunct="0">
              <a:buNone/>
              <a:defRPr/>
            </a:pPr>
            <a:r>
              <a:rPr lang="en-US" altLang="zh-CN" sz="1200" dirty="0" smtClean="0">
                <a:sym typeface="+mn-ea"/>
              </a:rPr>
              <a:t>Result: No objection</a:t>
            </a:r>
          </a:p>
          <a:p>
            <a:pPr marL="0" lvl="0" indent="0" eaLnBrk="0" hangingPunct="0">
              <a:buNone/>
              <a:defRPr/>
            </a:pPr>
            <a:endParaRPr lang="en-US" altLang="zh-CN" sz="1200" dirty="0" smtClean="0">
              <a:sym typeface="+mn-ea"/>
            </a:endParaRPr>
          </a:p>
          <a:p>
            <a:pPr marL="0" indent="0" eaLnBrk="0" hangingPunct="0">
              <a:buNone/>
              <a:defRPr/>
            </a:pPr>
            <a:r>
              <a:rPr lang="en-US" altLang="zh-CN" sz="1400" dirty="0" smtClean="0">
                <a:sym typeface="+mn-ea"/>
              </a:rPr>
              <a:t>SP12: </a:t>
            </a:r>
            <a:endParaRPr lang="en-US" altLang="zh-CN" sz="1400" dirty="0"/>
          </a:p>
          <a:p>
            <a:pPr marL="0" indent="0">
              <a:buNone/>
            </a:pPr>
            <a:r>
              <a:rPr lang="en-US" altLang="zh-CN" sz="1400" dirty="0"/>
              <a:t>Do you agree to add to the 11bp SFD that </a:t>
            </a:r>
          </a:p>
          <a:p>
            <a:r>
              <a:rPr lang="en-US" altLang="zh-CN" sz="1400" dirty="0" smtClean="0"/>
              <a:t>the </a:t>
            </a:r>
            <a:r>
              <a:rPr lang="en-US" altLang="zh-CN" sz="1400" dirty="0"/>
              <a:t>transient key generation at the AP and the AMP client in 802.11bp may be performed immediately before AMP downlink and uplink data communication:</a:t>
            </a:r>
            <a:endParaRPr lang="en-US" altLang="zh-CN" sz="1400" b="0" dirty="0"/>
          </a:p>
          <a:p>
            <a:pPr lvl="1"/>
            <a:r>
              <a:rPr lang="en-US" altLang="zh-CN" sz="1400" b="0" dirty="0"/>
              <a:t>Once the transient key is derived at both the AP and the AMP client, subsequent AMP data communication between the AP and the client can be secured using MIC and/or encryption based on the generated transient key.</a:t>
            </a:r>
          </a:p>
          <a:p>
            <a:pPr lvl="1"/>
            <a:r>
              <a:rPr lang="en-US" altLang="zh-CN" sz="1400" b="0" dirty="0"/>
              <a:t>Note—Whether to include backscatter non-AP STAs in this procedure is TBD.</a:t>
            </a:r>
          </a:p>
          <a:p>
            <a:pPr marL="0" indent="0">
              <a:buFont typeface="Arial" panose="020B0604020202020204" pitchFamily="34" charset="0"/>
              <a:buNone/>
            </a:pPr>
            <a:r>
              <a:rPr lang="en-US" altLang="zh-CN" sz="1200" b="0" i="1" dirty="0" smtClean="0">
                <a:sym typeface="+mn-ea"/>
              </a:rPr>
              <a:t>[</a:t>
            </a:r>
            <a:r>
              <a:rPr lang="en-US" altLang="zh-CN" sz="1200" b="0" i="1" dirty="0">
                <a:sym typeface="+mn-ea"/>
              </a:rPr>
              <a:t>Reference contributions: 11-25/2112]</a:t>
            </a:r>
          </a:p>
          <a:p>
            <a:pPr marL="0" lvl="0" indent="0" eaLnBrk="0" hangingPunct="0">
              <a:buNone/>
              <a:defRPr/>
            </a:pPr>
            <a:r>
              <a:rPr lang="en-US" altLang="zh-CN" sz="1200" dirty="0">
                <a:sym typeface="+mn-ea"/>
              </a:rPr>
              <a:t>Result</a:t>
            </a:r>
            <a:r>
              <a:rPr lang="en-US" altLang="zh-CN" sz="1200" dirty="0" smtClean="0">
                <a:sym typeface="+mn-ea"/>
              </a:rPr>
              <a:t>: No objection</a:t>
            </a:r>
            <a:endParaRPr lang="en-US" altLang="zh-CN" sz="1600" dirty="0"/>
          </a:p>
        </p:txBody>
      </p:sp>
    </p:spTree>
    <p:extLst>
      <p:ext uri="{BB962C8B-B14F-4D97-AF65-F5344CB8AC3E}">
        <p14:creationId xmlns:p14="http://schemas.microsoft.com/office/powerpoint/2010/main" val="3258270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(Hui Luo)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[withdrawn] </a:t>
            </a:r>
            <a:endParaRPr lang="en-US" altLang="zh-CN" sz="1800" dirty="0"/>
          </a:p>
          <a:p>
            <a:pPr marL="0" lvl="0" indent="0" eaLnBrk="0" hangingPunct="0">
              <a:spcBef>
                <a:spcPct val="0"/>
              </a:spcBef>
              <a:buNone/>
            </a:pPr>
            <a:r>
              <a:rPr lang="zh-CN" altLang="zh-CN" sz="1600" b="0" dirty="0">
                <a:solidFill>
                  <a:srgbClr val="000000"/>
                </a:solidFill>
                <a:latin typeface="Noto Sans SC" panose="020B0200000000000000" pitchFamily="34" charset="-122"/>
                <a:ea typeface="Noto Sans SC" panose="020B0200000000000000" pitchFamily="34" charset="-122"/>
              </a:rPr>
              <a:t>Do you support to specify a low-complexity authentication and key generation method based on PMK, SNonce, ANonce, and PTK for secure AMP communications, where PMK is a high-entropy shared secret between an AMP AP and an AMP non-AP STA</a:t>
            </a:r>
            <a:r>
              <a:rPr lang="zh-CN" altLang="zh-CN" sz="1600" b="0" dirty="0" smtClean="0">
                <a:solidFill>
                  <a:srgbClr val="000000"/>
                </a:solidFill>
                <a:latin typeface="Noto Sans SC" panose="020B0200000000000000" pitchFamily="34" charset="-122"/>
                <a:ea typeface="Noto Sans SC" panose="020B0200000000000000" pitchFamily="34" charset="-122"/>
              </a:rPr>
              <a:t>?</a:t>
            </a:r>
            <a:endParaRPr lang="en-US" altLang="zh-CN" sz="1600" b="0" dirty="0">
              <a:solidFill>
                <a:srgbClr val="000000"/>
              </a:solidFill>
              <a:latin typeface="Noto Sans SC" panose="020B0200000000000000" pitchFamily="34" charset="-122"/>
              <a:ea typeface="Noto Sans SC" panose="020B0200000000000000" pitchFamily="34" charset="-122"/>
            </a:endParaRPr>
          </a:p>
          <a:p>
            <a:pPr marL="0" lvl="0" indent="0" eaLnBrk="0" hangingPunct="0">
              <a:spcBef>
                <a:spcPct val="0"/>
              </a:spcBef>
              <a:buNone/>
            </a:pPr>
            <a:endParaRPr lang="en-US" altLang="zh-CN" sz="1600" b="0" dirty="0" smtClean="0">
              <a:solidFill>
                <a:srgbClr val="000000"/>
              </a:solidFill>
              <a:latin typeface="Noto Sans SC" panose="020B0200000000000000" pitchFamily="34" charset="-122"/>
              <a:ea typeface="Noto Sans SC" panose="020B0200000000000000" pitchFamily="34" charset="-122"/>
            </a:endParaRPr>
          </a:p>
          <a:p>
            <a:pPr marL="0" lvl="0" indent="0" eaLnBrk="0" hangingPunct="0">
              <a:spcBef>
                <a:spcPct val="0"/>
              </a:spcBef>
              <a:buNone/>
            </a:pPr>
            <a:r>
              <a:rPr lang="zh-CN" altLang="zh-CN" sz="1600" b="0" dirty="0" smtClean="0">
                <a:solidFill>
                  <a:srgbClr val="000000"/>
                </a:solidFill>
                <a:latin typeface="Noto Sans SC" panose="020B0200000000000000" pitchFamily="34" charset="-122"/>
                <a:ea typeface="Noto Sans SC" panose="020B0200000000000000" pitchFamily="34" charset="-122"/>
              </a:rPr>
              <a:t>Notes</a:t>
            </a:r>
            <a:r>
              <a:rPr lang="zh-CN" altLang="zh-CN" sz="1600" b="0" dirty="0">
                <a:solidFill>
                  <a:srgbClr val="000000"/>
                </a:solidFill>
                <a:latin typeface="Noto Sans SC" panose="020B0200000000000000" pitchFamily="34" charset="-122"/>
                <a:ea typeface="Noto Sans SC" panose="020B0200000000000000" pitchFamily="34" charset="-122"/>
              </a:rPr>
              <a:t>: high-level authentication, key generation, and encrypted data exchanges are described below.</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AP includes a random SNonce in the first DL frame to the AMP non-AP STA.</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non-AP STA generates a random ANonce, derives PTK = hash(Snonce || Anonce || SPA || AA || PMK), splits PTK into TK and KCK, encrypts UL data using TK, generates a MIC using KCK for UL authentication, and includes the encrypted UL data, Anonce, and MIC in the first UL frame.</a:t>
            </a:r>
          </a:p>
          <a:p>
            <a:pPr eaLnBrk="0" hangingPunct="0">
              <a:spcBef>
                <a:spcPct val="0"/>
              </a:spcBef>
            </a:pPr>
            <a:r>
              <a:rPr lang="zh-CN" altLang="zh-CN" sz="1600" b="0" dirty="0">
                <a:solidFill>
                  <a:srgbClr val="000000"/>
                </a:solidFill>
                <a:latin typeface="Noto Sans SC" panose="020B0200000000000000" pitchFamily="34" charset="-122"/>
                <a:ea typeface="Noto Sans SC" panose="020B0200000000000000" pitchFamily="34" charset="-122"/>
              </a:rPr>
              <a:t>The AMP AP derives PTK = hash(Snonce || Anonce || SPA || AA || PMK), splits PTK into TK and KCK, and verifies MIC using KCK. If verification is good, the AMP AP decrypts UL data using TK. If the UL data does not indicate more data exchange is needed. Secure communication ends here; otherwise the AMP AP continues exchanging DL/UL frames encrypted using TK. </a:t>
            </a:r>
            <a:r>
              <a:rPr lang="zh-CN" altLang="zh-CN" sz="1600" b="0" dirty="0">
                <a:solidFill>
                  <a:srgbClr val="000000"/>
                </a:solidFill>
                <a:latin typeface="Noto Sans SC" panose="020B0200000000000000" pitchFamily="34" charset="-122"/>
                <a:ea typeface="Noto Sans SC" panose="020B0200000000000000" pitchFamily="34" charset="-122"/>
              </a:rPr>
              <a:t>In the third DL frame, the AMP AP includes a MIC generated using KCK to finish the DL authentication</a:t>
            </a:r>
            <a:r>
              <a:rPr lang="zh-CN" altLang="zh-CN" sz="1600" b="0" dirty="0" smtClean="0">
                <a:solidFill>
                  <a:srgbClr val="000000"/>
                </a:solidFill>
                <a:latin typeface="Noto Sans SC" panose="020B0200000000000000" pitchFamily="34" charset="-122"/>
                <a:ea typeface="Noto Sans SC" panose="020B0200000000000000" pitchFamily="34" charset="-122"/>
              </a:rPr>
              <a:t>.</a:t>
            </a:r>
            <a:endParaRPr lang="en-US" altLang="zh-CN" sz="12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a:t>
            </a:r>
            <a:r>
              <a:rPr lang="en-US" altLang="zh-CN" sz="1600" b="0" i="1" dirty="0"/>
              <a:t>11-24/1203, 11-24/1548, 11-24/1998, </a:t>
            </a:r>
            <a:r>
              <a:rPr lang="en-US" altLang="zh-CN" sz="1600" b="0" i="1" dirty="0" smtClean="0"/>
              <a:t>11-24/2112</a:t>
            </a:r>
            <a:r>
              <a:rPr lang="en-US" altLang="zh-CN" sz="1600" b="0" i="1" dirty="0"/>
              <a:t>, 11-25/0831</a:t>
            </a:r>
            <a:r>
              <a:rPr lang="en-US" altLang="zh-CN" sz="1600" b="0" i="1" dirty="0" smtClean="0">
                <a:sym typeface="+mn-ea"/>
              </a:rPr>
              <a:t>]</a:t>
            </a:r>
            <a:endParaRPr lang="en-US" altLang="zh-CN" sz="1600" b="0" i="1" dirty="0">
              <a:sym typeface="+mn-ea"/>
            </a:endParaRPr>
          </a:p>
          <a:p>
            <a:pPr marL="0" lvl="0" indent="0" eaLnBrk="0" hangingPunct="0">
              <a:buNone/>
              <a:defRPr/>
            </a:pPr>
            <a:endParaRPr lang="en-US" altLang="zh-CN" sz="1600" dirty="0" smtClean="0">
              <a:sym typeface="+mn-ea"/>
            </a:endParaRPr>
          </a:p>
          <a:p>
            <a:pPr marL="0" lvl="0" indent="0" eaLnBrk="0" hangingPunct="0">
              <a:buNone/>
              <a:defRPr/>
            </a:pPr>
            <a:r>
              <a:rPr lang="en-US" altLang="zh-CN" sz="1600" dirty="0" smtClean="0">
                <a:sym typeface="+mn-ea"/>
              </a:rPr>
              <a:t>Result:</a:t>
            </a:r>
            <a:endParaRPr lang="en-US" altLang="zh-CN" sz="2000" dirty="0"/>
          </a:p>
        </p:txBody>
      </p:sp>
    </p:spTree>
    <p:extLst>
      <p:ext uri="{BB962C8B-B14F-4D97-AF65-F5344CB8AC3E}">
        <p14:creationId xmlns:p14="http://schemas.microsoft.com/office/powerpoint/2010/main" val="2067772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a:t>
            </a:r>
            <a:r>
              <a:rPr lang="en-US" altLang="zh-CN" sz="3200" b="1" dirty="0" smtClean="0">
                <a:sym typeface="+mn-ea"/>
              </a:rPr>
              <a:t>Hui Luo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SP2: [deferred]</a:t>
            </a:r>
            <a:endParaRPr lang="en-US" altLang="zh-CN" sz="1600" dirty="0"/>
          </a:p>
          <a:p>
            <a:pPr marL="0" indent="0">
              <a:buNone/>
            </a:pPr>
            <a:r>
              <a:rPr lang="en-US" altLang="zh-CN" sz="1600" dirty="0"/>
              <a:t>Do you agree to add to the 11bp SFD that </a:t>
            </a:r>
          </a:p>
          <a:p>
            <a:r>
              <a:rPr lang="en-US" altLang="zh-CN" sz="1600" dirty="0" smtClean="0"/>
              <a:t>802.11bp specifies </a:t>
            </a:r>
            <a:r>
              <a:rPr lang="en-US" altLang="zh-CN" sz="1600" dirty="0"/>
              <a:t>a low-complexity authentication and key generation method based on PMK, </a:t>
            </a:r>
            <a:r>
              <a:rPr lang="en-US" altLang="zh-CN" sz="1600" dirty="0" err="1"/>
              <a:t>SNonce</a:t>
            </a:r>
            <a:r>
              <a:rPr lang="en-US" altLang="zh-CN" sz="1600" dirty="0"/>
              <a:t>, </a:t>
            </a:r>
            <a:r>
              <a:rPr lang="en-US" altLang="zh-CN" sz="1600" dirty="0" err="1"/>
              <a:t>ANonce</a:t>
            </a:r>
            <a:r>
              <a:rPr lang="en-US" altLang="zh-CN" sz="1600" dirty="0"/>
              <a:t>, PTK for secure communications between an AMP AP and an AMP non-AP STA, where the shared secret PMK is derived from hash(SPA || P) with SPA being the AMP AP’s address and P being a high-entropy permanent secret built in the AMP non-AP STA</a:t>
            </a:r>
            <a:r>
              <a:rPr lang="en-US" altLang="zh-CN" sz="1600" dirty="0" smtClean="0"/>
              <a:t>.</a:t>
            </a:r>
          </a:p>
          <a:p>
            <a:pPr marL="342900" lvl="1" indent="-342900">
              <a:buFontTx/>
              <a:buChar char="•"/>
            </a:pPr>
            <a:r>
              <a:rPr lang="en-US" altLang="zh-CN" sz="1600" b="1" dirty="0"/>
              <a:t>Note—Whether to include backscatter non-AP STAs in this procedure is TBD</a:t>
            </a:r>
            <a:r>
              <a:rPr lang="en-US" altLang="zh-CN" sz="1600" b="1" dirty="0" smtClean="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smtClean="0">
                <a:sym typeface="+mn-ea"/>
              </a:rPr>
              <a:t>Result:</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SP3: [deferred]</a:t>
            </a:r>
            <a:endParaRPr lang="en-US" altLang="zh-CN" sz="1600" dirty="0"/>
          </a:p>
          <a:p>
            <a:r>
              <a:rPr lang="en-US" altLang="zh-CN" sz="1600" dirty="0"/>
              <a:t>Do you support to specify low-complexity methods for provisioning a device-specific shared secret PMK = hash(SPA || P) supplied by an AMP non-AP STA into an AMP AP for secure communications between them, without the need of programming or reprogramming the AMP non-AP STA, where SPA is the AMP AP’s address and P is a high-entropy permanent secret built in the AMP non-AP STA</a:t>
            </a:r>
            <a:r>
              <a:rPr lang="en-US" altLang="zh-CN" sz="1600" dirty="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6061078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a:t>
            </a:r>
            <a:r>
              <a:rPr lang="en-US" altLang="zh-CN" sz="3200" b="1" dirty="0" smtClean="0">
                <a:sym typeface="+mn-ea"/>
              </a:rPr>
              <a:t>Hui Luo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SP4: [deferred]</a:t>
            </a:r>
            <a:endParaRPr lang="en-US" altLang="zh-CN" sz="1600" dirty="0"/>
          </a:p>
          <a:p>
            <a:r>
              <a:rPr lang="en-US" altLang="zh-CN" sz="1600" dirty="0" smtClean="0"/>
              <a:t>Do </a:t>
            </a:r>
            <a:r>
              <a:rPr lang="en-US" altLang="zh-CN" sz="1600" dirty="0"/>
              <a:t>you support to specify low-complexity methods that can provision, </a:t>
            </a:r>
            <a:r>
              <a:rPr lang="en-US" altLang="zh-CN" sz="1600" dirty="0" err="1"/>
              <a:t>reprovision</a:t>
            </a:r>
            <a:r>
              <a:rPr lang="en-US" altLang="zh-CN" sz="1600" dirty="0"/>
              <a:t>, or </a:t>
            </a:r>
            <a:r>
              <a:rPr lang="en-US" altLang="zh-CN" sz="1600" dirty="0" err="1"/>
              <a:t>deprovision</a:t>
            </a:r>
            <a:r>
              <a:rPr lang="en-US" altLang="zh-CN" sz="1600" dirty="0"/>
              <a:t> a device-specific shared secret PMK = hash(SPA || P) supplied by an AMP non-AP STA into an AMP AP for secure communications between them, with the need of programing or reprograming only one bit in the AMP non-AP STAs’ non-volatile memory, where SPA is the AMP AP’s address and P is a high-entropy permanent secret built in the AMP non-AP </a:t>
            </a:r>
            <a:r>
              <a:rPr lang="en-US" altLang="zh-CN" sz="1600" dirty="0" smtClean="0"/>
              <a:t>STA?</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smtClean="0">
                <a:sym typeface="+mn-ea"/>
              </a:rPr>
              <a:t>Result:</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SP5: [deferred]</a:t>
            </a:r>
            <a:endParaRPr lang="en-US" altLang="zh-CN" sz="1600" dirty="0"/>
          </a:p>
          <a:p>
            <a:r>
              <a:rPr lang="en-US" altLang="zh-CN" sz="1600" dirty="0"/>
              <a:t>Do you support to specify low-complexity methods that can provision, </a:t>
            </a:r>
            <a:r>
              <a:rPr lang="en-US" altLang="zh-CN" sz="1600" dirty="0" err="1"/>
              <a:t>reprovision</a:t>
            </a:r>
            <a:r>
              <a:rPr lang="en-US" altLang="zh-CN" sz="1600" dirty="0"/>
              <a:t>, or </a:t>
            </a:r>
            <a:r>
              <a:rPr lang="en-US" altLang="zh-CN" sz="1600" dirty="0" err="1"/>
              <a:t>deprovision</a:t>
            </a:r>
            <a:r>
              <a:rPr lang="en-US" altLang="zh-CN" sz="1600" dirty="0"/>
              <a:t> device-specific a shared secret PMK = hash(SPA || P) into a server and let the server manage secure AMP communications between an AMP AP and an AMP non-AP STA, where SPA is the AMP AP’s address and P is a high-entropy permanent secret built in the AMP non-AP STA</a:t>
            </a:r>
            <a:r>
              <a:rPr lang="en-US" altLang="zh-CN" sz="1600" dirty="0"/>
              <a:t>.</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en-US" altLang="zh-CN" sz="1400" b="0" i="1" dirty="0" smtClean="0">
                <a:sym typeface="+mn-ea"/>
              </a:rPr>
              <a:t>11-25/0831]</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2965766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#2 (Hui Luo)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SP6: </a:t>
            </a:r>
            <a:endParaRPr lang="en-US" altLang="zh-CN" sz="2000" dirty="0"/>
          </a:p>
          <a:p>
            <a:pPr marL="0" lvl="0" indent="0" eaLnBrk="0" hangingPunct="0">
              <a:spcBef>
                <a:spcPct val="0"/>
              </a:spcBef>
              <a:buNone/>
            </a:pPr>
            <a:endParaRPr lang="en-US" altLang="zh-CN" sz="1800" b="0" dirty="0" smtClean="0">
              <a:solidFill>
                <a:srgbClr val="000000"/>
              </a:solidFill>
              <a:latin typeface="Noto Sans SC" panose="020B0200000000000000" pitchFamily="34" charset="-122"/>
              <a:ea typeface="Noto Sans SC" panose="020B0200000000000000" pitchFamily="34" charset="-122"/>
            </a:endParaRPr>
          </a:p>
          <a:p>
            <a:pPr marL="0" indent="0" eaLnBrk="0" hangingPunct="0">
              <a:spcBef>
                <a:spcPct val="0"/>
              </a:spcBef>
              <a:buNone/>
            </a:pPr>
            <a:r>
              <a:rPr lang="en-US" altLang="zh-CN" sz="1800" dirty="0"/>
              <a:t>Do you agree to add to the 11bp SFD that </a:t>
            </a:r>
          </a:p>
          <a:p>
            <a:pPr eaLnBrk="0" hangingPunct="0">
              <a:spcBef>
                <a:spcPct val="0"/>
              </a:spcBef>
            </a:pPr>
            <a:r>
              <a:rPr lang="en-US" altLang="zh-CN" sz="1800" b="0" dirty="0" smtClean="0">
                <a:solidFill>
                  <a:srgbClr val="000000"/>
                </a:solidFill>
                <a:latin typeface="Noto Sans SC" panose="020B0200000000000000" pitchFamily="34" charset="-122"/>
                <a:ea typeface="Noto Sans SC" panose="020B0200000000000000" pitchFamily="34" charset="-122"/>
              </a:rPr>
              <a:t>802.11bp uses short </a:t>
            </a:r>
            <a:r>
              <a:rPr lang="en-US" altLang="zh-CN" sz="1800" b="0" dirty="0">
                <a:solidFill>
                  <a:srgbClr val="000000"/>
                </a:solidFill>
                <a:latin typeface="Noto Sans SC" panose="020B0200000000000000" pitchFamily="34" charset="-122"/>
                <a:ea typeface="Noto Sans SC" panose="020B0200000000000000" pitchFamily="34" charset="-122"/>
              </a:rPr>
              <a:t>local addresses for AMP non-AP STAs in secure AMP communications</a:t>
            </a:r>
            <a:r>
              <a:rPr lang="zh-CN" altLang="zh-CN" sz="1800" b="0" dirty="0" smtClean="0">
                <a:solidFill>
                  <a:srgbClr val="000000"/>
                </a:solidFill>
                <a:latin typeface="Noto Sans SC" panose="020B0200000000000000" pitchFamily="34" charset="-122"/>
                <a:ea typeface="Noto Sans SC" panose="020B0200000000000000" pitchFamily="34" charset="-122"/>
              </a:rPr>
              <a:t>.</a:t>
            </a:r>
            <a:endParaRPr lang="en-US" altLang="zh-CN" sz="1800" b="0" dirty="0" smtClean="0">
              <a:solidFill>
                <a:srgbClr val="000000"/>
              </a:solidFill>
              <a:latin typeface="Noto Sans SC" panose="020B0200000000000000" pitchFamily="34" charset="-122"/>
              <a:ea typeface="Noto Sans SC" panose="020B0200000000000000" pitchFamily="34" charset="-122"/>
            </a:endParaRPr>
          </a:p>
          <a:p>
            <a:pPr eaLnBrk="0" hangingPunct="0">
              <a:spcBef>
                <a:spcPct val="0"/>
              </a:spcBef>
            </a:pPr>
            <a:r>
              <a:rPr lang="en-US" altLang="zh-CN" sz="1800" b="0" dirty="0">
                <a:solidFill>
                  <a:srgbClr val="000000"/>
                </a:solidFill>
                <a:latin typeface="Noto Sans SC" panose="020B0200000000000000" pitchFamily="34" charset="-122"/>
                <a:ea typeface="Noto Sans SC" panose="020B0200000000000000" pitchFamily="34" charset="-122"/>
              </a:rPr>
              <a:t>Note—Whether to include backscatter non-AP STAs in this procedure is TBD</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a:t>
            </a:r>
            <a:r>
              <a:rPr lang="en-US" altLang="zh-CN" sz="1800" b="0" i="1" dirty="0" smtClean="0">
                <a:sym typeface="+mn-ea"/>
              </a:rPr>
              <a:t>: </a:t>
            </a:r>
            <a:r>
              <a:rPr lang="en-US" altLang="zh-CN" sz="1800" b="0" i="1" dirty="0" smtClean="0"/>
              <a:t>11-25/0263, </a:t>
            </a:r>
            <a:r>
              <a:rPr lang="en-US" altLang="zh-CN" sz="1800" b="0" i="1" dirty="0"/>
              <a:t>11-25/0831</a:t>
            </a:r>
            <a:r>
              <a:rPr lang="en-US" altLang="zh-CN" sz="1800" b="0" i="1" dirty="0" smtClean="0">
                <a:sym typeface="+mn-ea"/>
              </a:rPr>
              <a:t>]</a:t>
            </a:r>
            <a:endParaRPr lang="en-US" altLang="zh-CN" sz="1800" b="0" i="1" dirty="0">
              <a:sym typeface="+mn-ea"/>
            </a:endParaRPr>
          </a:p>
          <a:p>
            <a:pPr marL="0" lvl="0" indent="0" eaLnBrk="0" hangingPunct="0">
              <a:buNone/>
              <a:defRPr/>
            </a:pPr>
            <a:endParaRPr lang="en-US" altLang="zh-CN" sz="1800" dirty="0" smtClean="0">
              <a:sym typeface="+mn-ea"/>
            </a:endParaRPr>
          </a:p>
          <a:p>
            <a:pPr marL="0" lvl="0" indent="0" eaLnBrk="0" hangingPunct="0">
              <a:buNone/>
              <a:defRPr/>
            </a:pPr>
            <a:r>
              <a:rPr lang="en-US" altLang="zh-CN" sz="1800" dirty="0" smtClean="0">
                <a:sym typeface="+mn-ea"/>
              </a:rPr>
              <a:t>Result: No objection</a:t>
            </a:r>
            <a:endParaRPr lang="en-US" altLang="zh-CN" dirty="0"/>
          </a:p>
        </p:txBody>
      </p:sp>
    </p:spTree>
    <p:extLst>
      <p:ext uri="{BB962C8B-B14F-4D97-AF65-F5344CB8AC3E}">
        <p14:creationId xmlns:p14="http://schemas.microsoft.com/office/powerpoint/2010/main" val="633481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#3 (You-</a:t>
            </a:r>
            <a:r>
              <a:rPr lang="en-US" altLang="zh-CN" sz="3200" b="1" dirty="0" err="1" smtClean="0">
                <a:sym typeface="+mn-ea"/>
              </a:rPr>
              <a:t>wei</a:t>
            </a:r>
            <a:r>
              <a:rPr lang="en-US" altLang="zh-CN" sz="3200" b="1" dirty="0" smtClean="0">
                <a:sym typeface="+mn-ea"/>
              </a:rPr>
              <a:t> Chen)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 </a:t>
            </a:r>
            <a:endParaRPr lang="en-US" altLang="zh-CN" sz="2000" dirty="0"/>
          </a:p>
          <a:p>
            <a:r>
              <a:rPr lang="en-US" altLang="zh-CN" sz="2000" dirty="0"/>
              <a:t>Do you agree to add the following text to </a:t>
            </a:r>
            <a:r>
              <a:rPr lang="en-US" altLang="zh-CN" sz="2000" dirty="0" err="1"/>
              <a:t>TGbp</a:t>
            </a:r>
            <a:r>
              <a:rPr lang="en-US" altLang="zh-CN" sz="2000" dirty="0"/>
              <a:t> SFD?</a:t>
            </a:r>
            <a:endParaRPr lang="en-US" altLang="zh-CN" b="0" dirty="0"/>
          </a:p>
          <a:p>
            <a:pPr lvl="1"/>
            <a:r>
              <a:rPr lang="en-US" altLang="zh-CN" sz="1800" dirty="0"/>
              <a:t>IEEE 802.11bp defines 4 base sequences used for AMP DL/UL SYNC field in 2.4GHz frequency band.</a:t>
            </a:r>
            <a:endParaRPr lang="en-US" altLang="zh-CN" dirty="0"/>
          </a:p>
          <a:p>
            <a:pPr lvl="2"/>
            <a:r>
              <a:rPr lang="en-US" altLang="zh-CN" sz="1600" dirty="0"/>
              <a:t>1 base sequences, S1, for DL non-backscatter SYNC field.  S1 and a function of S1, are used for different DL data rate.</a:t>
            </a:r>
            <a:endParaRPr lang="en-US" altLang="zh-CN" sz="1800" dirty="0"/>
          </a:p>
          <a:p>
            <a:pPr lvl="2"/>
            <a:r>
              <a:rPr lang="en-US" altLang="zh-CN" sz="1600" dirty="0"/>
              <a:t>1 sequence, S2,  for DL backscatter SYNC field.</a:t>
            </a:r>
            <a:endParaRPr lang="en-US" altLang="zh-CN" sz="1800" dirty="0"/>
          </a:p>
          <a:p>
            <a:pPr lvl="2"/>
            <a:r>
              <a:rPr lang="en-US" altLang="zh-CN" sz="1600" dirty="0"/>
              <a:t>1 base sequence, S3, for UL active transmission SYNC field.</a:t>
            </a:r>
            <a:endParaRPr lang="en-US" altLang="zh-CN" sz="1800" dirty="0"/>
          </a:p>
          <a:p>
            <a:pPr lvl="2"/>
            <a:r>
              <a:rPr lang="en-US" altLang="zh-CN" sz="1600" dirty="0"/>
              <a:t>1 sequence, S4, for UL backscatter SYNC field.</a:t>
            </a:r>
            <a:endParaRPr lang="en-US" altLang="zh-CN" sz="1800" dirty="0"/>
          </a:p>
          <a:p>
            <a:pPr lvl="2"/>
            <a:r>
              <a:rPr lang="en-US" altLang="zh-CN" sz="1600" dirty="0"/>
              <a:t>Detailed SYNC sequence designs are TBD</a:t>
            </a:r>
            <a:endParaRPr lang="en-US" altLang="zh-CN" sz="1800" dirty="0"/>
          </a:p>
          <a:p>
            <a:pPr lvl="1"/>
            <a:r>
              <a:rPr lang="en-US" altLang="zh-CN" sz="1800" dirty="0"/>
              <a:t>Besides the above 4 base sequences, the need of additional sequence S5 is TBD if mono-static and bi-static backscattering UL SYNC field design is </a:t>
            </a:r>
            <a:r>
              <a:rPr lang="en-US" altLang="zh-CN" sz="1800" dirty="0" smtClean="0"/>
              <a:t>different</a:t>
            </a:r>
            <a:endParaRPr lang="en-US" altLang="zh-CN" sz="14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11-25/0795r1]</a:t>
            </a:r>
            <a:endParaRPr lang="en-US" altLang="zh-CN" sz="1600" b="0" i="1" dirty="0">
              <a:sym typeface="+mn-ea"/>
            </a:endParaRPr>
          </a:p>
          <a:p>
            <a:pPr marL="0" lvl="0" indent="0" eaLnBrk="0" hangingPunct="0">
              <a:buNone/>
              <a:defRPr/>
            </a:pPr>
            <a:endParaRPr lang="en-US" altLang="zh-CN" sz="1600" dirty="0" smtClean="0">
              <a:sym typeface="+mn-ea"/>
            </a:endParaRPr>
          </a:p>
          <a:p>
            <a:pPr marL="0" lvl="0" indent="0" eaLnBrk="0" hangingPunct="0">
              <a:buNone/>
              <a:defRPr/>
            </a:pPr>
            <a:r>
              <a:rPr lang="en-US" altLang="zh-CN" sz="1600" dirty="0" smtClean="0">
                <a:sym typeface="+mn-ea"/>
              </a:rPr>
              <a:t>Result: No objection</a:t>
            </a:r>
          </a:p>
          <a:p>
            <a:pPr marL="0" indent="0" eaLnBrk="0" hangingPunct="0">
              <a:buNone/>
              <a:defRPr/>
            </a:pPr>
            <a:endParaRPr lang="en-US" altLang="zh-CN" sz="1400" dirty="0" smtClean="0"/>
          </a:p>
        </p:txBody>
      </p:sp>
    </p:spTree>
    <p:extLst>
      <p:ext uri="{BB962C8B-B14F-4D97-AF65-F5344CB8AC3E}">
        <p14:creationId xmlns:p14="http://schemas.microsoft.com/office/powerpoint/2010/main" val="16465002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#4 (</a:t>
            </a:r>
            <a:r>
              <a:rPr lang="en-US" altLang="zh-CN" sz="3200" b="1" dirty="0" err="1" smtClean="0">
                <a:sym typeface="+mn-ea"/>
              </a:rPr>
              <a:t>Rui</a:t>
            </a:r>
            <a:r>
              <a:rPr lang="en-US" altLang="zh-CN" sz="3200" b="1" dirty="0" smtClean="0">
                <a:sym typeface="+mn-ea"/>
              </a:rPr>
              <a:t> Cao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SP1: </a:t>
            </a:r>
            <a:endParaRPr lang="en-US" altLang="zh-CN" sz="1600" dirty="0"/>
          </a:p>
          <a:p>
            <a:pPr lvl="0"/>
            <a:r>
              <a:rPr lang="zh-CN" altLang="zh-CN" sz="1600" dirty="0"/>
              <a:t>Do you agree to add the following to 11bp SFD? </a:t>
            </a:r>
            <a:r>
              <a:rPr lang="zh-CN" altLang="zh-CN" sz="1600" dirty="0"/>
              <a:t>* The SYNC, Data field and Excitation field of 11bp DL PPDU use OFDM symbol as base carrier waveform for OOK modulated AMP </a:t>
            </a:r>
            <a:r>
              <a:rPr lang="zh-CN" altLang="zh-CN" sz="1600" dirty="0" smtClean="0"/>
              <a:t>communication</a:t>
            </a:r>
            <a:r>
              <a:rPr lang="en-US" altLang="zh-CN" sz="1600" dirty="0" smtClean="0"/>
              <a:t>?</a:t>
            </a:r>
          </a:p>
          <a:p>
            <a:pPr lvl="0"/>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a:t>
            </a:r>
            <a:r>
              <a:rPr lang="en-US" altLang="zh-CN" sz="1400" b="0" i="1" dirty="0">
                <a:sym typeface="+mn-ea"/>
              </a:rPr>
              <a:t>contributions: </a:t>
            </a:r>
            <a:r>
              <a:rPr lang="zh-CN" altLang="zh-CN" sz="1400" b="0" i="1" dirty="0"/>
              <a:t>11-25/0797, 11-25/0305, 11-25/0325</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smtClean="0">
                <a:sym typeface="+mn-ea"/>
              </a:rPr>
              <a:t>Result: No objection</a:t>
            </a:r>
          </a:p>
          <a:p>
            <a:pPr marL="0" indent="0" eaLnBrk="0" hangingPunct="0">
              <a:buNone/>
              <a:defRPr/>
            </a:pP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SP2: </a:t>
            </a:r>
            <a:endParaRPr lang="en-US" altLang="zh-CN" sz="1600" dirty="0"/>
          </a:p>
          <a:p>
            <a:pPr lvl="0"/>
            <a:r>
              <a:rPr lang="zh-CN" altLang="zh-CN" sz="1600" dirty="0"/>
              <a:t>Do you agree to add the following to 11bp SFD? </a:t>
            </a:r>
            <a:r>
              <a:rPr lang="zh-CN" altLang="zh-CN" sz="1600" dirty="0"/>
              <a:t>* The base OFDM symbol is defined as 4us OFDM symbol, and generated by performing 64-point IFFT of the predefined sequence and pre-append the last 0.8us waveform as the cyclic </a:t>
            </a:r>
            <a:r>
              <a:rPr lang="zh-CN" altLang="zh-CN" sz="1600" dirty="0" smtClean="0"/>
              <a:t>prefix</a:t>
            </a:r>
            <a:r>
              <a:rPr lang="en-US" altLang="zh-CN" sz="1600" dirty="0" smtClean="0"/>
              <a:t>?</a:t>
            </a:r>
          </a:p>
          <a:p>
            <a:pPr marL="0" lvl="0" indent="0">
              <a:buNone/>
            </a:pPr>
            <a:r>
              <a:rPr lang="en-US" altLang="zh-CN" sz="1600" dirty="0" smtClean="0"/>
              <a:t> </a:t>
            </a:r>
            <a:endParaRPr lang="en-US" altLang="zh-CN" sz="1600" dirty="0"/>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zh-CN" altLang="zh-CN" sz="1400" b="0" i="1" dirty="0"/>
              <a:t>11-25/0797, 11-25/0305, 11-25/0325</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 No objection</a:t>
            </a:r>
            <a:endParaRPr lang="en-US" altLang="zh-CN" sz="1800" dirty="0"/>
          </a:p>
        </p:txBody>
      </p:sp>
    </p:spTree>
    <p:extLst>
      <p:ext uri="{BB962C8B-B14F-4D97-AF65-F5344CB8AC3E}">
        <p14:creationId xmlns:p14="http://schemas.microsoft.com/office/powerpoint/2010/main" val="41636250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#4 (</a:t>
            </a:r>
            <a:r>
              <a:rPr lang="en-US" altLang="zh-CN" sz="3200" b="1" dirty="0" err="1" smtClean="0">
                <a:sym typeface="+mn-ea"/>
              </a:rPr>
              <a:t>Rui</a:t>
            </a:r>
            <a:r>
              <a:rPr lang="en-US" altLang="zh-CN" sz="3200" b="1" dirty="0" smtClean="0">
                <a:sym typeface="+mn-ea"/>
              </a:rPr>
              <a:t> Cao</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800" dirty="0" smtClean="0">
                <a:sym typeface="+mn-ea"/>
              </a:rPr>
              <a:t>SP3: </a:t>
            </a:r>
            <a:endParaRPr lang="en-US" altLang="zh-CN" sz="2800" dirty="0"/>
          </a:p>
          <a:p>
            <a:pPr marL="0" indent="0">
              <a:buNone/>
            </a:pPr>
            <a:r>
              <a:rPr lang="zh-CN" altLang="zh-CN" sz="2800" dirty="0"/>
              <a:t>Do you agree to add the following to 11bp SFD </a:t>
            </a:r>
            <a:endParaRPr lang="en-US" altLang="zh-CN" sz="2800" dirty="0" smtClean="0"/>
          </a:p>
          <a:p>
            <a:r>
              <a:rPr lang="zh-CN" altLang="zh-CN" sz="2800" dirty="0" smtClean="0"/>
              <a:t>The </a:t>
            </a:r>
            <a:r>
              <a:rPr lang="zh-CN" altLang="zh-CN" sz="2800" dirty="0"/>
              <a:t>maximum allowed clock inaccuracy for the backscattering tag using OOK modulation is 100,000 ppm for both receive mode and backscattering transmit mode? </a:t>
            </a:r>
            <a:endParaRPr lang="en-US" altLang="zh-CN" sz="2800" dirty="0" smtClean="0"/>
          </a:p>
          <a:p>
            <a:pPr lvl="0"/>
            <a:endParaRPr lang="en-US" altLang="zh-CN" sz="2800" dirty="0"/>
          </a:p>
          <a:p>
            <a:pPr marL="0" indent="0">
              <a:buFont typeface="Arial" panose="020B0604020202020204" pitchFamily="34" charset="0"/>
              <a:buNone/>
            </a:pPr>
            <a:r>
              <a:rPr lang="en-US" altLang="zh-CN" b="0" i="1" dirty="0" smtClean="0">
                <a:sym typeface="+mn-ea"/>
              </a:rPr>
              <a:t>[</a:t>
            </a:r>
            <a:r>
              <a:rPr lang="en-US" altLang="zh-CN" b="0" i="1" dirty="0">
                <a:sym typeface="+mn-ea"/>
              </a:rPr>
              <a:t>Reference </a:t>
            </a:r>
            <a:r>
              <a:rPr lang="en-US" altLang="zh-CN" b="0" i="1" dirty="0">
                <a:sym typeface="+mn-ea"/>
              </a:rPr>
              <a:t>contributions: </a:t>
            </a:r>
            <a:r>
              <a:rPr lang="zh-CN" altLang="zh-CN" b="0" i="1" dirty="0"/>
              <a:t>11-25/0798, 11-24/1237</a:t>
            </a:r>
            <a:r>
              <a:rPr lang="en-US" altLang="zh-CN" b="0" i="1" dirty="0">
                <a:sym typeface="+mn-ea"/>
              </a:rPr>
              <a:t>]</a:t>
            </a:r>
            <a:endParaRPr lang="en-US" altLang="zh-CN" b="0" i="1" dirty="0">
              <a:sym typeface="+mn-ea"/>
            </a:endParaRPr>
          </a:p>
          <a:p>
            <a:pPr marL="0" lvl="0" indent="0" eaLnBrk="0" hangingPunct="0">
              <a:buNone/>
              <a:defRPr/>
            </a:pPr>
            <a:r>
              <a:rPr lang="en-US" altLang="zh-CN" dirty="0" smtClean="0">
                <a:sym typeface="+mn-ea"/>
              </a:rPr>
              <a:t>Result: No objection</a:t>
            </a:r>
          </a:p>
          <a:p>
            <a:pPr marL="0" indent="0" eaLnBrk="0" hangingPunct="0">
              <a:buNone/>
              <a:defRPr/>
            </a:pPr>
            <a:endParaRPr lang="en-US" altLang="zh-CN" sz="2800" dirty="0" smtClean="0"/>
          </a:p>
          <a:p>
            <a:pPr marL="0" indent="0" eaLnBrk="0" hangingPunct="0">
              <a:buNone/>
              <a:defRPr/>
            </a:pPr>
            <a:endParaRPr lang="en-US" altLang="zh-CN" sz="3200" dirty="0"/>
          </a:p>
        </p:txBody>
      </p:sp>
    </p:spTree>
    <p:extLst>
      <p:ext uri="{BB962C8B-B14F-4D97-AF65-F5344CB8AC3E}">
        <p14:creationId xmlns:p14="http://schemas.microsoft.com/office/powerpoint/2010/main" val="36645589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#5 (Nelson Costa)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r>
              <a:rPr lang="en-US" altLang="zh-CN" sz="1800" dirty="0"/>
              <a:t>Do you agree to add the following content to </a:t>
            </a:r>
            <a:r>
              <a:rPr lang="en-US" altLang="zh-CN" sz="1800" dirty="0" err="1"/>
              <a:t>TGbp</a:t>
            </a:r>
            <a:r>
              <a:rPr lang="en-US" altLang="zh-CN" sz="1800" dirty="0"/>
              <a:t> SFD?</a:t>
            </a:r>
          </a:p>
          <a:p>
            <a:pPr lvl="1"/>
            <a:r>
              <a:rPr lang="en-US" altLang="zh-CN" sz="1800" dirty="0"/>
              <a:t>11bp </a:t>
            </a:r>
            <a:r>
              <a:rPr lang="en-US" altLang="zh-CN" sz="1800" dirty="0"/>
              <a:t>defines one mode of backscattering with carrier center frequency shift</a:t>
            </a:r>
          </a:p>
          <a:p>
            <a:pPr lvl="0"/>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11-25/0265</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[y22%/n46%/a32%]</a:t>
            </a:r>
          </a:p>
          <a:p>
            <a:pPr marL="0" indent="0" eaLnBrk="0" hangingPunct="0">
              <a:buNone/>
              <a:defRPr/>
            </a:pP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(NOT for SFD): </a:t>
            </a:r>
            <a:endParaRPr lang="en-US" altLang="zh-CN" sz="1800" dirty="0"/>
          </a:p>
          <a:p>
            <a:pPr lvl="0"/>
            <a:r>
              <a:rPr lang="en-US" altLang="zh-CN" sz="1800" dirty="0"/>
              <a:t>Do you agree that 11bp should define at least one standard receiver model</a:t>
            </a:r>
            <a:r>
              <a:rPr lang="en-US" altLang="zh-CN" sz="1800" dirty="0" smtClean="0"/>
              <a:t>?</a:t>
            </a:r>
            <a:endParaRPr lang="en-US" altLang="zh-CN" sz="1800" dirty="0"/>
          </a:p>
          <a:p>
            <a:pPr marL="0" lvl="0" indent="0">
              <a:buNone/>
            </a:pPr>
            <a:r>
              <a:rPr lang="en-US" altLang="zh-CN" sz="1800" dirty="0" smtClean="0"/>
              <a:t> </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zh-CN" sz="1600" b="0" i="1" dirty="0"/>
              <a:t>11-</a:t>
            </a:r>
            <a:r>
              <a:rPr lang="zh-CN" altLang="zh-CN" sz="1600" b="0" i="1" dirty="0" smtClean="0"/>
              <a:t>25/0</a:t>
            </a:r>
            <a:r>
              <a:rPr lang="en-US" altLang="zh-CN" sz="1600" b="0" i="1" dirty="0" smtClean="0"/>
              <a:t>806</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Tree>
    <p:extLst>
      <p:ext uri="{BB962C8B-B14F-4D97-AF65-F5344CB8AC3E}">
        <p14:creationId xmlns:p14="http://schemas.microsoft.com/office/powerpoint/2010/main" val="657260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#6 (Solomon </a:t>
            </a:r>
            <a:r>
              <a:rPr lang="en-US" altLang="zh-CN" sz="3200" b="1" dirty="0" err="1" smtClean="0">
                <a:sym typeface="+mn-ea"/>
              </a:rPr>
              <a:t>Trainin</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[deferred]</a:t>
            </a:r>
            <a:endParaRPr lang="en-US" altLang="zh-CN" dirty="0"/>
          </a:p>
          <a:p>
            <a:pPr marL="0" lvl="0" indent="0">
              <a:buNone/>
            </a:pPr>
            <a:r>
              <a:rPr lang="en-US" altLang="zh-CN" dirty="0"/>
              <a:t>Do you agree to include the following text in the </a:t>
            </a:r>
            <a:r>
              <a:rPr lang="en-US" altLang="zh-CN" dirty="0" smtClean="0"/>
              <a:t>11bp SFD </a:t>
            </a:r>
            <a:r>
              <a:rPr lang="en-US" altLang="zh-CN" dirty="0"/>
              <a:t>Frame Formats </a:t>
            </a:r>
            <a:r>
              <a:rPr lang="en-US" altLang="zh-CN" dirty="0" smtClean="0"/>
              <a:t>section? </a:t>
            </a:r>
          </a:p>
          <a:p>
            <a:r>
              <a:rPr lang="en-US" altLang="zh-CN" b="0" dirty="0"/>
              <a:t>The Active </a:t>
            </a:r>
            <a:r>
              <a:rPr lang="en-US" altLang="zh-CN" b="0" dirty="0" err="1"/>
              <a:t>Tx</a:t>
            </a:r>
            <a:r>
              <a:rPr lang="en-US" altLang="zh-CN" b="0" dirty="0"/>
              <a:t> AMP STA Temporal ID (name TBD) may be present in the DL .11bp frame format as the Receiver Address field and in the UL .11bp frame format as the Transmitter Address field. The size of the Temporal ID and its assignment TBD</a:t>
            </a:r>
          </a:p>
          <a:p>
            <a:pPr lvl="0"/>
            <a:endParaRPr lang="en-US" altLang="zh-CN" dirty="0"/>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a:t>
            </a:r>
            <a:r>
              <a:rPr lang="en-US" altLang="zh-CN" sz="2000" b="0" i="1" dirty="0">
                <a:sym typeface="+mn-ea"/>
              </a:rPr>
              <a:t>contributions: </a:t>
            </a:r>
            <a:r>
              <a:rPr lang="zh-CN" altLang="zh-CN" sz="2000" b="0" i="1" dirty="0"/>
              <a:t>11-</a:t>
            </a:r>
            <a:r>
              <a:rPr lang="zh-CN" altLang="zh-CN" sz="2000" b="0" i="1" dirty="0" smtClean="0"/>
              <a:t>25/07</a:t>
            </a:r>
            <a:r>
              <a:rPr lang="en-US" altLang="zh-CN" sz="2000" b="0" i="1" dirty="0" smtClean="0"/>
              <a:t>85r2</a:t>
            </a:r>
            <a:r>
              <a:rPr lang="en-US" altLang="zh-CN" sz="2000" b="0" i="1" dirty="0" smtClean="0">
                <a:sym typeface="+mn-ea"/>
              </a:rPr>
              <a:t>]</a:t>
            </a:r>
          </a:p>
          <a:p>
            <a:pPr marL="0" indent="0">
              <a:buFont typeface="Arial" panose="020B0604020202020204" pitchFamily="34" charset="0"/>
              <a:buNone/>
            </a:pPr>
            <a:endParaRPr lang="en-US" altLang="zh-CN" sz="2000" b="0" i="1" dirty="0">
              <a:sym typeface="+mn-ea"/>
            </a:endParaRPr>
          </a:p>
          <a:p>
            <a:pPr marL="0" lvl="0" indent="0" eaLnBrk="0" hangingPunct="0">
              <a:buNone/>
              <a:defRPr/>
            </a:pPr>
            <a:r>
              <a:rPr lang="en-US" altLang="zh-CN" sz="2000" dirty="0" smtClean="0">
                <a:sym typeface="+mn-ea"/>
              </a:rPr>
              <a:t>Result:</a:t>
            </a:r>
          </a:p>
        </p:txBody>
      </p:sp>
    </p:spTree>
    <p:extLst>
      <p:ext uri="{BB962C8B-B14F-4D97-AF65-F5344CB8AC3E}">
        <p14:creationId xmlns:p14="http://schemas.microsoft.com/office/powerpoint/2010/main" val="4073333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#7 (</a:t>
            </a:r>
            <a:r>
              <a:rPr lang="en-US" altLang="zh-CN" sz="3200" b="1" dirty="0" err="1" smtClean="0">
                <a:sym typeface="+mn-ea"/>
              </a:rPr>
              <a:t>Panpan</a:t>
            </a:r>
            <a:r>
              <a:rPr lang="en-US" altLang="zh-CN" sz="3200" b="1" dirty="0" smtClean="0">
                <a:sym typeface="+mn-ea"/>
              </a:rPr>
              <a:t> Li)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r>
              <a:rPr lang="zh-CN" altLang="zh-CN" dirty="0" smtClean="0"/>
              <a:t>Do </a:t>
            </a:r>
            <a:r>
              <a:rPr lang="zh-CN" altLang="zh-CN" dirty="0"/>
              <a:t>you agree to add the following text to </a:t>
            </a:r>
            <a:r>
              <a:rPr lang="en-US" altLang="zh-CN" dirty="0" smtClean="0"/>
              <a:t>11</a:t>
            </a:r>
            <a:r>
              <a:rPr lang="zh-CN" altLang="zh-CN" dirty="0" smtClean="0"/>
              <a:t>bp </a:t>
            </a:r>
            <a:r>
              <a:rPr lang="zh-CN" altLang="zh-CN" dirty="0"/>
              <a:t>SFD</a:t>
            </a:r>
            <a:r>
              <a:rPr lang="zh-CN" altLang="zh-CN" dirty="0" smtClean="0"/>
              <a:t>?</a:t>
            </a:r>
            <a:endParaRPr lang="en-US" altLang="zh-CN" dirty="0" smtClean="0"/>
          </a:p>
          <a:p>
            <a:pPr eaLnBrk="0" hangingPunct="0">
              <a:defRPr/>
            </a:pPr>
            <a:r>
              <a:rPr lang="zh-CN" altLang="zh-CN" dirty="0" smtClean="0"/>
              <a:t>11</a:t>
            </a:r>
            <a:r>
              <a:rPr lang="zh-CN" altLang="zh-CN" dirty="0"/>
              <a:t>bp defines at least one mode of MAC/PHY that supports mono-static backscattering communication in sub-1 GHz</a:t>
            </a:r>
          </a:p>
          <a:p>
            <a:pPr marL="0" lvl="0" indent="0" eaLnBrk="0" hangingPunct="0">
              <a:spcBef>
                <a:spcPct val="0"/>
              </a:spcBef>
              <a:buNone/>
            </a:pPr>
            <a:endParaRPr lang="zh-CN" altLang="zh-CN" b="0" dirty="0">
              <a:latin typeface="Arial" panose="020B0604020202020204" pitchFamily="34" charset="0"/>
            </a:endParaRPr>
          </a:p>
          <a:p>
            <a:pPr lvl="0"/>
            <a:endParaRPr lang="en-US" altLang="zh-CN" dirty="0"/>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a:t>
            </a:r>
            <a:r>
              <a:rPr lang="en-US" altLang="zh-CN" sz="2000" b="0" i="1" dirty="0">
                <a:sym typeface="+mn-ea"/>
              </a:rPr>
              <a:t>contributions: </a:t>
            </a:r>
            <a:r>
              <a:rPr lang="zh-CN" altLang="zh-CN" sz="2000" b="0" i="1" dirty="0"/>
              <a:t>11-</a:t>
            </a:r>
            <a:r>
              <a:rPr lang="zh-CN" altLang="zh-CN" sz="2000" b="0" i="1" dirty="0" smtClean="0"/>
              <a:t>25/0</a:t>
            </a:r>
            <a:r>
              <a:rPr lang="en-US" altLang="zh-CN" sz="2000" b="0" i="1" dirty="0" smtClean="0"/>
              <a:t>816</a:t>
            </a:r>
            <a:r>
              <a:rPr lang="en-US" altLang="zh-CN" sz="2000" b="0" i="1" dirty="0" smtClean="0">
                <a:sym typeface="+mn-ea"/>
              </a:rPr>
              <a:t>]</a:t>
            </a:r>
          </a:p>
          <a:p>
            <a:pPr marL="0" indent="0">
              <a:buFont typeface="Arial" panose="020B0604020202020204" pitchFamily="34" charset="0"/>
              <a:buNone/>
            </a:pPr>
            <a:endParaRPr lang="en-US" altLang="zh-CN" sz="2000" b="0" i="1" dirty="0">
              <a:sym typeface="+mn-ea"/>
            </a:endParaRPr>
          </a:p>
          <a:p>
            <a:pPr marL="0" lvl="0" indent="0" eaLnBrk="0" hangingPunct="0">
              <a:buNone/>
              <a:defRPr/>
            </a:pPr>
            <a:r>
              <a:rPr lang="en-US" altLang="zh-CN" sz="2000" dirty="0" smtClean="0">
                <a:sym typeface="+mn-ea"/>
              </a:rPr>
              <a:t>Result: No objection</a:t>
            </a:r>
          </a:p>
          <a:p>
            <a:pPr marL="0" indent="0" eaLnBrk="0" hangingPunct="0">
              <a:buNone/>
              <a:defRPr/>
            </a:pPr>
            <a:endParaRPr lang="en-US" altLang="zh-CN" dirty="0" smtClean="0"/>
          </a:p>
        </p:txBody>
      </p:sp>
    </p:spTree>
    <p:extLst>
      <p:ext uri="{BB962C8B-B14F-4D97-AF65-F5344CB8AC3E}">
        <p14:creationId xmlns:p14="http://schemas.microsoft.com/office/powerpoint/2010/main" val="2545390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#8 (</a:t>
            </a:r>
            <a:r>
              <a:rPr lang="en-US" altLang="zh-CN" sz="3200" b="1" dirty="0" smtClean="0">
                <a:sym typeface="+mn-ea"/>
              </a:rPr>
              <a:t>Ian Bajaj</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600" dirty="0" smtClean="0">
                <a:sym typeface="+mn-ea"/>
              </a:rPr>
              <a:t>SP1: </a:t>
            </a:r>
            <a:endParaRPr lang="en-US" altLang="zh-CN" sz="1600" dirty="0"/>
          </a:p>
          <a:p>
            <a:pPr marL="0" indent="0">
              <a:buNone/>
            </a:pPr>
            <a:r>
              <a:rPr lang="en-US" altLang="zh-CN" sz="1600" dirty="0"/>
              <a:t>Do you agree to add the following text to </a:t>
            </a:r>
            <a:r>
              <a:rPr lang="en-US" altLang="zh-CN" sz="1600" dirty="0" smtClean="0"/>
              <a:t>11bp </a:t>
            </a:r>
            <a:r>
              <a:rPr lang="en-US" altLang="zh-CN" sz="1600" dirty="0"/>
              <a:t>SFD?</a:t>
            </a:r>
          </a:p>
          <a:p>
            <a:pPr>
              <a:buFontTx/>
              <a:buChar char="•"/>
            </a:pPr>
            <a:r>
              <a:rPr lang="en-US" altLang="zh-CN" sz="1600" dirty="0"/>
              <a:t>Control information that may be sent from the AMP AP to the AMP Energizer relating to the excitation signal includes one or more of the following: Start Time, Duration, Transmit Power and frequency related parameters.</a:t>
            </a:r>
          </a:p>
          <a:p>
            <a:pPr>
              <a:buFontTx/>
              <a:buChar char="•"/>
            </a:pPr>
            <a:r>
              <a:rPr lang="en-US" altLang="zh-CN" sz="1600" dirty="0"/>
              <a:t>The frequency related parameters may include central frequency information, etc.</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a:t>
            </a:r>
            <a:r>
              <a:rPr lang="en-US" altLang="zh-CN" sz="1400" b="0" i="1" dirty="0">
                <a:sym typeface="+mn-ea"/>
              </a:rPr>
              <a:t>contributions: </a:t>
            </a:r>
            <a:r>
              <a:rPr lang="pt-BR" altLang="zh-CN" sz="1400" b="0" i="1" dirty="0"/>
              <a:t>11-25/0037r0, </a:t>
            </a:r>
            <a:r>
              <a:rPr lang="pt-BR" altLang="zh-CN" sz="1400" b="0" i="1" dirty="0" smtClean="0"/>
              <a:t>11-25/0786r0</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smtClean="0">
                <a:sym typeface="+mn-ea"/>
              </a:rPr>
              <a:t>Result: No objection</a:t>
            </a:r>
            <a:endParaRPr lang="en-US" altLang="zh-CN" sz="1600" dirty="0" smtClean="0"/>
          </a:p>
          <a:p>
            <a:pPr marL="0" indent="0" eaLnBrk="0" hangingPunct="0">
              <a:buNone/>
              <a:defRPr/>
            </a:pPr>
            <a:r>
              <a:rPr lang="en-US" altLang="zh-CN" sz="1600" dirty="0"/>
              <a:t/>
            </a:r>
            <a:br>
              <a:rPr lang="en-US" altLang="zh-CN" sz="1600" dirty="0"/>
            </a:br>
            <a:r>
              <a:rPr lang="en-US" altLang="zh-CN" sz="1600" dirty="0" smtClean="0">
                <a:sym typeface="+mn-ea"/>
              </a:rPr>
              <a:t>SP2: [deferred]</a:t>
            </a:r>
            <a:endParaRPr lang="en-US" altLang="zh-CN" sz="1600" dirty="0"/>
          </a:p>
          <a:p>
            <a:pPr marL="0" lvl="0" indent="0">
              <a:buNone/>
            </a:pPr>
            <a:r>
              <a:rPr lang="zh-CN" altLang="zh-CN" sz="1600" dirty="0"/>
              <a:t>Do you agree to add the following </a:t>
            </a:r>
            <a:r>
              <a:rPr lang="en-US" altLang="zh-CN" sz="1600" dirty="0" smtClean="0"/>
              <a:t>text </a:t>
            </a:r>
            <a:r>
              <a:rPr lang="zh-CN" altLang="zh-CN" sz="1600" dirty="0" smtClean="0"/>
              <a:t>to </a:t>
            </a:r>
            <a:r>
              <a:rPr lang="zh-CN" altLang="zh-CN" sz="1600" dirty="0"/>
              <a:t>11bp SFD? </a:t>
            </a:r>
            <a:endParaRPr lang="en-US" altLang="zh-CN" sz="1600" dirty="0"/>
          </a:p>
          <a:p>
            <a:pPr>
              <a:buFontTx/>
              <a:buChar char="•"/>
            </a:pPr>
            <a:r>
              <a:rPr lang="en-US" altLang="zh-CN" sz="1600" dirty="0"/>
              <a:t>IEEE 802.11bp allows a non-AP AMP STA to report the transmission time it can sustain. How the non-AP AMP STA determines the time is TBD.</a:t>
            </a:r>
          </a:p>
          <a:p>
            <a:pPr>
              <a:buFontTx/>
              <a:buChar char="•"/>
            </a:pPr>
            <a:r>
              <a:rPr lang="en-US" altLang="zh-CN" sz="1600" dirty="0"/>
              <a:t>Note:</a:t>
            </a:r>
          </a:p>
          <a:p>
            <a:pPr lvl="1">
              <a:buFontTx/>
              <a:buChar char="•"/>
            </a:pPr>
            <a:r>
              <a:rPr lang="en-US" altLang="zh-CN" sz="1200" dirty="0"/>
              <a:t>The AP may derive the reception or idle time based on this transmission time.</a:t>
            </a:r>
          </a:p>
          <a:p>
            <a:pPr lvl="1">
              <a:buFontTx/>
              <a:buChar char="•"/>
            </a:pPr>
            <a:r>
              <a:rPr lang="en-US" altLang="zh-CN" sz="1200" dirty="0"/>
              <a:t>The idle time refers to the time in a mode of operation with no RF activity, i.e. the non-AP AMP STA cannot transmit or receive any frames in this mode.</a:t>
            </a:r>
          </a:p>
          <a:p>
            <a:pPr marL="0" indent="0">
              <a:buFont typeface="Arial" panose="020B0604020202020204" pitchFamily="34" charset="0"/>
              <a:buNone/>
            </a:pPr>
            <a:r>
              <a:rPr lang="en-US" altLang="zh-CN" sz="1400" b="0" i="1" dirty="0" smtClean="0">
                <a:sym typeface="+mn-ea"/>
              </a:rPr>
              <a:t>[</a:t>
            </a:r>
            <a:r>
              <a:rPr lang="en-US" altLang="zh-CN" sz="1400" b="0" i="1" dirty="0">
                <a:sym typeface="+mn-ea"/>
              </a:rPr>
              <a:t>Reference contributions: </a:t>
            </a:r>
            <a:r>
              <a:rPr lang="pt-BR" altLang="zh-CN" sz="1400" b="0" i="1" dirty="0" smtClean="0"/>
              <a:t>11-25/0788r0</a:t>
            </a:r>
            <a:r>
              <a:rPr lang="en-US" altLang="zh-CN" sz="1400" b="0" i="1" dirty="0" smtClean="0">
                <a:sym typeface="+mn-ea"/>
              </a:rPr>
              <a:t>]</a:t>
            </a:r>
            <a:endParaRPr lang="en-US" altLang="zh-CN" sz="1400" b="0" i="1" dirty="0">
              <a:sym typeface="+mn-ea"/>
            </a:endParaRPr>
          </a:p>
          <a:p>
            <a:pPr marL="0" lvl="0" indent="0" eaLnBrk="0" hangingPunct="0">
              <a:buNone/>
              <a:defRPr/>
            </a:pPr>
            <a:r>
              <a:rPr lang="en-US" altLang="zh-CN" sz="1400" dirty="0">
                <a:sym typeface="+mn-ea"/>
              </a:rPr>
              <a:t>Result</a:t>
            </a:r>
            <a:r>
              <a:rPr lang="en-US" altLang="zh-CN" sz="1400" dirty="0" smtClean="0">
                <a:sym typeface="+mn-ea"/>
              </a:rPr>
              <a:t>:</a:t>
            </a:r>
            <a:endParaRPr lang="en-US" altLang="zh-CN" sz="1800" dirty="0"/>
          </a:p>
        </p:txBody>
      </p:sp>
    </p:spTree>
    <p:extLst>
      <p:ext uri="{BB962C8B-B14F-4D97-AF65-F5344CB8AC3E}">
        <p14:creationId xmlns:p14="http://schemas.microsoft.com/office/powerpoint/2010/main" val="34869431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#8 (</a:t>
            </a:r>
            <a:r>
              <a:rPr lang="en-US" altLang="zh-CN" sz="3200" b="1" dirty="0" smtClean="0">
                <a:sym typeface="+mn-ea"/>
              </a:rPr>
              <a:t>Ian Bajaj</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IEEE 802.11bp defines an AMP </a:t>
            </a:r>
            <a:r>
              <a:rPr lang="en-US" altLang="zh-CN" sz="1800" dirty="0" smtClean="0"/>
              <a:t>Service Period, </a:t>
            </a:r>
            <a:r>
              <a:rPr lang="en-US" altLang="zh-CN" sz="1800" dirty="0"/>
              <a:t>that allows an Active </a:t>
            </a:r>
            <a:r>
              <a:rPr lang="en-US" altLang="zh-CN" sz="1800" dirty="0" err="1"/>
              <a:t>Tx</a:t>
            </a:r>
            <a:r>
              <a:rPr lang="en-US" altLang="zh-CN" sz="1800" dirty="0"/>
              <a:t> non-AP AMP STA to enter doze state after a minimum wake up time since the start of the AMP </a:t>
            </a:r>
            <a:r>
              <a:rPr lang="en-US" altLang="zh-CN" sz="1800" dirty="0" smtClean="0"/>
              <a:t>Service </a:t>
            </a:r>
            <a:r>
              <a:rPr lang="en-US" altLang="zh-CN" sz="1800" dirty="0"/>
              <a:t>Period, if the Active </a:t>
            </a:r>
            <a:r>
              <a:rPr lang="en-US" altLang="zh-CN" sz="1800" dirty="0" err="1"/>
              <a:t>Tx</a:t>
            </a:r>
            <a:r>
              <a:rPr lang="en-US" altLang="zh-CN" sz="1800" dirty="0"/>
              <a:t> non-AP AMP STA does not receive any AMP DL PPDU from the AMP AP</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11-25/0039r0, 11-25/0285r1, 11-25/0787r0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[deferred]</a:t>
            </a:r>
            <a:endParaRPr lang="en-US" altLang="zh-CN" sz="1800" dirty="0"/>
          </a:p>
          <a:p>
            <a:pPr marL="0" lvl="0" indent="0">
              <a:buNone/>
            </a:pPr>
            <a:r>
              <a:rPr lang="zh-CN" altLang="zh-CN" sz="1800" dirty="0"/>
              <a:t>Do you agree to add the following </a:t>
            </a:r>
            <a:r>
              <a:rPr lang="en-US" altLang="zh-CN" sz="1800" dirty="0" smtClean="0"/>
              <a:t>text </a:t>
            </a:r>
            <a:r>
              <a:rPr lang="zh-CN" altLang="zh-CN" sz="1800" dirty="0" smtClean="0"/>
              <a:t>to </a:t>
            </a:r>
            <a:r>
              <a:rPr lang="zh-CN" altLang="zh-CN" sz="1800" dirty="0"/>
              <a:t>11bp SFD? </a:t>
            </a:r>
            <a:endParaRPr lang="en-US" altLang="zh-CN" sz="1800" dirty="0"/>
          </a:p>
          <a:p>
            <a:r>
              <a:rPr lang="en-US" altLang="zh-CN" sz="1800" dirty="0"/>
              <a:t>I</a:t>
            </a:r>
            <a:r>
              <a:rPr lang="en-US" altLang="zh-CN" sz="1800" dirty="0"/>
              <a:t>EEE </a:t>
            </a:r>
            <a:r>
              <a:rPr lang="en-US" altLang="zh-CN" sz="1800" dirty="0"/>
              <a:t>802.11bp defines an AMP SP Info frame (name TBD) </a:t>
            </a:r>
            <a:r>
              <a:rPr lang="en-US" altLang="zh-CN" sz="1800" dirty="0" smtClean="0"/>
              <a:t>to </a:t>
            </a:r>
            <a:r>
              <a:rPr lang="en-US" altLang="zh-CN" sz="1800" dirty="0"/>
              <a:t>carry the </a:t>
            </a:r>
            <a:r>
              <a:rPr lang="en-US" altLang="zh-CN" sz="1800" dirty="0" smtClean="0"/>
              <a:t>AMP SP </a:t>
            </a:r>
            <a:r>
              <a:rPr lang="en-US" altLang="zh-CN" sz="1800" dirty="0"/>
              <a:t>ID, SP Start Time, SP Interval, and SP Minimum Wake </a:t>
            </a:r>
            <a:r>
              <a:rPr lang="en-US" altLang="zh-CN" sz="1800" dirty="0" smtClean="0"/>
              <a:t>Duration </a:t>
            </a:r>
            <a:r>
              <a:rPr lang="en-US" altLang="zh-CN" sz="1800" dirty="0"/>
              <a:t>for an Active </a:t>
            </a:r>
            <a:r>
              <a:rPr lang="en-US" altLang="zh-CN" sz="1800" dirty="0" err="1"/>
              <a:t>Tx</a:t>
            </a:r>
            <a:r>
              <a:rPr lang="en-US" altLang="zh-CN" sz="1800" dirty="0"/>
              <a:t> non-AP AMP </a:t>
            </a:r>
            <a:r>
              <a:rPr lang="en-US" altLang="zh-CN" sz="1800" dirty="0" smtClean="0"/>
              <a:t>STA. </a:t>
            </a:r>
            <a:r>
              <a:rPr lang="en-US" altLang="zh-CN" sz="1800" dirty="0"/>
              <a:t>The </a:t>
            </a:r>
            <a:r>
              <a:rPr lang="en-US" altLang="zh-CN" sz="1800" dirty="0" smtClean="0"/>
              <a:t>AMP SP </a:t>
            </a:r>
            <a:r>
              <a:rPr lang="en-US" altLang="zh-CN" sz="1800" dirty="0"/>
              <a:t>ID serves to uniquely identify the AMP </a:t>
            </a:r>
            <a:r>
              <a:rPr lang="en-US" altLang="zh-CN" sz="1800" dirty="0" smtClean="0"/>
              <a:t>Service </a:t>
            </a:r>
            <a:r>
              <a:rPr lang="en-US" altLang="zh-CN" sz="1800" dirty="0"/>
              <a:t>Period.</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11-25/0039r0, 11-25/0285r1, 11-25/0787r0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Tree>
    <p:extLst>
      <p:ext uri="{BB962C8B-B14F-4D97-AF65-F5344CB8AC3E}">
        <p14:creationId xmlns:p14="http://schemas.microsoft.com/office/powerpoint/2010/main" val="37887107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IEEE 802.11bp will specify, in 2.4 GHz, DL synchronization sequence with the same chip duration for all data rates for non-backscatter case</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11-25/0790r0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a:t>
            </a:r>
            <a:endParaRPr lang="en-US" altLang="zh-CN" sz="1800" dirty="0"/>
          </a:p>
          <a:p>
            <a:pPr marL="0" lvl="0" indent="0">
              <a:buNone/>
            </a:pPr>
            <a:r>
              <a:rPr lang="zh-CN" altLang="zh-CN" sz="1800" dirty="0"/>
              <a:t>Do you agree to add the following </a:t>
            </a:r>
            <a:r>
              <a:rPr lang="en-US" altLang="zh-CN" sz="1800" dirty="0" smtClean="0"/>
              <a:t>text </a:t>
            </a:r>
            <a:r>
              <a:rPr lang="zh-CN" altLang="zh-CN" sz="1800" dirty="0" smtClean="0"/>
              <a:t>to </a:t>
            </a:r>
            <a:r>
              <a:rPr lang="zh-CN" altLang="zh-CN" sz="1800" dirty="0"/>
              <a:t>11bp SFD? </a:t>
            </a:r>
            <a:endParaRPr lang="en-US" altLang="zh-CN" sz="1800" dirty="0"/>
          </a:p>
          <a:p>
            <a:pPr lvl="0"/>
            <a:r>
              <a:rPr lang="zh-CN" altLang="zh-CN" sz="1800" dirty="0"/>
              <a:t>For DL PPDU for non backscattering case:</a:t>
            </a:r>
          </a:p>
          <a:p>
            <a:pPr lvl="1"/>
            <a:r>
              <a:rPr lang="zh-CN" altLang="zh-CN" sz="1400" dirty="0"/>
              <a:t>For AMP Manchester encoded OOK of rate 250kbps, each data bit is encoded based on the chip duration of 2us.</a:t>
            </a:r>
          </a:p>
          <a:p>
            <a:pPr lvl="1"/>
            <a:r>
              <a:rPr lang="zh-CN" altLang="zh-CN" sz="1400" dirty="0"/>
              <a:t>For AMP Manchester encoded OOK of rate 1Mbps, each data bit is encoded based on the chip duration of 0.5us</a:t>
            </a:r>
            <a:r>
              <a:rPr lang="zh-CN" altLang="zh-CN" sz="1400" dirty="0"/>
              <a:t>.</a:t>
            </a:r>
            <a:endParaRPr lang="en-US" altLang="zh-CN" sz="14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11-25/0790r0, 11-25/0316r0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 No objection</a:t>
            </a:r>
            <a:endParaRPr lang="en-US" altLang="zh-CN" sz="2000" dirty="0"/>
          </a:p>
        </p:txBody>
      </p:sp>
    </p:spTree>
    <p:extLst>
      <p:ext uri="{BB962C8B-B14F-4D97-AF65-F5344CB8AC3E}">
        <p14:creationId xmlns:p14="http://schemas.microsoft.com/office/powerpoint/2010/main" val="263774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For UL PPDU for non backscattering case, for AMP Manchester encoded OOK  the chip duration </a:t>
            </a:r>
            <a:r>
              <a:rPr lang="en-US" altLang="zh-CN" sz="1800" dirty="0" smtClean="0"/>
              <a:t>of data portion is different for different </a:t>
            </a:r>
            <a:r>
              <a:rPr lang="en-US" altLang="zh-CN" sz="1800" dirty="0"/>
              <a:t>data </a:t>
            </a:r>
            <a:r>
              <a:rPr lang="en-US" altLang="zh-CN" sz="1800" dirty="0" smtClean="0"/>
              <a:t>rates. </a:t>
            </a:r>
            <a:r>
              <a:rPr lang="en-US" altLang="zh-CN" sz="1800" dirty="0"/>
              <a:t>The exact chip duration is TBD.</a:t>
            </a:r>
          </a:p>
          <a:p>
            <a:pPr lvl="1"/>
            <a:r>
              <a:rPr lang="en-US" altLang="zh-CN" sz="1600" dirty="0"/>
              <a:t>4Mbps is TBD</a:t>
            </a:r>
            <a:r>
              <a:rPr lang="en-US" altLang="zh-CN" sz="1600" dirty="0" smtClean="0"/>
              <a:t>.</a:t>
            </a:r>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11-25/0790r0, 11-25/0316r0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a:t>
            </a:r>
            <a:endParaRPr lang="en-US" altLang="zh-CN" sz="1800" dirty="0"/>
          </a:p>
          <a:p>
            <a:pPr marL="0" lvl="0" indent="0">
              <a:buNone/>
            </a:pPr>
            <a:r>
              <a:rPr lang="zh-CN" altLang="zh-CN" sz="1800" dirty="0"/>
              <a:t>Do you agree </a:t>
            </a:r>
            <a:r>
              <a:rPr lang="en-US" altLang="zh-CN" sz="1800" dirty="0" smtClean="0"/>
              <a:t>the following amendment to motion #41 in 11bp SFD?</a:t>
            </a:r>
            <a:r>
              <a:rPr lang="zh-CN" altLang="zh-CN" sz="1800" dirty="0" smtClean="0"/>
              <a:t> </a:t>
            </a:r>
            <a:endParaRPr lang="en-US" altLang="zh-CN" sz="1800" dirty="0" smtClean="0"/>
          </a:p>
          <a:p>
            <a:r>
              <a:rPr lang="zh-CN" altLang="zh-CN" sz="1800" b="1" dirty="0" smtClean="0"/>
              <a:t>For </a:t>
            </a:r>
            <a:r>
              <a:rPr lang="zh-CN" altLang="zh-CN" sz="1800" b="1" dirty="0"/>
              <a:t>DL PPDU and UL PPDU</a:t>
            </a:r>
            <a:r>
              <a:rPr lang="zh-CN" altLang="zh-CN" sz="1800" b="1" strike="sngStrike" dirty="0"/>
              <a:t> for backscattering</a:t>
            </a:r>
            <a:r>
              <a:rPr lang="zh-CN" altLang="zh-CN" sz="1800" b="1" dirty="0"/>
              <a:t>:</a:t>
            </a:r>
          </a:p>
          <a:p>
            <a:pPr lvl="1"/>
            <a:r>
              <a:rPr lang="zh-CN" altLang="zh-CN" sz="1600" dirty="0"/>
              <a:t>For AMP Manchester encoded OOK, data bit 1 is encoded as chip bits “01” and data bit 0 is encoded as chip bits“10”</a:t>
            </a:r>
          </a:p>
          <a:p>
            <a:pPr lvl="1"/>
            <a:r>
              <a:rPr lang="zh-CN" altLang="zh-CN" sz="1600" dirty="0"/>
              <a:t>Note: same definition as WUR HDR definition.</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None]</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 No objection</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4907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SP5: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r>
              <a:rPr lang="en-US" altLang="zh-CN" sz="1800" dirty="0"/>
              <a:t>Energizer may perform LBT before transmitting WPT signals in S1G. The details of LBT are TBD</a:t>
            </a:r>
            <a:r>
              <a:rPr lang="en-US" altLang="zh-CN" sz="1800" dirty="0"/>
              <a:t>.</a:t>
            </a:r>
            <a:endParaRPr lang="en-US" altLang="zh-CN" sz="18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11-25/0791r0, 11-25/0320r1, 11-25/0029r1</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 No objection</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SP6: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r>
              <a:rPr lang="en-US" altLang="zh-CN" sz="1600" dirty="0" smtClean="0"/>
              <a:t>IEEE </a:t>
            </a:r>
            <a:r>
              <a:rPr lang="en-US" altLang="zh-CN" sz="1600" dirty="0"/>
              <a:t>802.11bp defines at least the following capability parameters to be reported by the energizer to the AMP AP.</a:t>
            </a:r>
            <a:endParaRPr lang="en-US" altLang="zh-CN" sz="3200" dirty="0"/>
          </a:p>
          <a:p>
            <a:pPr lvl="1"/>
            <a:r>
              <a:rPr lang="en-US" altLang="zh-CN" sz="1400" dirty="0"/>
              <a:t>Whether or not support S1G WPT transmission</a:t>
            </a:r>
            <a:endParaRPr lang="en-US" altLang="zh-CN" sz="1600" dirty="0"/>
          </a:p>
          <a:p>
            <a:pPr lvl="2"/>
            <a:r>
              <a:rPr lang="en-US" altLang="zh-CN" sz="1100" dirty="0"/>
              <a:t>If supported, frequency related parameters for WPT. The frequency related parameters may include central frequency information, bandwidth information, etc.</a:t>
            </a:r>
            <a:endParaRPr lang="en-US" altLang="zh-CN" sz="1800" dirty="0"/>
          </a:p>
          <a:p>
            <a:pPr lvl="1"/>
            <a:r>
              <a:rPr lang="en-US" altLang="zh-CN" sz="1400" dirty="0"/>
              <a:t>Whether or not support 2.4G excitation waveform transmission.</a:t>
            </a:r>
            <a:endParaRPr lang="en-US" altLang="zh-CN" sz="1600" dirty="0"/>
          </a:p>
          <a:p>
            <a:pPr lvl="1"/>
            <a:r>
              <a:rPr lang="en-US" altLang="zh-CN" sz="1400" dirty="0"/>
              <a:t>Maximum </a:t>
            </a:r>
            <a:r>
              <a:rPr lang="en-US" altLang="zh-CN" sz="1400" dirty="0" err="1"/>
              <a:t>Tx</a:t>
            </a:r>
            <a:r>
              <a:rPr lang="en-US" altLang="zh-CN" sz="1400" dirty="0"/>
              <a:t> power.</a:t>
            </a:r>
            <a:endParaRPr lang="en-US" altLang="zh-CN" sz="1600" dirty="0"/>
          </a:p>
          <a:p>
            <a:pPr lvl="1"/>
            <a:r>
              <a:rPr lang="en-US" altLang="zh-CN" sz="1400" dirty="0"/>
              <a:t>Note: The energizer should at least support one of the following transmissions: S1G WPT transmission or 2.4G excitation waveform transmission</a:t>
            </a:r>
            <a:endParaRPr lang="en-US" altLang="zh-CN" sz="16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a:sym typeface="+mn-ea"/>
              </a:rPr>
              <a:t>: </a:t>
            </a:r>
            <a:r>
              <a:rPr lang="en-US" altLang="zh-CN" sz="1600" b="0" i="1" dirty="0"/>
              <a:t>11-25/0791r0, 11-25/0318r0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 No objection</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69702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SP1: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r>
              <a:rPr lang="en-US" altLang="zh-CN" sz="1800" dirty="0"/>
              <a:t>802.11bp defines short </a:t>
            </a:r>
            <a:r>
              <a:rPr lang="en-US" altLang="zh-CN" sz="1800" dirty="0" smtClean="0"/>
              <a:t>timestamp to enable AMP NON-AP STA to monitor DL frames in duty-cycle operation. </a:t>
            </a:r>
          </a:p>
          <a:p>
            <a:pPr lvl="1"/>
            <a:r>
              <a:rPr lang="en-US" altLang="zh-CN" sz="1600" dirty="0" smtClean="0"/>
              <a:t>The </a:t>
            </a:r>
            <a:r>
              <a:rPr lang="en-US" altLang="zh-CN" sz="1600" dirty="0"/>
              <a:t>length of short timestamp is TBD</a:t>
            </a:r>
            <a:r>
              <a:rPr lang="en-US" altLang="zh-CN" sz="1600" dirty="0"/>
              <a:t>.</a:t>
            </a:r>
            <a:endParaRPr lang="en-US" altLang="zh-CN" sz="1600" dirty="0"/>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11-25/0814r0, 11-25/0342r0, 11-24/1774r0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 No objection</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SP2: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r>
              <a:rPr lang="en-US" altLang="zh-CN" sz="1800" dirty="0"/>
              <a:t>802.11bp defines one mode that short timestamp is carried in an AMP trigger </a:t>
            </a:r>
            <a:r>
              <a:rPr lang="en-US" altLang="zh-CN" sz="1800" dirty="0"/>
              <a:t>Frame</a:t>
            </a:r>
          </a:p>
          <a:p>
            <a:pPr marL="0" indent="0">
              <a:buNone/>
            </a:pPr>
            <a:endParaRPr lang="en-US" altLang="zh-CN" sz="1800" b="0" i="1" dirty="0" smtClean="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a:t>11-25/0814r0, 11-25/0342r0, 11-24/1774r0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1108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SP3: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eaLnBrk="0" hangingPunct="0">
              <a:spcBef>
                <a:spcPct val="0"/>
              </a:spcBef>
            </a:pPr>
            <a:r>
              <a:rPr lang="en-US" altLang="zh-CN" sz="1800" dirty="0"/>
              <a:t>802.11bp defines one mode where duty-cycle configuration is carried in an AMP trigger Frame.</a:t>
            </a:r>
          </a:p>
          <a:p>
            <a:pPr lvl="1" eaLnBrk="0" hangingPunct="0">
              <a:spcBef>
                <a:spcPct val="0"/>
              </a:spcBef>
            </a:pPr>
            <a:r>
              <a:rPr lang="en-US" altLang="zh-CN" sz="1600" dirty="0"/>
              <a:t>Details of Duty-cycle configuration (e.g., duty-cycle period, service period length.) are TBD</a:t>
            </a:r>
            <a:r>
              <a:rPr lang="en-US" altLang="zh-CN" sz="1600" dirty="0" smtClean="0"/>
              <a:t>.</a:t>
            </a:r>
            <a:endParaRPr lang="en-US" altLang="zh-CN" dirty="0"/>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11-25/0813r0, 11-25/0341r0, 11-24/1775r0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SP4: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r>
              <a:rPr lang="en-US" altLang="zh-CN" sz="1800" dirty="0"/>
              <a:t>802.11bp defines one mechanism that a non-AP AMP STA can derive its specific service period or its group specific service period in order to monitor AMP DL Frame in a duty-cycle manner.</a:t>
            </a:r>
            <a:endParaRPr lang="en-US" altLang="zh-CN" sz="1800" dirty="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a:t>11-25/0813r0, 11-25/0341r0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17175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#10 (</a:t>
            </a:r>
            <a:r>
              <a:rPr lang="en-US" altLang="zh-CN" sz="3200" b="1" dirty="0" err="1" smtClean="0">
                <a:sym typeface="+mn-ea"/>
              </a:rPr>
              <a:t>Weijie</a:t>
            </a:r>
            <a:r>
              <a:rPr lang="en-US" altLang="zh-CN" sz="3200" b="1" dirty="0" smtClean="0">
                <a:sym typeface="+mn-ea"/>
              </a:rPr>
              <a:t> Xu)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SP5: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lvl="0"/>
            <a:r>
              <a:rPr lang="en-US" altLang="zh-CN" sz="1800" dirty="0"/>
              <a:t>802.11bp supports a time-slot based random access mechanism, which </a:t>
            </a:r>
            <a:r>
              <a:rPr lang="en-US" altLang="zh-CN" sz="1800" dirty="0" smtClean="0"/>
              <a:t>includes:</a:t>
            </a:r>
          </a:p>
          <a:p>
            <a:pPr lvl="1"/>
            <a:r>
              <a:rPr lang="en-US" altLang="zh-CN" sz="1400" dirty="0"/>
              <a:t>Non-AP </a:t>
            </a:r>
            <a:r>
              <a:rPr lang="en-US" altLang="zh-CN" sz="1400" dirty="0"/>
              <a:t>AMP STA randomly selects a time-slot among time-slots indicated by an AMP Trigger and the non-AP AMP STA transmits an uplink PPDU in the selected slot.</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smtClean="0"/>
              <a:t>11-25/0858r0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2000" dirty="0" smtClean="0">
                <a:sym typeface="+mn-ea"/>
              </a:rPr>
              <a:t>SP6: </a:t>
            </a:r>
            <a:endParaRPr lang="en-US" altLang="zh-CN" sz="2000" dirty="0"/>
          </a:p>
          <a:p>
            <a:pPr marL="0" lvl="0" indent="0">
              <a:buNone/>
            </a:pPr>
            <a:r>
              <a:rPr lang="en-US" altLang="zh-CN" sz="2000" dirty="0"/>
              <a:t>Do you agree to add the following text to 11bp SFD</a:t>
            </a:r>
            <a:r>
              <a:rPr lang="en-US" altLang="zh-CN" sz="2000" dirty="0" smtClean="0"/>
              <a:t>?</a:t>
            </a:r>
            <a:r>
              <a:rPr lang="zh-CN" altLang="zh-CN" sz="2000" dirty="0" smtClean="0"/>
              <a:t> </a:t>
            </a:r>
            <a:endParaRPr lang="en-US" altLang="zh-CN" sz="2000" dirty="0" smtClean="0"/>
          </a:p>
          <a:p>
            <a:pPr eaLnBrk="0" hangingPunct="0">
              <a:spcBef>
                <a:spcPct val="0"/>
              </a:spcBef>
            </a:pPr>
            <a:r>
              <a:rPr lang="en-US" altLang="zh-CN" sz="1800" dirty="0"/>
              <a:t>802.11bp supports a mechanism for Active </a:t>
            </a:r>
            <a:r>
              <a:rPr lang="en-US" altLang="zh-CN" sz="1800" dirty="0" err="1"/>
              <a:t>Tx</a:t>
            </a:r>
            <a:r>
              <a:rPr lang="en-US" altLang="zh-CN" sz="1800" dirty="0"/>
              <a:t> non-AP AMP STAs, which </a:t>
            </a:r>
            <a:r>
              <a:rPr lang="en-US" altLang="zh-CN" sz="1800" dirty="0" smtClean="0"/>
              <a:t>includes:</a:t>
            </a:r>
          </a:p>
          <a:p>
            <a:pPr lvl="1"/>
            <a:r>
              <a:rPr lang="en-US" altLang="zh-CN" sz="1400" dirty="0"/>
              <a:t>Based </a:t>
            </a:r>
            <a:r>
              <a:rPr lang="en-US" altLang="zh-CN" sz="1400" dirty="0"/>
              <a:t>on the uplink PPDU received in the one or more random access time-slots indicated by the AMP Frame from an AMP AP, the AMP AP can transmit another AMP frame to assign one or more transmission time-slots for non-AP AMP STA(s</a:t>
            </a:r>
            <a:r>
              <a:rPr lang="en-US" altLang="zh-CN" sz="1400" dirty="0" smtClean="0"/>
              <a:t>).</a:t>
            </a:r>
            <a:endParaRPr lang="en-US" altLang="zh-CN" sz="1800" dirty="0">
              <a:sym typeface="+mn-ea"/>
            </a:endParaRPr>
          </a:p>
          <a:p>
            <a:pPr marL="0" indent="0">
              <a:buNone/>
            </a:pPr>
            <a:r>
              <a:rPr lang="en-US" altLang="zh-CN" sz="1800" b="0" i="1" dirty="0" smtClean="0">
                <a:sym typeface="+mn-ea"/>
              </a:rPr>
              <a:t>[Reference </a:t>
            </a:r>
            <a:r>
              <a:rPr lang="en-US" altLang="zh-CN" sz="1800" b="0" i="1" dirty="0">
                <a:sym typeface="+mn-ea"/>
              </a:rPr>
              <a:t>contributions</a:t>
            </a:r>
            <a:r>
              <a:rPr lang="en-US" altLang="zh-CN" sz="1800" b="0" i="1" dirty="0">
                <a:sym typeface="+mn-ea"/>
              </a:rPr>
              <a:t>: </a:t>
            </a:r>
            <a:r>
              <a:rPr lang="en-US" altLang="zh-CN" sz="1800" b="0" i="1" dirty="0" smtClean="0"/>
              <a:t>11-25/0815r0</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a:sym typeface="+mn-ea"/>
              </a:rPr>
              <a:t>Result</a:t>
            </a:r>
            <a:r>
              <a:rPr lang="en-US" altLang="zh-CN" sz="1800" dirty="0" smtClean="0">
                <a:sym typeface="+mn-ea"/>
              </a:rPr>
              <a: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17337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SP1: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en-US" altLang="zh-CN" sz="1600" dirty="0" smtClean="0"/>
              <a:t>An AMP AP </a:t>
            </a:r>
            <a:r>
              <a:rPr lang="zh-CN" altLang="zh-CN" sz="1600" dirty="0" smtClean="0"/>
              <a:t>transmits </a:t>
            </a:r>
            <a:r>
              <a:rPr lang="zh-CN" altLang="zh-CN" sz="1600" dirty="0"/>
              <a:t>a variant of the AMP Trigger frame to start a time-slot based random access session for non-AP AMP STAs. </a:t>
            </a:r>
            <a:r>
              <a:rPr lang="zh-CN" altLang="zh-CN" sz="1600" dirty="0"/>
              <a:t>The frame carries:</a:t>
            </a:r>
          </a:p>
          <a:p>
            <a:pPr lvl="1" eaLnBrk="0" hangingPunct="0">
              <a:spcBef>
                <a:spcPct val="0"/>
              </a:spcBef>
            </a:pPr>
            <a:r>
              <a:rPr lang="zh-CN" altLang="zh-CN" sz="1200" dirty="0" smtClean="0"/>
              <a:t>Session </a:t>
            </a:r>
            <a:r>
              <a:rPr lang="zh-CN" altLang="zh-CN" sz="1200" dirty="0"/>
              <a:t>ID: Identifies the random access session</a:t>
            </a:r>
          </a:p>
          <a:p>
            <a:pPr lvl="1" eaLnBrk="0" hangingPunct="0">
              <a:spcBef>
                <a:spcPct val="0"/>
              </a:spcBef>
            </a:pPr>
            <a:r>
              <a:rPr lang="zh-CN" altLang="zh-CN" sz="1200" dirty="0" smtClean="0"/>
              <a:t>ECW</a:t>
            </a:r>
            <a:r>
              <a:rPr lang="zh-CN" altLang="zh-CN" sz="1200" dirty="0"/>
              <a:t>: Indicates the total number of slots in the random access session</a:t>
            </a:r>
          </a:p>
          <a:p>
            <a:pPr lvl="1" eaLnBrk="0" hangingPunct="0">
              <a:spcBef>
                <a:spcPct val="0"/>
              </a:spcBef>
            </a:pPr>
            <a:r>
              <a:rPr lang="fr-FR" altLang="zh-CN" sz="1200" dirty="0" err="1" smtClean="0"/>
              <a:t>Other</a:t>
            </a:r>
            <a:r>
              <a:rPr lang="fr-FR" altLang="zh-CN" sz="1200" dirty="0" smtClean="0"/>
              <a:t> </a:t>
            </a:r>
            <a:r>
              <a:rPr lang="fr-FR" altLang="zh-CN" sz="1200" dirty="0" err="1"/>
              <a:t>parameters</a:t>
            </a:r>
            <a:r>
              <a:rPr lang="fr-FR" altLang="zh-CN" sz="1200" dirty="0"/>
              <a:t> are TBD</a:t>
            </a:r>
            <a:r>
              <a:rPr lang="fr-FR" altLang="zh-CN" sz="1200" dirty="0" smtClean="0"/>
              <a:t>.</a:t>
            </a:r>
            <a:endParaRPr lang="en-US" altLang="zh-CN" sz="90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smtClean="0"/>
              <a:t>11-25/0817r0</a:t>
            </a:r>
            <a:r>
              <a:rPr lang="en-US" altLang="zh-CN" sz="1600" b="0" i="1" dirty="0"/>
              <a:t>, 25/0334r1, 25/0046r0</a:t>
            </a:r>
            <a:r>
              <a:rPr lang="en-US" altLang="zh-CN" sz="1600" b="0" i="1" dirty="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SP2: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zh-CN" altLang="zh-CN" sz="1600" dirty="0"/>
              <a:t>11bp defines one AMP frame type to carry a UHF command.</a:t>
            </a:r>
          </a:p>
          <a:p>
            <a:pPr lvl="1" eaLnBrk="0" hangingPunct="0">
              <a:spcBef>
                <a:spcPct val="0"/>
              </a:spcBef>
            </a:pPr>
            <a:r>
              <a:rPr lang="zh-CN" altLang="zh-CN" sz="1200" dirty="0" smtClean="0"/>
              <a:t>The </a:t>
            </a:r>
            <a:r>
              <a:rPr lang="zh-CN" altLang="zh-CN" sz="1200" dirty="0"/>
              <a:t>AMP frame carries a Frame Type field, a Frame Body field and a CRC field</a:t>
            </a:r>
          </a:p>
          <a:p>
            <a:pPr lvl="1" eaLnBrk="0" hangingPunct="0">
              <a:spcBef>
                <a:spcPct val="0"/>
              </a:spcBef>
            </a:pPr>
            <a:r>
              <a:rPr lang="zh-CN" altLang="zh-CN" sz="1200" dirty="0" smtClean="0"/>
              <a:t>The </a:t>
            </a:r>
            <a:r>
              <a:rPr lang="zh-CN" altLang="zh-CN" sz="1200" dirty="0"/>
              <a:t>UHF command is carried in the Frame Body field              </a:t>
            </a:r>
          </a:p>
          <a:p>
            <a:pPr lvl="1" eaLnBrk="0" hangingPunct="0">
              <a:spcBef>
                <a:spcPct val="0"/>
              </a:spcBef>
            </a:pPr>
            <a:r>
              <a:rPr lang="zh-CN" altLang="zh-CN" sz="1200" dirty="0" smtClean="0"/>
              <a:t>The </a:t>
            </a:r>
            <a:r>
              <a:rPr lang="zh-CN" altLang="zh-CN" sz="1200" dirty="0"/>
              <a:t>UHF commands supported by 11bp is TBD</a:t>
            </a:r>
          </a:p>
          <a:p>
            <a:pPr lvl="1" eaLnBrk="0" hangingPunct="0">
              <a:spcBef>
                <a:spcPct val="0"/>
              </a:spcBef>
            </a:pPr>
            <a:r>
              <a:rPr lang="zh-CN" altLang="zh-CN" sz="1200" dirty="0" smtClean="0"/>
              <a:t>NOTE </a:t>
            </a:r>
            <a:r>
              <a:rPr lang="zh-CN" altLang="zh-CN" sz="1200" dirty="0"/>
              <a:t>– The UHF commands are defined by the EPC® Radio-Frequency Identity Generation-2 UHF RFID Standard</a:t>
            </a:r>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a:t>25-0818r0, 25/0335r0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87061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SP3: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zh-CN" altLang="zh-CN" sz="1600" dirty="0"/>
              <a:t>An AMP AP or a backscatter non-AP AMP STA that supports the logical interface of the UHF RFID Standard shall support the following UHF commands: Read, Write</a:t>
            </a:r>
          </a:p>
          <a:p>
            <a:pPr lvl="1" eaLnBrk="0" hangingPunct="0">
              <a:spcBef>
                <a:spcPct val="0"/>
              </a:spcBef>
            </a:pPr>
            <a:r>
              <a:rPr lang="zh-CN" altLang="zh-CN" sz="1200" dirty="0" smtClean="0"/>
              <a:t>Other </a:t>
            </a:r>
            <a:r>
              <a:rPr lang="zh-CN" altLang="zh-CN" sz="1200" dirty="0"/>
              <a:t>UHF commands supported by 11bp is TBD</a:t>
            </a:r>
          </a:p>
          <a:p>
            <a:pPr lvl="1" eaLnBrk="0" hangingPunct="0">
              <a:spcBef>
                <a:spcPct val="0"/>
              </a:spcBef>
            </a:pPr>
            <a:r>
              <a:rPr lang="en-US" altLang="zh-CN" sz="1200" dirty="0" smtClean="0"/>
              <a:t>NOTE </a:t>
            </a:r>
            <a:r>
              <a:rPr lang="en-US" altLang="zh-CN" sz="1200" dirty="0"/>
              <a:t>– The UHF commands are defined by the EPC® Radio-Frequency Identity Generation-2 UHF RFID Standard</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25-0818r0, 25/0335r0</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SP4: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zh-CN" altLang="zh-CN" sz="16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200" dirty="0" smtClean="0"/>
              <a:t>An </a:t>
            </a:r>
            <a:r>
              <a:rPr lang="zh-CN" altLang="zh-CN" sz="1200" dirty="0"/>
              <a:t>AMP AP transmits a first downlink AMP frame containing an ANonce.</a:t>
            </a:r>
          </a:p>
          <a:p>
            <a:pPr lvl="1" eaLnBrk="0" hangingPunct="0">
              <a:spcBef>
                <a:spcPct val="0"/>
              </a:spcBef>
            </a:pPr>
            <a:r>
              <a:rPr lang="zh-CN" altLang="zh-CN" sz="1200" dirty="0" smtClean="0"/>
              <a:t>After </a:t>
            </a:r>
            <a:r>
              <a:rPr lang="zh-CN" altLang="zh-CN" sz="1200" dirty="0"/>
              <a:t>receiving the first downlink AMP frame from the AMP AP,  the non-AP AMP STA generates a PMK, a PMKID and an SNonce.</a:t>
            </a:r>
          </a:p>
          <a:p>
            <a:pPr lvl="1" eaLnBrk="0" hangingPunct="0">
              <a:spcBef>
                <a:spcPct val="0"/>
              </a:spcBef>
            </a:pPr>
            <a:r>
              <a:rPr lang="zh-CN" altLang="zh-CN" sz="1200" dirty="0" smtClean="0"/>
              <a:t>The </a:t>
            </a:r>
            <a:r>
              <a:rPr lang="zh-CN" altLang="zh-CN" sz="1200" dirty="0"/>
              <a:t>non-AP AMP STA generates a Pairwise Transient Key (PTK) using the ANonce, the SNonce, and the PMK.</a:t>
            </a:r>
          </a:p>
          <a:p>
            <a:pPr lvl="1" eaLnBrk="0" hangingPunct="0">
              <a:spcBef>
                <a:spcPct val="0"/>
              </a:spcBef>
            </a:pPr>
            <a:r>
              <a:rPr lang="zh-CN" altLang="zh-CN" sz="1200" dirty="0" smtClean="0"/>
              <a:t>Note </a:t>
            </a:r>
            <a:r>
              <a:rPr lang="zh-CN" altLang="zh-CN" sz="1200" dirty="0"/>
              <a:t>- The PMK generation mechanism is TBD.</a:t>
            </a:r>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a:t>25/819r0, 24/1548r2</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62040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smtClean="0">
                <a:sym typeface="+mn-ea"/>
              </a:rPr>
              <a:t>SP5: </a:t>
            </a:r>
            <a:endParaRPr lang="en-US" altLang="zh-CN" sz="2000" dirty="0"/>
          </a:p>
          <a:p>
            <a:pPr marL="0" indent="0">
              <a:buNone/>
            </a:pPr>
            <a:r>
              <a:rPr lang="en-US" altLang="zh-CN" sz="2000" dirty="0"/>
              <a:t>Do you agree to add the following text to </a:t>
            </a:r>
            <a:r>
              <a:rPr lang="en-US" altLang="zh-CN" sz="2000" dirty="0" smtClean="0"/>
              <a:t>11bp </a:t>
            </a:r>
            <a:r>
              <a:rPr lang="en-US" altLang="zh-CN" sz="2000" dirty="0"/>
              <a:t>SFD?</a:t>
            </a:r>
          </a:p>
          <a:p>
            <a:pPr lvl="0" eaLnBrk="0" hangingPunct="0">
              <a:spcBef>
                <a:spcPct val="0"/>
              </a:spcBef>
            </a:pPr>
            <a:r>
              <a:rPr lang="zh-CN" altLang="zh-CN" sz="18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400" dirty="0" smtClean="0"/>
              <a:t>After </a:t>
            </a:r>
            <a:r>
              <a:rPr lang="zh-CN" altLang="zh-CN" sz="1400" dirty="0"/>
              <a:t>generating a PMK and a PTK in response to the first downlink AMP frame carrying an ANonce, the non-AP AMP STA generates a first MIC using the PTK and transmits an uplink AMP frame carrying the SNonce and the first MIC.</a:t>
            </a:r>
          </a:p>
          <a:p>
            <a:pPr lvl="1" eaLnBrk="0" hangingPunct="0">
              <a:spcBef>
                <a:spcPct val="0"/>
              </a:spcBef>
            </a:pPr>
            <a:r>
              <a:rPr lang="zh-CN" altLang="zh-CN" sz="1400" dirty="0" smtClean="0"/>
              <a:t>After </a:t>
            </a:r>
            <a:r>
              <a:rPr lang="zh-CN" altLang="zh-CN" sz="1400" dirty="0"/>
              <a:t>receiving the uplink AMP frame from the non-AP AMP STA, the AMP AP generates a PMK, and a PMKID.</a:t>
            </a:r>
          </a:p>
          <a:p>
            <a:pPr lvl="1" eaLnBrk="0" hangingPunct="0">
              <a:spcBef>
                <a:spcPct val="0"/>
              </a:spcBef>
            </a:pPr>
            <a:r>
              <a:rPr lang="zh-CN" altLang="zh-CN" sz="1400" dirty="0" smtClean="0"/>
              <a:t>The </a:t>
            </a:r>
            <a:r>
              <a:rPr lang="zh-CN" altLang="zh-CN" sz="1400" dirty="0"/>
              <a:t>AMP AP generates a Pairwise Transient Key (PTK) using the ANonce, the SNonce, and the PMK and verifies the first MIC using the PTK.</a:t>
            </a:r>
          </a:p>
          <a:p>
            <a:pPr lvl="1" eaLnBrk="0" hangingPunct="0">
              <a:spcBef>
                <a:spcPct val="0"/>
              </a:spcBef>
            </a:pPr>
            <a:r>
              <a:rPr lang="zh-CN" altLang="zh-CN" sz="1400" dirty="0" smtClean="0"/>
              <a:t>If </a:t>
            </a:r>
            <a:r>
              <a:rPr lang="zh-CN" altLang="zh-CN" sz="1400" dirty="0"/>
              <a:t>the first MIC is verified, the AMP AP saves the PMK and PMKID, generates a second MIC and transmits a second downlink AMP frame carrying the second MIC to the non-AP AMP STA.</a:t>
            </a:r>
          </a:p>
          <a:p>
            <a:pPr lvl="1" eaLnBrk="0" hangingPunct="0">
              <a:spcBef>
                <a:spcPct val="0"/>
              </a:spcBef>
            </a:pPr>
            <a:r>
              <a:rPr lang="zh-CN" altLang="zh-CN" sz="1400" dirty="0" smtClean="0"/>
              <a:t>Note </a:t>
            </a:r>
            <a:r>
              <a:rPr lang="zh-CN" altLang="zh-CN" sz="1400" dirty="0"/>
              <a:t>- The PMK generation mechanism is TBD.</a:t>
            </a: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a:t>
            </a:r>
            <a:r>
              <a:rPr lang="en-US" altLang="zh-CN" sz="1800" b="0" i="1" dirty="0">
                <a:sym typeface="+mn-ea"/>
              </a:rPr>
              <a:t>contributions: </a:t>
            </a:r>
            <a:r>
              <a:rPr lang="en-US" altLang="zh-CN" sz="1800" b="0" i="1" dirty="0"/>
              <a:t>25/819r0, 24/1548r2</a:t>
            </a:r>
            <a:r>
              <a:rPr lang="en-US" altLang="zh-CN" sz="1800" b="0" i="1" dirty="0" smtClean="0">
                <a:sym typeface="+mn-ea"/>
              </a:rPr>
              <a:t>]</a:t>
            </a:r>
            <a:endParaRPr lang="en-US" altLang="zh-CN" sz="1800" b="0" i="1" dirty="0">
              <a:sym typeface="+mn-ea"/>
            </a:endParaRPr>
          </a:p>
          <a:p>
            <a:pPr marL="0" lvl="0" indent="0" eaLnBrk="0" hangingPunct="0">
              <a:buNone/>
              <a:defRPr/>
            </a:pPr>
            <a:r>
              <a:rPr lang="en-US" altLang="zh-CN" sz="1800" dirty="0" smtClean="0">
                <a:sym typeface="+mn-ea"/>
              </a:rPr>
              <a:t>Result:</a:t>
            </a:r>
            <a:endParaRPr lang="en-US" altLang="zh-CN" sz="2000" dirty="0" smtClean="0"/>
          </a:p>
          <a:p>
            <a:pPr marL="0" indent="0" eaLnBrk="0" hangingPunct="0">
              <a:buNone/>
              <a:defRPr/>
            </a:pPr>
            <a:r>
              <a:rPr lang="en-US" altLang="zh-CN" sz="2000" dirty="0"/>
              <a:t/>
            </a:r>
            <a:br>
              <a:rPr lang="en-US" altLang="zh-CN" sz="2000" dirty="0"/>
            </a:br>
            <a:r>
              <a:rPr lang="en-US" altLang="zh-CN" sz="1800" dirty="0" smtClean="0">
                <a:sym typeface="+mn-ea"/>
              </a:rPr>
              <a:t>Result:</a:t>
            </a:r>
            <a:endParaRPr lang="en-US" altLang="zh-CN"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63316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#11 (</a:t>
            </a:r>
            <a:r>
              <a:rPr lang="en-US" altLang="zh-CN" sz="3200" b="1" dirty="0" err="1" smtClean="0">
                <a:sym typeface="+mn-ea"/>
              </a:rPr>
              <a:t>Rojan</a:t>
            </a:r>
            <a:r>
              <a:rPr lang="en-US" altLang="zh-CN" sz="3200" b="1" dirty="0" smtClean="0">
                <a:sym typeface="+mn-ea"/>
              </a:rPr>
              <a:t> </a:t>
            </a:r>
            <a:r>
              <a:rPr lang="en-US" altLang="zh-CN" sz="3200" b="1" dirty="0" err="1" smtClean="0">
                <a:sym typeface="+mn-ea"/>
              </a:rPr>
              <a:t>Chitrakar</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smtClean="0">
                <a:sym typeface="+mn-ea"/>
              </a:rPr>
              <a:t>SP6: </a:t>
            </a:r>
            <a:endParaRPr lang="en-US" altLang="zh-CN" sz="1800" dirty="0"/>
          </a:p>
          <a:p>
            <a:pPr marL="0" indent="0">
              <a:buNone/>
            </a:pPr>
            <a:r>
              <a:rPr lang="en-US" altLang="zh-CN" sz="1800" dirty="0"/>
              <a:t>Do you agree to add the following text to </a:t>
            </a:r>
            <a:r>
              <a:rPr lang="en-US" altLang="zh-CN" sz="1800" dirty="0" smtClean="0"/>
              <a:t>11bp </a:t>
            </a:r>
            <a:r>
              <a:rPr lang="en-US" altLang="zh-CN" sz="1800" dirty="0"/>
              <a:t>SFD?</a:t>
            </a:r>
          </a:p>
          <a:p>
            <a:pPr lvl="0" eaLnBrk="0" hangingPunct="0">
              <a:spcBef>
                <a:spcPct val="0"/>
              </a:spcBef>
            </a:pPr>
            <a:r>
              <a:rPr lang="zh-CN" altLang="zh-CN" sz="1600" dirty="0"/>
              <a:t>802.11bp defines a mechanism to generate a Pairwise Master Key (PMK) and a Pairwise Transient Key (PTK) at an Active Tx non-AP AMP STA to support secure communication, where:</a:t>
            </a:r>
          </a:p>
          <a:p>
            <a:pPr lvl="1" eaLnBrk="0" hangingPunct="0">
              <a:spcBef>
                <a:spcPct val="0"/>
              </a:spcBef>
            </a:pPr>
            <a:r>
              <a:rPr lang="zh-CN" altLang="zh-CN" sz="1200" dirty="0" smtClean="0"/>
              <a:t>After </a:t>
            </a:r>
            <a:r>
              <a:rPr lang="zh-CN" altLang="zh-CN" sz="1200" dirty="0"/>
              <a:t>receiving the second downlink AMP frame carrying the second MIC, the non-AP AMP STA verifies the second MIC using the PTK.</a:t>
            </a:r>
          </a:p>
          <a:p>
            <a:pPr lvl="1" eaLnBrk="0" hangingPunct="0">
              <a:spcBef>
                <a:spcPct val="0"/>
              </a:spcBef>
            </a:pPr>
            <a:r>
              <a:rPr lang="zh-CN" altLang="zh-CN" sz="1200" dirty="0" smtClean="0"/>
              <a:t>If </a:t>
            </a:r>
            <a:r>
              <a:rPr lang="zh-CN" altLang="zh-CN" sz="1200" dirty="0"/>
              <a:t>the second MIC is verified, the non-AP AMP STA saves the PMK and PMKID.</a:t>
            </a:r>
          </a:p>
          <a:p>
            <a:pPr lvl="1" eaLnBrk="0" hangingPunct="0">
              <a:spcBef>
                <a:spcPct val="0"/>
              </a:spcBef>
            </a:pPr>
            <a:r>
              <a:rPr lang="zh-CN" altLang="zh-CN" sz="1200" dirty="0" smtClean="0"/>
              <a:t>Note </a:t>
            </a:r>
            <a:r>
              <a:rPr lang="zh-CN" altLang="zh-CN" sz="1200" dirty="0"/>
              <a:t>– Applicable to Active Tx non-AP AMP STAs with long term memory storage capability</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a:t>
            </a:r>
            <a:r>
              <a:rPr lang="en-US" altLang="zh-CN" sz="1600" b="0" i="1" dirty="0">
                <a:sym typeface="+mn-ea"/>
              </a:rPr>
              <a:t>contributions: </a:t>
            </a:r>
            <a:r>
              <a:rPr lang="en-US" altLang="zh-CN" sz="1600" b="0" i="1" dirty="0"/>
              <a:t>25/819r0, 24/1548r2</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smtClean="0">
                <a:sym typeface="+mn-ea"/>
              </a:rPr>
              <a:t>Result:</a:t>
            </a:r>
            <a:endParaRPr lang="en-US" altLang="zh-CN" sz="1800" dirty="0" smtClean="0"/>
          </a:p>
          <a:p>
            <a:pPr marL="0" indent="0" eaLnBrk="0" hangingPunct="0">
              <a:buNone/>
              <a:defRPr/>
            </a:pPr>
            <a:r>
              <a:rPr lang="en-US" altLang="zh-CN" sz="1800" dirty="0"/>
              <a:t/>
            </a:r>
            <a:br>
              <a:rPr lang="en-US" altLang="zh-CN" sz="1800" dirty="0"/>
            </a:br>
            <a:r>
              <a:rPr lang="en-US" altLang="zh-CN" sz="1800" dirty="0" smtClean="0">
                <a:sym typeface="+mn-ea"/>
              </a:rPr>
              <a:t>SP7: </a:t>
            </a:r>
            <a:endParaRPr lang="en-US" altLang="zh-CN" sz="1800" dirty="0"/>
          </a:p>
          <a:p>
            <a:pPr marL="0" lvl="0" indent="0">
              <a:buNone/>
            </a:pPr>
            <a:r>
              <a:rPr lang="en-US" altLang="zh-CN" sz="1800" dirty="0"/>
              <a:t>Do you agree to add the following text to 11bp SFD</a:t>
            </a:r>
            <a:r>
              <a:rPr lang="en-US" altLang="zh-CN" sz="1800" dirty="0" smtClean="0"/>
              <a:t>?</a:t>
            </a:r>
            <a:r>
              <a:rPr lang="zh-CN" altLang="zh-CN" sz="1800" dirty="0" smtClean="0"/>
              <a:t> </a:t>
            </a:r>
            <a:endParaRPr lang="en-US" altLang="zh-CN" sz="1800" dirty="0" smtClean="0"/>
          </a:p>
          <a:p>
            <a:pPr eaLnBrk="0" hangingPunct="0">
              <a:spcBef>
                <a:spcPct val="0"/>
              </a:spcBef>
            </a:pPr>
            <a:r>
              <a:rPr lang="en-US" altLang="zh-CN" sz="1600" dirty="0"/>
              <a:t>Existing 802.11 confidentiality and integrity protocols (i.e., CTR with CBC-MAC protocol (CCMP), Galois/Counter Mode (GCM) protocol (GCMP), broadcast/multicast integrity protocol (BIP)) is used for data confidentiality (i.e., encryption) and/or authentication of AMP frames</a:t>
            </a:r>
            <a:r>
              <a:rPr lang="zh-CN" altLang="zh-CN" sz="1600" dirty="0"/>
              <a:t>.</a:t>
            </a:r>
            <a:endParaRPr lang="zh-CN" altLang="zh-CN" sz="1600" dirty="0"/>
          </a:p>
          <a:p>
            <a:pPr marL="0" indent="0">
              <a:buNone/>
            </a:pPr>
            <a:r>
              <a:rPr lang="en-US" altLang="zh-CN" sz="1600" b="0" i="1" dirty="0" smtClean="0">
                <a:sym typeface="+mn-ea"/>
              </a:rPr>
              <a:t>[Reference </a:t>
            </a:r>
            <a:r>
              <a:rPr lang="en-US" altLang="zh-CN" sz="1600" b="0" i="1" dirty="0">
                <a:sym typeface="+mn-ea"/>
              </a:rPr>
              <a:t>contributions</a:t>
            </a:r>
            <a:r>
              <a:rPr lang="en-US" altLang="zh-CN" sz="1600" b="0" i="1" dirty="0">
                <a:sym typeface="+mn-ea"/>
              </a:rPr>
              <a:t>: </a:t>
            </a:r>
            <a:r>
              <a:rPr lang="en-US" altLang="zh-CN" sz="1600" b="0" i="1" dirty="0" smtClean="0"/>
              <a:t>?</a:t>
            </a:r>
            <a:r>
              <a:rPr lang="en-US" altLang="zh-CN" sz="1600" b="0" i="1" dirty="0" smtClean="0">
                <a:sym typeface="+mn-ea"/>
              </a:rPr>
              <a:t>]</a:t>
            </a:r>
            <a:endParaRPr lang="en-US" altLang="zh-CN" sz="1600" b="0" i="1" dirty="0">
              <a:sym typeface="+mn-ea"/>
            </a:endParaRPr>
          </a:p>
          <a:p>
            <a:pPr marL="0" lvl="0" indent="0" eaLnBrk="0" hangingPunct="0">
              <a:buNone/>
              <a:defRPr/>
            </a:pPr>
            <a:r>
              <a:rPr lang="en-US" altLang="zh-CN" sz="1600" dirty="0">
                <a:sym typeface="+mn-ea"/>
              </a:rPr>
              <a:t>Result</a:t>
            </a:r>
            <a:r>
              <a:rPr lang="en-US" altLang="zh-CN" sz="1600" dirty="0" smtClean="0">
                <a:sym typeface="+mn-ea"/>
              </a:rPr>
              <a:t>:</a:t>
            </a:r>
            <a:endParaRPr lang="en-US" altLang="zh-CN" sz="20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61983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SP Set #12 (</a:t>
            </a:r>
            <a:r>
              <a:rPr lang="en-US" altLang="zh-CN" sz="3200" b="1" dirty="0"/>
              <a:t>Mahmoud </a:t>
            </a:r>
            <a:r>
              <a:rPr lang="en-US" altLang="zh-CN" sz="3200" b="1" dirty="0" err="1"/>
              <a:t>Hasabelnaby</a:t>
            </a:r>
            <a:r>
              <a:rPr lang="en-US" altLang="zh-CN" sz="3200" b="1" dirty="0" smtClean="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6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endParaRPr lang="en-US" altLang="zh-CN" dirty="0"/>
          </a:p>
          <a:p>
            <a:pPr marL="0" indent="0">
              <a:buNone/>
            </a:pPr>
            <a:r>
              <a:rPr lang="en-US" altLang="zh-CN" dirty="0"/>
              <a:t>Do you agree to add the following text to </a:t>
            </a:r>
            <a:r>
              <a:rPr lang="en-US" altLang="zh-CN" dirty="0" smtClean="0"/>
              <a:t>11bp </a:t>
            </a:r>
            <a:r>
              <a:rPr lang="en-US" altLang="zh-CN" dirty="0"/>
              <a:t>SFD?</a:t>
            </a:r>
          </a:p>
          <a:p>
            <a:pPr lvl="0" eaLnBrk="0" hangingPunct="0">
              <a:spcBef>
                <a:spcPct val="0"/>
              </a:spcBef>
            </a:pPr>
            <a:r>
              <a:rPr lang="en-US" altLang="zh-CN" sz="2000" dirty="0"/>
              <a:t>IEEE 802.11bp allows an AMP STA to embed 1-bit state indication within its uplink transmissions to the AMP AP to indicate whether the AMP STA is in a non-critical ‘high’ or critical ‘low’ energy </a:t>
            </a:r>
            <a:r>
              <a:rPr lang="en-US" altLang="zh-CN" sz="2000" dirty="0" smtClean="0"/>
              <a:t>state.</a:t>
            </a:r>
            <a:endParaRPr lang="en-US" altLang="zh-CN" sz="2000" dirty="0"/>
          </a:p>
          <a:p>
            <a:pPr marL="0" lvl="0" indent="0" eaLnBrk="0" hangingPunct="0">
              <a:spcBef>
                <a:spcPct val="0"/>
              </a:spcBef>
              <a:buNone/>
            </a:pPr>
            <a:endParaRPr lang="en-US" altLang="zh-CN" sz="2000" b="0" i="1" dirty="0" smtClean="0">
              <a:sym typeface="+mn-ea"/>
            </a:endParaRPr>
          </a:p>
          <a:p>
            <a:pPr marL="0" lvl="0" indent="0" eaLnBrk="0" hangingPunct="0">
              <a:spcBef>
                <a:spcPct val="0"/>
              </a:spcBef>
              <a:buNone/>
            </a:pPr>
            <a:r>
              <a:rPr lang="en-US" altLang="zh-CN" sz="2000" b="0" i="1" dirty="0" smtClean="0">
                <a:sym typeface="+mn-ea"/>
              </a:rPr>
              <a:t>[Reference </a:t>
            </a:r>
            <a:r>
              <a:rPr lang="en-US" altLang="zh-CN" sz="2000" b="0" i="1" dirty="0">
                <a:sym typeface="+mn-ea"/>
              </a:rPr>
              <a:t>contributions: </a:t>
            </a:r>
            <a:r>
              <a:rPr lang="en-US" altLang="zh-CN" sz="2000" b="0" i="1" dirty="0" smtClean="0">
                <a:sym typeface="+mn-ea"/>
              </a:rPr>
              <a:t>11-</a:t>
            </a:r>
            <a:r>
              <a:rPr lang="en-US" altLang="zh-CN" sz="2000" b="0" i="1" dirty="0" smtClean="0"/>
              <a:t>25/0789r0</a:t>
            </a:r>
            <a:r>
              <a:rPr lang="en-US" altLang="zh-CN" sz="2000" b="0" i="1" dirty="0" smtClean="0">
                <a:sym typeface="+mn-ea"/>
              </a:rPr>
              <a:t>]</a:t>
            </a:r>
            <a:endParaRPr lang="en-US" altLang="zh-CN" sz="2000" b="0" i="1" dirty="0">
              <a:sym typeface="+mn-ea"/>
            </a:endParaRPr>
          </a:p>
          <a:p>
            <a:pPr marL="0" lvl="0" indent="0" eaLnBrk="0" hangingPunct="0">
              <a:buNone/>
              <a:defRPr/>
            </a:pPr>
            <a:endParaRPr lang="en-US" altLang="zh-CN" sz="2000" dirty="0" smtClean="0">
              <a:sym typeface="+mn-ea"/>
            </a:endParaRPr>
          </a:p>
          <a:p>
            <a:pPr marL="0" lvl="0" indent="0" eaLnBrk="0" hangingPunct="0">
              <a:buNone/>
              <a:defRPr/>
            </a:pPr>
            <a:r>
              <a:rPr lang="en-US" altLang="zh-CN" sz="2000" dirty="0" smtClean="0">
                <a:sym typeface="+mn-ea"/>
              </a:rPr>
              <a:t>Result:</a:t>
            </a:r>
            <a:endParaRPr lang="en-US" altLang="zh-CN" dirty="0" smtClean="0"/>
          </a:p>
          <a:p>
            <a:pPr marL="0" indent="0" eaLnBrk="0" hangingPunct="0">
              <a:buNone/>
              <a:defRPr/>
            </a:pPr>
            <a:endParaRPr lang="en-US" altLang="zh-CN" sz="2800" dirty="0"/>
          </a:p>
        </p:txBody>
      </p:sp>
      <p:sp>
        <p:nvSpPr>
          <p:cNvPr id="7" name="Rectangle 1"/>
          <p:cNvSpPr>
            <a:spLocks noChangeArrowheads="1"/>
          </p:cNvSpPr>
          <p:nvPr/>
        </p:nvSpPr>
        <p:spPr bwMode="auto">
          <a:xfrm>
            <a:off x="0" y="-230832"/>
            <a:ext cx="184731"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00411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approve the proposed text in the following SPs in </a:t>
            </a:r>
            <a:r>
              <a:rPr lang="en-US" altLang="zh-CN" b="0" dirty="0" smtClean="0"/>
              <a:t>11-25/0611r7 </a:t>
            </a:r>
            <a:r>
              <a:rPr lang="en-US" altLang="zh-CN" b="0" dirty="0" smtClean="0"/>
              <a:t>into 11bp SFD, and allow the chair to update 11-24/1322 to capture the motion result for each approved text:</a:t>
            </a:r>
            <a:endParaRPr lang="en-US" altLang="zh-CN" b="0" dirty="0"/>
          </a:p>
          <a:p>
            <a:pPr lvl="1"/>
            <a:r>
              <a:rPr lang="en-US" altLang="zh-CN" sz="1600" b="0" dirty="0" smtClean="0"/>
              <a:t>SP </a:t>
            </a:r>
            <a:r>
              <a:rPr lang="en-US" altLang="zh-CN" sz="1600" b="0" dirty="0" smtClean="0"/>
              <a:t>1, 2, 3, 4, 5, 6, 7, 9, 10, 11, 12 </a:t>
            </a:r>
            <a:r>
              <a:rPr lang="en-US" altLang="zh-CN" sz="1600" b="0" dirty="0" smtClean="0"/>
              <a:t>in SP SET 1;</a:t>
            </a:r>
          </a:p>
          <a:p>
            <a:pPr lvl="1"/>
            <a:r>
              <a:rPr lang="en-US" altLang="zh-CN" sz="1600" b="0" dirty="0" smtClean="0"/>
              <a:t>SP </a:t>
            </a:r>
            <a:r>
              <a:rPr lang="en-US" altLang="zh-CN" sz="1600" b="0" dirty="0" smtClean="0"/>
              <a:t>6 in </a:t>
            </a:r>
            <a:r>
              <a:rPr lang="en-US" altLang="zh-CN" sz="1600" b="0" dirty="0" smtClean="0"/>
              <a:t>SP SET 2;</a:t>
            </a:r>
          </a:p>
          <a:p>
            <a:pPr lvl="1"/>
            <a:r>
              <a:rPr lang="en-US" altLang="zh-CN" sz="1600" b="0" dirty="0" smtClean="0"/>
              <a:t>SP </a:t>
            </a:r>
            <a:r>
              <a:rPr lang="en-US" altLang="zh-CN" sz="1600" b="0" dirty="0" smtClean="0"/>
              <a:t>1 in </a:t>
            </a:r>
            <a:r>
              <a:rPr lang="en-US" altLang="zh-CN" sz="1600" b="0" dirty="0" smtClean="0"/>
              <a:t>SP SET 3;</a:t>
            </a:r>
          </a:p>
          <a:p>
            <a:pPr lvl="1"/>
            <a:r>
              <a:rPr lang="en-US" altLang="zh-CN" sz="1600" b="0" dirty="0" smtClean="0"/>
              <a:t>SP </a:t>
            </a:r>
            <a:r>
              <a:rPr lang="en-US" altLang="zh-CN" sz="1600" b="0" dirty="0" smtClean="0"/>
              <a:t>1, 2, 3 </a:t>
            </a:r>
            <a:r>
              <a:rPr lang="en-US" altLang="zh-CN" sz="1600" b="0" dirty="0" smtClean="0"/>
              <a:t>in SP SET </a:t>
            </a:r>
            <a:r>
              <a:rPr lang="en-US" altLang="zh-CN" sz="1600" b="0" dirty="0" smtClean="0"/>
              <a:t>4;</a:t>
            </a:r>
            <a:endParaRPr lang="en-US" altLang="zh-CN" sz="1600" b="0" dirty="0" smtClean="0"/>
          </a:p>
          <a:p>
            <a:pPr lvl="1"/>
            <a:r>
              <a:rPr lang="en-US" altLang="zh-CN" sz="1600" b="0" dirty="0" smtClean="0"/>
              <a:t>SP </a:t>
            </a:r>
            <a:r>
              <a:rPr lang="en-US" altLang="zh-CN" sz="1600" b="0" dirty="0" smtClean="0"/>
              <a:t>1 in </a:t>
            </a:r>
            <a:r>
              <a:rPr lang="en-US" altLang="zh-CN" sz="1600" b="0" dirty="0" smtClean="0"/>
              <a:t>SP SET </a:t>
            </a:r>
            <a:r>
              <a:rPr lang="en-US" altLang="zh-CN" sz="1600" b="0" dirty="0" smtClean="0"/>
              <a:t>7;</a:t>
            </a:r>
            <a:endParaRPr lang="en-US" altLang="zh-CN" sz="1600" b="0" dirty="0" smtClean="0"/>
          </a:p>
          <a:p>
            <a:pPr lvl="1"/>
            <a:r>
              <a:rPr lang="en-US" altLang="zh-CN" sz="1600" b="0" dirty="0" smtClean="0"/>
              <a:t>SP </a:t>
            </a:r>
            <a:r>
              <a:rPr lang="en-US" altLang="zh-CN" sz="1600" b="0" dirty="0" smtClean="0"/>
              <a:t>1, 3 </a:t>
            </a:r>
            <a:r>
              <a:rPr lang="en-US" altLang="zh-CN" sz="1600" b="0" dirty="0" smtClean="0"/>
              <a:t>in SP SET </a:t>
            </a:r>
            <a:r>
              <a:rPr lang="en-US" altLang="zh-CN" sz="1600" b="0" dirty="0" smtClean="0"/>
              <a:t>8;</a:t>
            </a:r>
            <a:endParaRPr lang="en-US" altLang="zh-CN" sz="1600" b="0" dirty="0" smtClean="0"/>
          </a:p>
          <a:p>
            <a:pPr lvl="1"/>
            <a:r>
              <a:rPr lang="en-US" altLang="zh-CN" sz="1600" b="0" dirty="0" smtClean="0"/>
              <a:t>SP </a:t>
            </a:r>
            <a:r>
              <a:rPr lang="en-US" altLang="zh-CN" sz="1600" b="0" dirty="0" smtClean="0"/>
              <a:t>1, </a:t>
            </a:r>
            <a:r>
              <a:rPr lang="en-US" altLang="zh-CN" sz="1600" b="0" dirty="0" smtClean="0"/>
              <a:t>2, 3, 4, 5, 6 </a:t>
            </a:r>
            <a:r>
              <a:rPr lang="en-US" altLang="zh-CN" sz="1600" b="0" dirty="0" smtClean="0"/>
              <a:t>in SP SET 9</a:t>
            </a:r>
            <a:r>
              <a:rPr lang="en-US" altLang="zh-CN" sz="1600" b="0" dirty="0" smtClean="0"/>
              <a:t>;</a:t>
            </a:r>
          </a:p>
          <a:p>
            <a:pPr lvl="1"/>
            <a:r>
              <a:rPr lang="en-US" altLang="zh-CN" sz="1600" dirty="0" smtClean="0"/>
              <a:t>SP 1 IN SP SET 10.</a:t>
            </a:r>
            <a:endParaRPr lang="en-US" altLang="zh-CN" sz="1600" b="0" dirty="0" smtClean="0"/>
          </a:p>
          <a:p>
            <a:pPr lvl="1"/>
            <a:endParaRPr lang="en-US" altLang="zh-CN" sz="1600" b="0" dirty="0" smtClean="0"/>
          </a:p>
          <a:p>
            <a:pPr marL="0" indent="0">
              <a:buNone/>
            </a:pPr>
            <a:r>
              <a:rPr lang="en-US" altLang="zh-CN" dirty="0" smtClean="0">
                <a:sym typeface="+mn-ea"/>
              </a:rPr>
              <a:t>Moved</a:t>
            </a:r>
            <a:r>
              <a:rPr lang="zh-CN" altLang="en-US" dirty="0" smtClean="0">
                <a:sym typeface="+mn-ea"/>
              </a:rPr>
              <a:t>： </a:t>
            </a:r>
            <a:r>
              <a:rPr lang="en-US" altLang="zh-CN" dirty="0" err="1" smtClean="0">
                <a:sym typeface="+mn-ea"/>
              </a:rPr>
              <a:t>Sanket</a:t>
            </a:r>
            <a:r>
              <a:rPr lang="en-US" altLang="zh-CN" dirty="0" smtClean="0">
                <a:sym typeface="+mn-ea"/>
              </a:rPr>
              <a:t> </a:t>
            </a:r>
            <a:r>
              <a:rPr lang="en-US" altLang="zh-CN" dirty="0" err="1">
                <a:sym typeface="+mn-ea"/>
              </a:rPr>
              <a:t>Kalamkar</a:t>
            </a:r>
            <a:r>
              <a:rPr lang="en-US" altLang="zh-CN" dirty="0" smtClean="0">
                <a:sym typeface="+mn-ea"/>
              </a:rPr>
              <a:t>; </a:t>
            </a:r>
            <a:r>
              <a:rPr lang="en-US" altLang="zh-CN" dirty="0" smtClean="0">
                <a:sym typeface="+mn-ea"/>
              </a:rPr>
              <a:t>Seconded: </a:t>
            </a:r>
            <a:r>
              <a:rPr lang="en-US" altLang="zh-CN" dirty="0" err="1" smtClean="0">
                <a:sym typeface="+mn-ea"/>
              </a:rPr>
              <a:t>Rui</a:t>
            </a:r>
            <a:r>
              <a:rPr lang="en-US" altLang="zh-CN" dirty="0">
                <a:sym typeface="+mn-ea"/>
              </a:rPr>
              <a:t> </a:t>
            </a:r>
            <a:r>
              <a:rPr lang="en-US" altLang="zh-CN" dirty="0" smtClean="0">
                <a:sym typeface="+mn-ea"/>
              </a:rPr>
              <a:t>Cao</a:t>
            </a:r>
            <a:endParaRPr lang="en-US" altLang="zh-CN" dirty="0">
              <a:sym typeface="+mn-ea"/>
            </a:endParaRPr>
          </a:p>
          <a:p>
            <a:pPr marL="0" lvl="0" indent="0" algn="l" eaLnBrk="0" hangingPunct="0">
              <a:buClrTx/>
              <a:buSzTx/>
              <a:buFontTx/>
              <a:buNone/>
              <a:defRPr/>
            </a:pPr>
            <a:r>
              <a:rPr lang="en-US" altLang="zh-CN" dirty="0" smtClean="0">
                <a:sym typeface="+mn-ea"/>
              </a:rPr>
              <a:t>Result</a:t>
            </a:r>
            <a:r>
              <a:rPr lang="en-US" altLang="zh-CN" dirty="0" smtClean="0">
                <a:sym typeface="+mn-ea"/>
              </a:rPr>
              <a:t>: approved with unanimous consent</a:t>
            </a:r>
            <a:endParaRPr lang="en-US" altLang="zh-CN" dirty="0" smtClean="0">
              <a:sym typeface="+mn-ea"/>
            </a:endParaRPr>
          </a:p>
        </p:txBody>
      </p:sp>
    </p:spTree>
    <p:extLst>
      <p:ext uri="{BB962C8B-B14F-4D97-AF65-F5344CB8AC3E}">
        <p14:creationId xmlns:p14="http://schemas.microsoft.com/office/powerpoint/2010/main" val="72947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a:t>
            </a:r>
            <a:r>
              <a:rPr lang="en-US" altLang="en-US" sz="2400" kern="0" dirty="0" smtClean="0">
                <a:solidFill>
                  <a:schemeClr val="tx1"/>
                </a:solidFill>
                <a:sym typeface="+mn-ea"/>
              </a:rPr>
              <a:t>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a:t>
            </a:r>
            <a:r>
              <a:rPr lang="en-US" altLang="zh-CN" sz="2800" kern="0" smtClean="0"/>
              <a:t>Plan </a:t>
            </a:r>
            <a:endParaRPr lang="zh-CN" altLang="en-US" sz="2800"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7387</TotalTime>
  <Words>6378</Words>
  <Application>Microsoft Office PowerPoint</Application>
  <PresentationFormat>宽屏</PresentationFormat>
  <Paragraphs>1069</Paragraphs>
  <Slides>71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71</vt:i4>
      </vt:variant>
    </vt:vector>
  </HeadingPairs>
  <TitlesOfParts>
    <vt:vector size="83" baseType="lpstr">
      <vt:lpstr>Arial Unicode MS</vt:lpstr>
      <vt:lpstr>Monotype Sorts</vt:lpstr>
      <vt:lpstr>MS Gothic</vt:lpstr>
      <vt:lpstr>MS PGothic</vt:lpstr>
      <vt:lpstr>Noto Sans SC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661</cp:revision>
  <cp:lastPrinted>2014-11-04T15:04:00Z</cp:lastPrinted>
  <dcterms:created xsi:type="dcterms:W3CDTF">2007-04-17T18:10:00Z</dcterms:created>
  <dcterms:modified xsi:type="dcterms:W3CDTF">2025-05-15T13:40:53Z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