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handoutMasterIdLst>
    <p:handoutMasterId r:id="rId41"/>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387" r:id="rId16"/>
    <p:sldId id="1386" r:id="rId17"/>
    <p:sldId id="1296" r:id="rId18"/>
    <p:sldId id="1389" r:id="rId19"/>
    <p:sldId id="1283" r:id="rId20"/>
    <p:sldId id="1284" r:id="rId21"/>
    <p:sldId id="1366" r:id="rId22"/>
    <p:sldId id="1429" r:id="rId23"/>
    <p:sldId id="1506" r:id="rId24"/>
    <p:sldId id="1287" r:id="rId25"/>
    <p:sldId id="1507" r:id="rId26"/>
    <p:sldId id="1336" r:id="rId27"/>
    <p:sldId id="1508" r:id="rId28"/>
    <p:sldId id="1427" r:id="rId29"/>
    <p:sldId id="1509" r:id="rId30"/>
    <p:sldId id="1313" r:id="rId31"/>
    <p:sldId id="1510" r:id="rId32"/>
    <p:sldId id="1367" r:id="rId33"/>
    <p:sldId id="1511" r:id="rId34"/>
    <p:sldId id="1379" r:id="rId35"/>
    <p:sldId id="1512" r:id="rId36"/>
    <p:sldId id="1291" r:id="rId37"/>
    <p:sldId id="1346" r:id="rId38"/>
    <p:sldId id="1347" r:id="rId3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2" autoAdjust="0"/>
    <p:restoredTop sz="95405"/>
  </p:normalViewPr>
  <p:slideViewPr>
    <p:cSldViewPr showGuides="1">
      <p:cViewPr varScale="1">
        <p:scale>
          <a:sx n="99" d="100"/>
          <a:sy n="99" d="100"/>
        </p:scale>
        <p:origin x="158"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0611r0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0630-01-00bp-teleconference-minutes-april-may-2025.docx" TargetMode="External"/><Relationship Id="rId2" Type="http://schemas.openxmlformats.org/officeDocument/2006/relationships/hyperlink" Target="https://mentor.ieee.org/802.11/dcn/25/11-25-0447-00-00bp-2025-03-plenary-meeting-minutes.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613-07-00bp-specification-framework-for-tgbp.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a:t>
            </a:r>
            <a:r>
              <a:rPr lang="en-US" altLang="zh-CN" dirty="0" smtClean="0"/>
              <a:t>y</a:t>
            </a:r>
            <a:r>
              <a:rPr lang="en-US" dirty="0" smtClean="0"/>
              <a:t>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2025-05-06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688"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a:t>
            </a:r>
            <a:r>
              <a:rPr lang="en-US" altLang="en-US" sz="3200" dirty="0" smtClean="0">
                <a:sym typeface="+mn-ea"/>
              </a:rPr>
              <a:t>May </a:t>
            </a:r>
            <a:r>
              <a:rPr lang="en-US" altLang="en-US" sz="3200" dirty="0">
                <a:sym typeface="+mn-ea"/>
              </a:rPr>
              <a:t>IEEE 802 </a:t>
            </a:r>
            <a:r>
              <a:rPr lang="en-US" altLang="en-US" sz="3200" dirty="0" smtClean="0">
                <a:sym typeface="+mn-ea"/>
              </a:rPr>
              <a:t>interim </a:t>
            </a:r>
            <a:r>
              <a:rPr lang="en-US" alt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t>This meeting is part of the May IEEE 802 interim session</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You must pay the registration fee whether attending in-person or remotely</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If you have not already done so, you can register here: </a:t>
            </a:r>
          </a:p>
          <a:p>
            <a:pPr marL="400050" lvl="1" indent="0"/>
            <a:r>
              <a:rPr lang="en-GB" altLang="zh-CN" sz="2400" dirty="0">
                <a:hlinkClick r:id="rId2"/>
              </a:rPr>
              <a:t>https://touchpoint.eventsair.com/2025-may-ieee-802-wireless-interim-session</a:t>
            </a:r>
            <a:endParaRPr lang="en-US" altLang="zh-CN" sz="2400" dirty="0"/>
          </a:p>
          <a:p>
            <a:pPr marL="0" indent="0"/>
            <a:endParaRPr lang="en-US" altLang="en-US" sz="2400" b="0" dirty="0"/>
          </a:p>
          <a:p>
            <a:pPr>
              <a:buFont typeface="Arial" panose="020B0604020202020204" pitchFamily="34" charset="0"/>
              <a:buChar char="•"/>
            </a:pPr>
            <a:r>
              <a:rPr lang="en-US" altLang="en-US" sz="2400" b="0" dirty="0"/>
              <a:t>If you do not intend to register for this session you must leave this meeting and, if you have logged attendance on IMAT, email the 802.11 chair or vice chairs to have your attendance cancelled</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de-DE" altLang="zh-CN" dirty="0"/>
              <a:t>11-25/0784: AMP Spatial “Hidden Tag” Deployment Scenario</a:t>
            </a:r>
            <a:r>
              <a:rPr lang="de-DE" altLang="zh-CN" b="1" dirty="0"/>
              <a:t> </a:t>
            </a:r>
            <a:r>
              <a:rPr lang="de-DE" altLang="zh-CN" dirty="0"/>
              <a:t>– Dror Regev (Huawei</a:t>
            </a:r>
            <a:r>
              <a:rPr lang="de-DE" altLang="zh-CN" dirty="0" smtClean="0"/>
              <a:t>) [early meeting requested]</a:t>
            </a:r>
          </a:p>
          <a:p>
            <a:pPr marL="800100" lvl="1" indent="-342900" algn="just">
              <a:buSzTx/>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11-25/0771, Downlink Waveform Analysis, Nelson Costa (</a:t>
            </a:r>
            <a:r>
              <a:rPr lang="en-US" altLang="zh-CN" sz="1600" kern="0" dirty="0" err="1">
                <a:solidFill>
                  <a:schemeClr val="tx1"/>
                </a:solidFill>
                <a:latin typeface="Calibri" panose="020F0502020204030204" pitchFamily="34" charset="0"/>
                <a:cs typeface="Calibri" panose="020F0502020204030204" pitchFamily="34" charset="0"/>
              </a:rPr>
              <a:t>Haila</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11-25/0772, Bi-static </a:t>
            </a:r>
            <a:r>
              <a:rPr lang="en-US" altLang="zh-CN" sz="1600" kern="0" dirty="0">
                <a:solidFill>
                  <a:schemeClr val="tx1"/>
                </a:solidFill>
                <a:latin typeface="Calibri" panose="020F0502020204030204" pitchFamily="34" charset="0"/>
                <a:cs typeface="Calibri" panose="020F0502020204030204" pitchFamily="34" charset="0"/>
              </a:rPr>
              <a:t>Backscatter Protection Mechanisms - follow up, Nelson Costa (</a:t>
            </a:r>
            <a:r>
              <a:rPr lang="en-US" altLang="zh-CN" sz="1600" kern="0" dirty="0" err="1" smtClean="0">
                <a:solidFill>
                  <a:schemeClr val="tx1"/>
                </a:solidFill>
                <a:latin typeface="Calibri" panose="020F0502020204030204" pitchFamily="34" charset="0"/>
                <a:cs typeface="Calibri" panose="020F0502020204030204" pitchFamily="34" charset="0"/>
              </a:rPr>
              <a:t>Haila</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11-25/0782, Signal Design for Wideband Single-Carrier OOK  - Leif </a:t>
            </a:r>
            <a:r>
              <a:rPr lang="en-US" altLang="zh-CN" sz="1600" kern="0" dirty="0" err="1">
                <a:solidFill>
                  <a:schemeClr val="tx1"/>
                </a:solidFill>
                <a:latin typeface="Calibri" panose="020F0502020204030204" pitchFamily="34" charset="0"/>
                <a:cs typeface="Calibri" panose="020F0502020204030204" pitchFamily="34" charset="0"/>
              </a:rPr>
              <a:t>Wilhelmsson</a:t>
            </a:r>
            <a:r>
              <a:rPr lang="en-US" altLang="zh-CN" sz="1600" kern="0" dirty="0">
                <a:solidFill>
                  <a:schemeClr val="tx1"/>
                </a:solidFill>
                <a:latin typeface="Calibri" panose="020F0502020204030204" pitchFamily="34" charset="0"/>
                <a:cs typeface="Calibri" panose="020F0502020204030204" pitchFamily="34" charset="0"/>
              </a:rPr>
              <a:t> (Ericsson AB)</a:t>
            </a: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11-25/0785, Frame Formats for Active TX AMP station, Solomon </a:t>
            </a:r>
            <a:r>
              <a:rPr lang="en-US" altLang="zh-CN" sz="1600" kern="0" dirty="0" err="1">
                <a:solidFill>
                  <a:schemeClr val="tx1"/>
                </a:solidFill>
                <a:latin typeface="Calibri" panose="020F0502020204030204" pitchFamily="34" charset="0"/>
                <a:cs typeface="Calibri" panose="020F0502020204030204" pitchFamily="34" charset="0"/>
              </a:rPr>
              <a:t>Trainin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Wiliot</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11-25/0790, Remaining Issues of AMP PPDU Design, </a:t>
            </a:r>
            <a:r>
              <a:rPr lang="en-US" altLang="zh-CN" sz="1600" kern="0" dirty="0" err="1">
                <a:solidFill>
                  <a:schemeClr val="tx1"/>
                </a:solidFill>
                <a:latin typeface="Calibri" panose="020F0502020204030204" pitchFamily="34" charset="0"/>
                <a:cs typeface="Calibri" panose="020F0502020204030204" pitchFamily="34" charset="0"/>
              </a:rPr>
              <a:t>Yinan</a:t>
            </a:r>
            <a:r>
              <a:rPr lang="en-US" altLang="zh-CN" sz="1600" kern="0" dirty="0">
                <a:solidFill>
                  <a:schemeClr val="tx1"/>
                </a:solidFill>
                <a:latin typeface="Calibri" panose="020F0502020204030204" pitchFamily="34" charset="0"/>
                <a:cs typeface="Calibri" panose="020F0502020204030204" pitchFamily="34" charset="0"/>
              </a:rPr>
              <a:t> Qi (OPPO)</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11-25/0794</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Initial </a:t>
            </a:r>
            <a:r>
              <a:rPr lang="en-US" altLang="zh-CN" sz="1600" kern="0" dirty="0">
                <a:solidFill>
                  <a:schemeClr val="tx1"/>
                </a:solidFill>
                <a:latin typeface="Calibri" panose="020F0502020204030204" pitchFamily="34" charset="0"/>
                <a:cs typeface="Calibri" panose="020F0502020204030204" pitchFamily="34" charset="0"/>
              </a:rPr>
              <a:t>Thoughts on AMP Downlink Sync Field Design</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Steve </a:t>
            </a:r>
            <a:r>
              <a:rPr lang="en-US" altLang="zh-CN" sz="1600" kern="0" dirty="0" err="1">
                <a:solidFill>
                  <a:schemeClr val="tx1"/>
                </a:solidFill>
                <a:latin typeface="Calibri" panose="020F0502020204030204" pitchFamily="34" charset="0"/>
                <a:cs typeface="Calibri" panose="020F0502020204030204" pitchFamily="34" charset="0"/>
              </a:rPr>
              <a:t>Shellhammer</a:t>
            </a:r>
            <a:r>
              <a:rPr lang="en-US" altLang="zh-CN" sz="1600" kern="0" dirty="0">
                <a:solidFill>
                  <a:schemeClr val="tx1"/>
                </a:solidFill>
                <a:latin typeface="Calibri" panose="020F0502020204030204" pitchFamily="34" charset="0"/>
                <a:cs typeface="Calibri" panose="020F0502020204030204" pitchFamily="34" charset="0"/>
              </a:rPr>
              <a:t> (Qualcomm) [PM2 requested]</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11-25/0795, High Level Thoughts on Sync Field Design Discussion, You-Wei Chen (</a:t>
            </a:r>
            <a:r>
              <a:rPr lang="en-US" altLang="zh-CN" sz="1600" kern="0" dirty="0" err="1">
                <a:solidFill>
                  <a:schemeClr val="tx1"/>
                </a:solidFill>
                <a:latin typeface="Calibri" panose="020F0502020204030204" pitchFamily="34" charset="0"/>
                <a:cs typeface="Calibri" panose="020F0502020204030204" pitchFamily="34" charset="0"/>
              </a:rPr>
              <a:t>MediaTek</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a:t>
            </a:r>
            <a:r>
              <a:rPr lang="zh-CN" altLang="zh-CN" sz="1600" kern="0" dirty="0" smtClean="0">
                <a:solidFill>
                  <a:schemeClr val="tx1"/>
                </a:solidFill>
                <a:latin typeface="Calibri" panose="020F0502020204030204" pitchFamily="34" charset="0"/>
                <a:cs typeface="Calibri" panose="020F0502020204030204" pitchFamily="34" charset="0"/>
              </a:rPr>
              <a:t>25/</a:t>
            </a:r>
            <a:r>
              <a:rPr lang="en-US" altLang="zh-CN" sz="1600" kern="0" dirty="0" smtClean="0">
                <a:solidFill>
                  <a:schemeClr val="tx1"/>
                </a:solidFill>
                <a:latin typeface="Calibri" panose="020F0502020204030204" pitchFamily="34" charset="0"/>
                <a:cs typeface="Calibri" panose="020F0502020204030204" pitchFamily="34" charset="0"/>
              </a:rPr>
              <a:t>0</a:t>
            </a:r>
            <a:r>
              <a:rPr lang="zh-CN" altLang="zh-CN" sz="1600" kern="0" dirty="0" smtClean="0">
                <a:solidFill>
                  <a:schemeClr val="tx1"/>
                </a:solidFill>
                <a:latin typeface="Calibri" panose="020F0502020204030204" pitchFamily="34" charset="0"/>
                <a:cs typeface="Calibri" panose="020F0502020204030204" pitchFamily="34" charset="0"/>
              </a:rPr>
              <a:t>797</a:t>
            </a:r>
            <a:r>
              <a:rPr lang="zh-CN" altLang="zh-CN" sz="1600" kern="0" dirty="0">
                <a:solidFill>
                  <a:schemeClr val="tx1"/>
                </a:solidFill>
                <a:latin typeface="Calibri" panose="020F0502020204030204" pitchFamily="34" charset="0"/>
                <a:cs typeface="Calibri" panose="020F0502020204030204" pitchFamily="34" charset="0"/>
              </a:rPr>
              <a:t>, AMP-Downlink-and-Backscattering-Carrier-Waveform – </a:t>
            </a:r>
            <a:r>
              <a:rPr lang="zh-CN" altLang="zh-CN" sz="1600" kern="0" dirty="0" smtClean="0">
                <a:solidFill>
                  <a:schemeClr val="tx1"/>
                </a:solidFill>
                <a:latin typeface="Calibri" panose="020F0502020204030204" pitchFamily="34" charset="0"/>
                <a:cs typeface="Calibri" panose="020F0502020204030204" pitchFamily="34" charset="0"/>
              </a:rPr>
              <a:t>followup</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err="1" smtClean="0">
                <a:solidFill>
                  <a:schemeClr val="tx1"/>
                </a:solidFill>
                <a:latin typeface="Calibri" panose="020F0502020204030204" pitchFamily="34" charset="0"/>
                <a:cs typeface="Calibri" panose="020F0502020204030204" pitchFamily="34" charset="0"/>
              </a:rPr>
              <a:t>Rui</a:t>
            </a:r>
            <a:r>
              <a:rPr lang="en-US" altLang="zh-CN" sz="1600" kern="0" dirty="0" smtClean="0">
                <a:solidFill>
                  <a:schemeClr val="tx1"/>
                </a:solidFill>
                <a:latin typeface="Calibri" panose="020F0502020204030204" pitchFamily="34" charset="0"/>
                <a:cs typeface="Calibri" panose="020F0502020204030204" pitchFamily="34" charset="0"/>
              </a:rPr>
              <a:t> Cao (NXP)</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a:t>
            </a:r>
            <a:r>
              <a:rPr lang="zh-CN" altLang="zh-CN" sz="1600" kern="0" dirty="0" smtClean="0">
                <a:solidFill>
                  <a:schemeClr val="tx1"/>
                </a:solidFill>
                <a:latin typeface="Calibri" panose="020F0502020204030204" pitchFamily="34" charset="0"/>
                <a:cs typeface="Calibri" panose="020F0502020204030204" pitchFamily="34" charset="0"/>
              </a:rPr>
              <a:t>25/</a:t>
            </a:r>
            <a:r>
              <a:rPr lang="en-US" altLang="zh-CN" sz="1600" kern="0" dirty="0" smtClean="0">
                <a:solidFill>
                  <a:schemeClr val="tx1"/>
                </a:solidFill>
                <a:latin typeface="Calibri" panose="020F0502020204030204" pitchFamily="34" charset="0"/>
                <a:cs typeface="Calibri" panose="020F0502020204030204" pitchFamily="34" charset="0"/>
              </a:rPr>
              <a:t>0</a:t>
            </a:r>
            <a:r>
              <a:rPr lang="zh-CN" altLang="zh-CN" sz="1600" kern="0" dirty="0" smtClean="0">
                <a:solidFill>
                  <a:schemeClr val="tx1"/>
                </a:solidFill>
                <a:latin typeface="Calibri" panose="020F0502020204030204" pitchFamily="34" charset="0"/>
                <a:cs typeface="Calibri" panose="020F0502020204030204" pitchFamily="34" charset="0"/>
              </a:rPr>
              <a:t>798</a:t>
            </a:r>
            <a:r>
              <a:rPr lang="zh-CN" altLang="zh-CN" sz="1600" kern="0" dirty="0">
                <a:solidFill>
                  <a:schemeClr val="tx1"/>
                </a:solidFill>
                <a:latin typeface="Calibri" panose="020F0502020204030204" pitchFamily="34" charset="0"/>
                <a:cs typeface="Calibri" panose="020F0502020204030204" pitchFamily="34" charset="0"/>
              </a:rPr>
              <a:t>, AMP-OOK simulation methodology and baseline results</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Rui</a:t>
            </a:r>
            <a:r>
              <a:rPr lang="en-US" altLang="zh-CN" sz="1600" kern="0" dirty="0">
                <a:solidFill>
                  <a:schemeClr val="tx1"/>
                </a:solidFill>
                <a:latin typeface="Calibri" panose="020F0502020204030204" pitchFamily="34" charset="0"/>
                <a:cs typeface="Calibri" panose="020F0502020204030204" pitchFamily="34" charset="0"/>
              </a:rPr>
              <a:t> Cao (NXP)</a:t>
            </a:r>
            <a:endParaRPr lang="zh-CN"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11-25/0799, Uplink </a:t>
            </a:r>
            <a:r>
              <a:rPr lang="en-US" altLang="zh-CN" sz="1600" kern="0" dirty="0">
                <a:solidFill>
                  <a:schemeClr val="tx1"/>
                </a:solidFill>
                <a:latin typeface="Calibri" panose="020F0502020204030204" pitchFamily="34" charset="0"/>
                <a:cs typeface="Calibri" panose="020F0502020204030204" pitchFamily="34" charset="0"/>
              </a:rPr>
              <a:t>SYNC Field Design for Backscatter STAs, </a:t>
            </a:r>
            <a:r>
              <a:rPr lang="en-US" altLang="zh-CN" sz="1600" kern="0" dirty="0" err="1" smtClean="0">
                <a:solidFill>
                  <a:schemeClr val="tx1"/>
                </a:solidFill>
                <a:latin typeface="Calibri" panose="020F0502020204030204" pitchFamily="34" charset="0"/>
                <a:cs typeface="Calibri" panose="020F0502020204030204" pitchFamily="34" charset="0"/>
              </a:rPr>
              <a:t>Manideep</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err="1" smtClean="0">
                <a:solidFill>
                  <a:schemeClr val="tx1"/>
                </a:solidFill>
                <a:latin typeface="Calibri" panose="020F0502020204030204" pitchFamily="34" charset="0"/>
                <a:cs typeface="Calibri" panose="020F0502020204030204" pitchFamily="34" charset="0"/>
              </a:rPr>
              <a:t>Dunna</a:t>
            </a:r>
            <a:r>
              <a:rPr lang="en-US" altLang="zh-CN" sz="1600" kern="0" dirty="0" smtClean="0">
                <a:solidFill>
                  <a:schemeClr val="tx1"/>
                </a:solidFill>
                <a:latin typeface="Calibri" panose="020F0502020204030204" pitchFamily="34" charset="0"/>
                <a:cs typeface="Calibri" panose="020F0502020204030204" pitchFamily="34" charset="0"/>
              </a:rPr>
              <a:t> (Qualcomm)</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11-25/0801, Sync field for AMP PPDU, </a:t>
            </a:r>
            <a:r>
              <a:rPr lang="en-US" altLang="zh-CN" sz="1600" kern="0" dirty="0" err="1">
                <a:solidFill>
                  <a:schemeClr val="tx1"/>
                </a:solidFill>
                <a:latin typeface="Calibri" panose="020F0502020204030204" pitchFamily="34" charset="0"/>
                <a:cs typeface="Calibri" panose="020F0502020204030204" pitchFamily="34" charset="0"/>
              </a:rPr>
              <a:t>KeWang</a:t>
            </a:r>
            <a:r>
              <a:rPr lang="en-US" altLang="zh-CN" sz="1600" kern="0" dirty="0">
                <a:solidFill>
                  <a:schemeClr val="tx1"/>
                </a:solidFill>
                <a:latin typeface="Calibri" panose="020F0502020204030204" pitchFamily="34" charset="0"/>
                <a:cs typeface="Calibri" panose="020F0502020204030204" pitchFamily="34" charset="0"/>
              </a:rPr>
              <a:t>(OPPO)</a:t>
            </a: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11-25/0802, OOK generation for AMP, </a:t>
            </a:r>
            <a:r>
              <a:rPr lang="en-US" altLang="zh-CN" sz="1600" kern="0" dirty="0" err="1">
                <a:solidFill>
                  <a:schemeClr val="tx1"/>
                </a:solidFill>
                <a:latin typeface="Calibri" panose="020F0502020204030204" pitchFamily="34" charset="0"/>
                <a:cs typeface="Calibri" panose="020F0502020204030204" pitchFamily="34" charset="0"/>
              </a:rPr>
              <a:t>KeWang</a:t>
            </a:r>
            <a:r>
              <a:rPr lang="en-US" altLang="zh-CN" sz="1600" kern="0" dirty="0">
                <a:solidFill>
                  <a:schemeClr val="tx1"/>
                </a:solidFill>
                <a:latin typeface="Calibri" panose="020F0502020204030204" pitchFamily="34" charset="0"/>
                <a:cs typeface="Calibri" panose="020F0502020204030204" pitchFamily="34" charset="0"/>
              </a:rPr>
              <a:t>(OPPO)</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11-25/0806, Downlink </a:t>
            </a:r>
            <a:r>
              <a:rPr lang="en-US" altLang="zh-CN" sz="1600" kern="0" dirty="0">
                <a:solidFill>
                  <a:schemeClr val="tx1"/>
                </a:solidFill>
                <a:latin typeface="Calibri" panose="020F0502020204030204" pitchFamily="34" charset="0"/>
                <a:cs typeface="Calibri" panose="020F0502020204030204" pitchFamily="34" charset="0"/>
              </a:rPr>
              <a:t>Receiver Performance, Nelson Costa (</a:t>
            </a:r>
            <a:r>
              <a:rPr lang="en-US" altLang="zh-CN" sz="1600" kern="0" dirty="0" err="1">
                <a:solidFill>
                  <a:schemeClr val="tx1"/>
                </a:solidFill>
                <a:latin typeface="Calibri" panose="020F0502020204030204" pitchFamily="34" charset="0"/>
                <a:cs typeface="Calibri" panose="020F0502020204030204" pitchFamily="34" charset="0"/>
              </a:rPr>
              <a:t>Haila</a:t>
            </a:r>
            <a:r>
              <a:rPr lang="en-US" altLang="zh-CN" sz="1600" kern="0" dirty="0">
                <a:solidFill>
                  <a:schemeClr val="tx1"/>
                </a:solidFill>
                <a:latin typeface="Calibri" panose="020F0502020204030204" pitchFamily="34" charset="0"/>
                <a:cs typeface="Calibri" panose="020F0502020204030204" pitchFamily="34" charset="0"/>
              </a:rPr>
              <a:t>) [same time as 0771 requested]</a:t>
            </a:r>
          </a:p>
          <a:p>
            <a:pPr marL="800100" lvl="1" indent="-342900">
              <a:lnSpc>
                <a:spcPct val="110000"/>
              </a:lnSpc>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11-25/0816r0,</a:t>
            </a:r>
            <a:r>
              <a:rPr lang="en-US" altLang="zh-CN" sz="1600" kern="0" dirty="0">
                <a:solidFill>
                  <a:schemeClr val="tx1"/>
                </a:solidFill>
                <a:latin typeface="Calibri" panose="020F0502020204030204" pitchFamily="34" charset="0"/>
                <a:cs typeface="Calibri" panose="020F0502020204030204" pitchFamily="34" charset="0"/>
              </a:rPr>
              <a:t> </a:t>
            </a:r>
            <a:r>
              <a:rPr lang="zh-CN" altLang="zh-CN" sz="1600" kern="0" dirty="0">
                <a:solidFill>
                  <a:schemeClr val="tx1"/>
                </a:solidFill>
                <a:latin typeface="Calibri" panose="020F0502020204030204" pitchFamily="34" charset="0"/>
                <a:cs typeface="Calibri" panose="020F0502020204030204" pitchFamily="34" charset="0"/>
              </a:rPr>
              <a:t>Feasibility Study of Mono-static Backscatter in Sub-1 GHz, Panpan Li (Huawei)</a:t>
            </a:r>
          </a:p>
          <a:p>
            <a:pPr marL="800100" lvl="1" indent="-342900">
              <a:lnSpc>
                <a:spcPct val="110000"/>
              </a:lnSpc>
              <a:buFontTx/>
              <a:buChar char="•"/>
              <a:defRPr/>
            </a:pPr>
            <a:r>
              <a:rPr lang="zh-CN" altLang="zh-CN" sz="1600" kern="0" dirty="0" smtClean="0">
                <a:solidFill>
                  <a:schemeClr val="tx1"/>
                </a:solidFill>
                <a:latin typeface="Calibri" panose="020F0502020204030204" pitchFamily="34" charset="0"/>
                <a:cs typeface="Calibri" panose="020F0502020204030204" pitchFamily="34" charset="0"/>
              </a:rPr>
              <a:t>11</a:t>
            </a:r>
            <a:r>
              <a:rPr lang="zh-CN" altLang="zh-CN" sz="1600" kern="0" dirty="0">
                <a:solidFill>
                  <a:schemeClr val="tx1"/>
                </a:solidFill>
                <a:latin typeface="Calibri" panose="020F0502020204030204" pitchFamily="34" charset="0"/>
                <a:cs typeface="Calibri" panose="020F0502020204030204" pitchFamily="34" charset="0"/>
              </a:rPr>
              <a:t>-25/0820r0, AMP Bi-static Backscatter in 2.4GHz, Panpan Li (Huawei</a:t>
            </a:r>
            <a:r>
              <a:rPr lang="zh-CN" altLang="zh-CN" sz="1600" kern="0" dirty="0" smtClean="0">
                <a:solidFill>
                  <a:schemeClr val="tx1"/>
                </a:solidFill>
                <a:latin typeface="Calibri" panose="020F0502020204030204" pitchFamily="34" charset="0"/>
                <a:cs typeface="Calibri" panose="020F0502020204030204" pitchFamily="34" charset="0"/>
              </a:rPr>
              <a:t>)</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11-25/0862, Discussion on uplink sync field design for active transmitters, Bin Qian (Huawei)</a:t>
            </a:r>
            <a:endParaRPr lang="zh-CN" altLang="zh-CN" sz="1600" kern="0" dirty="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en-US" sz="1600"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kern="0" dirty="0">
                <a:solidFill>
                  <a:schemeClr val="tx1"/>
                </a:solidFill>
                <a:latin typeface="Calibri" panose="020F0502020204030204" pitchFamily="34" charset="0"/>
                <a:cs typeface="Calibri" panose="020F0502020204030204" pitchFamily="34" charset="0"/>
                <a:sym typeface="+mn-ea"/>
              </a:rPr>
              <a:t>. (call for </a:t>
            </a:r>
            <a:r>
              <a:rPr lang="en-US" altLang="en-US" sz="1600" i="1" kern="0" dirty="0">
                <a:solidFill>
                  <a:schemeClr val="tx1"/>
                </a:solidFill>
                <a:latin typeface="Calibri" panose="020F0502020204030204" pitchFamily="34" charset="0"/>
                <a:cs typeface="Calibri" panose="020F0502020204030204" pitchFamily="34" charset="0"/>
                <a:sym typeface="+mn-ea"/>
              </a:rPr>
              <a:t>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783455"/>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11-25/0424, AMP information exchange, </a:t>
            </a:r>
            <a:r>
              <a:rPr lang="en-US" altLang="en-US" sz="1600" kern="0" dirty="0" err="1" smtClean="0">
                <a:solidFill>
                  <a:schemeClr val="tx1"/>
                </a:solidFill>
                <a:latin typeface="Calibri" panose="020F0502020204030204" pitchFamily="34" charset="0"/>
                <a:cs typeface="Calibri" panose="020F0502020204030204" pitchFamily="34" charset="0"/>
                <a:sym typeface="+mn-ea"/>
              </a:rPr>
              <a:t>Liwen</a:t>
            </a:r>
            <a:r>
              <a:rPr lang="en-US" altLang="en-US" sz="1600" kern="0" dirty="0" smtClean="0">
                <a:solidFill>
                  <a:schemeClr val="tx1"/>
                </a:solidFill>
                <a:latin typeface="Calibri" panose="020F0502020204030204" pitchFamily="34" charset="0"/>
                <a:cs typeface="Calibri" panose="020F0502020204030204" pitchFamily="34" charset="0"/>
                <a:sym typeface="+mn-ea"/>
              </a:rPr>
              <a:t> (NXP)</a:t>
            </a:r>
          </a:p>
          <a:p>
            <a:pPr marL="800100" lvl="1" indent="-342900" algn="l">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11-25/0776, AMP frames follow up, Alfred </a:t>
            </a:r>
            <a:r>
              <a:rPr lang="en-US" altLang="en-US" sz="1600" kern="0" dirty="0" err="1" smtClean="0">
                <a:solidFill>
                  <a:schemeClr val="tx1"/>
                </a:solidFill>
                <a:latin typeface="Calibri" panose="020F0502020204030204" pitchFamily="34" charset="0"/>
                <a:cs typeface="Calibri" panose="020F0502020204030204" pitchFamily="34" charset="0"/>
                <a:sym typeface="+mn-ea"/>
              </a:rPr>
              <a:t>Asterjadhi</a:t>
            </a:r>
            <a:r>
              <a:rPr lang="en-US" altLang="en-US" sz="1600" kern="0" dirty="0" smtClean="0">
                <a:solidFill>
                  <a:schemeClr val="tx1"/>
                </a:solidFill>
                <a:latin typeface="Calibri" panose="020F0502020204030204" pitchFamily="34" charset="0"/>
                <a:cs typeface="Calibri" panose="020F0502020204030204" pitchFamily="34" charset="0"/>
                <a:sym typeface="+mn-ea"/>
              </a:rPr>
              <a:t> (Qualcomm)</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11-25/0779, </a:t>
            </a:r>
            <a:r>
              <a:rPr lang="en-US" altLang="zh-CN" sz="1600" kern="0" dirty="0">
                <a:solidFill>
                  <a:schemeClr val="tx1"/>
                </a:solidFill>
                <a:latin typeface="Calibri" panose="020F0502020204030204" pitchFamily="34" charset="0"/>
                <a:cs typeface="Calibri" panose="020F0502020204030204" pitchFamily="34" charset="0"/>
              </a:rPr>
              <a:t>E2E Operation of AMP-enabled Non-AP STAs, </a:t>
            </a:r>
            <a:r>
              <a:rPr lang="en-US" altLang="zh-CN" sz="1600" kern="0" dirty="0" err="1">
                <a:solidFill>
                  <a:schemeClr val="tx1"/>
                </a:solidFill>
                <a:latin typeface="Calibri" panose="020F0502020204030204" pitchFamily="34" charset="0"/>
                <a:cs typeface="Calibri" panose="020F0502020204030204" pitchFamily="34" charset="0"/>
              </a:rPr>
              <a:t>Sanket</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Kalamkar</a:t>
            </a:r>
            <a:r>
              <a:rPr lang="en-US" altLang="zh-CN" sz="1600" kern="0" dirty="0">
                <a:solidFill>
                  <a:schemeClr val="tx1"/>
                </a:solidFill>
                <a:latin typeface="Calibri" panose="020F0502020204030204" pitchFamily="34" charset="0"/>
                <a:cs typeface="Calibri" panose="020F0502020204030204" pitchFamily="34" charset="0"/>
              </a:rPr>
              <a:t> (Qualcomm)</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11-25/0783, </a:t>
            </a:r>
            <a:r>
              <a:rPr lang="en-US" altLang="zh-CN" sz="1600" kern="0" dirty="0">
                <a:solidFill>
                  <a:schemeClr val="tx1"/>
                </a:solidFill>
                <a:latin typeface="Calibri" panose="020F0502020204030204" pitchFamily="34" charset="0"/>
                <a:cs typeface="Calibri" panose="020F0502020204030204" pitchFamily="34" charset="0"/>
              </a:rPr>
              <a:t>MAC Comparison for Active AMP </a:t>
            </a:r>
            <a:r>
              <a:rPr lang="en-US" altLang="zh-CN" sz="1600" kern="0" dirty="0" smtClean="0">
                <a:solidFill>
                  <a:schemeClr val="tx1"/>
                </a:solidFill>
                <a:latin typeface="Calibri" panose="020F0502020204030204" pitchFamily="34" charset="0"/>
                <a:cs typeface="Calibri" panose="020F0502020204030204" pitchFamily="34" charset="0"/>
              </a:rPr>
              <a:t>Operation, </a:t>
            </a:r>
            <a:r>
              <a:rPr lang="en-US" altLang="zh-CN" sz="1600" kern="0" dirty="0">
                <a:solidFill>
                  <a:schemeClr val="tx1"/>
                </a:solidFill>
                <a:latin typeface="Calibri" panose="020F0502020204030204" pitchFamily="34" charset="0"/>
                <a:cs typeface="Calibri" panose="020F0502020204030204" pitchFamily="34" charset="0"/>
              </a:rPr>
              <a:t>Sebastian Max (Ericsson)</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11-25/0786r0</a:t>
            </a:r>
            <a:r>
              <a:rPr lang="zh-CN"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smtClean="0">
                <a:solidFill>
                  <a:schemeClr val="tx1"/>
                </a:solidFill>
                <a:latin typeface="Calibri" panose="020F0502020204030204" pitchFamily="34" charset="0"/>
                <a:cs typeface="Calibri" panose="020F0502020204030204" pitchFamily="34" charset="0"/>
              </a:rPr>
              <a:t> </a:t>
            </a:r>
            <a:r>
              <a:rPr lang="zh-CN" altLang="zh-CN" sz="1600" kern="0" dirty="0" smtClean="0">
                <a:solidFill>
                  <a:schemeClr val="tx1"/>
                </a:solidFill>
                <a:latin typeface="Calibri" panose="020F0502020204030204" pitchFamily="34" charset="0"/>
                <a:cs typeface="Calibri" panose="020F0502020204030204" pitchFamily="34" charset="0"/>
              </a:rPr>
              <a:t>AMP </a:t>
            </a:r>
            <a:r>
              <a:rPr lang="zh-CN" altLang="zh-CN" sz="1600" kern="0" dirty="0">
                <a:solidFill>
                  <a:schemeClr val="tx1"/>
                </a:solidFill>
                <a:latin typeface="Calibri" panose="020F0502020204030204" pitchFamily="34" charset="0"/>
                <a:cs typeface="Calibri" panose="020F0502020204030204" pitchFamily="34" charset="0"/>
              </a:rPr>
              <a:t>Bi-Static Backscatter </a:t>
            </a:r>
            <a:r>
              <a:rPr lang="zh-CN" altLang="zh-CN" sz="1600" kern="0" dirty="0" smtClean="0">
                <a:solidFill>
                  <a:schemeClr val="tx1"/>
                </a:solidFill>
                <a:latin typeface="Calibri" panose="020F0502020204030204" pitchFamily="34" charset="0"/>
                <a:cs typeface="Calibri" panose="020F0502020204030204" pitchFamily="34" charset="0"/>
              </a:rPr>
              <a:t>Control, </a:t>
            </a:r>
            <a:r>
              <a:rPr lang="zh-CN" altLang="zh-CN" sz="1600" kern="0" dirty="0">
                <a:solidFill>
                  <a:schemeClr val="tx1"/>
                </a:solidFill>
                <a:latin typeface="Calibri" panose="020F0502020204030204" pitchFamily="34" charset="0"/>
                <a:cs typeface="Calibri" panose="020F0502020204030204" pitchFamily="34" charset="0"/>
              </a:rPr>
              <a:t>Ian Bajaj (Huawei)</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11-25/0787r0</a:t>
            </a:r>
            <a:r>
              <a:rPr lang="zh-CN"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smtClean="0">
                <a:solidFill>
                  <a:schemeClr val="tx1"/>
                </a:solidFill>
                <a:latin typeface="Calibri" panose="020F0502020204030204" pitchFamily="34" charset="0"/>
                <a:cs typeface="Calibri" panose="020F0502020204030204" pitchFamily="34" charset="0"/>
              </a:rPr>
              <a:t> </a:t>
            </a:r>
            <a:r>
              <a:rPr lang="zh-CN" altLang="zh-CN" sz="1600" kern="0" dirty="0" smtClean="0">
                <a:solidFill>
                  <a:schemeClr val="tx1"/>
                </a:solidFill>
                <a:latin typeface="Calibri" panose="020F0502020204030204" pitchFamily="34" charset="0"/>
                <a:cs typeface="Calibri" panose="020F0502020204030204" pitchFamily="34" charset="0"/>
              </a:rPr>
              <a:t>Follow</a:t>
            </a:r>
            <a:r>
              <a:rPr lang="zh-CN" altLang="zh-CN" sz="1600" kern="0" dirty="0">
                <a:solidFill>
                  <a:schemeClr val="tx1"/>
                </a:solidFill>
                <a:latin typeface="Calibri" panose="020F0502020204030204" pitchFamily="34" charset="0"/>
                <a:cs typeface="Calibri" panose="020F0502020204030204" pitchFamily="34" charset="0"/>
              </a:rPr>
              <a:t>-up on AMP Open Service </a:t>
            </a:r>
            <a:r>
              <a:rPr lang="zh-CN" altLang="zh-CN" sz="1600" kern="0" dirty="0" smtClean="0">
                <a:solidFill>
                  <a:schemeClr val="tx1"/>
                </a:solidFill>
                <a:latin typeface="Calibri" panose="020F0502020204030204" pitchFamily="34" charset="0"/>
                <a:cs typeface="Calibri" panose="020F0502020204030204" pitchFamily="34" charset="0"/>
              </a:rPr>
              <a:t>Period, </a:t>
            </a:r>
            <a:r>
              <a:rPr lang="zh-CN" altLang="zh-CN" sz="1600" kern="0" dirty="0">
                <a:solidFill>
                  <a:schemeClr val="tx1"/>
                </a:solidFill>
                <a:latin typeface="Calibri" panose="020F0502020204030204" pitchFamily="34" charset="0"/>
                <a:cs typeface="Calibri" panose="020F0502020204030204" pitchFamily="34" charset="0"/>
              </a:rPr>
              <a:t>Ian Bajaj (Huawei)</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11-25/0788r</a:t>
            </a:r>
            <a:r>
              <a:rPr lang="zh-CN" altLang="zh-CN" sz="1600" kern="0" dirty="0" smtClean="0">
                <a:solidFill>
                  <a:schemeClr val="tx1"/>
                </a:solidFill>
                <a:latin typeface="Calibri" panose="020F0502020204030204" pitchFamily="34" charset="0"/>
                <a:cs typeface="Calibri" panose="020F0502020204030204" pitchFamily="34" charset="0"/>
              </a:rPr>
              <a:t>0</a:t>
            </a:r>
            <a:r>
              <a:rPr lang="en-US" altLang="zh-CN" sz="1600" kern="0" dirty="0" smtClean="0">
                <a:solidFill>
                  <a:schemeClr val="tx1"/>
                </a:solidFill>
                <a:latin typeface="Calibri" panose="020F0502020204030204" pitchFamily="34" charset="0"/>
                <a:cs typeface="Calibri" panose="020F0502020204030204" pitchFamily="34" charset="0"/>
              </a:rPr>
              <a:t>, </a:t>
            </a:r>
            <a:r>
              <a:rPr lang="zh-CN" altLang="zh-CN" sz="1600" kern="0" dirty="0" smtClean="0">
                <a:solidFill>
                  <a:schemeClr val="tx1"/>
                </a:solidFill>
                <a:latin typeface="Calibri" panose="020F0502020204030204" pitchFamily="34" charset="0"/>
                <a:cs typeface="Calibri" panose="020F0502020204030204" pitchFamily="34" charset="0"/>
              </a:rPr>
              <a:t>AMP </a:t>
            </a:r>
            <a:r>
              <a:rPr lang="zh-CN" altLang="zh-CN" sz="1600" kern="0" dirty="0">
                <a:solidFill>
                  <a:schemeClr val="tx1"/>
                </a:solidFill>
                <a:latin typeface="Calibri" panose="020F0502020204030204" pitchFamily="34" charset="0"/>
                <a:cs typeface="Calibri" panose="020F0502020204030204" pitchFamily="34" charset="0"/>
              </a:rPr>
              <a:t>Operation Status </a:t>
            </a:r>
            <a:r>
              <a:rPr lang="zh-CN" altLang="zh-CN" sz="1600" kern="0" dirty="0" smtClean="0">
                <a:solidFill>
                  <a:schemeClr val="tx1"/>
                </a:solidFill>
                <a:latin typeface="Calibri" panose="020F0502020204030204" pitchFamily="34" charset="0"/>
                <a:cs typeface="Calibri" panose="020F0502020204030204" pitchFamily="34" charset="0"/>
              </a:rPr>
              <a:t>Reporting, </a:t>
            </a:r>
            <a:r>
              <a:rPr lang="zh-CN" altLang="zh-CN" sz="1600" kern="0" dirty="0">
                <a:solidFill>
                  <a:schemeClr val="tx1"/>
                </a:solidFill>
                <a:latin typeface="Calibri" panose="020F0502020204030204" pitchFamily="34" charset="0"/>
                <a:cs typeface="Calibri" panose="020F0502020204030204" pitchFamily="34" charset="0"/>
              </a:rPr>
              <a:t>Ian Bajaj (Huawei)</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11-25/0789</a:t>
            </a:r>
            <a:r>
              <a:rPr lang="en-US" altLang="zh-CN" sz="1600" kern="0" dirty="0">
                <a:solidFill>
                  <a:schemeClr val="tx1"/>
                </a:solidFill>
                <a:latin typeface="Calibri" panose="020F0502020204030204" pitchFamily="34" charset="0"/>
                <a:cs typeface="Calibri" panose="020F0502020204030204" pitchFamily="34" charset="0"/>
              </a:rPr>
              <a:t>, Energy-Level Status Reporting for AMP Devices - Follow-Up, Mahmoud </a:t>
            </a:r>
            <a:r>
              <a:rPr lang="en-US" altLang="zh-CN" sz="1600" kern="0" dirty="0" err="1">
                <a:solidFill>
                  <a:schemeClr val="tx1"/>
                </a:solidFill>
                <a:latin typeface="Calibri" panose="020F0502020204030204" pitchFamily="34" charset="0"/>
                <a:cs typeface="Calibri" panose="020F0502020204030204" pitchFamily="34" charset="0"/>
              </a:rPr>
              <a:t>Hasabelnaby</a:t>
            </a:r>
            <a:r>
              <a:rPr lang="en-US" altLang="zh-CN" sz="1600" kern="0" dirty="0">
                <a:solidFill>
                  <a:schemeClr val="tx1"/>
                </a:solidFill>
                <a:latin typeface="Calibri" panose="020F0502020204030204" pitchFamily="34" charset="0"/>
                <a:cs typeface="Calibri" panose="020F0502020204030204" pitchFamily="34" charset="0"/>
              </a:rPr>
              <a:t> (Huawei) </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11-25/0803, </a:t>
            </a:r>
            <a:r>
              <a:rPr lang="en-US" altLang="zh-CN" sz="1600" kern="0" dirty="0">
                <a:solidFill>
                  <a:schemeClr val="tx1"/>
                </a:solidFill>
                <a:latin typeface="Calibri" panose="020F0502020204030204" pitchFamily="34" charset="0"/>
                <a:cs typeface="Calibri" panose="020F0502020204030204" pitchFamily="34" charset="0"/>
              </a:rPr>
              <a:t>Follow-up on access message for </a:t>
            </a:r>
            <a:r>
              <a:rPr lang="en-US" altLang="zh-CN" sz="1600" kern="0" dirty="0" smtClean="0">
                <a:solidFill>
                  <a:schemeClr val="tx1"/>
                </a:solidFill>
                <a:latin typeface="Calibri" panose="020F0502020204030204" pitchFamily="34" charset="0"/>
                <a:cs typeface="Calibri" panose="020F0502020204030204" pitchFamily="34" charset="0"/>
              </a:rPr>
              <a:t>AMP,</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smtClean="0">
                <a:solidFill>
                  <a:schemeClr val="tx1"/>
                </a:solidFill>
                <a:latin typeface="Calibri" panose="020F0502020204030204" pitchFamily="34" charset="0"/>
                <a:cs typeface="Calibri" panose="020F0502020204030204" pitchFamily="34" charset="0"/>
              </a:rPr>
              <a:t>WeiJie</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XU(OPPO)</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11-25/0813,</a:t>
            </a:r>
            <a:r>
              <a:rPr lang="en-US" altLang="zh-CN" sz="1600" kern="0" dirty="0">
                <a:solidFill>
                  <a:schemeClr val="tx1"/>
                </a:solidFill>
                <a:latin typeface="Calibri" panose="020F0502020204030204" pitchFamily="34" charset="0"/>
                <a:cs typeface="Calibri" panose="020F0502020204030204" pitchFamily="34" charset="0"/>
              </a:rPr>
              <a:t> Follow up on Duty-cycle operation for </a:t>
            </a:r>
            <a:r>
              <a:rPr lang="en-US" altLang="zh-CN" sz="1600" kern="0" dirty="0" smtClean="0">
                <a:solidFill>
                  <a:schemeClr val="tx1"/>
                </a:solidFill>
                <a:latin typeface="Calibri" panose="020F0502020204030204" pitchFamily="34" charset="0"/>
                <a:cs typeface="Calibri" panose="020F0502020204030204" pitchFamily="34" charset="0"/>
              </a:rPr>
              <a:t>AMP,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He(OPPO)</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11-25/0814, Follow </a:t>
            </a:r>
            <a:r>
              <a:rPr lang="en-US" altLang="zh-CN" sz="1600" kern="0" dirty="0">
                <a:solidFill>
                  <a:schemeClr val="tx1"/>
                </a:solidFill>
                <a:latin typeface="Calibri" panose="020F0502020204030204" pitchFamily="34" charset="0"/>
                <a:cs typeface="Calibri" panose="020F0502020204030204" pitchFamily="34" charset="0"/>
              </a:rPr>
              <a:t>up on TSF for trigger based </a:t>
            </a:r>
            <a:r>
              <a:rPr lang="en-US" altLang="zh-CN" sz="1600" kern="0" dirty="0" smtClean="0">
                <a:solidFill>
                  <a:schemeClr val="tx1"/>
                </a:solidFill>
                <a:latin typeface="Calibri" panose="020F0502020204030204" pitchFamily="34" charset="0"/>
                <a:cs typeface="Calibri" panose="020F0502020204030204" pitchFamily="34" charset="0"/>
              </a:rPr>
              <a:t>AMP, </a:t>
            </a:r>
            <a:r>
              <a:rPr lang="en-US" altLang="zh-CN" sz="1600" kern="0" dirty="0" err="1" smtClean="0">
                <a:solidFill>
                  <a:schemeClr val="tx1"/>
                </a:solidFill>
                <a:latin typeface="Calibri" panose="020F0502020204030204" pitchFamily="34" charset="0"/>
                <a:cs typeface="Calibri" panose="020F0502020204030204" pitchFamily="34" charset="0"/>
              </a:rPr>
              <a:t>Chuanfeng</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He(OPPO)</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11-25/0815, </a:t>
            </a:r>
            <a:r>
              <a:rPr lang="en-US" altLang="zh-CN" sz="1600" kern="0" dirty="0">
                <a:solidFill>
                  <a:schemeClr val="tx1"/>
                </a:solidFill>
                <a:latin typeface="Calibri" panose="020F0502020204030204" pitchFamily="34" charset="0"/>
                <a:cs typeface="Calibri" panose="020F0502020204030204" pitchFamily="34" charset="0"/>
              </a:rPr>
              <a:t>UL access mechanisms for Active </a:t>
            </a:r>
            <a:r>
              <a:rPr lang="en-US" altLang="zh-CN" sz="1600" kern="0" dirty="0" err="1">
                <a:solidFill>
                  <a:schemeClr val="tx1"/>
                </a:solidFill>
                <a:latin typeface="Calibri" panose="020F0502020204030204" pitchFamily="34" charset="0"/>
                <a:cs typeface="Calibri" panose="020F0502020204030204" pitchFamily="34" charset="0"/>
              </a:rPr>
              <a:t>Tx</a:t>
            </a:r>
            <a:r>
              <a:rPr lang="en-US" altLang="zh-CN" sz="1600" kern="0" dirty="0">
                <a:solidFill>
                  <a:schemeClr val="tx1"/>
                </a:solidFill>
                <a:latin typeface="Calibri" panose="020F0502020204030204" pitchFamily="34" charset="0"/>
                <a:cs typeface="Calibri" panose="020F0502020204030204" pitchFamily="34" charset="0"/>
              </a:rPr>
              <a:t> AMP </a:t>
            </a:r>
            <a:r>
              <a:rPr lang="en-US" altLang="zh-CN" sz="1600" kern="0" dirty="0" smtClean="0">
                <a:solidFill>
                  <a:schemeClr val="tx1"/>
                </a:solidFill>
                <a:latin typeface="Calibri" panose="020F0502020204030204" pitchFamily="34" charset="0"/>
                <a:cs typeface="Calibri" panose="020F0502020204030204" pitchFamily="34" charset="0"/>
              </a:rPr>
              <a:t>STAs,</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He(OPPO)</a:t>
            </a:r>
          </a:p>
          <a:p>
            <a:pPr marL="800100" lvl="1" indent="-342900">
              <a:lnSpc>
                <a:spcPct val="110000"/>
              </a:lnSpc>
              <a:buFontTx/>
              <a:buChar char="•"/>
              <a:defRPr/>
            </a:pPr>
            <a:r>
              <a:rPr lang="zh-CN" altLang="zh-CN" sz="1600" kern="0" dirty="0">
                <a:solidFill>
                  <a:schemeClr val="bg1">
                    <a:lumMod val="65000"/>
                  </a:schemeClr>
                </a:solidFill>
                <a:latin typeface="Calibri" panose="020F0502020204030204" pitchFamily="34" charset="0"/>
                <a:cs typeface="Calibri" panose="020F0502020204030204" pitchFamily="34" charset="0"/>
              </a:rPr>
              <a:t>11-25</a:t>
            </a:r>
            <a:r>
              <a:rPr lang="en-US" altLang="zh-CN" sz="1600" kern="0" dirty="0">
                <a:solidFill>
                  <a:schemeClr val="bg1">
                    <a:lumMod val="65000"/>
                  </a:schemeClr>
                </a:solidFill>
                <a:latin typeface="Calibri" panose="020F0502020204030204" pitchFamily="34" charset="0"/>
                <a:cs typeface="Calibri" panose="020F0502020204030204" pitchFamily="34" charset="0"/>
              </a:rPr>
              <a:t>/</a:t>
            </a:r>
            <a:r>
              <a:rPr lang="zh-CN" altLang="zh-CN" sz="1600" kern="0" dirty="0">
                <a:solidFill>
                  <a:schemeClr val="bg1">
                    <a:lumMod val="65000"/>
                  </a:schemeClr>
                </a:solidFill>
                <a:latin typeface="Calibri" panose="020F0502020204030204" pitchFamily="34" charset="0"/>
                <a:cs typeface="Calibri" panose="020F0502020204030204" pitchFamily="34" charset="0"/>
              </a:rPr>
              <a:t>0817, Random access for Active Tx non-AP AMP STAs, Rojan Chitrakar (Huawei)</a:t>
            </a:r>
          </a:p>
          <a:p>
            <a:pPr marL="800100" lvl="1" indent="-342900">
              <a:buFontTx/>
              <a:buChar char="•"/>
              <a:defRPr/>
            </a:pPr>
            <a:r>
              <a:rPr lang="zh-CN" altLang="zh-CN" sz="1600" kern="0" dirty="0">
                <a:solidFill>
                  <a:schemeClr val="bg1">
                    <a:lumMod val="65000"/>
                  </a:schemeClr>
                </a:solidFill>
                <a:latin typeface="Calibri" panose="020F0502020204030204" pitchFamily="34" charset="0"/>
                <a:cs typeface="Calibri" panose="020F0502020204030204" pitchFamily="34" charset="0"/>
              </a:rPr>
              <a:t>11-25</a:t>
            </a:r>
            <a:r>
              <a:rPr lang="en-US" altLang="zh-CN" sz="1600" kern="0" dirty="0">
                <a:solidFill>
                  <a:schemeClr val="bg1">
                    <a:lumMod val="65000"/>
                  </a:schemeClr>
                </a:solidFill>
                <a:latin typeface="Calibri" panose="020F0502020204030204" pitchFamily="34" charset="0"/>
                <a:cs typeface="Calibri" panose="020F0502020204030204" pitchFamily="34" charset="0"/>
              </a:rPr>
              <a:t>/0</a:t>
            </a:r>
            <a:r>
              <a:rPr lang="zh-CN" altLang="zh-CN" sz="1600" kern="0" dirty="0">
                <a:solidFill>
                  <a:schemeClr val="bg1">
                    <a:lumMod val="65000"/>
                  </a:schemeClr>
                </a:solidFill>
                <a:latin typeface="Calibri" panose="020F0502020204030204" pitchFamily="34" charset="0"/>
                <a:cs typeface="Calibri" panose="020F0502020204030204" pitchFamily="34" charset="0"/>
              </a:rPr>
              <a:t>818, Channel access for Backscatter non-AP AMP STAs – way forward, Rojan Chitrakar (Huawei)</a:t>
            </a:r>
          </a:p>
          <a:p>
            <a:pPr marL="800100" lvl="1" indent="-342900">
              <a:lnSpc>
                <a:spcPct val="110000"/>
              </a:lnSpc>
              <a:buFontTx/>
              <a:buChar char="•"/>
              <a:defRPr/>
            </a:pPr>
            <a:r>
              <a:rPr lang="zh-CN" altLang="zh-CN" sz="1600" kern="0" dirty="0" smtClean="0">
                <a:solidFill>
                  <a:schemeClr val="bg1">
                    <a:lumMod val="65000"/>
                  </a:schemeClr>
                </a:solidFill>
                <a:latin typeface="Calibri" panose="020F0502020204030204" pitchFamily="34" charset="0"/>
                <a:cs typeface="Calibri" panose="020F0502020204030204" pitchFamily="34" charset="0"/>
              </a:rPr>
              <a:t>11</a:t>
            </a:r>
            <a:r>
              <a:rPr lang="zh-CN" altLang="zh-CN" sz="1600" kern="0" dirty="0">
                <a:solidFill>
                  <a:schemeClr val="bg1">
                    <a:lumMod val="65000"/>
                  </a:schemeClr>
                </a:solidFill>
                <a:latin typeface="Calibri" panose="020F0502020204030204" pitchFamily="34" charset="0"/>
                <a:cs typeface="Calibri" panose="020F0502020204030204" pitchFamily="34" charset="0"/>
              </a:rPr>
              <a:t>-25/</a:t>
            </a:r>
            <a:r>
              <a:rPr lang="en-US" altLang="zh-CN" sz="1600" kern="0" dirty="0">
                <a:solidFill>
                  <a:schemeClr val="bg1">
                    <a:lumMod val="65000"/>
                  </a:schemeClr>
                </a:solidFill>
                <a:latin typeface="Calibri" panose="020F0502020204030204" pitchFamily="34" charset="0"/>
                <a:cs typeface="Calibri" panose="020F0502020204030204" pitchFamily="34" charset="0"/>
              </a:rPr>
              <a:t>0</a:t>
            </a:r>
            <a:r>
              <a:rPr lang="zh-CN" altLang="zh-CN" sz="1600" kern="0" dirty="0">
                <a:solidFill>
                  <a:schemeClr val="bg1">
                    <a:lumMod val="65000"/>
                  </a:schemeClr>
                </a:solidFill>
                <a:latin typeface="Calibri" panose="020F0502020204030204" pitchFamily="34" charset="0"/>
                <a:cs typeface="Calibri" panose="020F0502020204030204" pitchFamily="34" charset="0"/>
              </a:rPr>
              <a:t>821, Thoughts on AMP frame format, Zhanjing Bao (TCL) </a:t>
            </a:r>
          </a:p>
          <a:p>
            <a:pPr marL="800100" lvl="1" indent="-342900">
              <a:lnSpc>
                <a:spcPct val="110000"/>
              </a:lnSpc>
              <a:buFontTx/>
              <a:buChar char="•"/>
              <a:defRPr/>
            </a:pPr>
            <a:r>
              <a:rPr lang="en-US" altLang="zh-CN" sz="1600" kern="0" dirty="0" smtClean="0">
                <a:solidFill>
                  <a:schemeClr val="bg1">
                    <a:lumMod val="65000"/>
                  </a:schemeClr>
                </a:solidFill>
                <a:latin typeface="Calibri" panose="020F0502020204030204" pitchFamily="34" charset="0"/>
                <a:cs typeface="Calibri" panose="020F0502020204030204" pitchFamily="34" charset="0"/>
              </a:rPr>
              <a:t>11-25/0858,</a:t>
            </a:r>
            <a:r>
              <a:rPr lang="en-US" altLang="zh-CN" sz="1600" kern="0" dirty="0">
                <a:solidFill>
                  <a:schemeClr val="bg1">
                    <a:lumMod val="65000"/>
                  </a:schemeClr>
                </a:solidFill>
                <a:latin typeface="Calibri" panose="020F0502020204030204" pitchFamily="34" charset="0"/>
                <a:cs typeface="Calibri" panose="020F0502020204030204" pitchFamily="34" charset="0"/>
              </a:rPr>
              <a:t> UL random access mechanisms for </a:t>
            </a:r>
            <a:r>
              <a:rPr lang="en-US" altLang="zh-CN" sz="1600" kern="0" dirty="0" smtClean="0">
                <a:solidFill>
                  <a:schemeClr val="bg1">
                    <a:lumMod val="65000"/>
                  </a:schemeClr>
                </a:solidFill>
                <a:latin typeface="Calibri" panose="020F0502020204030204" pitchFamily="34" charset="0"/>
                <a:cs typeface="Calibri" panose="020F0502020204030204" pitchFamily="34" charset="0"/>
              </a:rPr>
              <a:t>AMP, </a:t>
            </a:r>
            <a:r>
              <a:rPr lang="en-US" altLang="zh-CN" sz="1600" kern="0" dirty="0" err="1">
                <a:solidFill>
                  <a:schemeClr val="bg1">
                    <a:lumMod val="65000"/>
                  </a:schemeClr>
                </a:solidFill>
                <a:latin typeface="Calibri" panose="020F0502020204030204" pitchFamily="34" charset="0"/>
                <a:cs typeface="Calibri" panose="020F0502020204030204" pitchFamily="34" charset="0"/>
              </a:rPr>
              <a:t>Chuanfeng</a:t>
            </a:r>
            <a:r>
              <a:rPr lang="en-US" altLang="zh-CN" sz="1600" kern="0" dirty="0">
                <a:solidFill>
                  <a:schemeClr val="bg1">
                    <a:lumMod val="65000"/>
                  </a:schemeClr>
                </a:solidFill>
                <a:latin typeface="Calibri" panose="020F0502020204030204" pitchFamily="34" charset="0"/>
                <a:cs typeface="Calibri" panose="020F0502020204030204" pitchFamily="34" charset="0"/>
              </a:rPr>
              <a:t> He(OPPO)</a:t>
            </a:r>
          </a:p>
          <a:p>
            <a:pPr marL="800100" lvl="1" indent="-342900">
              <a:lnSpc>
                <a:spcPct val="110000"/>
              </a:lnSpc>
              <a:buFontTx/>
              <a:buChar char="•"/>
              <a:defRPr/>
            </a:pPr>
            <a:r>
              <a:rPr lang="en-US" altLang="zh-CN" sz="1600" kern="0" dirty="0" smtClean="0">
                <a:solidFill>
                  <a:schemeClr val="bg1">
                    <a:lumMod val="65000"/>
                  </a:schemeClr>
                </a:solidFill>
                <a:latin typeface="Calibri" panose="020F0502020204030204" pitchFamily="34" charset="0"/>
                <a:cs typeface="Calibri" panose="020F0502020204030204" pitchFamily="34" charset="0"/>
              </a:rPr>
              <a:t>11-25/0859,</a:t>
            </a:r>
            <a:r>
              <a:rPr lang="en-US" altLang="zh-CN" sz="1600" kern="0" dirty="0">
                <a:solidFill>
                  <a:schemeClr val="bg1">
                    <a:lumMod val="65000"/>
                  </a:schemeClr>
                </a:solidFill>
                <a:latin typeface="Calibri" panose="020F0502020204030204" pitchFamily="34" charset="0"/>
                <a:cs typeface="Calibri" panose="020F0502020204030204" pitchFamily="34" charset="0"/>
              </a:rPr>
              <a:t> AMP </a:t>
            </a:r>
            <a:r>
              <a:rPr lang="en-US" altLang="zh-CN" sz="1600" kern="0" dirty="0" err="1">
                <a:solidFill>
                  <a:schemeClr val="bg1">
                    <a:lumMod val="65000"/>
                  </a:schemeClr>
                </a:solidFill>
                <a:latin typeface="Calibri" panose="020F0502020204030204" pitchFamily="34" charset="0"/>
                <a:cs typeface="Calibri" panose="020F0502020204030204" pitchFamily="34" charset="0"/>
              </a:rPr>
              <a:t>Ack</a:t>
            </a:r>
            <a:r>
              <a:rPr lang="en-US" altLang="zh-CN" sz="1600" kern="0" dirty="0">
                <a:solidFill>
                  <a:schemeClr val="bg1">
                    <a:lumMod val="65000"/>
                  </a:schemeClr>
                </a:solidFill>
                <a:latin typeface="Calibri" panose="020F0502020204030204" pitchFamily="34" charset="0"/>
                <a:cs typeface="Calibri" panose="020F0502020204030204" pitchFamily="34" charset="0"/>
              </a:rPr>
              <a:t> </a:t>
            </a:r>
            <a:r>
              <a:rPr lang="en-US" altLang="zh-CN" sz="1600" kern="0" dirty="0" smtClean="0">
                <a:solidFill>
                  <a:schemeClr val="bg1">
                    <a:lumMod val="65000"/>
                  </a:schemeClr>
                </a:solidFill>
                <a:latin typeface="Calibri" panose="020F0502020204030204" pitchFamily="34" charset="0"/>
                <a:cs typeface="Calibri" panose="020F0502020204030204" pitchFamily="34" charset="0"/>
              </a:rPr>
              <a:t>frame, </a:t>
            </a:r>
            <a:r>
              <a:rPr lang="en-US" altLang="zh-CN" sz="1600" kern="0" dirty="0" err="1" smtClean="0">
                <a:solidFill>
                  <a:schemeClr val="bg1">
                    <a:lumMod val="65000"/>
                  </a:schemeClr>
                </a:solidFill>
                <a:latin typeface="Calibri" panose="020F0502020204030204" pitchFamily="34" charset="0"/>
                <a:cs typeface="Calibri" panose="020F0502020204030204" pitchFamily="34" charset="0"/>
              </a:rPr>
              <a:t>Chuanfeng</a:t>
            </a:r>
            <a:r>
              <a:rPr lang="en-US" altLang="zh-CN" sz="1600" kern="0" dirty="0" smtClean="0">
                <a:solidFill>
                  <a:schemeClr val="bg1">
                    <a:lumMod val="65000"/>
                  </a:schemeClr>
                </a:solidFill>
                <a:latin typeface="Calibri" panose="020F0502020204030204" pitchFamily="34" charset="0"/>
                <a:cs typeface="Calibri" panose="020F0502020204030204" pitchFamily="34" charset="0"/>
              </a:rPr>
              <a:t> </a:t>
            </a:r>
            <a:r>
              <a:rPr lang="en-US" altLang="zh-CN" sz="1600" kern="0" dirty="0">
                <a:solidFill>
                  <a:schemeClr val="bg1">
                    <a:lumMod val="65000"/>
                  </a:schemeClr>
                </a:solidFill>
                <a:latin typeface="Calibri" panose="020F0502020204030204" pitchFamily="34" charset="0"/>
                <a:cs typeface="Calibri" panose="020F0502020204030204" pitchFamily="34" charset="0"/>
              </a:rPr>
              <a:t>He(OPPO)</a:t>
            </a: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en-US" sz="1600" b="0" i="1" kern="0" dirty="0" smtClean="0">
              <a:solidFill>
                <a:schemeClr val="tx1"/>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altLang="zh-CN" dirty="0"/>
              <a:t>May 2025</a:t>
            </a:r>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11-25/0792, </a:t>
            </a:r>
            <a:r>
              <a:rPr lang="en-US" altLang="zh-CN" sz="1600" kern="0" dirty="0">
                <a:solidFill>
                  <a:schemeClr val="tx1"/>
                </a:solidFill>
                <a:latin typeface="Calibri" panose="020F0502020204030204" pitchFamily="34" charset="0"/>
                <a:cs typeface="Calibri" panose="020F0502020204030204" pitchFamily="34" charset="0"/>
              </a:rPr>
              <a:t>Follow up on Correspondence between Energizers and AMP non-AP </a:t>
            </a:r>
            <a:r>
              <a:rPr lang="en-US" altLang="zh-CN" sz="1600" kern="0" dirty="0" smtClean="0">
                <a:solidFill>
                  <a:schemeClr val="tx1"/>
                </a:solidFill>
                <a:latin typeface="Calibri" panose="020F0502020204030204" pitchFamily="34" charset="0"/>
                <a:cs typeface="Calibri" panose="020F0502020204030204" pitchFamily="34" charset="0"/>
              </a:rPr>
              <a:t>STAs, </a:t>
            </a:r>
            <a:r>
              <a:rPr lang="en-US" altLang="zh-CN" sz="1600" kern="0" dirty="0" err="1" smtClean="0">
                <a:solidFill>
                  <a:schemeClr val="tx1"/>
                </a:solidFill>
                <a:latin typeface="Calibri" panose="020F0502020204030204" pitchFamily="34" charset="0"/>
                <a:cs typeface="Calibri" panose="020F0502020204030204" pitchFamily="34" charset="0"/>
              </a:rPr>
              <a:t>Yinan</a:t>
            </a:r>
            <a:r>
              <a:rPr lang="en-US" altLang="zh-CN" sz="1600" kern="0" dirty="0" smtClean="0">
                <a:solidFill>
                  <a:schemeClr val="tx1"/>
                </a:solidFill>
                <a:latin typeface="Calibri" panose="020F0502020204030204" pitchFamily="34" charset="0"/>
                <a:cs typeface="Calibri" panose="020F0502020204030204" pitchFamily="34" charset="0"/>
              </a:rPr>
              <a:t> Qi (OPPO) </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11-25/0791, </a:t>
            </a:r>
            <a:r>
              <a:rPr lang="en-US" altLang="zh-CN" sz="1600" kern="0" dirty="0">
                <a:solidFill>
                  <a:schemeClr val="tx1"/>
                </a:solidFill>
                <a:latin typeface="Calibri" panose="020F0502020204030204" pitchFamily="34" charset="0"/>
                <a:cs typeface="Calibri" panose="020F0502020204030204" pitchFamily="34" charset="0"/>
              </a:rPr>
              <a:t>Remaining Issues of </a:t>
            </a:r>
            <a:r>
              <a:rPr lang="en-US" altLang="zh-CN" sz="1600" kern="0" dirty="0" smtClean="0">
                <a:solidFill>
                  <a:schemeClr val="tx1"/>
                </a:solidFill>
                <a:latin typeface="Calibri" panose="020F0502020204030204" pitchFamily="34" charset="0"/>
                <a:cs typeface="Calibri" panose="020F0502020204030204" pitchFamily="34" charset="0"/>
              </a:rPr>
              <a:t>WPT, </a:t>
            </a:r>
            <a:r>
              <a:rPr lang="en-US" altLang="zh-CN" sz="1600" kern="0" dirty="0" err="1" smtClean="0">
                <a:solidFill>
                  <a:schemeClr val="tx1"/>
                </a:solidFill>
                <a:latin typeface="Calibri" panose="020F0502020204030204" pitchFamily="34" charset="0"/>
                <a:cs typeface="Calibri" panose="020F0502020204030204" pitchFamily="34" charset="0"/>
              </a:rPr>
              <a:t>Yinan</a:t>
            </a:r>
            <a:r>
              <a:rPr lang="en-US" altLang="zh-CN" sz="1600" kern="0" dirty="0" smtClean="0">
                <a:solidFill>
                  <a:schemeClr val="tx1"/>
                </a:solidFill>
                <a:latin typeface="Calibri" panose="020F0502020204030204" pitchFamily="34" charset="0"/>
                <a:cs typeface="Calibri" panose="020F0502020204030204" pitchFamily="34" charset="0"/>
              </a:rPr>
              <a:t> Qi (OPPO) </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a:t>
            </a:r>
            <a:r>
              <a:rPr lang="en-US" altLang="zh-CN" sz="1600" kern="0" dirty="0">
                <a:solidFill>
                  <a:schemeClr val="tx1"/>
                </a:solidFill>
                <a:latin typeface="Calibri" panose="020F0502020204030204" pitchFamily="34" charset="0"/>
                <a:cs typeface="Calibri" panose="020F0502020204030204" pitchFamily="34" charset="0"/>
              </a:rPr>
              <a:t>/0</a:t>
            </a:r>
            <a:r>
              <a:rPr lang="zh-CN" altLang="zh-CN" sz="1600" kern="0" dirty="0">
                <a:solidFill>
                  <a:schemeClr val="tx1"/>
                </a:solidFill>
                <a:latin typeface="Calibri" panose="020F0502020204030204" pitchFamily="34" charset="0"/>
                <a:cs typeface="Calibri" panose="020F0502020204030204" pitchFamily="34" charset="0"/>
              </a:rPr>
              <a:t>819, AMP Security – follow up, Rojan Chitrakar (Huawei</a:t>
            </a:r>
            <a:r>
              <a:rPr lang="zh-CN" altLang="zh-CN" sz="1600" kern="0" dirty="0" smtClean="0">
                <a:solidFill>
                  <a:schemeClr val="tx1"/>
                </a:solidFill>
                <a:latin typeface="Calibri" panose="020F0502020204030204" pitchFamily="34" charset="0"/>
                <a:cs typeface="Calibri" panose="020F0502020204030204" pitchFamily="34" charset="0"/>
              </a:rPr>
              <a:t>)</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11-25/0831</a:t>
            </a:r>
            <a:r>
              <a:rPr lang="en-US" altLang="zh-CN" sz="1600" kern="0" dirty="0">
                <a:solidFill>
                  <a:schemeClr val="tx1"/>
                </a:solidFill>
                <a:latin typeface="Calibri" panose="020F0502020204030204" pitchFamily="34" charset="0"/>
                <a:cs typeface="Calibri" panose="020F0502020204030204" pitchFamily="34" charset="0"/>
              </a:rPr>
              <a:t>, Low-Complexity Provisioning Methods for Low-Complexity Secure AMP Communications, Hui Luo (</a:t>
            </a:r>
            <a:r>
              <a:rPr lang="en-US" altLang="zh-CN" sz="1600" kern="0" dirty="0" smtClean="0">
                <a:solidFill>
                  <a:schemeClr val="tx1"/>
                </a:solidFill>
                <a:latin typeface="Calibri" panose="020F0502020204030204" pitchFamily="34" charset="0"/>
                <a:cs typeface="Calibri" panose="020F0502020204030204" pitchFamily="34" charset="0"/>
              </a:rPr>
              <a:t>Infineon)</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11-25/0860,</a:t>
            </a:r>
            <a:r>
              <a:rPr lang="en-US" altLang="zh-CN" sz="1600" kern="0" dirty="0">
                <a:solidFill>
                  <a:schemeClr val="tx1"/>
                </a:solidFill>
                <a:latin typeface="Calibri" panose="020F0502020204030204" pitchFamily="34" charset="0"/>
                <a:cs typeface="Calibri" panose="020F0502020204030204" pitchFamily="34" charset="0"/>
              </a:rPr>
              <a:t> Thoughts on secure AMP </a:t>
            </a:r>
            <a:r>
              <a:rPr lang="en-US" altLang="zh-CN" sz="1600" kern="0" dirty="0" smtClean="0">
                <a:solidFill>
                  <a:schemeClr val="tx1"/>
                </a:solidFill>
                <a:latin typeface="Calibri" panose="020F0502020204030204" pitchFamily="34" charset="0"/>
                <a:cs typeface="Calibri" panose="020F0502020204030204" pitchFamily="34" charset="0"/>
              </a:rPr>
              <a:t>operation,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He(OPPO)</a:t>
            </a:r>
            <a:endParaRPr lang="zh-CN"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en-US" sz="1600" i="1" kern="0" dirty="0" err="1">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M1</a:t>
            </a:r>
            <a:r>
              <a:rPr lang="en-US" altLang="en-GB" sz="1800" u="sng" dirty="0" smtClean="0">
                <a:sym typeface="+mn-ea"/>
              </a:rPr>
              <a:t>, </a:t>
            </a:r>
            <a:r>
              <a:rPr lang="en-US" altLang="en-GB" sz="1800" u="sng" dirty="0"/>
              <a:t>Baltic II</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a:t>Baltic II</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a:t>
            </a:r>
            <a:r>
              <a:rPr lang="en-US" altLang="en-GB" sz="1800" u="sng" dirty="0" smtClean="0">
                <a:solidFill>
                  <a:schemeClr val="tx1"/>
                </a:solidFill>
                <a:sym typeface="+mn-ea"/>
              </a:rPr>
              <a:t>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a:t>
            </a:r>
            <a:r>
              <a:rPr lang="en-US" altLang="en-GB" sz="1800" u="sng" dirty="0"/>
              <a:t>Baltic II</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(AM2</a:t>
            </a:r>
            <a:r>
              <a:rPr lang="en-US" altLang="en-GB" sz="1800" u="sng" dirty="0" smtClean="0">
                <a:solidFill>
                  <a:schemeClr val="tx1"/>
                </a:solidFill>
              </a:rPr>
              <a:t>, Baltic II</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SFD motion</a:t>
            </a:r>
          </a:p>
          <a:p>
            <a:pPr eaLnBrk="0" hangingPunct="0">
              <a:lnSpc>
                <a:spcPct val="100000"/>
              </a:lnSpc>
              <a:spcBef>
                <a:spcPts val="0"/>
              </a:spcBef>
              <a:defRPr/>
            </a:pPr>
            <a:r>
              <a:rPr lang="en-US" altLang="en-GB" sz="1800" dirty="0" smtClean="0"/>
              <a:t>Spec Skeleton review</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3628152239"/>
              </p:ext>
            </p:ext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olidFill>
                            <a:schemeClr val="bg1">
                              <a:lumMod val="50000"/>
                            </a:schemeClr>
                          </a:solidFill>
                          <a:sym typeface="+mn-ea"/>
                        </a:rPr>
                        <a:t>802.11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(WPT/MAC)</a:t>
                      </a:r>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(Opening/FR/PHY)</a:t>
                      </a: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err="1" smtClean="0">
                          <a:sym typeface="+mn-ea"/>
                        </a:rPr>
                        <a:t>TGbp</a:t>
                      </a:r>
                      <a:r>
                        <a:rPr lang="en-US" altLang="zh-CN" sz="1800" dirty="0" smtClean="0">
                          <a:sym typeface="+mn-ea"/>
                        </a:rPr>
                        <a:t> (MAC)</a:t>
                      </a: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endParaRPr lang="zh-CN" altLang="en-US"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(PHY/MAC)</a:t>
                      </a:r>
                      <a:endParaRPr lang="zh-CN" altLang="en-US" sz="1800" dirty="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a:t>
            </a:r>
            <a:r>
              <a:rPr lang="en-US" altLang="en-GB" dirty="0" smtClean="0"/>
              <a:t>(11-24/1613r5) motions</a:t>
            </a:r>
          </a:p>
          <a:p>
            <a:pPr eaLnBrk="0" hangingPunct="0">
              <a:defRPr/>
            </a:pPr>
            <a:r>
              <a:rPr lang="en-US" altLang="en-US" dirty="0" smtClean="0"/>
              <a:t>Spec skeleton and topic volunteers review (Editor)</a:t>
            </a:r>
          </a:p>
          <a:p>
            <a:pPr lvl="1" eaLnBrk="0" hangingPunct="0">
              <a:defRPr/>
            </a:pPr>
            <a:r>
              <a:rPr lang="en-US" altLang="en-US" dirty="0" smtClean="0"/>
              <a:t>11-25/0614, </a:t>
            </a:r>
            <a:r>
              <a:rPr lang="en-US" altLang="zh-CN" dirty="0"/>
              <a:t>Proposed Specification Skeleton for </a:t>
            </a:r>
            <a:r>
              <a:rPr lang="en-US" altLang="zh-CN" dirty="0" err="1"/>
              <a:t>TGbp</a:t>
            </a:r>
            <a:r>
              <a:rPr lang="en-US" altLang="zh-CN" dirty="0"/>
              <a:t> </a:t>
            </a:r>
            <a:r>
              <a:rPr lang="en-US" altLang="zh-CN" dirty="0" smtClean="0"/>
              <a:t>D0.1</a:t>
            </a:r>
          </a:p>
          <a:p>
            <a:pPr lvl="1" eaLnBrk="0" hangingPunct="0">
              <a:defRPr/>
            </a:pPr>
            <a:r>
              <a:rPr lang="en-US" altLang="en-US" dirty="0" smtClean="0"/>
              <a:t>11-25/0613, </a:t>
            </a:r>
            <a:r>
              <a:rPr lang="en-US" altLang="zh-CN" dirty="0" err="1"/>
              <a:t>TGbp</a:t>
            </a:r>
            <a:r>
              <a:rPr lang="en-US" altLang="zh-CN" dirty="0"/>
              <a:t> Spec Text Topics and Volunteers</a:t>
            </a:r>
            <a:endParaRPr lang="en-GB" altLang="en-US" dirty="0" smtClean="0"/>
          </a:p>
          <a:p>
            <a:pPr eaLnBrk="0" hangingPunct="0">
              <a:defRPr/>
            </a:pPr>
            <a:r>
              <a:rPr lang="en-GB" altLang="en-US" dirty="0" smtClean="0"/>
              <a:t>Contribution discussion (</a:t>
            </a:r>
            <a:r>
              <a:rPr lang="en-US" altLang="en-GB" dirty="0" smtClean="0"/>
              <a:t>PHY</a:t>
            </a:r>
            <a:r>
              <a:rPr lang="en-GB" altLang="en-US" dirty="0" smtClean="0"/>
              <a:t>) [</a:t>
            </a:r>
            <a:r>
              <a:rPr lang="en-GB" altLang="en-US" sz="2100" i="1" dirty="0" smtClean="0"/>
              <a:t>2</a:t>
            </a:r>
            <a:r>
              <a:rPr lang="en-US" altLang="en-GB" sz="2100" i="1" dirty="0" smtClean="0"/>
              <a:t>0</a:t>
            </a:r>
            <a:r>
              <a:rPr lang="en-GB" altLang="en-US" sz="2100" i="1" dirty="0" smtClean="0"/>
              <a:t> </a:t>
            </a:r>
            <a:r>
              <a:rPr lang="en-GB" altLang="en-US" sz="2100" i="1" dirty="0" err="1" smtClean="0"/>
              <a:t>mins</a:t>
            </a:r>
            <a:r>
              <a:rPr lang="en-GB" altLang="en-US" sz="2100" i="1" dirty="0" smtClean="0"/>
              <a:t> for each including Q&amp;A if no prior request received</a:t>
            </a:r>
            <a:r>
              <a:rPr lang="en-GB" altLang="en-US" dirty="0" smtClean="0"/>
              <a:t>]</a:t>
            </a:r>
          </a:p>
          <a:p>
            <a:pPr lvl="1" eaLnBrk="0" hangingPunct="0">
              <a:defRPr/>
            </a:pPr>
            <a:r>
              <a:rPr lang="de-DE" altLang="zh-CN" sz="2100" dirty="0"/>
              <a:t>11-25/0784: AMP Spatial “Hidden Tag” Deployment Scenario – Dror Regev (Huawei) [early meeting requested]</a:t>
            </a:r>
          </a:p>
          <a:p>
            <a:pPr lvl="1" eaLnBrk="0" hangingPunct="0">
              <a:buFontTx/>
              <a:buChar char="–"/>
              <a:defRPr/>
            </a:pPr>
            <a:r>
              <a:rPr lang="en-US" altLang="zh-CN" sz="2100" dirty="0"/>
              <a:t>11-25/0771, Downlink Waveform Analysis, Nelson Costa (</a:t>
            </a:r>
            <a:r>
              <a:rPr lang="en-US" altLang="zh-CN" sz="2100" dirty="0" err="1"/>
              <a:t>Haila</a:t>
            </a:r>
            <a:r>
              <a:rPr lang="en-US" altLang="zh-CN" sz="2100" dirty="0"/>
              <a:t>)</a:t>
            </a:r>
          </a:p>
          <a:p>
            <a:pPr lvl="1" eaLnBrk="0" hangingPunct="0">
              <a:buFontTx/>
              <a:buChar char="–"/>
              <a:defRPr/>
            </a:pPr>
            <a:r>
              <a:rPr lang="en-US" altLang="zh-CN" sz="2100" dirty="0" smtClean="0"/>
              <a:t>11-25/0806</a:t>
            </a:r>
            <a:r>
              <a:rPr lang="en-US" altLang="zh-CN" sz="2100" dirty="0"/>
              <a:t>, Downlink Receiver Performance, Nelson Costa (</a:t>
            </a:r>
            <a:r>
              <a:rPr lang="en-US" altLang="zh-CN" sz="2100" dirty="0" err="1"/>
              <a:t>Haila</a:t>
            </a:r>
            <a:r>
              <a:rPr lang="en-US" altLang="zh-CN" sz="2100" dirty="0"/>
              <a:t>) [same time as 0771 requested</a:t>
            </a:r>
            <a:r>
              <a:rPr lang="en-US" altLang="zh-CN" sz="2100" dirty="0" smtClean="0"/>
              <a:t>]</a:t>
            </a:r>
          </a:p>
          <a:p>
            <a:pPr lvl="1" eaLnBrk="0" hangingPunct="0">
              <a:defRPr/>
            </a:pPr>
            <a:r>
              <a:rPr lang="zh-CN" altLang="zh-CN" sz="2100" dirty="0"/>
              <a:t>11-25/</a:t>
            </a:r>
            <a:r>
              <a:rPr lang="en-US" altLang="zh-CN" sz="2100" dirty="0"/>
              <a:t>0</a:t>
            </a:r>
            <a:r>
              <a:rPr lang="zh-CN" altLang="zh-CN" sz="2100" dirty="0"/>
              <a:t>797, AMP-Downlink-and-Backscattering-Carrier-Waveform – followup</a:t>
            </a:r>
            <a:r>
              <a:rPr lang="en-US" altLang="zh-CN" sz="2100" dirty="0"/>
              <a:t>, </a:t>
            </a:r>
            <a:r>
              <a:rPr lang="en-US" altLang="zh-CN" sz="2100" dirty="0" err="1"/>
              <a:t>Rui</a:t>
            </a:r>
            <a:r>
              <a:rPr lang="en-US" altLang="zh-CN" sz="2100" dirty="0"/>
              <a:t> Cao (NXP</a:t>
            </a:r>
            <a:r>
              <a:rPr lang="en-US" altLang="zh-CN" sz="2100" dirty="0" smtClean="0"/>
              <a:t>)</a:t>
            </a:r>
            <a:endParaRPr lang="en-US" altLang="zh-CN" sz="2100" dirty="0"/>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Mar plenary</a:t>
            </a:r>
            <a:r>
              <a:rPr lang="en-US" altLang="en-GB" sz="2400" dirty="0" smtClean="0">
                <a:sym typeface="+mn-ea"/>
              </a:rPr>
              <a:t> </a:t>
            </a:r>
            <a:r>
              <a:rPr lang="en-GB" altLang="en-US" sz="2400" dirty="0" smtClean="0">
                <a:sym typeface="+mn-ea"/>
              </a:rPr>
              <a:t>session </a:t>
            </a:r>
            <a:r>
              <a:rPr lang="en-US" altLang="en-GB" sz="2400" dirty="0" smtClean="0">
                <a:sym typeface="+mn-ea"/>
              </a:rPr>
              <a:t>and TGbp TCs before May 2025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mentor.ieee.org/802.11/dcn/25/11-25-0447-00-00bp-2025-03-plenary-meeting-minutes.docx</a:t>
            </a:r>
            <a:endParaRPr lang="en-GB" altLang="en-US" sz="2400" dirty="0" smtClean="0">
              <a:sym typeface="+mn-ea"/>
            </a:endParaRPr>
          </a:p>
          <a:p>
            <a:pPr lvl="1" indent="-342900" eaLnBrk="0" hangingPunct="0">
              <a:buFontTx/>
              <a:buChar char="-"/>
              <a:defRPr/>
            </a:pPr>
            <a:r>
              <a:rPr lang="en-GB" altLang="en-US" sz="2400" dirty="0">
                <a:sym typeface="+mn-ea"/>
                <a:hlinkClick r:id="rId3"/>
              </a:rPr>
              <a:t>https://</a:t>
            </a:r>
            <a:r>
              <a:rPr lang="en-GB" altLang="en-US" sz="2400" dirty="0" smtClean="0">
                <a:sym typeface="+mn-ea"/>
                <a:hlinkClick r:id="rId3"/>
              </a:rPr>
              <a:t>mentor.ieee.org/802.11/dcn/25/11-25-0630-01-00bp-teleconference-minutes-april-may-2025.docx</a:t>
            </a:r>
            <a:endParaRPr lang="en-GB" altLang="en-US" sz="2400" dirty="0" smtClean="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a:t>
            </a:r>
            <a:endParaRPr lang="en-GB"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mentor.ieee.org/802.11/dcn/24/11-24-1613-07-00bp-specification-framework-for-tgbp.docx</a:t>
            </a:r>
            <a:endParaRPr lang="en-GB" altLang="en-US" sz="2400" dirty="0" smtClean="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10685129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1800" dirty="0"/>
              <a:t>Call </a:t>
            </a:r>
            <a:r>
              <a:rPr lang="en-US" altLang="en-GB" sz="1800" dirty="0"/>
              <a:t>meeting to order and remind the group to record </a:t>
            </a:r>
            <a:r>
              <a:rPr lang="en-US" altLang="en-GB" sz="1800" dirty="0" smtClean="0"/>
              <a:t>attendance </a:t>
            </a:r>
            <a:r>
              <a:rPr lang="en-US" altLang="en-GB" sz="1800" dirty="0"/>
              <a:t>on imat.ieee.org</a:t>
            </a:r>
            <a:endParaRPr lang="en-GB" altLang="en-US" sz="1800" dirty="0"/>
          </a:p>
          <a:p>
            <a:pPr lvl="0" eaLnBrk="0" hangingPunct="0">
              <a:defRPr/>
            </a:pPr>
            <a:r>
              <a:rPr lang="en-GB" altLang="en-US" sz="1800" dirty="0"/>
              <a:t>IEEE-SA IPR policies </a:t>
            </a:r>
            <a:r>
              <a:rPr lang="en-US" altLang="en-GB" sz="1800" dirty="0"/>
              <a:t>and meeting rules</a:t>
            </a:r>
          </a:p>
          <a:p>
            <a:pPr lvl="0" eaLnBrk="0" hangingPunct="0">
              <a:defRPr/>
            </a:pPr>
            <a:r>
              <a:rPr lang="en-US" altLang="en-GB" sz="1800" dirty="0"/>
              <a:t>Approval of </a:t>
            </a:r>
            <a:r>
              <a:rPr lang="en-GB" altLang="en-US" sz="1800" dirty="0"/>
              <a:t>agenda</a:t>
            </a:r>
          </a:p>
          <a:p>
            <a:pPr eaLnBrk="0" hangingPunct="0">
              <a:defRPr/>
            </a:pPr>
            <a:r>
              <a:rPr lang="en-US" altLang="en-GB" sz="1800" dirty="0">
                <a:sym typeface="+mn-ea"/>
              </a:rPr>
              <a:t>Contribution discussion (PHY) </a:t>
            </a:r>
            <a:r>
              <a:rPr lang="en-GB" altLang="en-US" sz="1800" dirty="0"/>
              <a:t>[</a:t>
            </a:r>
            <a:r>
              <a:rPr lang="en-GB" altLang="en-US" sz="1800" i="1" dirty="0"/>
              <a:t>2</a:t>
            </a:r>
            <a:r>
              <a:rPr lang="en-US" altLang="en-GB" sz="1800" i="1" dirty="0"/>
              <a:t>0</a:t>
            </a:r>
            <a:r>
              <a:rPr lang="en-GB" altLang="en-US" sz="1800" i="1" dirty="0"/>
              <a:t> </a:t>
            </a:r>
            <a:r>
              <a:rPr lang="en-GB" altLang="en-US" sz="1800" i="1" dirty="0" err="1"/>
              <a:t>mins</a:t>
            </a:r>
            <a:r>
              <a:rPr lang="en-GB" altLang="en-US" sz="1800" i="1" dirty="0"/>
              <a:t> for each including Q&amp;A if no prior request received</a:t>
            </a:r>
            <a:r>
              <a:rPr lang="en-GB" altLang="en-US" sz="1800" dirty="0" smtClean="0"/>
              <a:t>]</a:t>
            </a:r>
            <a:endParaRPr lang="en-US" altLang="en-GB" sz="1800" dirty="0"/>
          </a:p>
          <a:p>
            <a:pPr lvl="1" eaLnBrk="0" hangingPunct="0">
              <a:defRPr/>
            </a:pPr>
            <a:r>
              <a:rPr lang="en-US" altLang="zh-CN" sz="1800" dirty="0"/>
              <a:t>11-25/0794, Initial Thoughts on AMP Downlink Sync Field Design, Steve </a:t>
            </a:r>
            <a:r>
              <a:rPr lang="en-US" altLang="zh-CN" sz="1800" dirty="0" err="1"/>
              <a:t>Shellhammer</a:t>
            </a:r>
            <a:r>
              <a:rPr lang="en-US" altLang="zh-CN" sz="1800" dirty="0"/>
              <a:t> (Qualcomm) [PM2 requested]</a:t>
            </a:r>
          </a:p>
          <a:p>
            <a:pPr lvl="1" eaLnBrk="0" hangingPunct="0">
              <a:buFontTx/>
              <a:buChar char="–"/>
              <a:defRPr/>
            </a:pPr>
            <a:r>
              <a:rPr lang="en-US" altLang="zh-CN" sz="1800" dirty="0"/>
              <a:t>11-25/0795, High Level Thoughts on Sync Field Design Discussion, You-Wei Chen (</a:t>
            </a:r>
            <a:r>
              <a:rPr lang="en-US" altLang="zh-CN" sz="1800" dirty="0" err="1"/>
              <a:t>MediaTek</a:t>
            </a:r>
            <a:r>
              <a:rPr lang="en-US" altLang="zh-CN" sz="1800" dirty="0"/>
              <a:t>)</a:t>
            </a:r>
          </a:p>
          <a:p>
            <a:pPr lvl="1" eaLnBrk="0" hangingPunct="0">
              <a:buFontTx/>
              <a:buChar char="–"/>
              <a:defRPr/>
            </a:pPr>
            <a:r>
              <a:rPr lang="en-US" altLang="zh-CN" sz="1800" dirty="0"/>
              <a:t>11-25/0799, Uplink SYNC Field Design for Backscatter STAs, </a:t>
            </a:r>
            <a:r>
              <a:rPr lang="en-US" altLang="zh-CN" sz="1800" dirty="0" err="1"/>
              <a:t>Manideep</a:t>
            </a:r>
            <a:r>
              <a:rPr lang="en-US" altLang="zh-CN" sz="1800" dirty="0"/>
              <a:t> </a:t>
            </a:r>
            <a:r>
              <a:rPr lang="en-US" altLang="zh-CN" sz="1800" dirty="0" err="1"/>
              <a:t>Dunna</a:t>
            </a:r>
            <a:r>
              <a:rPr lang="en-US" altLang="zh-CN" sz="1800" dirty="0"/>
              <a:t> (Qualcomm)</a:t>
            </a:r>
          </a:p>
          <a:p>
            <a:pPr lvl="1" eaLnBrk="0" hangingPunct="0">
              <a:buFontTx/>
              <a:buChar char="–"/>
              <a:defRPr/>
            </a:pPr>
            <a:r>
              <a:rPr lang="en-US" altLang="zh-CN" sz="1800" dirty="0"/>
              <a:t>11-25/0801, Sync field for AMP PPDU, </a:t>
            </a:r>
            <a:r>
              <a:rPr lang="en-US" altLang="zh-CN" sz="1800" dirty="0" err="1"/>
              <a:t>KeWang</a:t>
            </a:r>
            <a:r>
              <a:rPr lang="en-US" altLang="zh-CN" sz="1800" dirty="0"/>
              <a:t>(OPPO</a:t>
            </a:r>
            <a:r>
              <a:rPr lang="en-US" altLang="zh-CN" sz="1800" dirty="0" smtClean="0"/>
              <a:t>)</a:t>
            </a:r>
          </a:p>
          <a:p>
            <a:pPr lvl="1" eaLnBrk="0" hangingPunct="0">
              <a:defRPr/>
            </a:pPr>
            <a:r>
              <a:rPr lang="en-US" altLang="zh-CN" sz="1800" dirty="0"/>
              <a:t>11-25/0862, Discussion on uplink sync field design for active transmitters, Bin Qian (</a:t>
            </a:r>
            <a:r>
              <a:rPr lang="en-US" altLang="zh-CN" sz="1800" dirty="0"/>
              <a:t>Huawei)</a:t>
            </a:r>
          </a:p>
          <a:p>
            <a:pPr eaLnBrk="0" hangingPunct="0">
              <a:defRPr/>
            </a:pPr>
            <a:r>
              <a:rPr lang="en-GB" altLang="en-US" sz="1800" dirty="0" smtClean="0"/>
              <a:t>Any </a:t>
            </a:r>
            <a:r>
              <a:rPr lang="en-GB" altLang="en-US" sz="1800" dirty="0"/>
              <a:t>other business?</a:t>
            </a:r>
          </a:p>
          <a:p>
            <a:pPr lvl="0" eaLnBrk="0" hangingPunct="0">
              <a:defRPr/>
            </a:pPr>
            <a:r>
              <a:rPr lang="en-GB" altLang="en-US" sz="1800" dirty="0" smtClean="0">
                <a:sym typeface="+mn-ea"/>
              </a:rPr>
              <a:t>Recess</a:t>
            </a:r>
            <a:endParaRPr lang="en-GB" altLang="en-US" sz="1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6483505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dirty="0" smtClean="0"/>
              <a:t>]</a:t>
            </a:r>
            <a:endParaRPr lang="en-GB" altLang="en-US" sz="2400" dirty="0" smtClean="0"/>
          </a:p>
          <a:p>
            <a:pPr lvl="1" eaLnBrk="0" hangingPunct="0">
              <a:defRPr/>
            </a:pPr>
            <a:r>
              <a:rPr lang="en-US" altLang="zh-CN" sz="2400" dirty="0"/>
              <a:t>11-25/0772, Bi-static Backscatter Protection Mechanisms - follow up, Nelson Costa (</a:t>
            </a:r>
            <a:r>
              <a:rPr lang="en-US" altLang="zh-CN" sz="2400" dirty="0" err="1"/>
              <a:t>Haila</a:t>
            </a:r>
            <a:r>
              <a:rPr lang="en-US" altLang="zh-CN" sz="2400" dirty="0"/>
              <a:t>)</a:t>
            </a:r>
          </a:p>
          <a:p>
            <a:pPr lvl="1" eaLnBrk="0" hangingPunct="0">
              <a:defRPr/>
            </a:pPr>
            <a:r>
              <a:rPr lang="en-US" altLang="zh-CN" sz="2300" dirty="0" smtClean="0"/>
              <a:t>11-25/0782</a:t>
            </a:r>
            <a:r>
              <a:rPr lang="en-US" altLang="zh-CN" sz="2300" dirty="0"/>
              <a:t>, Signal Design for Wideband Single-Carrier OOK  - Leif </a:t>
            </a:r>
            <a:r>
              <a:rPr lang="en-US" altLang="zh-CN" sz="2300" dirty="0" err="1"/>
              <a:t>Wilhelmsson</a:t>
            </a:r>
            <a:r>
              <a:rPr lang="en-US" altLang="zh-CN" sz="2300" dirty="0"/>
              <a:t> (Ericsson AB)</a:t>
            </a:r>
          </a:p>
          <a:p>
            <a:pPr lvl="1" eaLnBrk="0" hangingPunct="0">
              <a:defRPr/>
            </a:pPr>
            <a:r>
              <a:rPr lang="zh-CN" altLang="zh-CN" sz="2300" dirty="0"/>
              <a:t>11-25/</a:t>
            </a:r>
            <a:r>
              <a:rPr lang="en-US" altLang="zh-CN" sz="2300" dirty="0"/>
              <a:t>0</a:t>
            </a:r>
            <a:r>
              <a:rPr lang="zh-CN" altLang="zh-CN" sz="2300" dirty="0"/>
              <a:t>798, AMP-OOK simulation methodology and baseline results</a:t>
            </a:r>
            <a:r>
              <a:rPr lang="en-US" altLang="zh-CN" sz="2300" dirty="0"/>
              <a:t>, </a:t>
            </a:r>
            <a:r>
              <a:rPr lang="en-US" altLang="zh-CN" sz="2300" dirty="0" err="1"/>
              <a:t>Rui</a:t>
            </a:r>
            <a:r>
              <a:rPr lang="en-US" altLang="zh-CN" sz="2300" dirty="0"/>
              <a:t> Cao (NXP)</a:t>
            </a:r>
            <a:endParaRPr lang="zh-CN" altLang="zh-CN" sz="2300" dirty="0"/>
          </a:p>
          <a:p>
            <a:pPr lvl="1" eaLnBrk="0" hangingPunct="0">
              <a:defRPr/>
            </a:pPr>
            <a:r>
              <a:rPr lang="en-US" altLang="zh-CN" sz="2300" dirty="0"/>
              <a:t>11-25/0802, OOK generation for AMP, </a:t>
            </a:r>
            <a:r>
              <a:rPr lang="en-US" altLang="zh-CN" sz="2300" dirty="0" err="1"/>
              <a:t>KeWang</a:t>
            </a:r>
            <a:r>
              <a:rPr lang="en-US" altLang="zh-CN" sz="2300" dirty="0"/>
              <a:t>(OPPO)</a:t>
            </a:r>
          </a:p>
          <a:p>
            <a:pPr lvl="1" eaLnBrk="0" hangingPunct="0">
              <a:defRPr/>
            </a:pPr>
            <a:r>
              <a:rPr lang="en-US" altLang="zh-CN" sz="2300" dirty="0"/>
              <a:t>11-25/0785, Frame Formats for Active TX AMP station, Solomon </a:t>
            </a:r>
            <a:r>
              <a:rPr lang="en-US" altLang="zh-CN" sz="2300" dirty="0" err="1"/>
              <a:t>Trainin</a:t>
            </a:r>
            <a:r>
              <a:rPr lang="en-US" altLang="zh-CN" sz="2300" dirty="0"/>
              <a:t> (</a:t>
            </a:r>
            <a:r>
              <a:rPr lang="en-US" altLang="zh-CN" sz="2300" dirty="0" err="1"/>
              <a:t>Wiliot</a:t>
            </a:r>
            <a:r>
              <a:rPr lang="en-US" altLang="zh-CN" sz="2300" dirty="0"/>
              <a:t>)</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2651390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PHY/MAC</a:t>
            </a:r>
            <a:r>
              <a:rPr lang="en-GB" altLang="en-US" dirty="0" smtClean="0">
                <a:sym typeface="+mn-ea"/>
              </a:rPr>
              <a:t>) </a:t>
            </a:r>
            <a:r>
              <a:rPr lang="en-GB" altLang="en-US" sz="2000"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sz="2000" dirty="0" smtClean="0"/>
              <a:t>]</a:t>
            </a:r>
            <a:r>
              <a:rPr lang="en-US" altLang="zh-CN" sz="2000" b="0" i="1" dirty="0" smtClean="0">
                <a:sym typeface="+mn-ea"/>
              </a:rPr>
              <a:t> </a:t>
            </a:r>
            <a:endParaRPr lang="en-US" altLang="zh-CN" sz="2000" b="0" i="1" dirty="0">
              <a:solidFill>
                <a:schemeClr val="tx1"/>
              </a:solidFill>
              <a:sym typeface="+mn-ea"/>
            </a:endParaRPr>
          </a:p>
          <a:p>
            <a:pPr lvl="1" eaLnBrk="0" hangingPunct="0">
              <a:defRPr/>
            </a:pPr>
            <a:r>
              <a:rPr lang="en-US" altLang="zh-CN" sz="2400" dirty="0"/>
              <a:t>11-25/0790, Remaining Issues of AMP PPDU Design, </a:t>
            </a:r>
            <a:r>
              <a:rPr lang="en-US" altLang="zh-CN" sz="2400" dirty="0" err="1"/>
              <a:t>Yinan</a:t>
            </a:r>
            <a:r>
              <a:rPr lang="en-US" altLang="zh-CN" sz="2400" dirty="0"/>
              <a:t> Qi (OPPO)</a:t>
            </a:r>
          </a:p>
          <a:p>
            <a:pPr lvl="1" eaLnBrk="0" hangingPunct="0">
              <a:defRPr/>
            </a:pPr>
            <a:r>
              <a:rPr lang="zh-CN" altLang="zh-CN" sz="2400" dirty="0" smtClean="0"/>
              <a:t>11</a:t>
            </a:r>
            <a:r>
              <a:rPr lang="zh-CN" altLang="zh-CN" sz="2400" dirty="0"/>
              <a:t>-25/0816r0,</a:t>
            </a:r>
            <a:r>
              <a:rPr lang="en-US" altLang="zh-CN" sz="2400" dirty="0"/>
              <a:t> </a:t>
            </a:r>
            <a:r>
              <a:rPr lang="zh-CN" altLang="zh-CN" sz="2400" dirty="0"/>
              <a:t>Feasibility Study of Mono-static Backscatter in Sub-1 GHz, Panpan Li </a:t>
            </a:r>
            <a:r>
              <a:rPr lang="zh-CN" altLang="zh-CN" sz="2200" dirty="0"/>
              <a:t>(Huawei)</a:t>
            </a:r>
            <a:endParaRPr lang="en-US" altLang="zh-CN" sz="2200" dirty="0"/>
          </a:p>
          <a:p>
            <a:pPr lvl="1" eaLnBrk="0" hangingPunct="0">
              <a:defRPr/>
            </a:pPr>
            <a:r>
              <a:rPr lang="zh-CN" altLang="zh-CN" sz="2200" dirty="0"/>
              <a:t>11-25/0820r0, AMP Bi-static Backscatter in 2.4GHz, Panpan Li (Huawei)</a:t>
            </a:r>
            <a:endParaRPr lang="en-US" altLang="zh-CN" sz="2200" dirty="0"/>
          </a:p>
          <a:p>
            <a:pPr lvl="1" eaLnBrk="0" hangingPunct="0">
              <a:buFontTx/>
              <a:buChar char="–"/>
              <a:defRPr/>
            </a:pPr>
            <a:r>
              <a:rPr lang="en-US" altLang="en-US" sz="2200" dirty="0">
                <a:sym typeface="+mn-ea"/>
              </a:rPr>
              <a:t>11-25/0424, AMP information exchange, </a:t>
            </a:r>
            <a:r>
              <a:rPr lang="en-US" altLang="en-US" sz="2200" dirty="0" err="1">
                <a:sym typeface="+mn-ea"/>
              </a:rPr>
              <a:t>Liwen</a:t>
            </a:r>
            <a:r>
              <a:rPr lang="en-US" altLang="en-US" sz="2200" dirty="0">
                <a:sym typeface="+mn-ea"/>
              </a:rPr>
              <a:t> (NXP)</a:t>
            </a:r>
          </a:p>
          <a:p>
            <a:pPr lvl="1" eaLnBrk="0" hangingPunct="0">
              <a:defRPr/>
            </a:pPr>
            <a:r>
              <a:rPr lang="en-US" altLang="en-US" sz="2200" dirty="0">
                <a:sym typeface="+mn-ea"/>
              </a:rPr>
              <a:t>11-25/0776, AMP frames follow up, Alfred </a:t>
            </a:r>
            <a:r>
              <a:rPr lang="en-US" altLang="en-US" sz="2200" dirty="0" err="1">
                <a:sym typeface="+mn-ea"/>
              </a:rPr>
              <a:t>Asterjadhi</a:t>
            </a:r>
            <a:r>
              <a:rPr lang="en-US" altLang="en-US" sz="2200" dirty="0">
                <a:sym typeface="+mn-ea"/>
              </a:rPr>
              <a:t> (Qualcomm)</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778419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t>
            </a:r>
            <a:r>
              <a:rPr lang="en-US" altLang="en-GB" dirty="0" smtClean="0"/>
              <a:t>agenda</a:t>
            </a:r>
          </a:p>
          <a:p>
            <a:pPr eaLnBrk="0" hangingPunct="0">
              <a:defRPr/>
            </a:pPr>
            <a:r>
              <a:rPr lang="en-US" altLang="en-GB" dirty="0"/>
              <a:t>Contribution discussion (MAC) </a:t>
            </a:r>
            <a:r>
              <a:rPr lang="en-GB" altLang="en-US" sz="2200" i="1" dirty="0" smtClean="0">
                <a:sym typeface="+mn-ea"/>
              </a:rPr>
              <a:t>[</a:t>
            </a:r>
            <a:r>
              <a:rPr lang="en-US" altLang="en-GB" sz="2200" i="1" dirty="0">
                <a:sym typeface="+mn-ea"/>
              </a:rPr>
              <a:t>20 </a:t>
            </a:r>
            <a:r>
              <a:rPr lang="en-US" altLang="en-GB" sz="2200" i="1" dirty="0" err="1">
                <a:sym typeface="+mn-ea"/>
              </a:rPr>
              <a:t>mins</a:t>
            </a:r>
            <a:r>
              <a:rPr lang="en-US" altLang="en-GB" sz="2200" i="1" dirty="0">
                <a:sym typeface="+mn-ea"/>
              </a:rPr>
              <a:t> for each including Q&amp;A if no prior request </a:t>
            </a:r>
            <a:r>
              <a:rPr lang="en-GB" altLang="en-US" sz="2200" i="1" dirty="0">
                <a:sym typeface="+mn-ea"/>
              </a:rPr>
              <a:t>]</a:t>
            </a:r>
            <a:r>
              <a:rPr lang="en-US" altLang="zh-CN" sz="2200" b="0" i="1" dirty="0">
                <a:sym typeface="+mn-ea"/>
              </a:rPr>
              <a:t> </a:t>
            </a:r>
            <a:endParaRPr lang="en-US" altLang="en-GB" sz="2200" b="0" i="1" dirty="0"/>
          </a:p>
          <a:p>
            <a:pPr lvl="1" eaLnBrk="0" hangingPunct="0">
              <a:defRPr/>
            </a:pPr>
            <a:r>
              <a:rPr lang="en-US" altLang="zh-CN" dirty="0"/>
              <a:t>11-25/0779, E2E Operation of AMP-enabled Non-AP STAs, </a:t>
            </a:r>
            <a:r>
              <a:rPr lang="en-US" altLang="zh-CN" dirty="0" err="1"/>
              <a:t>Sanket</a:t>
            </a:r>
            <a:r>
              <a:rPr lang="en-US" altLang="zh-CN" dirty="0"/>
              <a:t> </a:t>
            </a:r>
            <a:r>
              <a:rPr lang="en-US" altLang="zh-CN" dirty="0" err="1"/>
              <a:t>Kalamkar</a:t>
            </a:r>
            <a:r>
              <a:rPr lang="en-US" altLang="zh-CN" dirty="0"/>
              <a:t> (Qualcomm)</a:t>
            </a:r>
          </a:p>
          <a:p>
            <a:pPr lvl="1" eaLnBrk="0" hangingPunct="0">
              <a:defRPr/>
            </a:pPr>
            <a:r>
              <a:rPr lang="en-US" altLang="zh-CN" dirty="0" smtClean="0"/>
              <a:t>11-25/0783</a:t>
            </a:r>
            <a:r>
              <a:rPr lang="en-US" altLang="zh-CN" dirty="0"/>
              <a:t>, MAC Comparison for Active AMP Operation, Sebastian Max (Ericsson)</a:t>
            </a:r>
          </a:p>
          <a:p>
            <a:pPr lvl="1" eaLnBrk="0" hangingPunct="0">
              <a:defRPr/>
            </a:pPr>
            <a:r>
              <a:rPr lang="zh-CN" altLang="zh-CN" dirty="0" smtClean="0"/>
              <a:t>11</a:t>
            </a:r>
            <a:r>
              <a:rPr lang="zh-CN" altLang="zh-CN" dirty="0"/>
              <a:t>-25/0786r0,</a:t>
            </a:r>
            <a:r>
              <a:rPr lang="en-US" altLang="zh-CN" dirty="0"/>
              <a:t> </a:t>
            </a:r>
            <a:r>
              <a:rPr lang="zh-CN" altLang="zh-CN" dirty="0"/>
              <a:t>AMP Bi-Static Backscatter Control, Ian Bajaj (Huawei)</a:t>
            </a:r>
          </a:p>
          <a:p>
            <a:pPr lvl="1" eaLnBrk="0" hangingPunct="0">
              <a:defRPr/>
            </a:pPr>
            <a:r>
              <a:rPr lang="zh-CN" altLang="zh-CN" dirty="0"/>
              <a:t>11-25/0787r0,</a:t>
            </a:r>
            <a:r>
              <a:rPr lang="en-US" altLang="zh-CN" dirty="0"/>
              <a:t> </a:t>
            </a:r>
            <a:r>
              <a:rPr lang="zh-CN" altLang="zh-CN" dirty="0"/>
              <a:t>Follow-up on AMP Open Service Period, Ian Bajaj (Huawei)</a:t>
            </a:r>
          </a:p>
          <a:p>
            <a:pPr lvl="1" eaLnBrk="0" hangingPunct="0">
              <a:defRPr/>
            </a:pPr>
            <a:r>
              <a:rPr lang="zh-CN" altLang="zh-CN" dirty="0"/>
              <a:t>11-25/0788r0</a:t>
            </a:r>
            <a:r>
              <a:rPr lang="en-US" altLang="zh-CN" dirty="0"/>
              <a:t>, </a:t>
            </a:r>
            <a:r>
              <a:rPr lang="zh-CN" altLang="zh-CN" dirty="0"/>
              <a:t>AMP Operation Status Reporting, Ian Bajaj (Huawei)</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6907998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t>[</a:t>
            </a:r>
            <a:r>
              <a:rPr lang="en-GB" altLang="en-US" sz="2200" i="1" dirty="0"/>
              <a:t>2</a:t>
            </a:r>
            <a:r>
              <a:rPr lang="en-US" altLang="en-GB" sz="2200" i="1" dirty="0"/>
              <a:t>0</a:t>
            </a:r>
            <a:r>
              <a:rPr lang="en-GB" altLang="en-US" sz="2200" i="1" dirty="0"/>
              <a:t> </a:t>
            </a:r>
            <a:r>
              <a:rPr lang="en-GB" altLang="en-US" sz="2200" i="1" dirty="0" err="1"/>
              <a:t>mins</a:t>
            </a:r>
            <a:r>
              <a:rPr lang="en-GB" altLang="en-US" sz="2200" i="1" dirty="0"/>
              <a:t> for each including Q&amp;A if no prior request received</a:t>
            </a:r>
            <a:r>
              <a:rPr lang="en-GB" altLang="en-US" dirty="0" smtClean="0"/>
              <a:t>]</a:t>
            </a:r>
            <a:endParaRPr lang="en-US" altLang="en-GB" dirty="0"/>
          </a:p>
          <a:p>
            <a:pPr lvl="1" eaLnBrk="0" hangingPunct="0">
              <a:defRPr/>
            </a:pPr>
            <a:r>
              <a:rPr lang="en-US" altLang="zh-CN" dirty="0"/>
              <a:t>11-25/0789, Energy-Level Status Reporting for AMP Devices - Follow-Up, Mahmoud </a:t>
            </a:r>
            <a:r>
              <a:rPr lang="en-US" altLang="zh-CN" dirty="0" err="1"/>
              <a:t>Hasabelnaby</a:t>
            </a:r>
            <a:r>
              <a:rPr lang="en-US" altLang="zh-CN" dirty="0"/>
              <a:t> (Huawei) </a:t>
            </a:r>
          </a:p>
          <a:p>
            <a:pPr lvl="1" eaLnBrk="0" hangingPunct="0">
              <a:defRPr/>
            </a:pPr>
            <a:r>
              <a:rPr lang="en-US" altLang="zh-CN" dirty="0" smtClean="0"/>
              <a:t>11-25/0803</a:t>
            </a:r>
            <a:r>
              <a:rPr lang="en-US" altLang="zh-CN" dirty="0"/>
              <a:t>, Follow-up on access message for AMP, </a:t>
            </a:r>
            <a:r>
              <a:rPr lang="en-US" altLang="zh-CN" dirty="0" err="1"/>
              <a:t>WeiJie</a:t>
            </a:r>
            <a:r>
              <a:rPr lang="en-US" altLang="zh-CN" dirty="0"/>
              <a:t> XU(OPPO)</a:t>
            </a:r>
          </a:p>
          <a:p>
            <a:pPr lvl="1" eaLnBrk="0" hangingPunct="0">
              <a:buFontTx/>
              <a:buChar char="–"/>
              <a:defRPr/>
            </a:pPr>
            <a:r>
              <a:rPr lang="en-US" altLang="zh-CN" dirty="0" smtClean="0"/>
              <a:t>11-25/0813</a:t>
            </a:r>
            <a:r>
              <a:rPr lang="en-US" altLang="zh-CN" dirty="0"/>
              <a:t>, Follow up on Duty-cycle operation for AMP, </a:t>
            </a:r>
            <a:r>
              <a:rPr lang="en-US" altLang="zh-CN" dirty="0" err="1"/>
              <a:t>Chuanfeng</a:t>
            </a:r>
            <a:r>
              <a:rPr lang="en-US" altLang="zh-CN" dirty="0"/>
              <a:t> He(OPPO)</a:t>
            </a:r>
          </a:p>
          <a:p>
            <a:pPr lvl="1" eaLnBrk="0" hangingPunct="0">
              <a:buFontTx/>
              <a:buChar char="–"/>
              <a:defRPr/>
            </a:pPr>
            <a:r>
              <a:rPr lang="en-US" altLang="zh-CN" dirty="0"/>
              <a:t>11-25/0814, Follow up on TSF for trigger based AMP, </a:t>
            </a:r>
            <a:r>
              <a:rPr lang="en-US" altLang="zh-CN" dirty="0" err="1"/>
              <a:t>Chuanfeng</a:t>
            </a:r>
            <a:r>
              <a:rPr lang="en-US" altLang="zh-CN" dirty="0"/>
              <a:t> He(OPPO)</a:t>
            </a:r>
          </a:p>
          <a:p>
            <a:pPr lvl="1" eaLnBrk="0" hangingPunct="0">
              <a:buFontTx/>
              <a:buChar char="–"/>
              <a:defRPr/>
            </a:pPr>
            <a:r>
              <a:rPr lang="en-US" altLang="zh-CN" dirty="0"/>
              <a:t>11-25/0815, UL access mechanisms for Active </a:t>
            </a:r>
            <a:r>
              <a:rPr lang="en-US" altLang="zh-CN" dirty="0" err="1"/>
              <a:t>Tx</a:t>
            </a:r>
            <a:r>
              <a:rPr lang="en-US" altLang="zh-CN" dirty="0"/>
              <a:t> AMP STAs, </a:t>
            </a:r>
            <a:r>
              <a:rPr lang="en-US" altLang="zh-CN" dirty="0" err="1"/>
              <a:t>Chuanfeng</a:t>
            </a:r>
            <a:r>
              <a:rPr lang="en-US" altLang="zh-CN" dirty="0"/>
              <a:t> He(OPPO)</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27200740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May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(WPT/SEC) </a:t>
            </a:r>
            <a:r>
              <a:rPr lang="en-GB" altLang="en-US" dirty="0" smtClean="0">
                <a:sym typeface="+mn-ea"/>
              </a:rPr>
              <a:t>[</a:t>
            </a:r>
            <a:r>
              <a:rPr lang="en-GB" altLang="en-US" sz="2300" i="1" dirty="0"/>
              <a:t>2</a:t>
            </a:r>
            <a:r>
              <a:rPr lang="en-US" altLang="en-GB" sz="2300" i="1" dirty="0"/>
              <a:t>0</a:t>
            </a:r>
            <a:r>
              <a:rPr lang="en-GB" altLang="en-US" sz="2300" i="1" dirty="0"/>
              <a:t> </a:t>
            </a:r>
            <a:r>
              <a:rPr lang="en-GB" altLang="en-US" sz="2300" i="1" dirty="0" err="1"/>
              <a:t>mins</a:t>
            </a:r>
            <a:r>
              <a:rPr lang="en-GB" altLang="en-US" sz="2300" i="1" dirty="0"/>
              <a:t> for each including Q&amp;A if no prior request received</a:t>
            </a:r>
            <a:r>
              <a:rPr lang="en-GB" altLang="en-US" dirty="0" smtClean="0">
                <a:sym typeface="+mn-ea"/>
              </a:rPr>
              <a:t>]</a:t>
            </a:r>
            <a:endParaRPr lang="en-US" altLang="en-GB" dirty="0"/>
          </a:p>
          <a:p>
            <a:pPr lvl="1" eaLnBrk="0" hangingPunct="0">
              <a:buFontTx/>
              <a:buChar char="–"/>
              <a:defRPr/>
            </a:pPr>
            <a:r>
              <a:rPr lang="en-US" altLang="zh-CN" sz="2400" dirty="0" smtClean="0"/>
              <a:t>11-25/0792</a:t>
            </a:r>
            <a:r>
              <a:rPr lang="en-US" altLang="zh-CN" sz="2400" dirty="0"/>
              <a:t>, Follow up on Correspondence between Energizers and AMP non-AP STAs, </a:t>
            </a:r>
            <a:r>
              <a:rPr lang="en-US" altLang="zh-CN" sz="2400" dirty="0" err="1"/>
              <a:t>Yinan</a:t>
            </a:r>
            <a:r>
              <a:rPr lang="en-US" altLang="zh-CN" sz="2400" dirty="0"/>
              <a:t> Qi (OPPO) </a:t>
            </a:r>
          </a:p>
          <a:p>
            <a:pPr lvl="1" eaLnBrk="0" hangingPunct="0">
              <a:buFontTx/>
              <a:buChar char="–"/>
              <a:defRPr/>
            </a:pPr>
            <a:r>
              <a:rPr lang="en-US" altLang="zh-CN" sz="2400" dirty="0"/>
              <a:t>11-25/0791, Remaining Issues of WPT, </a:t>
            </a:r>
            <a:r>
              <a:rPr lang="en-US" altLang="zh-CN" sz="2400" dirty="0" err="1"/>
              <a:t>Yinan</a:t>
            </a:r>
            <a:r>
              <a:rPr lang="en-US" altLang="zh-CN" sz="2400" dirty="0"/>
              <a:t> Qi (OPPO) </a:t>
            </a:r>
          </a:p>
          <a:p>
            <a:pPr lvl="1" eaLnBrk="0" hangingPunct="0">
              <a:buFontTx/>
              <a:buChar char="–"/>
              <a:defRPr/>
            </a:pPr>
            <a:r>
              <a:rPr lang="zh-CN" altLang="zh-CN" sz="2400" dirty="0"/>
              <a:t>11-25</a:t>
            </a:r>
            <a:r>
              <a:rPr lang="en-US" altLang="zh-CN" sz="2400" dirty="0"/>
              <a:t>/0</a:t>
            </a:r>
            <a:r>
              <a:rPr lang="zh-CN" altLang="zh-CN" sz="2400" dirty="0"/>
              <a:t>819, AMP Security – follow up, Rojan Chitrakar (Huawei)</a:t>
            </a:r>
            <a:endParaRPr lang="en-US" altLang="zh-CN" sz="2400" dirty="0"/>
          </a:p>
          <a:p>
            <a:pPr lvl="1" eaLnBrk="0" hangingPunct="0">
              <a:buFontTx/>
              <a:buChar char="–"/>
              <a:defRPr/>
            </a:pPr>
            <a:r>
              <a:rPr lang="en-US" altLang="zh-CN" sz="2400" dirty="0"/>
              <a:t>11-25/0831, Low-Complexity Provisioning Methods for Low-Complexity Secure AMP Communications, Hui Luo (Infineon)</a:t>
            </a:r>
          </a:p>
          <a:p>
            <a:pPr lvl="1" eaLnBrk="0" hangingPunct="0">
              <a:buFontTx/>
              <a:buChar char="–"/>
              <a:defRPr/>
            </a:pPr>
            <a:r>
              <a:rPr lang="en-US" altLang="zh-CN" sz="2400" dirty="0"/>
              <a:t>11-25/0860, Thoughts on secure AMP operation, </a:t>
            </a:r>
            <a:r>
              <a:rPr lang="en-US" altLang="zh-CN" sz="2400" dirty="0" err="1"/>
              <a:t>Chuanfeng</a:t>
            </a:r>
            <a:r>
              <a:rPr lang="en-US" altLang="zh-CN" sz="2400" dirty="0"/>
              <a:t> He(OPPO</a:t>
            </a:r>
            <a:r>
              <a:rPr lang="en-US" altLang="zh-CN" sz="2400" dirty="0" smtClean="0"/>
              <a:t>)</a:t>
            </a:r>
            <a:r>
              <a:rPr lang="en-US" altLang="en-US" sz="24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10477955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Motions (TG motions refer to 11-24/1322)</a:t>
            </a:r>
          </a:p>
          <a:p>
            <a:pPr eaLnBrk="0" hangingPunct="0">
              <a:defRPr/>
            </a:pPr>
            <a:r>
              <a:rPr lang="en-US" altLang="en-GB" dirty="0">
                <a:sym typeface="+mn-ea"/>
              </a:rPr>
              <a:t>Timeline Review</a:t>
            </a:r>
            <a:endParaRPr lang="en-US" altLang="en-GB" dirty="0"/>
          </a:p>
          <a:p>
            <a:pPr eaLnBrk="0" hangingPunct="0">
              <a:defRPr/>
            </a:pPr>
            <a:r>
              <a:rPr lang="en-US" altLang="en-GB" dirty="0"/>
              <a:t>Teleconference Plan</a:t>
            </a:r>
          </a:p>
          <a:p>
            <a:pPr eaLnBrk="0" hangingPunct="0">
              <a:defRPr/>
            </a:pPr>
            <a:r>
              <a:rPr lang="en-US" altLang="en-GB" sz="2400" dirty="0" smtClean="0">
                <a:sym typeface="+mn-ea"/>
              </a:rPr>
              <a:t>Contribution discussion (if time allows)</a:t>
            </a:r>
            <a:endParaRPr lang="en-US" altLang="en-GB" sz="2400" dirty="0" smtClean="0"/>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a:t>
            </a:r>
            <a:r>
              <a:rPr lang="en-US" altLang="en-US" sz="2000" kern="0" dirty="0" smtClean="0">
                <a:solidFill>
                  <a:schemeClr val="tx1"/>
                </a:solidFill>
                <a:sym typeface="+mn-ea"/>
              </a:rPr>
              <a:t>Jul, 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(unchanged)</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8610374" cy="3354102"/>
          </a:xfrm>
          <a:prstGeom prst="rect">
            <a:avLst/>
          </a:prstGeom>
          <a:noFill/>
          <a:ln w="9525">
            <a:noFill/>
          </a:ln>
        </p:spPr>
        <p:txBody>
          <a:bodyPr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May 27</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3</a:t>
            </a:r>
            <a:r>
              <a:rPr lang="en-US" altLang="zh-CN" sz="2400" kern="0" baseline="30000" dirty="0" smtClean="0">
                <a:solidFill>
                  <a:schemeClr val="tx1"/>
                </a:solidFill>
                <a:sym typeface="+mn-ea"/>
              </a:rPr>
              <a:t>rd</a:t>
            </a:r>
            <a:r>
              <a:rPr lang="en-US" altLang="zh-CN"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strike="sngStrike" kern="0" dirty="0" smtClean="0">
                <a:solidFill>
                  <a:schemeClr val="tx1"/>
                </a:solidFill>
                <a:sym typeface="+mn-ea"/>
              </a:rPr>
              <a:t>Jun 10</a:t>
            </a:r>
            <a:r>
              <a:rPr lang="en-US" altLang="en-US" sz="2400" strike="sngStrike" kern="0" baseline="30000" dirty="0" smtClean="0">
                <a:solidFill>
                  <a:schemeClr val="tx1"/>
                </a:solidFill>
                <a:sym typeface="+mn-ea"/>
              </a:rPr>
              <a:t>th</a:t>
            </a:r>
            <a:r>
              <a:rPr lang="en-US" altLang="en-US" sz="2400" strike="sngStrike" kern="0" dirty="0" smtClean="0">
                <a:solidFill>
                  <a:schemeClr val="tx1"/>
                </a:solidFill>
                <a:sym typeface="+mn-ea"/>
              </a:rPr>
              <a:t> (Tuesday), 10:00am, ET, 2 hours; </a:t>
            </a:r>
            <a:r>
              <a:rPr lang="en-US" altLang="en-US" sz="2400" strike="sngStrike" kern="0" dirty="0" err="1" smtClean="0">
                <a:solidFill>
                  <a:schemeClr val="tx1"/>
                </a:solidFill>
                <a:sym typeface="+mn-ea"/>
              </a:rPr>
              <a:t>Webex</a:t>
            </a:r>
            <a:r>
              <a:rPr lang="en-US" altLang="en-US" sz="2400" strike="sngStrike" kern="0" dirty="0" smtClean="0">
                <a:solidFill>
                  <a:schemeClr val="tx1"/>
                </a:solidFill>
                <a:sym typeface="+mn-ea"/>
              </a:rPr>
              <a:t> (WFA member meeting)</a:t>
            </a: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Jun </a:t>
            </a:r>
            <a:r>
              <a:rPr lang="en-US" altLang="en-US" sz="2400" kern="0" dirty="0" smtClean="0">
                <a:solidFill>
                  <a:schemeClr val="tx1"/>
                </a:solidFill>
                <a:sym typeface="+mn-ea"/>
              </a:rPr>
              <a:t>17</a:t>
            </a:r>
            <a:r>
              <a:rPr lang="en-US" altLang="en-US" sz="2400" kern="0" baseline="30000" dirty="0" smtClean="0">
                <a:solidFill>
                  <a:schemeClr val="tx1"/>
                </a:solidFill>
                <a:sym typeface="+mn-ea"/>
              </a:rPr>
              <a:t>th</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24</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Jun </a:t>
            </a:r>
            <a:r>
              <a:rPr lang="en-US" altLang="en-US" sz="2400" kern="0" dirty="0" smtClean="0">
                <a:solidFill>
                  <a:schemeClr val="tx1"/>
                </a:solidFill>
                <a:sym typeface="+mn-ea"/>
              </a:rPr>
              <a:t>1</a:t>
            </a:r>
            <a:r>
              <a:rPr lang="en-US" altLang="en-US" sz="2400" kern="0" baseline="30000" dirty="0" smtClean="0">
                <a:solidFill>
                  <a:schemeClr val="tx1"/>
                </a:solidFill>
                <a:sym typeface="+mn-ea"/>
              </a:rPr>
              <a:t>st</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r>
              <a:rPr lang="en-US" altLang="en-US" sz="2400" kern="0" dirty="0" smtClean="0">
                <a:solidFill>
                  <a:schemeClr val="tx1"/>
                </a:solidFill>
                <a:sym typeface="+mn-ea"/>
              </a:rPr>
              <a:t> </a:t>
            </a: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Jul 8</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Jul 15</a:t>
            </a:r>
            <a:r>
              <a:rPr lang="en-US" altLang="en-US" sz="2400" kern="0" baseline="30000" dirty="0" smtClean="0">
                <a:solidFill>
                  <a:schemeClr val="tx1"/>
                </a:solidFill>
                <a:sym typeface="+mn-ea"/>
              </a:rPr>
              <a:t>th</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strike="sngStrike" kern="0" dirty="0" smtClean="0">
                <a:solidFill>
                  <a:schemeClr val="tx1"/>
                </a:solidFill>
                <a:cs typeface="+mn-ea"/>
                <a:sym typeface="+mn-ea"/>
              </a:rPr>
              <a:t>Jul 22</a:t>
            </a:r>
            <a:r>
              <a:rPr lang="en-US" altLang="en-US" sz="2400" strike="sngStrike" kern="0" baseline="30000" dirty="0" smtClean="0">
                <a:solidFill>
                  <a:schemeClr val="tx1"/>
                </a:solidFill>
                <a:cs typeface="+mn-ea"/>
                <a:sym typeface="+mn-ea"/>
              </a:rPr>
              <a:t>nd</a:t>
            </a:r>
            <a:r>
              <a:rPr lang="en-US" altLang="en-US" sz="2400" strike="sngStrike" kern="0" dirty="0" smtClean="0">
                <a:solidFill>
                  <a:schemeClr val="tx1"/>
                </a:solidFill>
                <a:cs typeface="+mn-ea"/>
                <a:sym typeface="+mn-ea"/>
              </a:rPr>
              <a:t> </a:t>
            </a:r>
            <a:r>
              <a:rPr lang="en-US" altLang="en-US" sz="2400" strike="sngStrike" kern="0" dirty="0">
                <a:solidFill>
                  <a:schemeClr val="tx1"/>
                </a:solidFill>
                <a:sym typeface="+mn-ea"/>
              </a:rPr>
              <a:t>(Tuesday), 10:00am, ET, 2 hours; </a:t>
            </a:r>
            <a:r>
              <a:rPr lang="en-US" altLang="en-US" sz="2400" strike="sngStrike" kern="0" dirty="0" err="1" smtClean="0">
                <a:solidFill>
                  <a:schemeClr val="tx1"/>
                </a:solidFill>
                <a:sym typeface="+mn-ea"/>
              </a:rPr>
              <a:t>Webex</a:t>
            </a:r>
            <a:r>
              <a:rPr lang="en-US" altLang="en-US" sz="2400" strike="sngStrike" kern="0" dirty="0" smtClean="0">
                <a:solidFill>
                  <a:schemeClr val="tx1"/>
                </a:solidFill>
                <a:sym typeface="+mn-ea"/>
              </a:rPr>
              <a:t> (11bn </a:t>
            </a:r>
            <a:r>
              <a:rPr lang="en-US" altLang="en-US" sz="2400" strike="sngStrike" kern="0" dirty="0" err="1" smtClean="0">
                <a:solidFill>
                  <a:schemeClr val="tx1"/>
                </a:solidFill>
                <a:sym typeface="+mn-ea"/>
              </a:rPr>
              <a:t>adhoc</a:t>
            </a:r>
            <a:r>
              <a:rPr lang="en-US" altLang="en-US" sz="2400" strike="sngStrike" kern="0" dirty="0" smtClean="0">
                <a:solidFill>
                  <a:schemeClr val="tx1"/>
                </a:solidFill>
                <a:sym typeface="+mn-ea"/>
              </a:rPr>
              <a:t> meeting)</a:t>
            </a:r>
            <a:endParaRPr lang="en-US" altLang="en-US" sz="2400" strike="sngStrike"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(Options </a:t>
            </a:r>
            <a:r>
              <a:rPr lang="en-US" altLang="zh-CN" sz="2800" i="1" kern="0" dirty="0" err="1" smtClean="0"/>
              <a:t>t.b.d</a:t>
            </a:r>
            <a:r>
              <a:rPr lang="en-US" altLang="zh-CN" sz="2800" i="1" kern="0" dirty="0" smtClean="0"/>
              <a:t>.</a:t>
            </a:r>
            <a:r>
              <a:rPr lang="en-US" altLang="zh-CN" sz="2800" kern="0" dirty="0" smtClean="0"/>
              <a:t>)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3710</TotalTime>
  <Words>2955</Words>
  <Application>Microsoft Office PowerPoint</Application>
  <PresentationFormat>宽屏</PresentationFormat>
  <Paragraphs>561</Paragraphs>
  <Slides>38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38</vt:i4>
      </vt:variant>
    </vt:vector>
  </HeadingPairs>
  <TitlesOfParts>
    <vt:vector size="49"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563</cp:revision>
  <cp:lastPrinted>2014-11-04T15:04:00Z</cp:lastPrinted>
  <dcterms:created xsi:type="dcterms:W3CDTF">2007-04-17T18:10:00Z</dcterms:created>
  <dcterms:modified xsi:type="dcterms:W3CDTF">2025-05-11T19:17:31Z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14ADBF2AD70042D08261EBA42F39C26D</vt:lpwstr>
  </property>
</Properties>
</file>