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68" r:id="rId4"/>
    <p:sldId id="294" r:id="rId5"/>
    <p:sldId id="269" r:id="rId6"/>
    <p:sldId id="260" r:id="rId7"/>
    <p:sldId id="261" r:id="rId8"/>
    <p:sldId id="263" r:id="rId9"/>
    <p:sldId id="283" r:id="rId10"/>
    <p:sldId id="284" r:id="rId11"/>
    <p:sldId id="1206" r:id="rId12"/>
    <p:sldId id="287" r:id="rId13"/>
    <p:sldId id="288" r:id="rId14"/>
    <p:sldId id="289" r:id="rId15"/>
    <p:sldId id="295" r:id="rId16"/>
    <p:sldId id="296" r:id="rId17"/>
    <p:sldId id="1204" r:id="rId18"/>
    <p:sldId id="1208" r:id="rId19"/>
    <p:sldId id="1203" r:id="rId20"/>
    <p:sldId id="264" r:id="rId21"/>
    <p:sldId id="1205"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03" autoAdjust="0"/>
    <p:restoredTop sz="94660"/>
  </p:normalViewPr>
  <p:slideViewPr>
    <p:cSldViewPr>
      <p:cViewPr varScale="1">
        <p:scale>
          <a:sx n="154" d="100"/>
          <a:sy n="154" d="100"/>
        </p:scale>
        <p:origin x="1144" y="20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4/7/25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439DEC22-8CDD-DF3C-6654-CAC0151050B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FCE09605-D8DD-7FA8-8A3E-8903E75DB071}"/>
              </a:ext>
            </a:extLst>
          </p:cNvPr>
          <p:cNvSpPr>
            <a:spLocks noGrp="1" noChangeArrowheads="1"/>
          </p:cNvSpPr>
          <p:nvPr>
            <p:ph type="hdr"/>
          </p:nvPr>
        </p:nvSpPr>
        <p:spPr>
          <a:ln/>
        </p:spPr>
        <p:txBody>
          <a:bodyPr/>
          <a:lstStyle/>
          <a:p>
            <a:r>
              <a:rPr lang="en-US"/>
              <a:t>doc.: IEEE 802.11-19/1413r0</a:t>
            </a:r>
          </a:p>
        </p:txBody>
      </p:sp>
      <p:sp>
        <p:nvSpPr>
          <p:cNvPr id="5" name="Rectangle 3">
            <a:extLst>
              <a:ext uri="{FF2B5EF4-FFF2-40B4-BE49-F238E27FC236}">
                <a16:creationId xmlns:a16="http://schemas.microsoft.com/office/drawing/2014/main" id="{5FDADF4E-37BF-5A9A-F118-74C047B9AA58}"/>
              </a:ext>
            </a:extLst>
          </p:cNvPr>
          <p:cNvSpPr>
            <a:spLocks noGrp="1" noChangeArrowheads="1"/>
          </p:cNvSpPr>
          <p:nvPr>
            <p:ph type="dt"/>
          </p:nvPr>
        </p:nvSpPr>
        <p:spPr>
          <a:ln/>
        </p:spPr>
        <p:txBody>
          <a:bodyPr/>
          <a:lstStyle/>
          <a:p>
            <a:r>
              <a:rPr lang="en-US"/>
              <a:t>Sept. 2019</a:t>
            </a:r>
          </a:p>
        </p:txBody>
      </p:sp>
      <p:sp>
        <p:nvSpPr>
          <p:cNvPr id="6" name="Rectangle 6">
            <a:extLst>
              <a:ext uri="{FF2B5EF4-FFF2-40B4-BE49-F238E27FC236}">
                <a16:creationId xmlns:a16="http://schemas.microsoft.com/office/drawing/2014/main" id="{51AF4D67-6AB5-71FB-FD91-20884AA3AC87}"/>
              </a:ext>
            </a:extLst>
          </p:cNvPr>
          <p:cNvSpPr>
            <a:spLocks noGrp="1" noChangeArrowheads="1"/>
          </p:cNvSpPr>
          <p:nvPr>
            <p:ph type="ftr"/>
          </p:nvPr>
        </p:nvSpPr>
        <p:spPr>
          <a:ln/>
        </p:spPr>
        <p:txBody>
          <a:bodyPr/>
          <a:lstStyle/>
          <a:p>
            <a:r>
              <a:rPr lang="en-US"/>
              <a:t>Nikola Serafimovski, pureLiFi</a:t>
            </a:r>
          </a:p>
        </p:txBody>
      </p:sp>
      <p:sp>
        <p:nvSpPr>
          <p:cNvPr id="7" name="Rectangle 7">
            <a:extLst>
              <a:ext uri="{FF2B5EF4-FFF2-40B4-BE49-F238E27FC236}">
                <a16:creationId xmlns:a16="http://schemas.microsoft.com/office/drawing/2014/main" id="{5CCFED3F-A672-EEDD-1171-3D62DE7EE85E}"/>
              </a:ext>
            </a:extLst>
          </p:cNvPr>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a:extLst>
              <a:ext uri="{FF2B5EF4-FFF2-40B4-BE49-F238E27FC236}">
                <a16:creationId xmlns:a16="http://schemas.microsoft.com/office/drawing/2014/main" id="{26B4C862-14DD-B907-6D6B-4A573CFC44AF}"/>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FFB538C2-0EF4-3870-8ED4-32A5DBFF7714}"/>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581537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802.11-25/0596r1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April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10183351" y="6475413"/>
            <a:ext cx="1170449"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Stephen Orr, Cisco</a:t>
            </a:r>
          </a:p>
        </p:txBody>
      </p:sp>
      <p:sp>
        <p:nvSpPr>
          <p:cNvPr id="3" name="TextBox 2">
            <a:extLst>
              <a:ext uri="{FF2B5EF4-FFF2-40B4-BE49-F238E27FC236}">
                <a16:creationId xmlns:a16="http://schemas.microsoft.com/office/drawing/2014/main" id="{95906C81-28EA-5808-9A30-E4FCC5540422}"/>
              </a:ext>
            </a:extLst>
          </p:cNvPr>
          <p:cNvSpPr txBox="1"/>
          <p:nvPr userDrawn="1">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alpha val="50000"/>
                  </a:srgbClr>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5/11-25-0572-00-0PQC-pqc-sg-27-march-2025-teleconference-meeting-minute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5/11-25-0598-00-0PQC-pqc-draft-proposed-csd.docx" TargetMode="External"/><Relationship Id="rId5" Type="http://schemas.openxmlformats.org/officeDocument/2006/relationships/hyperlink" Target="https://mentor.ieee.org/802.11/dcn/25/11-25-0597-00-0PQC-pqc-draft-proposed-par.docx" TargetMode="External"/><Relationship Id="rId4" Type="http://schemas.openxmlformats.org/officeDocument/2006/relationships/hyperlink" Target="https://mentor.ieee.org/802.11/dcn/25/11-25-0528-00-0PQC-view-on-pqc.ppt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5/11-25-0218-02-0wng-post-quantum-opportunistic-wireless-encryption-owe.pptx" TargetMode="External"/><Relationship Id="rId7" Type="http://schemas.openxmlformats.org/officeDocument/2006/relationships/hyperlink" Target="https://mentor.ieee.org/802.11/dcn/25/11-25-0217-04-0000-march-2025-working-group-motions.pptx" TargetMode="External"/><Relationship Id="rId2" Type="http://schemas.openxmlformats.org/officeDocument/2006/relationships/hyperlink" Target="https://mentor.ieee.org/802.11/dcn/24/11-24-1103-01-0wng-post-quantum-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72-02-0000-pqc-draft-proposed-csd.docx" TargetMode="External"/><Relationship Id="rId5" Type="http://schemas.openxmlformats.org/officeDocument/2006/relationships/hyperlink" Target="https://mentor.ieee.org/802.11/dcn/25/11-25-0471-02-0000-pqc-draft-proposed-par.docx" TargetMode="External"/><Relationship Id="rId4" Type="http://schemas.openxmlformats.org/officeDocument/2006/relationships/hyperlink" Target="https://mentor.ieee.org/802.11/dcn/25/11-25-0462-02-0000-post-quantum-crypto-project.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5/11-25-0471-02-0000-pqc-draft-proposed-par.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5/11-25-0472-02-0000-pqc-draft-proposed-csd.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5/11-25-0218-02-0wng-post-quantum-opportunistic-wireless-encryption-owe.pptx" TargetMode="External"/><Relationship Id="rId7" Type="http://schemas.openxmlformats.org/officeDocument/2006/relationships/hyperlink" Target="https://mentor.ieee.org/802.11/dcn/25/11-25-0528-00-0PQC-view-on-pqc.pptx" TargetMode="External"/><Relationship Id="rId2" Type="http://schemas.openxmlformats.org/officeDocument/2006/relationships/hyperlink" Target="https://mentor.ieee.org/802.11/dcn/24/11-24-1103-01-0wng-post-quantum-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72-02-0000-pqc-draft-proposed-csd.docx" TargetMode="External"/><Relationship Id="rId5" Type="http://schemas.openxmlformats.org/officeDocument/2006/relationships/hyperlink" Target="https://mentor.ieee.org/802.11/dcn/25/11-25-0471-02-0000-pqc-draft-proposed-par.docx" TargetMode="External"/><Relationship Id="rId4" Type="http://schemas.openxmlformats.org/officeDocument/2006/relationships/hyperlink" Target="https://mentor.ieee.org/802.11/dcn/25/11-25-0462-02-0000-post-quantum-crypto-project.ppt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Post Quantum Crypto Study Group</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2025-04-07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92081869"/>
              </p:ext>
            </p:extLst>
          </p:nvPr>
        </p:nvGraphicFramePr>
        <p:xfrm>
          <a:off x="989013" y="2308225"/>
          <a:ext cx="10210800" cy="2686050"/>
        </p:xfrm>
        <a:graphic>
          <a:graphicData uri="http://schemas.openxmlformats.org/presentationml/2006/ole">
            <mc:AlternateContent xmlns:mc="http://schemas.openxmlformats.org/markup-compatibility/2006">
              <mc:Choice xmlns:v="urn:schemas-microsoft-com:vml" Requires="v">
                <p:oleObj name="Document" r:id="rId3" imgW="10439400" imgH="2755900" progId="Word.Document.8">
                  <p:embed/>
                </p:oleObj>
              </mc:Choice>
              <mc:Fallback>
                <p:oleObj name="Document" r:id="rId3" imgW="10439400" imgH="2755900" progId="Word.Document.8">
                  <p:embed/>
                  <p:pic>
                    <p:nvPicPr>
                      <p:cNvPr id="0" name="Picture 3"/>
                      <p:cNvPicPr>
                        <a:picLocks noChangeAspect="1" noChangeArrowheads="1"/>
                      </p:cNvPicPr>
                      <p:nvPr/>
                    </p:nvPicPr>
                    <p:blipFill>
                      <a:blip r:embed="rId4"/>
                      <a:srcRect/>
                      <a:stretch>
                        <a:fillRect/>
                      </a:stretch>
                    </p:blipFill>
                    <p:spPr bwMode="auto">
                      <a:xfrm>
                        <a:off x="989013" y="2308225"/>
                        <a:ext cx="10210800" cy="26860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466411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Documentation</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“PQC SG”</a:t>
            </a:r>
            <a:r>
              <a:rPr lang="en-US" altLang="ja-JP" dirty="0"/>
              <a:t> for submission</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574202"/>
          </a:xfrm>
        </p:spPr>
        <p:txBody>
          <a:bodyPr/>
          <a:lstStyle/>
          <a:p>
            <a:r>
              <a:rPr lang="en-US" altLang="en-US" dirty="0">
                <a:solidFill>
                  <a:schemeClr val="tx2"/>
                </a:solidFill>
              </a:rPr>
              <a:t>Agenda items for the meeting</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7" name="Rectangle 2">
            <a:extLst>
              <a:ext uri="{FF2B5EF4-FFF2-40B4-BE49-F238E27FC236}">
                <a16:creationId xmlns:a16="http://schemas.microsoft.com/office/drawing/2014/main" id="{1DA629DF-B416-0C57-4255-71B17DD25E26}"/>
              </a:ext>
            </a:extLst>
          </p:cNvPr>
          <p:cNvSpPr txBox="1">
            <a:spLocks noChangeArrowheads="1"/>
          </p:cNvSpPr>
          <p:nvPr/>
        </p:nvSpPr>
        <p:spPr bwMode="auto">
          <a:xfrm>
            <a:off x="889862" y="1372393"/>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lnSpcReduction="10000"/>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lnSpc>
                <a:spcPct val="90000"/>
              </a:lnSpc>
              <a:spcBef>
                <a:spcPts val="300"/>
              </a:spcBef>
              <a:spcAft>
                <a:spcPts val="600"/>
              </a:spcAft>
              <a:buFont typeface="Arial" panose="020B0604020202020204" pitchFamily="34" charset="0"/>
              <a:buChar char="•"/>
              <a:defRPr/>
            </a:pPr>
            <a:r>
              <a:rPr lang="en-US" sz="3200" kern="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kern="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altLang="en-US" sz="2800" kern="0" dirty="0"/>
              <a:t>Approve Minutes of March 27</a:t>
            </a:r>
            <a:r>
              <a:rPr lang="en-US" altLang="en-US" sz="2800" kern="0" baseline="30000" dirty="0"/>
              <a:t>th  </a:t>
            </a:r>
            <a:r>
              <a:rPr lang="en-US" altLang="en-US" sz="2800" kern="0" dirty="0"/>
              <a:t>: </a:t>
            </a:r>
            <a:r>
              <a:rPr lang="en-US" altLang="en-US" sz="2800" kern="0" dirty="0">
                <a:hlinkClick r:id="rId3"/>
              </a:rPr>
              <a:t>11-25/0572r0</a:t>
            </a:r>
            <a:endParaRPr lang="en-US" altLang="en-US" sz="2800" kern="0" dirty="0"/>
          </a:p>
          <a:p>
            <a:pPr marL="457200" indent="-457200">
              <a:lnSpc>
                <a:spcPct val="90000"/>
              </a:lnSpc>
              <a:spcBef>
                <a:spcPts val="300"/>
              </a:spcBef>
              <a:spcAft>
                <a:spcPts val="600"/>
              </a:spcAft>
              <a:buFont typeface="Arial" panose="020B0604020202020204" pitchFamily="34" charset="0"/>
              <a:buChar char="•"/>
              <a:defRPr/>
            </a:pPr>
            <a:r>
              <a:rPr lang="en-US" altLang="en-US" sz="2800" kern="0" dirty="0"/>
              <a:t>Meeting Plan</a:t>
            </a:r>
          </a:p>
          <a:p>
            <a:pPr marL="457200" indent="-457200">
              <a:lnSpc>
                <a:spcPct val="90000"/>
              </a:lnSpc>
              <a:spcBef>
                <a:spcPts val="300"/>
              </a:spcBef>
              <a:spcAft>
                <a:spcPts val="600"/>
              </a:spcAft>
              <a:buFont typeface="Arial" panose="020B0604020202020204" pitchFamily="34" charset="0"/>
              <a:buChar char="•"/>
              <a:defRPr/>
            </a:pPr>
            <a:r>
              <a:rPr lang="en-US" altLang="en-US" sz="2800" kern="0" dirty="0"/>
              <a:t>Contributions</a:t>
            </a:r>
          </a:p>
          <a:p>
            <a:pPr lvl="1" indent="-342900">
              <a:buFont typeface="Arial" panose="020B0604020202020204" pitchFamily="34" charset="0"/>
              <a:buChar char="•"/>
            </a:pPr>
            <a:r>
              <a:rPr lang="en-US" altLang="zh-CN" dirty="0">
                <a:solidFill>
                  <a:srgbClr val="222222"/>
                </a:solidFill>
                <a:highlight>
                  <a:srgbClr val="FFFFFF"/>
                </a:highlight>
                <a:cs typeface="Arial" panose="020B0604020202020204" pitchFamily="34" charset="0"/>
                <a:sym typeface="+mn-ea"/>
              </a:rPr>
              <a:t>”View on PQC” Jay Yang (ZTE) (</a:t>
            </a:r>
            <a:r>
              <a:rPr lang="en-US" altLang="zh-CN" dirty="0">
                <a:solidFill>
                  <a:srgbClr val="222222"/>
                </a:solidFill>
                <a:highlight>
                  <a:srgbClr val="FFFFFF"/>
                </a:highlight>
                <a:cs typeface="Arial" panose="020B0604020202020204" pitchFamily="34" charset="0"/>
                <a:sym typeface="+mn-ea"/>
                <a:hlinkClick r:id="rId4"/>
              </a:rPr>
              <a:t>11-25/0528r0</a:t>
            </a:r>
            <a:r>
              <a:rPr lang="en-US" altLang="zh-CN" dirty="0">
                <a:solidFill>
                  <a:srgbClr val="222222"/>
                </a:solidFill>
                <a:highlight>
                  <a:srgbClr val="FFFFFF"/>
                </a:highlight>
                <a:cs typeface="Arial" panose="020B0604020202020204" pitchFamily="34" charset="0"/>
                <a:sym typeface="+mn-ea"/>
              </a:rPr>
              <a:t>)</a:t>
            </a:r>
            <a:endParaRPr lang="en-US" altLang="zh-CN" dirty="0">
              <a:sym typeface="+mn-ea"/>
            </a:endParaRPr>
          </a:p>
          <a:p>
            <a:pPr lvl="1" indent="-342900">
              <a:buFont typeface="Arial" panose="020B0604020202020204" pitchFamily="34" charset="0"/>
              <a:buChar char="•"/>
            </a:pPr>
            <a:r>
              <a:rPr lang="en-US" altLang="zh-CN" b="0" dirty="0">
                <a:sym typeface="+mn-ea"/>
              </a:rPr>
              <a:t>PQC Draft proposed PAR, Juan Carlos Zuniga (Cisco) </a:t>
            </a:r>
            <a:r>
              <a:rPr lang="en-GB" b="0" dirty="0"/>
              <a:t>(</a:t>
            </a:r>
            <a:r>
              <a:rPr lang="en-GB" b="0" dirty="0">
                <a:hlinkClick r:id="rId5"/>
              </a:rPr>
              <a:t>11-25/0597r0</a:t>
            </a:r>
            <a:r>
              <a:rPr lang="en-GB" b="0" dirty="0"/>
              <a:t>)</a:t>
            </a:r>
            <a:endParaRPr lang="en-US" altLang="zh-CN" b="0" dirty="0">
              <a:sym typeface="+mn-ea"/>
            </a:endParaRPr>
          </a:p>
          <a:p>
            <a:pPr lvl="1" indent="-342900">
              <a:buFont typeface="Arial" panose="020B0604020202020204" pitchFamily="34" charset="0"/>
              <a:buChar char="•"/>
            </a:pPr>
            <a:r>
              <a:rPr lang="en-US" altLang="zh-CN" b="0" dirty="0">
                <a:sym typeface="+mn-ea"/>
              </a:rPr>
              <a:t>PQC Draft Proposed CSD, Juan Carlos Zuniga (Cisco) </a:t>
            </a:r>
            <a:r>
              <a:rPr lang="en-GB" b="0" dirty="0"/>
              <a:t>(</a:t>
            </a:r>
            <a:r>
              <a:rPr lang="en-GB" b="0" dirty="0">
                <a:hlinkClick r:id="rId6"/>
              </a:rPr>
              <a:t>11-25/0598r0</a:t>
            </a:r>
            <a:r>
              <a:rPr lang="en-GB" b="0" dirty="0"/>
              <a:t>)</a:t>
            </a:r>
            <a:endParaRPr lang="en-US" altLang="en-US" sz="2400" kern="0" dirty="0"/>
          </a:p>
          <a:p>
            <a:pPr marL="457200" indent="-457200">
              <a:lnSpc>
                <a:spcPct val="90000"/>
              </a:lnSpc>
              <a:spcBef>
                <a:spcPts val="300"/>
              </a:spcBef>
              <a:spcAft>
                <a:spcPts val="600"/>
              </a:spcAft>
              <a:buFont typeface="Arial" panose="020B0604020202020204" pitchFamily="34" charset="0"/>
              <a:buChar char="•"/>
              <a:defRPr/>
            </a:pPr>
            <a:endParaRPr lang="en-US" altLang="en-US" sz="2800" kern="0" dirty="0"/>
          </a:p>
          <a:p>
            <a:pPr marL="857250" lvl="1" indent="-457200">
              <a:lnSpc>
                <a:spcPct val="90000"/>
              </a:lnSpc>
              <a:spcBef>
                <a:spcPts val="300"/>
              </a:spcBef>
              <a:spcAft>
                <a:spcPts val="600"/>
              </a:spcAft>
              <a:buFont typeface="Arial" panose="020B0604020202020204" pitchFamily="34" charset="0"/>
              <a:buChar char="•"/>
              <a:defRPr/>
            </a:pPr>
            <a:endParaRPr lang="en-US" altLang="en-US" sz="2400"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0342D0-BA22-B710-2DCE-EA87DDE95605}"/>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0B28B22A-1DC4-8FDB-E4F4-663CD4548645}"/>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Teleconference Plan</a:t>
            </a:r>
          </a:p>
        </p:txBody>
      </p:sp>
      <p:sp>
        <p:nvSpPr>
          <p:cNvPr id="2" name="Content Placeholder 1">
            <a:extLst>
              <a:ext uri="{FF2B5EF4-FFF2-40B4-BE49-F238E27FC236}">
                <a16:creationId xmlns:a16="http://schemas.microsoft.com/office/drawing/2014/main" id="{216CABB7-A9BF-71F6-D826-BA8CC2DE24D0}"/>
              </a:ext>
            </a:extLst>
          </p:cNvPr>
          <p:cNvSpPr>
            <a:spLocks noGrp="1"/>
          </p:cNvSpPr>
          <p:nvPr>
            <p:ph idx="1"/>
          </p:nvPr>
        </p:nvSpPr>
        <p:spPr>
          <a:xfrm>
            <a:off x="914401" y="1981201"/>
            <a:ext cx="10361084" cy="1676399"/>
          </a:xfrm>
        </p:spPr>
        <p:txBody>
          <a:bodyPr/>
          <a:lstStyle/>
          <a:p>
            <a:pPr>
              <a:buFontTx/>
              <a:buChar char="-"/>
            </a:pPr>
            <a:r>
              <a:rPr lang="en-GB" dirty="0"/>
              <a:t>April 21</a:t>
            </a:r>
            <a:r>
              <a:rPr lang="en-GB" baseline="30000" dirty="0"/>
              <a:t>st</a:t>
            </a:r>
            <a:r>
              <a:rPr lang="en-GB" dirty="0"/>
              <a:t> 2025</a:t>
            </a:r>
          </a:p>
          <a:p>
            <a:pPr lvl="1">
              <a:buFontTx/>
              <a:buChar char="-"/>
            </a:pPr>
            <a:r>
              <a:rPr lang="en-GB" dirty="0"/>
              <a:t>1PM-3PM ET</a:t>
            </a:r>
          </a:p>
          <a:p>
            <a:pPr>
              <a:buFontTx/>
              <a:buChar char="-"/>
            </a:pPr>
            <a:r>
              <a:rPr lang="en-GB" dirty="0"/>
              <a:t>Week of May 5</a:t>
            </a:r>
            <a:r>
              <a:rPr lang="en-GB" baseline="30000" dirty="0"/>
              <a:t>th</a:t>
            </a:r>
            <a:r>
              <a:rPr lang="en-GB" dirty="0"/>
              <a:t> 2025</a:t>
            </a:r>
          </a:p>
          <a:p>
            <a:pPr lvl="1">
              <a:buFontTx/>
              <a:buChar char="-"/>
            </a:pPr>
            <a:r>
              <a:rPr lang="en-GB" dirty="0"/>
              <a:t>TBD (if needed)</a:t>
            </a:r>
          </a:p>
        </p:txBody>
      </p:sp>
      <p:sp>
        <p:nvSpPr>
          <p:cNvPr id="6" name="Slide Number Placeholder 5">
            <a:extLst>
              <a:ext uri="{FF2B5EF4-FFF2-40B4-BE49-F238E27FC236}">
                <a16:creationId xmlns:a16="http://schemas.microsoft.com/office/drawing/2014/main" id="{59115C9E-C699-9447-C940-A9C546D0998D}"/>
              </a:ext>
            </a:extLst>
          </p:cNvPr>
          <p:cNvSpPr>
            <a:spLocks noGrp="1"/>
          </p:cNvSpPr>
          <p:nvPr>
            <p:ph type="sldNum" idx="12"/>
          </p:nvPr>
        </p:nvSpPr>
        <p:spPr/>
        <p:txBody>
          <a:bodyPr/>
          <a:lstStyle/>
          <a:p>
            <a:r>
              <a:rPr lang="en-GB"/>
              <a:t>Slide </a:t>
            </a:r>
            <a:fld id="{531D307C-65C7-4BB3-B44A-1501D36803F7}" type="slidenum">
              <a:rPr lang="en-GB"/>
              <a:pPr/>
              <a:t>17</a:t>
            </a:fld>
            <a:endParaRPr lang="en-GB"/>
          </a:p>
        </p:txBody>
      </p:sp>
      <p:sp>
        <p:nvSpPr>
          <p:cNvPr id="3" name="Rectangle 1">
            <a:extLst>
              <a:ext uri="{FF2B5EF4-FFF2-40B4-BE49-F238E27FC236}">
                <a16:creationId xmlns:a16="http://schemas.microsoft.com/office/drawing/2014/main" id="{9E77DE88-58E1-D66E-DF29-D9A107832066}"/>
              </a:ext>
            </a:extLst>
          </p:cNvPr>
          <p:cNvSpPr txBox="1">
            <a:spLocks noChangeArrowheads="1"/>
          </p:cNvSpPr>
          <p:nvPr/>
        </p:nvSpPr>
        <p:spPr bwMode="auto">
          <a:xfrm>
            <a:off x="914401" y="3429000"/>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Meeting Plan</a:t>
            </a:r>
          </a:p>
        </p:txBody>
      </p:sp>
      <p:sp>
        <p:nvSpPr>
          <p:cNvPr id="4" name="Content Placeholder 1">
            <a:extLst>
              <a:ext uri="{FF2B5EF4-FFF2-40B4-BE49-F238E27FC236}">
                <a16:creationId xmlns:a16="http://schemas.microsoft.com/office/drawing/2014/main" id="{3ECB1061-2B05-66D1-1DAC-F9ED3CF8F5D2}"/>
              </a:ext>
            </a:extLst>
          </p:cNvPr>
          <p:cNvSpPr txBox="1">
            <a:spLocks/>
          </p:cNvSpPr>
          <p:nvPr/>
        </p:nvSpPr>
        <p:spPr bwMode="auto">
          <a:xfrm>
            <a:off x="965200" y="4480358"/>
            <a:ext cx="10361084" cy="16763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Char char="-"/>
            </a:pPr>
            <a:r>
              <a:rPr lang="en-GB" kern="0" dirty="0"/>
              <a:t>Two timeslots during Warsaw meeting</a:t>
            </a:r>
          </a:p>
          <a:p>
            <a:pPr>
              <a:buFontTx/>
              <a:buChar char="-"/>
            </a:pPr>
            <a:r>
              <a:rPr lang="en-GB" kern="0" dirty="0"/>
              <a:t>Approve PAR &amp; CSD</a:t>
            </a:r>
          </a:p>
        </p:txBody>
      </p:sp>
    </p:spTree>
    <p:extLst>
      <p:ext uri="{BB962C8B-B14F-4D97-AF65-F5344CB8AC3E}">
        <p14:creationId xmlns:p14="http://schemas.microsoft.com/office/powerpoint/2010/main" val="31983915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E3A6031-7A7A-A746-9210-1D2AD3372A27}"/>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4" name="TextBox 3">
            <a:extLst>
              <a:ext uri="{FF2B5EF4-FFF2-40B4-BE49-F238E27FC236}">
                <a16:creationId xmlns:a16="http://schemas.microsoft.com/office/drawing/2014/main" id="{C2E088E6-BA48-895A-E75C-E2C4BCC02B07}"/>
              </a:ext>
            </a:extLst>
          </p:cNvPr>
          <p:cNvSpPr txBox="1"/>
          <p:nvPr/>
        </p:nvSpPr>
        <p:spPr>
          <a:xfrm>
            <a:off x="5029200" y="3200400"/>
            <a:ext cx="1200970" cy="461665"/>
          </a:xfrm>
          <a:prstGeom prst="rect">
            <a:avLst/>
          </a:prstGeom>
          <a:noFill/>
        </p:spPr>
        <p:txBody>
          <a:bodyPr wrap="none" rtlCol="0">
            <a:spAutoFit/>
          </a:bodyPr>
          <a:lstStyle/>
          <a:p>
            <a:r>
              <a:rPr lang="en-US" dirty="0">
                <a:solidFill>
                  <a:schemeClr val="tx1"/>
                </a:solidFill>
              </a:rPr>
              <a:t>Back up</a:t>
            </a:r>
          </a:p>
        </p:txBody>
      </p:sp>
    </p:spTree>
    <p:extLst>
      <p:ext uri="{BB962C8B-B14F-4D97-AF65-F5344CB8AC3E}">
        <p14:creationId xmlns:p14="http://schemas.microsoft.com/office/powerpoint/2010/main" val="34122877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PQC SG Background and Kickoff</a:t>
            </a:r>
            <a:endParaRPr lang="zh-CN" altLang="en-US" sz="2800" dirty="0"/>
          </a:p>
        </p:txBody>
      </p:sp>
      <p:sp>
        <p:nvSpPr>
          <p:cNvPr id="3" name="内容占位符 2"/>
          <p:cNvSpPr>
            <a:spLocks noGrp="1"/>
          </p:cNvSpPr>
          <p:nvPr>
            <p:ph idx="1"/>
          </p:nvPr>
        </p:nvSpPr>
        <p:spPr>
          <a:xfrm>
            <a:off x="457200" y="1828842"/>
            <a:ext cx="10818813" cy="4675189"/>
          </a:xfrm>
        </p:spPr>
        <p:txBody>
          <a:bodyPr>
            <a:normAutofit fontScale="62500" lnSpcReduction="20000"/>
          </a:bodyPr>
          <a:lstStyle/>
          <a:p>
            <a:r>
              <a:rPr lang="en-US" altLang="zh-CN" sz="2800" dirty="0">
                <a:sym typeface="+mn-ea"/>
              </a:rPr>
              <a:t>Background</a:t>
            </a:r>
          </a:p>
          <a:p>
            <a:pPr marL="857250" lvl="1" indent="-457200">
              <a:buFont typeface="Arial" panose="020B0604020202020204" pitchFamily="34" charset="0"/>
              <a:buChar char="•"/>
            </a:pPr>
            <a:r>
              <a:rPr lang="en-US" altLang="zh-CN" sz="2900" dirty="0">
                <a:sym typeface="+mn-ea"/>
              </a:rPr>
              <a:t>Two Post Quantum Presentations were given during the March 11 Plenary WNG SC session: </a:t>
            </a:r>
            <a:endParaRPr lang="en-US" sz="2900" dirty="0">
              <a:solidFill>
                <a:srgbClr val="222222"/>
              </a:solidFill>
              <a:highlight>
                <a:srgbClr val="FFFFFF"/>
              </a:highlight>
              <a:cs typeface="Arial" panose="020B0604020202020204" pitchFamily="34" charset="0"/>
              <a:sym typeface="+mn-ea"/>
            </a:endParaRPr>
          </a:p>
          <a:p>
            <a:pPr marL="1314450" lvl="2" indent="-457200">
              <a:lnSpc>
                <a:spcPct val="110000"/>
              </a:lnSpc>
              <a:spcBef>
                <a:spcPts val="0"/>
              </a:spcBef>
              <a:buFont typeface="Arial" panose="020B0604020202020204" pitchFamily="34" charset="0"/>
              <a:buChar char="•"/>
              <a:defRPr/>
            </a:pPr>
            <a:r>
              <a:rPr lang="en-US" sz="2600" dirty="0">
                <a:solidFill>
                  <a:srgbClr val="222222"/>
                </a:solidFill>
                <a:highlight>
                  <a:srgbClr val="FFFFFF"/>
                </a:highlight>
                <a:cs typeface="Arial" panose="020B0604020202020204" pitchFamily="34" charset="0"/>
              </a:rPr>
              <a:t>“Post-Quantum 802.11”, Dan Harkins (HPE) (</a:t>
            </a:r>
            <a:r>
              <a:rPr lang="en-US" altLang="zh-CN" sz="2600" dirty="0">
                <a:sym typeface="+mn-ea"/>
                <a:hlinkClick r:id="rId2"/>
              </a:rPr>
              <a:t>11-24/1103r1</a:t>
            </a:r>
            <a:r>
              <a:rPr lang="en-US" altLang="zh-CN" sz="2600" dirty="0">
                <a:sym typeface="+mn-ea"/>
              </a:rPr>
              <a:t>)</a:t>
            </a:r>
            <a:endParaRPr lang="en-US" sz="2600" b="0" i="0" dirty="0">
              <a:solidFill>
                <a:srgbClr val="222222"/>
              </a:solidFill>
              <a:effectLst/>
              <a:highlight>
                <a:srgbClr val="FFFFFF"/>
              </a:highlight>
              <a:cs typeface="Arial" panose="020B0604020202020204" pitchFamily="34" charset="0"/>
            </a:endParaRPr>
          </a:p>
          <a:p>
            <a:pPr marL="1314450" lvl="2" indent="-457200">
              <a:lnSpc>
                <a:spcPct val="110000"/>
              </a:lnSpc>
              <a:spcBef>
                <a:spcPts val="0"/>
              </a:spcBef>
              <a:buFont typeface="Arial" panose="020B0604020202020204" pitchFamily="34" charset="0"/>
              <a:buChar char="•"/>
              <a:defRPr/>
            </a:pPr>
            <a:r>
              <a:rPr lang="en-US" sz="2600" dirty="0">
                <a:solidFill>
                  <a:srgbClr val="222222"/>
                </a:solidFill>
                <a:highlight>
                  <a:srgbClr val="FFFFFF"/>
                </a:highlight>
                <a:cs typeface="Arial" panose="020B0604020202020204" pitchFamily="34" charset="0"/>
              </a:rPr>
              <a:t>“Post-Quantum Opportunistic Wireless Encryption (OWE)”, Alex Lungu (Samsung) (</a:t>
            </a:r>
            <a:r>
              <a:rPr lang="en-US" altLang="zh-CN" sz="2600" dirty="0">
                <a:sym typeface="+mn-ea"/>
                <a:hlinkClick r:id="rId3"/>
              </a:rPr>
              <a:t>11-25/0218r2</a:t>
            </a:r>
            <a:r>
              <a:rPr lang="en-US" altLang="zh-CN" sz="2600" dirty="0">
                <a:sym typeface="+mn-ea"/>
              </a:rPr>
              <a:t>)</a:t>
            </a:r>
            <a:endParaRPr lang="en-US" sz="2600" dirty="0">
              <a:solidFill>
                <a:srgbClr val="222222"/>
              </a:solidFill>
              <a:highlight>
                <a:srgbClr val="FFFFFF"/>
              </a:highlight>
              <a:cs typeface="Arial" panose="020B0604020202020204" pitchFamily="34" charset="0"/>
            </a:endParaRPr>
          </a:p>
          <a:p>
            <a:pPr marL="800100" lvl="1" indent="-457200">
              <a:buFont typeface="Arial" panose="020B0604020202020204" pitchFamily="34" charset="0"/>
              <a:buChar char="•"/>
            </a:pPr>
            <a:r>
              <a:rPr lang="en-US" altLang="zh-CN" sz="2900" dirty="0">
                <a:sym typeface="+mn-ea"/>
              </a:rPr>
              <a:t>Three presentations were given during the mid-week Plenary</a:t>
            </a:r>
          </a:p>
          <a:p>
            <a:pPr marL="1200150" lvl="2" indent="-457200">
              <a:buFont typeface="Arial" panose="020B0604020202020204" pitchFamily="34" charset="0"/>
              <a:buChar char="•"/>
            </a:pPr>
            <a:r>
              <a:rPr lang="en-US" altLang="zh-CN" sz="2600" dirty="0">
                <a:sym typeface="+mn-ea"/>
              </a:rPr>
              <a:t>Post Quantum Crypto Project submission, Mike Montemurro (Huawei) (</a:t>
            </a:r>
            <a:r>
              <a:rPr lang="en-US" altLang="zh-CN" sz="2600" dirty="0">
                <a:sym typeface="+mn-ea"/>
                <a:hlinkClick r:id="rId4"/>
              </a:rPr>
              <a:t>11-25/0462r2</a:t>
            </a:r>
            <a:r>
              <a:rPr lang="en-US" altLang="zh-CN" sz="2600" dirty="0">
                <a:sym typeface="+mn-ea"/>
              </a:rPr>
              <a:t>)</a:t>
            </a:r>
          </a:p>
          <a:p>
            <a:pPr marL="1200150" lvl="2" indent="-457200">
              <a:buFont typeface="Arial" panose="020B0604020202020204" pitchFamily="34" charset="0"/>
              <a:buChar char="•"/>
            </a:pPr>
            <a:r>
              <a:rPr lang="en-US" altLang="zh-CN" sz="2600" dirty="0">
                <a:sym typeface="+mn-ea"/>
              </a:rPr>
              <a:t>PQC Draft proposed PAR, Juan Carlos Zuniga (Cisco) </a:t>
            </a:r>
            <a:r>
              <a:rPr lang="en-GB" sz="2600" dirty="0"/>
              <a:t>(</a:t>
            </a:r>
            <a:r>
              <a:rPr lang="en-GB" sz="2600" dirty="0">
                <a:hlinkClick r:id="rId5"/>
              </a:rPr>
              <a:t>11-25/0471r2</a:t>
            </a:r>
            <a:r>
              <a:rPr lang="en-GB" sz="2600" dirty="0"/>
              <a:t>)</a:t>
            </a:r>
            <a:endParaRPr lang="en-US" altLang="zh-CN" sz="2600" dirty="0">
              <a:sym typeface="+mn-ea"/>
            </a:endParaRPr>
          </a:p>
          <a:p>
            <a:pPr marL="1200150" lvl="2" indent="-457200">
              <a:buFont typeface="Arial" panose="020B0604020202020204" pitchFamily="34" charset="0"/>
              <a:buChar char="•"/>
            </a:pPr>
            <a:r>
              <a:rPr lang="en-US" altLang="zh-CN" sz="2600" dirty="0">
                <a:sym typeface="+mn-ea"/>
              </a:rPr>
              <a:t>PQC Draft Proposed CSD, Juan Carlos Zuniga (Cisco) </a:t>
            </a:r>
            <a:r>
              <a:rPr lang="en-GB" sz="2600" dirty="0"/>
              <a:t>(</a:t>
            </a:r>
            <a:r>
              <a:rPr lang="en-GB" sz="2600" dirty="0">
                <a:hlinkClick r:id="rId6"/>
              </a:rPr>
              <a:t>11-25/0472r2</a:t>
            </a:r>
            <a:r>
              <a:rPr lang="en-GB" sz="2600" dirty="0"/>
              <a:t>)</a:t>
            </a:r>
            <a:endParaRPr lang="en-US" altLang="zh-CN" sz="2600" dirty="0">
              <a:sym typeface="+mn-ea"/>
            </a:endParaRPr>
          </a:p>
          <a:p>
            <a:pPr marL="800100" lvl="1" indent="-457200">
              <a:buFont typeface="Arial" panose="020B0604020202020204" pitchFamily="34" charset="0"/>
              <a:buChar char="•"/>
            </a:pPr>
            <a:r>
              <a:rPr lang="en-US" altLang="zh-CN" sz="2900" dirty="0">
                <a:sym typeface="+mn-ea"/>
              </a:rPr>
              <a:t>The formation of PQC SG was approved at the 2025 March session, see slide 16 (Motion #10) in </a:t>
            </a:r>
            <a:r>
              <a:rPr lang="en-US" altLang="zh-CN" sz="2900" dirty="0">
                <a:hlinkClick r:id="rId7"/>
              </a:rPr>
              <a:t>https://mentor.ieee.org/802.11/dcn/25/11-25-0217-04-0000-march-2025-working-group-motions.pptx</a:t>
            </a:r>
            <a:r>
              <a:rPr lang="en-US" altLang="zh-CN" sz="2900" dirty="0"/>
              <a:t> </a:t>
            </a:r>
          </a:p>
          <a:p>
            <a:pPr marL="800100" lvl="1" indent="-457200">
              <a:buFont typeface="Arial" panose="020B0604020202020204" pitchFamily="34" charset="0"/>
              <a:buChar char="•"/>
            </a:pPr>
            <a:r>
              <a:rPr lang="en-US" altLang="zh-CN" sz="2900" dirty="0">
                <a:sym typeface="+mn-ea"/>
              </a:rPr>
              <a:t>Stephen Orr was appointed as the chair of PQC SG</a:t>
            </a:r>
          </a:p>
          <a:p>
            <a:pPr marL="685800" lvl="1" indent="-342900">
              <a:buFontTx/>
              <a:buChar char="-"/>
            </a:pPr>
            <a:endParaRPr lang="en-US" altLang="zh-CN" sz="2500" dirty="0">
              <a:sym typeface="+mn-ea"/>
            </a:endParaRPr>
          </a:p>
          <a:p>
            <a:r>
              <a:rPr lang="en-US" altLang="zh-CN" sz="2800" dirty="0">
                <a:sym typeface="+mn-ea"/>
              </a:rPr>
              <a:t>Scope: </a:t>
            </a:r>
            <a:endParaRPr lang="en-US" altLang="zh-CN" sz="2800" b="0" dirty="0">
              <a:sym typeface="+mn-ea"/>
            </a:endParaRPr>
          </a:p>
          <a:p>
            <a:pPr marL="685800" lvl="1" indent="-342900">
              <a:buFontTx/>
              <a:buChar char="-"/>
            </a:pPr>
            <a:r>
              <a:rPr lang="en-US" sz="2900" dirty="0">
                <a:solidFill>
                  <a:schemeClr val="tx1"/>
                </a:solidFill>
              </a:rPr>
              <a:t>Post-Quantum Cryptography (PQC) Study Group: Enhance 802.11 WLAN security with post-quantum cryptography </a:t>
            </a:r>
          </a:p>
          <a:p>
            <a:endParaRPr lang="en-US" altLang="zh-CN" sz="2800" dirty="0">
              <a:sym typeface="+mn-ea"/>
            </a:endParaRPr>
          </a:p>
          <a:p>
            <a:r>
              <a:rPr lang="en-US" altLang="zh-CN" sz="2800" dirty="0">
                <a:sym typeface="+mn-ea"/>
              </a:rPr>
              <a:t>Outp</a:t>
            </a:r>
            <a:r>
              <a:rPr lang="en-US" altLang="zh-CN" sz="2700" dirty="0">
                <a:sym typeface="+mn-ea"/>
              </a:rPr>
              <a:t>ut: </a:t>
            </a:r>
            <a:r>
              <a:rPr lang="en-US" altLang="zh-CN" sz="2900" b="0" dirty="0">
                <a:sym typeface="+mn-ea"/>
              </a:rPr>
              <a:t>C</a:t>
            </a:r>
            <a:r>
              <a:rPr lang="en-US" altLang="zh-CN" sz="2900" b="0" dirty="0"/>
              <a:t>omplete a PAR and CSD at or before the May 2025 Interim session</a:t>
            </a:r>
            <a:endParaRPr lang="en-US" altLang="zh-CN" sz="2900" b="0" dirty="0">
              <a:sym typeface="+mn-ea"/>
            </a:endParaRPr>
          </a:p>
          <a:p>
            <a:endParaRPr lang="en-US" altLang="zh-CN" sz="2800" b="0" dirty="0">
              <a:sym typeface="+mn-ea"/>
            </a:endParaRPr>
          </a:p>
        </p:txBody>
      </p:sp>
      <p:sp>
        <p:nvSpPr>
          <p:cNvPr id="4" name="灯片编号占位符 3"/>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defPPr>
              <a:defRPr lang="en-US"/>
            </a:defPPr>
            <a:lvl1pPr marL="0" lvl="0" indent="0" algn="ct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Arial Unicode MS" pitchFamily="34" charset="-122"/>
                <a:cs typeface="Arial Unicode MS" pitchFamily="34" charset="-122"/>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lang="en-US" altLang="en-US"/>
              <a:t>Slide </a:t>
            </a:r>
            <a:fld id="{E9C15F85-DFAF-4F66-8E7C-7A26E2644AD3}" type="slidenum">
              <a:rPr lang="en-US" altLang="en-US" smtClean="0"/>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030228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Post Quantum Crypto SG, 07 April 2025,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Timeline </a:t>
            </a:r>
          </a:p>
        </p:txBody>
      </p:sp>
      <p:sp>
        <p:nvSpPr>
          <p:cNvPr id="2" name="Content Placeholder 1"/>
          <p:cNvSpPr>
            <a:spLocks noGrp="1"/>
          </p:cNvSpPr>
          <p:nvPr>
            <p:ph idx="1"/>
          </p:nvPr>
        </p:nvSpPr>
        <p:spPr>
          <a:xfrm>
            <a:off x="914401" y="1600200"/>
            <a:ext cx="10361084" cy="4571999"/>
          </a:xfrm>
        </p:spPr>
        <p:txBody>
          <a:bodyPr>
            <a:normAutofit/>
          </a:bodyPr>
          <a:lstStyle/>
          <a:p>
            <a:pPr>
              <a:buFontTx/>
              <a:buChar char="-"/>
            </a:pPr>
            <a:r>
              <a:rPr lang="en-GB" dirty="0"/>
              <a:t>March – April 2025</a:t>
            </a:r>
          </a:p>
          <a:p>
            <a:pPr lvl="1">
              <a:buFontTx/>
              <a:buChar char="-"/>
            </a:pPr>
            <a:r>
              <a:rPr lang="en-GB" dirty="0"/>
              <a:t>Review contributions</a:t>
            </a:r>
          </a:p>
          <a:p>
            <a:pPr lvl="2">
              <a:buFontTx/>
              <a:buChar char="-"/>
            </a:pPr>
            <a:r>
              <a:rPr lang="en-GB" dirty="0"/>
              <a:t>Proposed PAR draft (</a:t>
            </a:r>
            <a:r>
              <a:rPr lang="en-GB" dirty="0">
                <a:hlinkClick r:id="rId3"/>
              </a:rPr>
              <a:t>11-25/0471r2</a:t>
            </a:r>
            <a:r>
              <a:rPr lang="en-GB" dirty="0"/>
              <a:t>)</a:t>
            </a:r>
          </a:p>
          <a:p>
            <a:pPr lvl="2">
              <a:buFontTx/>
              <a:buChar char="-"/>
            </a:pPr>
            <a:r>
              <a:rPr lang="en-GB" dirty="0"/>
              <a:t>Proposed CSD draft (</a:t>
            </a:r>
            <a:r>
              <a:rPr lang="en-GB" dirty="0">
                <a:hlinkClick r:id="rId4"/>
              </a:rPr>
              <a:t>11-25/0472r2</a:t>
            </a:r>
            <a:r>
              <a:rPr lang="en-GB" dirty="0"/>
              <a:t>)</a:t>
            </a:r>
          </a:p>
          <a:p>
            <a:pPr lvl="1">
              <a:buFontTx/>
              <a:buChar char="-"/>
            </a:pPr>
            <a:r>
              <a:rPr lang="en-GB" dirty="0"/>
              <a:t>Others? </a:t>
            </a:r>
          </a:p>
          <a:p>
            <a:pPr marL="457200" lvl="1" indent="0"/>
            <a:r>
              <a:rPr lang="en-GB" dirty="0"/>
              <a:t> </a:t>
            </a:r>
          </a:p>
          <a:p>
            <a:pPr>
              <a:buFontTx/>
              <a:buChar char="-"/>
            </a:pPr>
            <a:r>
              <a:rPr lang="en-GB" dirty="0"/>
              <a:t>May 2025</a:t>
            </a:r>
          </a:p>
          <a:p>
            <a:pPr lvl="1">
              <a:buFontTx/>
              <a:buChar char="-"/>
            </a:pPr>
            <a:r>
              <a:rPr lang="en-GB" dirty="0"/>
              <a:t>Propose two meetings during Warsaw Interim</a:t>
            </a:r>
          </a:p>
          <a:p>
            <a:pPr lvl="1">
              <a:buFontTx/>
              <a:buChar char="-"/>
            </a:pPr>
            <a:r>
              <a:rPr lang="en-GB" dirty="0"/>
              <a:t>Complete and approve PAR</a:t>
            </a:r>
          </a:p>
          <a:p>
            <a:pPr lvl="1">
              <a:buFontTx/>
              <a:buChar char="-"/>
            </a:pPr>
            <a:r>
              <a:rPr lang="en-GB" dirty="0"/>
              <a:t>Complete and approve CSD</a:t>
            </a:r>
          </a:p>
          <a:p>
            <a:pPr lvl="1">
              <a:buFontTx/>
              <a:buChar char="-"/>
            </a:pPr>
            <a:r>
              <a:rPr lang="en-GB" dirty="0"/>
              <a:t>Time permitting at May session – technical discussion/prep for TG formation</a:t>
            </a:r>
          </a:p>
          <a:p>
            <a:pPr lvl="1">
              <a:buFontTx/>
              <a:buChar char="-"/>
            </a:pPr>
            <a:r>
              <a:rPr lang="en-GB" dirty="0"/>
              <a:t>Working Group Approval for PAR and CSD</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10187-6415-78FE-2DFC-E225A2C8B513}"/>
              </a:ext>
            </a:extLst>
          </p:cNvPr>
          <p:cNvSpPr>
            <a:spLocks noGrp="1"/>
          </p:cNvSpPr>
          <p:nvPr>
            <p:ph type="title"/>
          </p:nvPr>
        </p:nvSpPr>
        <p:spPr/>
        <p:txBody>
          <a:bodyPr/>
          <a:lstStyle/>
          <a:p>
            <a:r>
              <a:rPr lang="en-US" dirty="0"/>
              <a:t>Contributions</a:t>
            </a:r>
          </a:p>
        </p:txBody>
      </p:sp>
      <p:sp>
        <p:nvSpPr>
          <p:cNvPr id="3" name="Content Placeholder 2">
            <a:extLst>
              <a:ext uri="{FF2B5EF4-FFF2-40B4-BE49-F238E27FC236}">
                <a16:creationId xmlns:a16="http://schemas.microsoft.com/office/drawing/2014/main" id="{45A9407E-E544-8016-A88D-EFAC408F4C90}"/>
              </a:ext>
            </a:extLst>
          </p:cNvPr>
          <p:cNvSpPr>
            <a:spLocks noGrp="1"/>
          </p:cNvSpPr>
          <p:nvPr>
            <p:ph idx="1"/>
          </p:nvPr>
        </p:nvSpPr>
        <p:spPr/>
        <p:txBody>
          <a:bodyPr/>
          <a:lstStyle/>
          <a:p>
            <a:pPr marL="57150" indent="0">
              <a:lnSpc>
                <a:spcPct val="110000"/>
              </a:lnSpc>
              <a:spcBef>
                <a:spcPts val="0"/>
              </a:spcBef>
              <a:defRPr/>
            </a:pPr>
            <a:r>
              <a:rPr lang="en-US" sz="1400" b="0" dirty="0">
                <a:solidFill>
                  <a:srgbClr val="222222"/>
                </a:solidFill>
                <a:highlight>
                  <a:srgbClr val="FFFFFF"/>
                </a:highlight>
                <a:cs typeface="Arial" panose="020B0604020202020204" pitchFamily="34" charset="0"/>
              </a:rPr>
              <a:t>Post-Quantum 802.11, Dan Harkins (HPE) (</a:t>
            </a:r>
            <a:r>
              <a:rPr lang="en-US" altLang="zh-CN" sz="1400" b="0" dirty="0">
                <a:sym typeface="+mn-ea"/>
                <a:hlinkClick r:id="rId2"/>
              </a:rPr>
              <a:t>11-24/1103r1</a:t>
            </a:r>
            <a:r>
              <a:rPr lang="en-US" altLang="zh-CN" sz="1400" b="0" dirty="0">
                <a:sym typeface="+mn-ea"/>
              </a:rPr>
              <a:t>)</a:t>
            </a:r>
            <a:endParaRPr lang="en-US" sz="1400" b="0" i="0" dirty="0">
              <a:solidFill>
                <a:srgbClr val="222222"/>
              </a:solidFill>
              <a:effectLst/>
              <a:highlight>
                <a:srgbClr val="FFFFFF"/>
              </a:highlight>
              <a:cs typeface="Arial" panose="020B0604020202020204" pitchFamily="34" charset="0"/>
            </a:endParaRPr>
          </a:p>
          <a:p>
            <a:pPr marL="57150" indent="0">
              <a:lnSpc>
                <a:spcPct val="110000"/>
              </a:lnSpc>
              <a:spcBef>
                <a:spcPts val="0"/>
              </a:spcBef>
              <a:defRPr/>
            </a:pPr>
            <a:r>
              <a:rPr lang="en-US" sz="1400" b="0" dirty="0">
                <a:solidFill>
                  <a:srgbClr val="222222"/>
                </a:solidFill>
                <a:highlight>
                  <a:srgbClr val="FFFFFF"/>
                </a:highlight>
                <a:cs typeface="Arial" panose="020B0604020202020204" pitchFamily="34" charset="0"/>
              </a:rPr>
              <a:t>Post-Quantum Opportunistic Wireless Encryption (OWE), Alex Lungu (Samsung) (</a:t>
            </a:r>
            <a:r>
              <a:rPr lang="en-US" altLang="zh-CN" sz="1400" b="0" dirty="0">
                <a:sym typeface="+mn-ea"/>
                <a:hlinkClick r:id="rId3"/>
              </a:rPr>
              <a:t>11-25/0218r2</a:t>
            </a:r>
            <a:r>
              <a:rPr lang="en-US" altLang="zh-CN" sz="1400" b="0" dirty="0">
                <a:sym typeface="+mn-ea"/>
              </a:rPr>
              <a:t>)</a:t>
            </a:r>
          </a:p>
          <a:p>
            <a:pPr marL="57150" indent="0">
              <a:lnSpc>
                <a:spcPct val="110000"/>
              </a:lnSpc>
              <a:spcBef>
                <a:spcPts val="0"/>
              </a:spcBef>
              <a:defRPr/>
            </a:pPr>
            <a:r>
              <a:rPr lang="en-US" altLang="zh-CN" sz="1400" b="0" dirty="0">
                <a:sym typeface="+mn-ea"/>
              </a:rPr>
              <a:t>Post Quantum Crypto Project submission, Mike Montemurro (Huawei) (</a:t>
            </a:r>
            <a:r>
              <a:rPr lang="en-US" altLang="zh-CN" sz="1400" b="0" dirty="0">
                <a:sym typeface="+mn-ea"/>
                <a:hlinkClick r:id="rId4"/>
              </a:rPr>
              <a:t>11-25/0462r2</a:t>
            </a:r>
            <a:r>
              <a:rPr lang="en-US" altLang="zh-CN" sz="1400" b="0" dirty="0">
                <a:sym typeface="+mn-ea"/>
              </a:rPr>
              <a:t>)</a:t>
            </a:r>
          </a:p>
          <a:p>
            <a:pPr marL="0" indent="0"/>
            <a:r>
              <a:rPr lang="en-US" altLang="zh-CN" sz="1400" b="0" dirty="0">
                <a:sym typeface="+mn-ea"/>
              </a:rPr>
              <a:t>PQC Draft proposed PAR, Juan Carlos Zuniga (Cisco) </a:t>
            </a:r>
            <a:r>
              <a:rPr lang="en-GB" sz="1400" b="0" dirty="0"/>
              <a:t>(</a:t>
            </a:r>
            <a:r>
              <a:rPr lang="en-GB" sz="1400" b="0" dirty="0">
                <a:hlinkClick r:id="rId5"/>
              </a:rPr>
              <a:t>11-25/0471r2</a:t>
            </a:r>
            <a:r>
              <a:rPr lang="en-GB" sz="1400" b="0" dirty="0"/>
              <a:t>)</a:t>
            </a:r>
            <a:endParaRPr lang="en-US" altLang="zh-CN" sz="1400" b="0" dirty="0">
              <a:sym typeface="+mn-ea"/>
            </a:endParaRPr>
          </a:p>
          <a:p>
            <a:pPr marL="0" indent="0"/>
            <a:r>
              <a:rPr lang="en-US" altLang="zh-CN" sz="1400" b="0" dirty="0">
                <a:sym typeface="+mn-ea"/>
              </a:rPr>
              <a:t>PQC Draft Proposed CSD, Juan Carlos Zuniga (Cisco) </a:t>
            </a:r>
            <a:r>
              <a:rPr lang="en-GB" sz="1400" b="0" dirty="0"/>
              <a:t>(</a:t>
            </a:r>
            <a:r>
              <a:rPr lang="en-GB" sz="1400" b="0" dirty="0">
                <a:hlinkClick r:id="rId6"/>
              </a:rPr>
              <a:t>11-25/0472r2</a:t>
            </a:r>
            <a:r>
              <a:rPr lang="en-GB" sz="1400" b="0" dirty="0"/>
              <a:t>)</a:t>
            </a:r>
            <a:endParaRPr lang="en-US" sz="1400" b="0" dirty="0">
              <a:solidFill>
                <a:srgbClr val="222222"/>
              </a:solidFill>
              <a:highlight>
                <a:srgbClr val="FFFFFF"/>
              </a:highlight>
              <a:cs typeface="Arial" panose="020B0604020202020204" pitchFamily="34" charset="0"/>
            </a:endParaRPr>
          </a:p>
          <a:p>
            <a:pPr marL="0" indent="0"/>
            <a:r>
              <a:rPr lang="en-US" altLang="zh-CN" sz="1400" b="0" dirty="0">
                <a:solidFill>
                  <a:srgbClr val="222222"/>
                </a:solidFill>
                <a:highlight>
                  <a:srgbClr val="FFFFFF"/>
                </a:highlight>
                <a:cs typeface="Arial" panose="020B0604020202020204" pitchFamily="34" charset="0"/>
                <a:sym typeface="+mn-ea"/>
              </a:rPr>
              <a:t>”View on PQC” Jay Yang (ZTE) (</a:t>
            </a:r>
            <a:r>
              <a:rPr lang="en-US" altLang="zh-CN" sz="1400" b="0" dirty="0">
                <a:solidFill>
                  <a:srgbClr val="222222"/>
                </a:solidFill>
                <a:highlight>
                  <a:srgbClr val="FFFFFF"/>
                </a:highlight>
                <a:cs typeface="Arial" panose="020B0604020202020204" pitchFamily="34" charset="0"/>
                <a:sym typeface="+mn-ea"/>
                <a:hlinkClick r:id="rId7"/>
              </a:rPr>
              <a:t>11-25/0528r0</a:t>
            </a:r>
            <a:r>
              <a:rPr lang="en-US" altLang="zh-CN" sz="1400" b="0" dirty="0">
                <a:solidFill>
                  <a:srgbClr val="222222"/>
                </a:solidFill>
                <a:highlight>
                  <a:srgbClr val="FFFFFF"/>
                </a:highlight>
                <a:cs typeface="Arial" panose="020B0604020202020204" pitchFamily="34" charset="0"/>
                <a:sym typeface="+mn-ea"/>
              </a:rPr>
              <a:t>)</a:t>
            </a:r>
            <a:endParaRPr lang="en-US" altLang="zh-CN" sz="1400" b="0" dirty="0">
              <a:sym typeface="+mn-ea"/>
            </a:endParaRPr>
          </a:p>
        </p:txBody>
      </p:sp>
      <p:sp>
        <p:nvSpPr>
          <p:cNvPr id="4" name="Slide Number Placeholder 3">
            <a:extLst>
              <a:ext uri="{FF2B5EF4-FFF2-40B4-BE49-F238E27FC236}">
                <a16:creationId xmlns:a16="http://schemas.microsoft.com/office/drawing/2014/main" id="{4CBE3672-85F2-9689-FBDE-AE190109CCE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477188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2130426"/>
            <a:ext cx="10744200" cy="1470025"/>
          </a:xfrm>
        </p:spPr>
        <p:txBody>
          <a:bodyPr/>
          <a:lstStyle/>
          <a:p>
            <a:r>
              <a:rPr lang="en-US" altLang="en-US" dirty="0"/>
              <a:t>IEEE 802.11 Post Quantum Crypto Study Group</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3429000"/>
            <a:ext cx="8534400" cy="1752600"/>
          </a:xfrm>
        </p:spPr>
        <p:txBody>
          <a:bodyPr/>
          <a:lstStyle/>
          <a:p>
            <a:r>
              <a:rPr lang="en-US" altLang="en-US" dirty="0"/>
              <a:t>Agenda</a:t>
            </a:r>
          </a:p>
          <a:p>
            <a:r>
              <a:rPr lang="en-US" altLang="en-US" dirty="0"/>
              <a:t>07 April 2025 Teleconference</a:t>
            </a:r>
          </a:p>
          <a:p>
            <a:endParaRPr lang="en-US" altLang="en-US" dirty="0"/>
          </a:p>
          <a:p>
            <a:r>
              <a:rPr lang="en-US" altLang="en-US" dirty="0"/>
              <a:t>Chair: Stephen Orr (Cisco)</a:t>
            </a:r>
          </a:p>
          <a:p>
            <a:r>
              <a:rPr lang="en-US" altLang="en-US" dirty="0"/>
              <a:t>Vice Chair: Mark Hamilton (Ruckus/CommScope)</a:t>
            </a:r>
          </a:p>
          <a:p>
            <a:r>
              <a:rPr lang="en-US" altLang="en-US" dirty="0"/>
              <a:t>Secretary: </a:t>
            </a:r>
            <a:r>
              <a:rPr lang="en-US" sz="2400" dirty="0"/>
              <a:t>Alex Lungu (Samsung)</a:t>
            </a:r>
          </a:p>
          <a:p>
            <a:r>
              <a:rPr lang="en-US" altLang="en-US" dirty="0"/>
              <a:t> </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100494</TotalTime>
  <Words>1994</Words>
  <Application>Microsoft Macintosh PowerPoint</Application>
  <PresentationFormat>Widescreen</PresentationFormat>
  <Paragraphs>212</Paragraphs>
  <Slides>21</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Office Theme</vt:lpstr>
      <vt:lpstr>Document</vt:lpstr>
      <vt:lpstr>Post Quantum Crypto Study Group</vt:lpstr>
      <vt:lpstr>Abstract</vt:lpstr>
      <vt:lpstr>IEEE 802.11 Post Quantum Crypto Study Group</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Documentation</vt:lpstr>
      <vt:lpstr>Agenda items for the meeting</vt:lpstr>
      <vt:lpstr>Teleconference Plan</vt:lpstr>
      <vt:lpstr>PowerPoint Presentation</vt:lpstr>
      <vt:lpstr>PQC SG Background and Kickoff</vt:lpstr>
      <vt:lpstr>Timeline </vt:lpstr>
      <vt:lpstr>Contributions</vt:lpstr>
    </vt:vector>
  </TitlesOfParts>
  <Manager/>
  <Company>Cisco</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Orr, Stephen</dc:creator>
  <cp:keywords/>
  <dc:description/>
  <cp:lastModifiedBy>Stephen Orr</cp:lastModifiedBy>
  <cp:revision>589</cp:revision>
  <cp:lastPrinted>1601-01-01T00:00:00Z</cp:lastPrinted>
  <dcterms:created xsi:type="dcterms:W3CDTF">2021-01-26T19:12:38Z</dcterms:created>
  <dcterms:modified xsi:type="dcterms:W3CDTF">2025-04-07T13:41:50Z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189e4fd-a2fa-47bf-9b21-17f706ee2968_Enabled">
    <vt:lpwstr>true</vt:lpwstr>
  </property>
  <property fmtid="{D5CDD505-2E9C-101B-9397-08002B2CF9AE}" pid="3" name="MSIP_Label_a189e4fd-a2fa-47bf-9b21-17f706ee2968_SetDate">
    <vt:lpwstr>2025-03-23T01:39:58Z</vt:lpwstr>
  </property>
  <property fmtid="{D5CDD505-2E9C-101B-9397-08002B2CF9AE}" pid="4" name="MSIP_Label_a189e4fd-a2fa-47bf-9b21-17f706ee2968_Method">
    <vt:lpwstr>Privileged</vt:lpwstr>
  </property>
  <property fmtid="{D5CDD505-2E9C-101B-9397-08002B2CF9AE}" pid="5" name="MSIP_Label_a189e4fd-a2fa-47bf-9b21-17f706ee2968_Name">
    <vt:lpwstr>Cisco Public Label</vt:lpwstr>
  </property>
  <property fmtid="{D5CDD505-2E9C-101B-9397-08002B2CF9AE}" pid="6" name="MSIP_Label_a189e4fd-a2fa-47bf-9b21-17f706ee2968_SiteId">
    <vt:lpwstr>5ae1af62-9505-4097-a69a-c1553ef7840e</vt:lpwstr>
  </property>
  <property fmtid="{D5CDD505-2E9C-101B-9397-08002B2CF9AE}" pid="7" name="MSIP_Label_a189e4fd-a2fa-47bf-9b21-17f706ee2968_ActionId">
    <vt:lpwstr>129192f6-efed-4068-b777-7469d98daa62</vt:lpwstr>
  </property>
  <property fmtid="{D5CDD505-2E9C-101B-9397-08002B2CF9AE}" pid="8" name="MSIP_Label_a189e4fd-a2fa-47bf-9b21-17f706ee2968_ContentBits">
    <vt:lpwstr>2</vt:lpwstr>
  </property>
  <property fmtid="{D5CDD505-2E9C-101B-9397-08002B2CF9AE}" pid="9" name="MSIP_Label_a189e4fd-a2fa-47bf-9b21-17f706ee2968_Tag">
    <vt:lpwstr>50, 0, 1, 1</vt:lpwstr>
  </property>
  <property fmtid="{D5CDD505-2E9C-101B-9397-08002B2CF9AE}" pid="10" name="ClassificationContentMarkingFooterLocations">
    <vt:lpwstr>Office Theme:3</vt:lpwstr>
  </property>
  <property fmtid="{D5CDD505-2E9C-101B-9397-08002B2CF9AE}" pid="11" name="ClassificationContentMarkingFooterText">
    <vt:lpwstr>-</vt:lpwstr>
  </property>
</Properties>
</file>