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3" r:id="rId9"/>
    <p:sldId id="283" r:id="rId10"/>
    <p:sldId id="284" r:id="rId11"/>
    <p:sldId id="1206" r:id="rId12"/>
    <p:sldId id="287" r:id="rId13"/>
    <p:sldId id="288" r:id="rId14"/>
    <p:sldId id="289" r:id="rId15"/>
    <p:sldId id="295" r:id="rId16"/>
    <p:sldId id="296" r:id="rId17"/>
    <p:sldId id="1204" r:id="rId18"/>
    <p:sldId id="1208" r:id="rId19"/>
    <p:sldId id="1203" r:id="rId20"/>
    <p:sldId id="264" r:id="rId21"/>
    <p:sldId id="1205"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51" autoAdjust="0"/>
    <p:restoredTop sz="94660"/>
  </p:normalViewPr>
  <p:slideViewPr>
    <p:cSldViewPr>
      <p:cViewPr varScale="1">
        <p:scale>
          <a:sx n="107" d="100"/>
          <a:sy n="107" d="100"/>
        </p:scale>
        <p:origin x="200" y="60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4/4/25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39DEC22-8CDD-DF3C-6654-CAC0151050B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CE09605-D8DD-7FA8-8A3E-8903E75DB071}"/>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5FDADF4E-37BF-5A9A-F118-74C047B9AA58}"/>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51AF4D67-6AB5-71FB-FD91-20884AA3AC87}"/>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5CCFED3F-A672-EEDD-1171-3D62DE7EE85E}"/>
              </a:ext>
            </a:extLst>
          </p:cNvPr>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a:extLst>
              <a:ext uri="{FF2B5EF4-FFF2-40B4-BE49-F238E27FC236}">
                <a16:creationId xmlns:a16="http://schemas.microsoft.com/office/drawing/2014/main" id="{26B4C862-14DD-B907-6D6B-4A573CFC44A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FFB538C2-0EF4-3870-8ED4-32A5DBFF771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58153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802.11-25/0596r0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5/11-25-0572-00-0PQC-pqc-sg-27-march-2025-teleconference-meeting-minute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5/11-25-0528-00-0PQC-view-on-pqc.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471-02-0000-pqc-draft-proposed-par.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5/11-25-0472-02-0000-pqc-draft-proposed-csd.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2025-04-07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92081869"/>
              </p:ext>
            </p:extLst>
          </p:nvPr>
        </p:nvGraphicFramePr>
        <p:xfrm>
          <a:off x="989013" y="2308225"/>
          <a:ext cx="10210800" cy="2686050"/>
        </p:xfrm>
        <a:graphic>
          <a:graphicData uri="http://schemas.openxmlformats.org/presentationml/2006/ole">
            <mc:AlternateContent xmlns:mc="http://schemas.openxmlformats.org/markup-compatibility/2006">
              <mc:Choice xmlns:v="urn:schemas-microsoft-com:vml" Requires="v">
                <p:oleObj name="Document" r:id="rId3" imgW="10439400" imgH="2755900" progId="Word.Document.8">
                  <p:embed/>
                </p:oleObj>
              </mc:Choice>
              <mc:Fallback>
                <p:oleObj name="Document" r:id="rId3" imgW="10439400" imgH="2755900" progId="Word.Document.8">
                  <p:embed/>
                  <p:pic>
                    <p:nvPicPr>
                      <p:cNvPr id="0" name="Picture 3"/>
                      <p:cNvPicPr>
                        <a:picLocks noChangeAspect="1" noChangeArrowheads="1"/>
                      </p:cNvPicPr>
                      <p:nvPr/>
                    </p:nvPicPr>
                    <p:blipFill>
                      <a:blip r:embed="rId4"/>
                      <a:srcRect/>
                      <a:stretch>
                        <a:fillRect/>
                      </a:stretch>
                    </p:blipFill>
                    <p:spPr bwMode="auto">
                      <a:xfrm>
                        <a:off x="989013" y="2308225"/>
                        <a:ext cx="10210800" cy="26860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66411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sz="3200"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altLang="en-US" sz="2800" kern="0" dirty="0"/>
              <a:t>Approve Minutes of March 27</a:t>
            </a:r>
            <a:r>
              <a:rPr lang="en-US" altLang="en-US" sz="2800" kern="0" baseline="30000" dirty="0"/>
              <a:t>th  </a:t>
            </a:r>
            <a:r>
              <a:rPr lang="en-US" altLang="en-US" sz="2800" kern="0" dirty="0"/>
              <a:t>: </a:t>
            </a:r>
            <a:r>
              <a:rPr lang="en-US" altLang="en-US" sz="2800" kern="0" dirty="0">
                <a:hlinkClick r:id="rId3"/>
              </a:rPr>
              <a:t>11-25/0572r0</a:t>
            </a:r>
            <a:endParaRPr lang="en-US" altLang="en-US" sz="2800" kern="0" dirty="0"/>
          </a:p>
          <a:p>
            <a:pPr marL="457200" indent="-457200">
              <a:lnSpc>
                <a:spcPct val="90000"/>
              </a:lnSpc>
              <a:spcBef>
                <a:spcPts val="300"/>
              </a:spcBef>
              <a:spcAft>
                <a:spcPts val="600"/>
              </a:spcAft>
              <a:buFont typeface="Arial" panose="020B0604020202020204" pitchFamily="34" charset="0"/>
              <a:buChar char="•"/>
              <a:defRPr/>
            </a:pPr>
            <a:r>
              <a:rPr lang="en-US" altLang="en-US" sz="2800" kern="0" dirty="0"/>
              <a:t>Meeting Plan</a:t>
            </a:r>
          </a:p>
          <a:p>
            <a:pPr marL="457200" indent="-457200">
              <a:lnSpc>
                <a:spcPct val="90000"/>
              </a:lnSpc>
              <a:spcBef>
                <a:spcPts val="300"/>
              </a:spcBef>
              <a:spcAft>
                <a:spcPts val="600"/>
              </a:spcAft>
              <a:buFont typeface="Arial" panose="020B0604020202020204" pitchFamily="34" charset="0"/>
              <a:buChar char="•"/>
              <a:defRPr/>
            </a:pPr>
            <a:r>
              <a:rPr lang="en-US" altLang="en-US" sz="2800" kern="0" dirty="0"/>
              <a:t>Contributions</a:t>
            </a:r>
          </a:p>
          <a:p>
            <a:pPr lvl="1" indent="-342900">
              <a:buFont typeface="Arial" panose="020B0604020202020204" pitchFamily="34" charset="0"/>
              <a:buChar char="•"/>
            </a:pPr>
            <a:r>
              <a:rPr lang="en-US" altLang="zh-CN" dirty="0">
                <a:solidFill>
                  <a:srgbClr val="222222"/>
                </a:solidFill>
                <a:highlight>
                  <a:srgbClr val="FFFFFF"/>
                </a:highlight>
                <a:cs typeface="Arial" panose="020B0604020202020204" pitchFamily="34" charset="0"/>
                <a:sym typeface="+mn-ea"/>
              </a:rPr>
              <a:t>”View on PQC” Jay Yang (ZTE) (</a:t>
            </a:r>
            <a:r>
              <a:rPr lang="en-US" altLang="zh-CN" dirty="0">
                <a:solidFill>
                  <a:srgbClr val="222222"/>
                </a:solidFill>
                <a:highlight>
                  <a:srgbClr val="FFFFFF"/>
                </a:highlight>
                <a:cs typeface="Arial" panose="020B0604020202020204" pitchFamily="34" charset="0"/>
                <a:sym typeface="+mn-ea"/>
                <a:hlinkClick r:id="rId4"/>
              </a:rPr>
              <a:t>11-25/0528r0</a:t>
            </a:r>
            <a:r>
              <a:rPr lang="en-US" altLang="zh-CN" dirty="0">
                <a:solidFill>
                  <a:srgbClr val="222222"/>
                </a:solidFill>
                <a:highlight>
                  <a:srgbClr val="FFFFFF"/>
                </a:highlight>
                <a:cs typeface="Arial" panose="020B0604020202020204" pitchFamily="34" charset="0"/>
                <a:sym typeface="+mn-ea"/>
              </a:rPr>
              <a:t>)</a:t>
            </a:r>
            <a:endParaRPr lang="en-US" altLang="zh-CN" dirty="0">
              <a:sym typeface="+mn-ea"/>
            </a:endParaRPr>
          </a:p>
          <a:p>
            <a:pPr lvl="1" indent="-342900">
              <a:buFont typeface="Arial" panose="020B0604020202020204" pitchFamily="34" charset="0"/>
              <a:buChar char="•"/>
            </a:pPr>
            <a:r>
              <a:rPr lang="en-US" altLang="zh-CN" b="0" dirty="0">
                <a:sym typeface="+mn-ea"/>
              </a:rPr>
              <a:t>PQC Draft proposed PAR, Juan Carlos Zuniga (Cisco) </a:t>
            </a:r>
            <a:r>
              <a:rPr lang="en-GB" b="0" dirty="0"/>
              <a:t>(11-25/0597r0)</a:t>
            </a:r>
            <a:endParaRPr lang="en-US" altLang="zh-CN" b="0" dirty="0">
              <a:sym typeface="+mn-ea"/>
            </a:endParaRPr>
          </a:p>
          <a:p>
            <a:pPr lvl="1" indent="-342900">
              <a:buFont typeface="Arial" panose="020B0604020202020204" pitchFamily="34" charset="0"/>
              <a:buChar char="•"/>
            </a:pPr>
            <a:r>
              <a:rPr lang="en-US" altLang="zh-CN" b="0" dirty="0">
                <a:sym typeface="+mn-ea"/>
              </a:rPr>
              <a:t>PQC Draft Proposed CSD, Juan Carlos Zuniga (Cisco) </a:t>
            </a:r>
            <a:r>
              <a:rPr lang="en-GB" b="0" dirty="0"/>
              <a:t>(11-25/0598r0)</a:t>
            </a:r>
            <a:endParaRPr lang="en-US" altLang="en-US" sz="2400" kern="0" dirty="0"/>
          </a:p>
          <a:p>
            <a:pPr marL="457200" indent="-457200">
              <a:lnSpc>
                <a:spcPct val="90000"/>
              </a:lnSpc>
              <a:spcBef>
                <a:spcPts val="300"/>
              </a:spcBef>
              <a:spcAft>
                <a:spcPts val="600"/>
              </a:spcAft>
              <a:buFont typeface="Arial" panose="020B0604020202020204" pitchFamily="34" charset="0"/>
              <a:buChar char="•"/>
              <a:defRPr/>
            </a:pPr>
            <a:endParaRPr lang="en-US" altLang="en-US" sz="2800" kern="0" dirty="0"/>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0342D0-BA22-B710-2DCE-EA87DDE95605}"/>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0B28B22A-1DC4-8FDB-E4F4-663CD4548645}"/>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Teleconference Plan</a:t>
            </a:r>
          </a:p>
        </p:txBody>
      </p:sp>
      <p:sp>
        <p:nvSpPr>
          <p:cNvPr id="2" name="Content Placeholder 1">
            <a:extLst>
              <a:ext uri="{FF2B5EF4-FFF2-40B4-BE49-F238E27FC236}">
                <a16:creationId xmlns:a16="http://schemas.microsoft.com/office/drawing/2014/main" id="{216CABB7-A9BF-71F6-D826-BA8CC2DE24D0}"/>
              </a:ext>
            </a:extLst>
          </p:cNvPr>
          <p:cNvSpPr>
            <a:spLocks noGrp="1"/>
          </p:cNvSpPr>
          <p:nvPr>
            <p:ph idx="1"/>
          </p:nvPr>
        </p:nvSpPr>
        <p:spPr>
          <a:xfrm>
            <a:off x="914401" y="1981201"/>
            <a:ext cx="10361084" cy="1676399"/>
          </a:xfrm>
        </p:spPr>
        <p:txBody>
          <a:bodyPr/>
          <a:lstStyle/>
          <a:p>
            <a:pPr>
              <a:buFontTx/>
              <a:buChar char="-"/>
            </a:pPr>
            <a:r>
              <a:rPr lang="en-GB" dirty="0"/>
              <a:t>April 21</a:t>
            </a:r>
            <a:r>
              <a:rPr lang="en-GB" baseline="30000" dirty="0"/>
              <a:t>st</a:t>
            </a:r>
            <a:r>
              <a:rPr lang="en-GB" dirty="0"/>
              <a:t> 2025</a:t>
            </a:r>
          </a:p>
          <a:p>
            <a:pPr lvl="1">
              <a:buFontTx/>
              <a:buChar char="-"/>
            </a:pPr>
            <a:r>
              <a:rPr lang="en-GB" dirty="0"/>
              <a:t>1PM-3PM ET</a:t>
            </a:r>
          </a:p>
          <a:p>
            <a:pPr>
              <a:buFontTx/>
              <a:buChar char="-"/>
            </a:pPr>
            <a:r>
              <a:rPr lang="en-GB" dirty="0"/>
              <a:t>Week of May 5</a:t>
            </a:r>
            <a:r>
              <a:rPr lang="en-GB" baseline="30000" dirty="0"/>
              <a:t>th</a:t>
            </a:r>
            <a:r>
              <a:rPr lang="en-GB" dirty="0"/>
              <a:t> 2025</a:t>
            </a:r>
          </a:p>
          <a:p>
            <a:pPr lvl="1">
              <a:buFontTx/>
              <a:buChar char="-"/>
            </a:pPr>
            <a:r>
              <a:rPr lang="en-GB" dirty="0"/>
              <a:t>TBD (if needed)</a:t>
            </a:r>
          </a:p>
        </p:txBody>
      </p:sp>
      <p:sp>
        <p:nvSpPr>
          <p:cNvPr id="6" name="Slide Number Placeholder 5">
            <a:extLst>
              <a:ext uri="{FF2B5EF4-FFF2-40B4-BE49-F238E27FC236}">
                <a16:creationId xmlns:a16="http://schemas.microsoft.com/office/drawing/2014/main" id="{59115C9E-C699-9447-C940-A9C546D0998D}"/>
              </a:ext>
            </a:extLst>
          </p:cNvPr>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3" name="Rectangle 1">
            <a:extLst>
              <a:ext uri="{FF2B5EF4-FFF2-40B4-BE49-F238E27FC236}">
                <a16:creationId xmlns:a16="http://schemas.microsoft.com/office/drawing/2014/main" id="{9E77DE88-58E1-D66E-DF29-D9A107832066}"/>
              </a:ext>
            </a:extLst>
          </p:cNvPr>
          <p:cNvSpPr txBox="1">
            <a:spLocks noChangeArrowheads="1"/>
          </p:cNvSpPr>
          <p:nvPr/>
        </p:nvSpPr>
        <p:spPr bwMode="auto">
          <a:xfrm>
            <a:off x="914401" y="3429000"/>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Meeting Plan</a:t>
            </a:r>
          </a:p>
        </p:txBody>
      </p:sp>
      <p:sp>
        <p:nvSpPr>
          <p:cNvPr id="4" name="Content Placeholder 1">
            <a:extLst>
              <a:ext uri="{FF2B5EF4-FFF2-40B4-BE49-F238E27FC236}">
                <a16:creationId xmlns:a16="http://schemas.microsoft.com/office/drawing/2014/main" id="{3ECB1061-2B05-66D1-1DAC-F9ED3CF8F5D2}"/>
              </a:ext>
            </a:extLst>
          </p:cNvPr>
          <p:cNvSpPr txBox="1">
            <a:spLocks/>
          </p:cNvSpPr>
          <p:nvPr/>
        </p:nvSpPr>
        <p:spPr bwMode="auto">
          <a:xfrm>
            <a:off x="965200" y="4480358"/>
            <a:ext cx="10361084" cy="16763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r>
              <a:rPr lang="en-GB" kern="0" dirty="0"/>
              <a:t>Two timeslots during Warsaw meeting</a:t>
            </a:r>
          </a:p>
        </p:txBody>
      </p:sp>
    </p:spTree>
    <p:extLst>
      <p:ext uri="{BB962C8B-B14F-4D97-AF65-F5344CB8AC3E}">
        <p14:creationId xmlns:p14="http://schemas.microsoft.com/office/powerpoint/2010/main" val="31983915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3A6031-7A7A-A746-9210-1D2AD3372A27}"/>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TextBox 3">
            <a:extLst>
              <a:ext uri="{FF2B5EF4-FFF2-40B4-BE49-F238E27FC236}">
                <a16:creationId xmlns:a16="http://schemas.microsoft.com/office/drawing/2014/main" id="{C2E088E6-BA48-895A-E75C-E2C4BCC02B07}"/>
              </a:ext>
            </a:extLst>
          </p:cNvPr>
          <p:cNvSpPr txBox="1"/>
          <p:nvPr/>
        </p:nvSpPr>
        <p:spPr>
          <a:xfrm>
            <a:off x="5029200" y="3200400"/>
            <a:ext cx="1200970" cy="461665"/>
          </a:xfrm>
          <a:prstGeom prst="rect">
            <a:avLst/>
          </a:prstGeom>
          <a:noFill/>
        </p:spPr>
        <p:txBody>
          <a:bodyPr wrap="none" rtlCol="0">
            <a:spAutoFit/>
          </a:bodyPr>
          <a:lstStyle/>
          <a:p>
            <a:r>
              <a:rPr lang="en-US" dirty="0">
                <a:solidFill>
                  <a:schemeClr val="tx1"/>
                </a:solidFill>
              </a:rPr>
              <a:t>Back up</a:t>
            </a:r>
          </a:p>
        </p:txBody>
      </p:sp>
    </p:spTree>
    <p:extLst>
      <p:ext uri="{BB962C8B-B14F-4D97-AF65-F5344CB8AC3E}">
        <p14:creationId xmlns:p14="http://schemas.microsoft.com/office/powerpoint/2010/main" val="3412287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07 April 2025,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a:xfrm>
            <a:off x="914401" y="1600200"/>
            <a:ext cx="10361084" cy="4571999"/>
          </a:xfrm>
        </p:spPr>
        <p:txBody>
          <a:bodyPr>
            <a:normAutofit/>
          </a:bodyPr>
          <a:lstStyle/>
          <a:p>
            <a:pPr>
              <a:buFontTx/>
              <a:buChar char="-"/>
            </a:pPr>
            <a:r>
              <a:rPr lang="en-GB" dirty="0"/>
              <a:t>March – April 2025</a:t>
            </a:r>
          </a:p>
          <a:p>
            <a:pPr lvl="1">
              <a:buFontTx/>
              <a:buChar char="-"/>
            </a:pPr>
            <a:r>
              <a:rPr lang="en-GB" dirty="0"/>
              <a:t>Review contributions</a:t>
            </a:r>
          </a:p>
          <a:p>
            <a:pPr lvl="2">
              <a:buFontTx/>
              <a:buChar char="-"/>
            </a:pPr>
            <a:r>
              <a:rPr lang="en-GB" dirty="0"/>
              <a:t>Proposed PAR draft (</a:t>
            </a:r>
            <a:r>
              <a:rPr lang="en-GB" dirty="0">
                <a:hlinkClick r:id="rId3"/>
              </a:rPr>
              <a:t>11-25/0471r2</a:t>
            </a:r>
            <a:r>
              <a:rPr lang="en-GB" dirty="0"/>
              <a:t>)</a:t>
            </a:r>
          </a:p>
          <a:p>
            <a:pPr lvl="2">
              <a:buFontTx/>
              <a:buChar char="-"/>
            </a:pPr>
            <a:r>
              <a:rPr lang="en-GB" dirty="0"/>
              <a:t>Proposed CSD draft (</a:t>
            </a:r>
            <a:r>
              <a:rPr lang="en-GB" dirty="0">
                <a:hlinkClick r:id="rId4"/>
              </a:rPr>
              <a:t>11-25/0472r2</a:t>
            </a:r>
            <a:r>
              <a:rPr lang="en-GB" dirty="0"/>
              <a:t>)</a:t>
            </a:r>
          </a:p>
          <a:p>
            <a:pPr lvl="1">
              <a:buFontTx/>
              <a:buChar char="-"/>
            </a:pPr>
            <a:r>
              <a:rPr lang="en-GB" dirty="0"/>
              <a:t>Others? </a:t>
            </a:r>
          </a:p>
          <a:p>
            <a:pPr marL="457200" lvl="1" indent="0"/>
            <a:r>
              <a:rPr lang="en-GB" dirty="0"/>
              <a:t> </a:t>
            </a:r>
          </a:p>
          <a:p>
            <a:pPr>
              <a:buFontTx/>
              <a:buChar char="-"/>
            </a:pPr>
            <a:r>
              <a:rPr lang="en-GB" dirty="0"/>
              <a:t>May 2025</a:t>
            </a:r>
          </a:p>
          <a:p>
            <a:pPr lvl="1">
              <a:buFontTx/>
              <a:buChar char="-"/>
            </a:pPr>
            <a:r>
              <a:rPr lang="en-GB" dirty="0"/>
              <a:t>Propose two meetings during Warsaw Interim</a:t>
            </a:r>
          </a:p>
          <a:p>
            <a:pPr lvl="1">
              <a:buFontTx/>
              <a:buChar char="-"/>
            </a:pPr>
            <a:r>
              <a:rPr lang="en-GB" dirty="0"/>
              <a:t>Complete and approve PAR</a:t>
            </a:r>
          </a:p>
          <a:p>
            <a:pPr lvl="1">
              <a:buFontTx/>
              <a:buChar char="-"/>
            </a:pPr>
            <a:r>
              <a:rPr lang="en-GB" dirty="0"/>
              <a:t>Complete and approve CSD</a:t>
            </a:r>
          </a:p>
          <a:p>
            <a:pPr lvl="1">
              <a:buFontTx/>
              <a:buChar char="-"/>
            </a:pPr>
            <a:r>
              <a:rPr lang="en-GB" dirty="0"/>
              <a:t>Time permitting at May session – technical discussion/prep for TG formation</a:t>
            </a:r>
          </a:p>
          <a:p>
            <a:pPr lvl="1">
              <a:buFontTx/>
              <a:buChar char="-"/>
            </a:pPr>
            <a:r>
              <a:rPr lang="en-GB" dirty="0"/>
              <a:t>Working Group Approval for PAR and CSD</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477188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429000"/>
            <a:ext cx="8534400" cy="1752600"/>
          </a:xfrm>
        </p:spPr>
        <p:txBody>
          <a:bodyPr/>
          <a:lstStyle/>
          <a:p>
            <a:r>
              <a:rPr lang="en-US" altLang="en-US" dirty="0"/>
              <a:t>Agenda</a:t>
            </a:r>
          </a:p>
          <a:p>
            <a:r>
              <a:rPr lang="en-US" altLang="en-US" dirty="0"/>
              <a:t>07 April 2025 Teleconference</a:t>
            </a:r>
          </a:p>
          <a:p>
            <a:endParaRPr lang="en-US" altLang="en-US" dirty="0"/>
          </a:p>
          <a:p>
            <a:r>
              <a:rPr lang="en-US" altLang="en-US" dirty="0"/>
              <a:t>Chair: Stephen Orr (Cisco)</a:t>
            </a:r>
          </a:p>
          <a:p>
            <a:r>
              <a:rPr lang="en-US" altLang="en-US" dirty="0"/>
              <a:t>Vice Chair: Mark Hamilton (Ruckus/CommScope)</a:t>
            </a:r>
          </a:p>
          <a:p>
            <a:r>
              <a:rPr lang="en-US" altLang="en-US" dirty="0"/>
              <a:t>Secretary: </a:t>
            </a:r>
            <a:r>
              <a:rPr lang="en-US" sz="2400" dirty="0"/>
              <a:t>Alex Lungu (Samsung)</a:t>
            </a:r>
          </a:p>
          <a:p>
            <a:r>
              <a:rPr lang="en-US" altLang="en-US" dirty="0"/>
              <a:t> </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100490</TotalTime>
  <Words>1990</Words>
  <Application>Microsoft Macintosh PowerPoint</Application>
  <PresentationFormat>Widescreen</PresentationFormat>
  <Paragraphs>211</Paragraphs>
  <Slides>21</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Post Quantum Crypto Study Group</vt:lpstr>
      <vt:lpstr>Abstract</vt:lpstr>
      <vt:lpstr>IEEE 802.11 Post Quantum Crypto Study Group</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Documentation</vt:lpstr>
      <vt:lpstr>Agenda items for the meeting</vt:lpstr>
      <vt:lpstr>Teleconference Plan</vt:lpstr>
      <vt:lpstr>PowerPoint Presentation</vt:lpstr>
      <vt:lpstr>PQC SG Background and Kickoff</vt:lpstr>
      <vt:lpstr>Timeline </vt:lpstr>
      <vt:lpstr>Contributions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587</cp:revision>
  <cp:lastPrinted>1601-01-01T00:00:00Z</cp:lastPrinted>
  <dcterms:created xsi:type="dcterms:W3CDTF">2021-01-26T19:12:38Z</dcterms:created>
  <dcterms:modified xsi:type="dcterms:W3CDTF">2025-04-04T21:33:19Z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