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0" r:id="rId3"/>
    <p:sldId id="339" r:id="rId4"/>
    <p:sldId id="337" r:id="rId5"/>
    <p:sldId id="332" r:id="rId6"/>
    <p:sldId id="334" r:id="rId7"/>
    <p:sldId id="338" r:id="rId8"/>
    <p:sldId id="271" r:id="rId9"/>
    <p:sldId id="305" r:id="rId10"/>
    <p:sldId id="335"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99" autoAdjust="0"/>
    <p:restoredTop sz="92264" autoAdjust="0"/>
  </p:normalViewPr>
  <p:slideViewPr>
    <p:cSldViewPr>
      <p:cViewPr varScale="1">
        <p:scale>
          <a:sx n="101" d="100"/>
          <a:sy n="101" d="100"/>
        </p:scale>
        <p:origin x="904" y="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9B5B5FD-FC67-D7E1-7851-16A9081EA6B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35953B9-8A8B-D636-180F-DAF53A6A521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743598E-187F-5DE4-D49A-50437D35197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5C23426-02EE-FD44-326E-FD5ADABA47F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58650CD-DE33-1A39-95CE-25CAD00A6E3E}"/>
              </a:ext>
            </a:extLst>
          </p:cNvPr>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a:extLst>
              <a:ext uri="{FF2B5EF4-FFF2-40B4-BE49-F238E27FC236}">
                <a16:creationId xmlns:a16="http://schemas.microsoft.com/office/drawing/2014/main" id="{D778FB9C-C5BC-3569-3BAA-F03F9AFFC9C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6E3FA772-9EFE-0A3E-87B3-43D294FC0B1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8524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726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0874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900F552-1926-6287-99A9-DB553193B09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C89C50D-1D49-30CF-E3FD-1B62E652B4B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501C274-9D5D-3294-10A9-22C157F3E9D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35E10A3-3C4E-F690-D18A-79AFAD5ABB0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EB37CF2-0EA6-C398-FEA0-264550B54185}"/>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id="{D9D97BDE-D97E-2C16-1192-D90597B4394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436EA4C-9E9B-EA2B-1C4A-9ED5CAF409F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68417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6B5BDB4-8EF8-5468-64A4-B8BD3C97F9A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BDE9674-D641-7135-87D3-EFC42AA231E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F0B2FC1-410E-B9B2-1DC3-9E486BB6224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9B6C924-53FD-C57B-0389-B80D2C89A69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6B7B2F6-0992-2882-7F49-0EBBDCD7BDB7}"/>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3F4FAAEA-7058-2BA7-B3BE-930CC9E4B49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D86396BF-157B-C87B-39B7-E4F53E18EF4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36462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A6E09A5-7667-F9E3-BD4D-13F333DB71B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B72FEC5-B7D0-8241-7AC2-25F4DEECDB1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57B87AF-9579-EFFB-43D8-0F0DB6D0314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42FF941-57E1-9F31-EB73-D48640FDE23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744E875-D730-0B0D-EA53-296E73435A94}"/>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963D9DB6-7217-9C92-82F6-2B70FA97F11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DDD1853-85FC-8AB4-0D29-18841E90165E}"/>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14233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0A1A4BD-BAF9-B758-253D-9C0A8E38B7E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0DE2BD1-805D-87A4-664F-0CE3F935163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283F59A-06A4-A8FB-7B2B-97335720BB1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024E085-4DBC-8FED-6AA5-3242B76A37C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B2F3A2A-53E3-CB58-4347-C05A8DF5AA39}"/>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1595C1C3-0070-C7D5-9915-47EF7778FDE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4FE4294-CC16-D978-C484-CAB1F967839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44900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D157D03-F9F8-07B1-A8F1-6BC88C7E1C5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C52402F-9FD7-B6D9-FE89-F5D6B7B14AB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5561814-2A1B-67EA-9518-A26F52C12C7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6B309D0-BF46-3E72-CFC1-1EA11C25EB7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F3D3B9B-A128-17E0-9808-01022D704B21}"/>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E1B42913-6589-DA97-6075-BCEF6746178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BA43F21-48C2-DCFF-6607-6777704BCB0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56683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3899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495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a:t>March 2025</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a:t>Hank Hyeonjun Sung(WILUS),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lvl1pPr>
              <a:defRPr sz="2000"/>
            </a:lvl1pPr>
            <a:lvl2pPr>
              <a:defRPr sz="1600"/>
            </a:lvl2pPr>
            <a:lvl3pPr>
              <a:defRPr sz="1400"/>
            </a:lvl3pPr>
            <a:lvl4pPr>
              <a:defRPr sz="1200"/>
            </a:lvl4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Hank Hyeonjun Sung(WILUS),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March 2025</a:t>
            </a:r>
            <a:endParaRPr lang="en-GB"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dirty="0"/>
              <a:t>August 2024</a:t>
            </a:r>
            <a:endParaRPr lang="en-GB" dirty="0"/>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Hank Hyeonjun Sung(WILUS),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0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Wingdings" panose="05000000000000000000" pitchFamily="2" charset="2"/>
        <a:buChar char="§"/>
        <a:defRPr sz="1400">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2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48531" y="689310"/>
            <a:ext cx="10363200" cy="82797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Protection method of OBSS R-TWT for Coordinated AP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a:t>
            </a:r>
            <a:r>
              <a:rPr lang="en-US" b="0"/>
              <a:t>08</a:t>
            </a:r>
            <a:endParaRPr lang="en-GB" sz="2000" b="0" dirty="0"/>
          </a:p>
        </p:txBody>
      </p:sp>
      <p:sp>
        <p:nvSpPr>
          <p:cNvPr id="6" name="Date Placeholder 3"/>
          <p:cNvSpPr>
            <a:spLocks noGrp="1"/>
          </p:cNvSpPr>
          <p:nvPr>
            <p:ph type="dt" idx="10"/>
          </p:nvPr>
        </p:nvSpPr>
        <p:spPr/>
        <p:txBody>
          <a:bodyPr/>
          <a:lstStyle/>
          <a:p>
            <a:r>
              <a:rPr lang="en-US" altLang="ko-KR" dirty="0"/>
              <a:t>May 2025</a:t>
            </a:r>
            <a:endParaRPr lang="en-GB" altLang="ko-KR" dirty="0"/>
          </a:p>
        </p:txBody>
      </p:sp>
      <p:sp>
        <p:nvSpPr>
          <p:cNvPr id="7" name="Footer Placeholder 4"/>
          <p:cNvSpPr>
            <a:spLocks noGrp="1"/>
          </p:cNvSpPr>
          <p:nvPr>
            <p:ph type="ftr" idx="11"/>
          </p:nvPr>
        </p:nvSpPr>
        <p:spPr/>
        <p:txBody>
          <a:bodyPr/>
          <a:lstStyle/>
          <a:p>
            <a:r>
              <a:rPr lang="en-GB" altLang="ko-KR" dirty="0"/>
              <a:t>Hank Hyeonjun Sung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7721786"/>
              </p:ext>
            </p:extLst>
          </p:nvPr>
        </p:nvGraphicFramePr>
        <p:xfrm>
          <a:off x="995363" y="2417763"/>
          <a:ext cx="9801225" cy="2593975"/>
        </p:xfrm>
        <a:graphic>
          <a:graphicData uri="http://schemas.openxmlformats.org/presentationml/2006/ole">
            <mc:AlternateContent xmlns:mc="http://schemas.openxmlformats.org/markup-compatibility/2006">
              <mc:Choice xmlns:v="urn:schemas-microsoft-com:vml" Requires="v">
                <p:oleObj name="Document" r:id="rId3" imgW="10439485" imgH="2770927" progId="Word.Document.8">
                  <p:embed/>
                </p:oleObj>
              </mc:Choice>
              <mc:Fallback>
                <p:oleObj name="Document" r:id="rId3" imgW="10439485" imgH="2770927" progId="Word.Document.8">
                  <p:embed/>
                  <p:pic>
                    <p:nvPicPr>
                      <p:cNvPr id="3075" name="Object 3"/>
                      <p:cNvPicPr>
                        <a:picLocks noChangeAspect="1" noChangeArrowheads="1"/>
                      </p:cNvPicPr>
                      <p:nvPr/>
                    </p:nvPicPr>
                    <p:blipFill>
                      <a:blip r:embed="rId4"/>
                      <a:srcRect/>
                      <a:stretch>
                        <a:fillRect/>
                      </a:stretch>
                    </p:blipFill>
                    <p:spPr bwMode="auto">
                      <a:xfrm>
                        <a:off x="995363" y="2417763"/>
                        <a:ext cx="9801225" cy="2593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022CE-0295-AE8C-637C-C6A1913D9D23}"/>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54F6F155-61D7-F66B-1248-6D6D469050F6}"/>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Straw Poll 2 </a:t>
            </a:r>
            <a:endParaRPr lang="en-GB" dirty="0"/>
          </a:p>
        </p:txBody>
      </p:sp>
      <p:sp>
        <p:nvSpPr>
          <p:cNvPr id="5122" name="Rectangle 2">
            <a:extLst>
              <a:ext uri="{FF2B5EF4-FFF2-40B4-BE49-F238E27FC236}">
                <a16:creationId xmlns:a16="http://schemas.microsoft.com/office/drawing/2014/main" id="{7BB09829-D10E-3D1E-8521-A07590A5F455}"/>
              </a:ext>
            </a:extLst>
          </p:cNvPr>
          <p:cNvSpPr>
            <a:spLocks noGrp="1" noChangeArrowheads="1"/>
          </p:cNvSpPr>
          <p:nvPr>
            <p:ph idx="1"/>
          </p:nvPr>
        </p:nvSpPr>
        <p:spPr>
          <a:xfrm>
            <a:off x="914401" y="1750236"/>
            <a:ext cx="10361084" cy="4724400"/>
          </a:xfrm>
          <a:ln/>
        </p:spPr>
        <p:txBody>
          <a:bodyPr/>
          <a:lstStyle/>
          <a:p>
            <a:pPr marL="40005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400" dirty="0"/>
              <a:t>Do you agree to add the following into the 11bn SFD ?</a:t>
            </a:r>
          </a:p>
          <a:p>
            <a:pPr marL="857250"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 Co-RTWT Requesting AP shall not request a Co-RTWT Responding AP to schedule overlapping quiet interval for the requested R-TWT schedule unless it has scheduled overlapping quiet interval for the R-TWT schedule</a:t>
            </a:r>
          </a:p>
        </p:txBody>
      </p:sp>
      <p:sp>
        <p:nvSpPr>
          <p:cNvPr id="6" name="Slide Number Placeholder 5">
            <a:extLst>
              <a:ext uri="{FF2B5EF4-FFF2-40B4-BE49-F238E27FC236}">
                <a16:creationId xmlns:a16="http://schemas.microsoft.com/office/drawing/2014/main" id="{99088917-358B-CE8C-FDFD-B5C6CCEAED04}"/>
              </a:ext>
            </a:extLst>
          </p:cNvPr>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5" name="Footer Placeholder 4">
            <a:extLst>
              <a:ext uri="{FF2B5EF4-FFF2-40B4-BE49-F238E27FC236}">
                <a16:creationId xmlns:a16="http://schemas.microsoft.com/office/drawing/2014/main" id="{F5753198-0601-B110-8DC4-8D355654A71C}"/>
              </a:ext>
            </a:extLst>
          </p:cNvPr>
          <p:cNvSpPr>
            <a:spLocks noGrp="1"/>
          </p:cNvSpPr>
          <p:nvPr>
            <p:ph type="ftr" idx="14"/>
          </p:nvPr>
        </p:nvSpPr>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6C52FE76-FB72-585E-7EC7-A87DC05E9094}"/>
              </a:ext>
            </a:extLst>
          </p:cNvPr>
          <p:cNvSpPr>
            <a:spLocks noGrp="1"/>
          </p:cNvSpPr>
          <p:nvPr>
            <p:ph type="dt" idx="15"/>
          </p:nvPr>
        </p:nvSpPr>
        <p:spPr/>
        <p:txBody>
          <a:bodyPr/>
          <a:lstStyle/>
          <a:p>
            <a:r>
              <a:rPr lang="en-US" altLang="ko-KR" dirty="0"/>
              <a:t>May 2025</a:t>
            </a:r>
            <a:endParaRPr lang="en-GB" altLang="ko-KR" dirty="0"/>
          </a:p>
        </p:txBody>
      </p:sp>
    </p:spTree>
    <p:extLst>
      <p:ext uri="{BB962C8B-B14F-4D97-AF65-F5344CB8AC3E}">
        <p14:creationId xmlns:p14="http://schemas.microsoft.com/office/powerpoint/2010/main" val="332738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700808"/>
            <a:ext cx="10361084" cy="4608512"/>
          </a:xfrm>
        </p:spPr>
        <p:txBody>
          <a:bodyPr/>
          <a:lstStyle/>
          <a:p>
            <a:pPr marL="0" indent="0">
              <a:buNone/>
            </a:pPr>
            <a:r>
              <a:rPr lang="en-GB" sz="1600" dirty="0"/>
              <a:t>[1] 11-25/0296			IEEE 802.11bn CC50 comments on D0.1					Ross Jian Yu	 </a:t>
            </a:r>
          </a:p>
          <a:p>
            <a:pPr marL="0" indent="0">
              <a:buNone/>
            </a:pPr>
            <a:r>
              <a:rPr lang="en-GB" sz="1600" dirty="0"/>
              <a:t>[2]</a:t>
            </a:r>
            <a:r>
              <a:rPr lang="en-GB" altLang="ko-KR" sz="1600" dirty="0"/>
              <a:t> 11-25/0014			tgbn-motions-list-part2								Alfred </a:t>
            </a:r>
            <a:r>
              <a:rPr lang="en-US" altLang="ko-KR" sz="1600" dirty="0" err="1"/>
              <a:t>Asterjadhi</a:t>
            </a:r>
            <a:endParaRPr lang="en-US" altLang="ko-KR" sz="1600" dirty="0"/>
          </a:p>
          <a:p>
            <a:pPr marL="0" indent="0">
              <a:buNone/>
            </a:pPr>
            <a:r>
              <a:rPr lang="en-US" altLang="ko-KR" sz="1600" dirty="0"/>
              <a:t>[3] 11-25/0600			PDT-MAC-Co-RTWT Signaling and Protocol Aspects		Giovanni </a:t>
            </a:r>
            <a:r>
              <a:rPr lang="en-US" altLang="ko-KR" sz="1600" dirty="0" err="1"/>
              <a:t>Chisci</a:t>
            </a:r>
            <a:endParaRPr lang="en-GB" altLang="ko-KR" sz="1600" dirty="0"/>
          </a:p>
          <a:p>
            <a:pPr marL="0" indent="0">
              <a:buNone/>
            </a:pPr>
            <a:r>
              <a:rPr lang="en-GB" sz="1800" dirty="0"/>
              <a:t>	</a:t>
            </a:r>
            <a:endParaRPr lang="en-US" sz="2400" dirty="0"/>
          </a:p>
          <a:p>
            <a:pPr marL="0" indent="0">
              <a:buNone/>
            </a:pPr>
            <a:endParaRPr lang="en-GB" sz="2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ko-KR" dirty="0"/>
              <a:t>Hank Hyeonjun Sung (WILUS), et al.</a:t>
            </a:r>
          </a:p>
        </p:txBody>
      </p:sp>
      <p:sp>
        <p:nvSpPr>
          <p:cNvPr id="4" name="Date Placeholder 3"/>
          <p:cNvSpPr>
            <a:spLocks noGrp="1"/>
          </p:cNvSpPr>
          <p:nvPr>
            <p:ph type="dt" idx="15"/>
          </p:nvPr>
        </p:nvSpPr>
        <p:spPr/>
        <p:txBody>
          <a:bodyPr/>
          <a:lstStyle/>
          <a:p>
            <a:r>
              <a:rPr lang="en-US" altLang="ko-KR" dirty="0"/>
              <a:t>May 2025</a:t>
            </a:r>
            <a:endParaRPr lang="en-GB" altLang="ko-KR" dirty="0"/>
          </a:p>
        </p:txBody>
      </p:sp>
    </p:spTree>
    <p:extLst>
      <p:ext uri="{BB962C8B-B14F-4D97-AF65-F5344CB8AC3E}">
        <p14:creationId xmlns:p14="http://schemas.microsoft.com/office/powerpoint/2010/main" val="30637541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endParaRPr lang="en-GB"/>
          </a:p>
        </p:txBody>
      </p:sp>
      <p:sp>
        <p:nvSpPr>
          <p:cNvPr id="9218" name="Rectangle 2"/>
          <p:cNvSpPr>
            <a:spLocks noGrp="1" noChangeArrowheads="1"/>
          </p:cNvSpPr>
          <p:nvPr>
            <p:ph idx="1"/>
          </p:nvPr>
        </p:nvSpPr>
        <p:spPr>
          <a:xfrm>
            <a:off x="914400" y="1700808"/>
            <a:ext cx="10798223" cy="4752528"/>
          </a:xfrm>
          <a:ln/>
        </p:spPr>
        <p:txBody>
          <a:bodyPr>
            <a:normAutofit/>
          </a:bodyPr>
          <a:lstStyle/>
          <a:p>
            <a:pPr latinLnBrk="0">
              <a:buFont typeface="Times New Roman" pitchFamily="16" charset="0"/>
              <a:buChar char="•"/>
            </a:pPr>
            <a:r>
              <a:rPr lang="en-US" altLang="ko-KR" dirty="0"/>
              <a:t>In CC50, there are many comments suggesting that a definition of “Extended Protection” for Co-RTWT is needed in 11bn Draft 0.1 [1]</a:t>
            </a:r>
          </a:p>
          <a:p>
            <a:pPr marL="0" indent="0" latinLnBrk="0">
              <a:buNone/>
            </a:pPr>
            <a:endParaRPr lang="en-US" altLang="ko-KR" dirty="0"/>
          </a:p>
          <a:p>
            <a:pPr latinLnBrk="0">
              <a:buFont typeface="Times New Roman" pitchFamily="16" charset="0"/>
              <a:buChar char="•"/>
            </a:pPr>
            <a:r>
              <a:rPr lang="en-US" altLang="ko-KR" dirty="0"/>
              <a:t>The motion related to signaling the parameter of Co-RTWT has been agreed on</a:t>
            </a:r>
            <a:r>
              <a:rPr lang="ko-KR" altLang="en-US" dirty="0"/>
              <a:t> </a:t>
            </a:r>
            <a:r>
              <a:rPr lang="en-US" altLang="ko-KR" dirty="0"/>
              <a:t>March F2F meeting [2]</a:t>
            </a:r>
          </a:p>
          <a:p>
            <a:pPr lvl="1" latinLnBrk="0">
              <a:buFont typeface="Times New Roman" pitchFamily="16" charset="0"/>
              <a:buChar char="•"/>
            </a:pPr>
            <a:r>
              <a:rPr lang="en-US" altLang="ko-KR" i="1" dirty="0"/>
              <a:t>(Motion #362) </a:t>
            </a:r>
            <a:r>
              <a:rPr lang="en-US" altLang="ko-KR" sz="1600" b="0" i="1"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2">
              <a:buFont typeface="Arial" panose="020B0604020202020204" pitchFamily="34" charset="0"/>
              <a:buChar char="•"/>
            </a:pPr>
            <a:r>
              <a:rPr lang="en-US" altLang="ko-KR" b="0" i="1" dirty="0"/>
              <a:t>Target Wake Time field/Broadcast TWT ID field/Broadcast TWT Persistence/TWT Wake Interval Mantissa/TWT Wake Interval Exponent/Nominal Minimum TWT Wake Duration/</a:t>
            </a:r>
            <a:r>
              <a:rPr lang="en-US" altLang="ko-KR" b="1" i="1" dirty="0"/>
              <a:t>TBD other fields</a:t>
            </a:r>
          </a:p>
          <a:p>
            <a:pPr marL="0" indent="0" latinLnBrk="0">
              <a:buNone/>
            </a:pPr>
            <a:endParaRPr lang="en-US" dirty="0"/>
          </a:p>
          <a:p>
            <a:pPr latinLnBrk="0">
              <a:buFont typeface="Times New Roman" pitchFamily="16" charset="0"/>
              <a:buChar char="•"/>
            </a:pPr>
            <a:r>
              <a:rPr lang="en-US" altLang="ko-KR" dirty="0"/>
              <a:t>In this contribution, we discuss extended</a:t>
            </a:r>
            <a:r>
              <a:rPr lang="ko-KR" altLang="en-US" dirty="0"/>
              <a:t> </a:t>
            </a:r>
            <a:r>
              <a:rPr lang="en-US" altLang="ko-KR" dirty="0"/>
              <a:t>protection</a:t>
            </a:r>
            <a:r>
              <a:rPr lang="ko-KR" altLang="en-US" dirty="0"/>
              <a:t> </a:t>
            </a:r>
            <a:r>
              <a:rPr lang="en-US" altLang="ko-KR" dirty="0"/>
              <a:t>for</a:t>
            </a:r>
            <a:r>
              <a:rPr lang="ko-KR" altLang="en-US" dirty="0"/>
              <a:t> </a:t>
            </a:r>
            <a:r>
              <a:rPr lang="en-US" altLang="ko-KR" dirty="0"/>
              <a:t>Co-RTWT</a:t>
            </a:r>
            <a:r>
              <a:rPr lang="ko-KR" altLang="en-US" dirty="0"/>
              <a:t> </a:t>
            </a:r>
            <a:r>
              <a:rPr lang="en-US" altLang="ko-KR" dirty="0"/>
              <a:t>and</a:t>
            </a:r>
            <a:r>
              <a:rPr lang="ko-KR" altLang="en-US" dirty="0"/>
              <a:t> </a:t>
            </a:r>
            <a:r>
              <a:rPr lang="en-US" altLang="ko-KR" dirty="0"/>
              <a:t>propose</a:t>
            </a:r>
            <a:r>
              <a:rPr lang="ko-KR" altLang="en-US" dirty="0"/>
              <a:t> </a:t>
            </a:r>
            <a:r>
              <a:rPr lang="en-US" altLang="ko-KR" dirty="0"/>
              <a:t>the</a:t>
            </a:r>
            <a:r>
              <a:rPr lang="ko-KR" altLang="en-US" dirty="0"/>
              <a:t> </a:t>
            </a:r>
            <a:r>
              <a:rPr lang="en-US" altLang="ko-KR" dirty="0"/>
              <a:t>related</a:t>
            </a:r>
            <a:r>
              <a:rPr lang="ko-KR" altLang="en-US" dirty="0"/>
              <a:t> </a:t>
            </a:r>
            <a:r>
              <a:rPr lang="en-US" altLang="ko-KR" dirty="0"/>
              <a:t>parameter</a:t>
            </a:r>
            <a:r>
              <a:rPr lang="ko-KR" altLang="en-US" dirty="0"/>
              <a:t> </a:t>
            </a:r>
            <a:r>
              <a:rPr lang="en-US" altLang="ko-KR" dirty="0"/>
              <a:t>in</a:t>
            </a:r>
            <a:r>
              <a:rPr lang="ko-KR" altLang="en-US" dirty="0"/>
              <a:t> </a:t>
            </a:r>
            <a:r>
              <a:rPr lang="en-US" altLang="ko-KR" dirty="0"/>
              <a:t>Co-RTWT</a:t>
            </a:r>
            <a:r>
              <a:rPr lang="ko-KR" altLang="en-US" dirty="0"/>
              <a:t> </a:t>
            </a:r>
            <a:r>
              <a:rPr lang="en-US" altLang="ko-KR" dirty="0"/>
              <a:t>negotiation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ltLang="ko-KR" dirty="0"/>
              <a:t>Hank Hyeonjun Sung (WILUS), et al.</a:t>
            </a:r>
          </a:p>
        </p:txBody>
      </p:sp>
      <p:sp>
        <p:nvSpPr>
          <p:cNvPr id="4" name="Date Placeholder 3"/>
          <p:cNvSpPr>
            <a:spLocks noGrp="1"/>
          </p:cNvSpPr>
          <p:nvPr>
            <p:ph type="dt" idx="15"/>
          </p:nvPr>
        </p:nvSpPr>
        <p:spPr/>
        <p:txBody>
          <a:bodyPr/>
          <a:lstStyle/>
          <a:p>
            <a:r>
              <a:rPr lang="en-US" altLang="ko-KR" dirty="0"/>
              <a:t>May 2025</a:t>
            </a:r>
            <a:endParaRPr lang="en-GB" altLang="ko-KR" dirty="0"/>
          </a:p>
        </p:txBody>
      </p:sp>
    </p:spTree>
    <p:extLst>
      <p:ext uri="{BB962C8B-B14F-4D97-AF65-F5344CB8AC3E}">
        <p14:creationId xmlns:p14="http://schemas.microsoft.com/office/powerpoint/2010/main" val="4708246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2BB4C-8DCC-D506-4009-FAA1E82766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08C2AD-5817-CF2D-5321-AF0D36CED51B}"/>
              </a:ext>
            </a:extLst>
          </p:cNvPr>
          <p:cNvSpPr>
            <a:spLocks noGrp="1"/>
          </p:cNvSpPr>
          <p:nvPr>
            <p:ph type="title"/>
          </p:nvPr>
        </p:nvSpPr>
        <p:spPr>
          <a:xfrm>
            <a:off x="914401" y="685801"/>
            <a:ext cx="10361084" cy="1065213"/>
          </a:xfrm>
        </p:spPr>
        <p:txBody>
          <a:bodyPr/>
          <a:lstStyle/>
          <a:p>
            <a:r>
              <a:rPr lang="en-GB" dirty="0"/>
              <a:t>Recap: Quiet STAs </a:t>
            </a:r>
            <a:r>
              <a:rPr lang="en-US" dirty="0"/>
              <a:t>during</a:t>
            </a:r>
            <a:r>
              <a:rPr lang="ko-KR" altLang="en-US" dirty="0"/>
              <a:t> </a:t>
            </a:r>
            <a:r>
              <a:rPr lang="en-US" altLang="ko-KR" dirty="0"/>
              <a:t>R-TWT</a:t>
            </a:r>
            <a:r>
              <a:rPr lang="ko-KR" altLang="en-US" dirty="0"/>
              <a:t> </a:t>
            </a:r>
            <a:r>
              <a:rPr lang="en-US" altLang="ko-KR" dirty="0"/>
              <a:t>SPs</a:t>
            </a:r>
            <a:r>
              <a:rPr lang="en-GB" dirty="0"/>
              <a:t> in 11be</a:t>
            </a:r>
          </a:p>
        </p:txBody>
      </p:sp>
      <p:sp>
        <p:nvSpPr>
          <p:cNvPr id="9218" name="Rectangle 2">
            <a:extLst>
              <a:ext uri="{FF2B5EF4-FFF2-40B4-BE49-F238E27FC236}">
                <a16:creationId xmlns:a16="http://schemas.microsoft.com/office/drawing/2014/main" id="{D7AA7E1C-AEF2-A616-6E6C-4A5DF9B01FA2}"/>
              </a:ext>
            </a:extLst>
          </p:cNvPr>
          <p:cNvSpPr>
            <a:spLocks noGrp="1" noChangeArrowheads="1"/>
          </p:cNvSpPr>
          <p:nvPr>
            <p:ph idx="1"/>
          </p:nvPr>
        </p:nvSpPr>
        <p:spPr>
          <a:xfrm>
            <a:off x="914400" y="1704456"/>
            <a:ext cx="10475383" cy="1879247"/>
          </a:xfrm>
          <a:ln/>
        </p:spPr>
        <p:txBody>
          <a:bodyPr>
            <a:normAutofit lnSpcReduction="10000"/>
          </a:bodyPr>
          <a:lstStyle/>
          <a:p>
            <a:r>
              <a:rPr lang="en-US" altLang="ko-KR" dirty="0"/>
              <a:t>In 11be, R-TWT scheduling AP may schedule at most one quiet interval that overlaps with an R-TWT SP</a:t>
            </a:r>
          </a:p>
          <a:p>
            <a:pPr lvl="1"/>
            <a:r>
              <a:rPr lang="en-US" altLang="ko-KR" dirty="0"/>
              <a:t>A quiet interval, if scheduled, shall have a duration of 1 TU and shall start at the same time as the corresponding R-TWT SP</a:t>
            </a:r>
          </a:p>
          <a:p>
            <a:pPr lvl="1"/>
            <a:r>
              <a:rPr lang="en-US" altLang="ko-KR" dirty="0"/>
              <a:t>Before transmitting an MPDU, the legacy non-AP STA shall check whether sufficient time remains to complete the exchange before the start time of the quiet interval. If there is insufficient time, the STA shall defer transmission by selecting a random backoff count based on the current CW</a:t>
            </a:r>
          </a:p>
          <a:p>
            <a:endParaRPr lang="en-US" altLang="ko-KR" dirty="0"/>
          </a:p>
          <a:p>
            <a:pPr marL="0" indent="0">
              <a:buNone/>
            </a:pPr>
            <a:endParaRPr lang="en-US" altLang="ko-KR" dirty="0"/>
          </a:p>
          <a:p>
            <a:pPr lvl="2"/>
            <a:endParaRPr lang="en-US" altLang="ko-KR" dirty="0"/>
          </a:p>
          <a:p>
            <a:endParaRPr lang="en-US" altLang="ko-KR" dirty="0"/>
          </a:p>
        </p:txBody>
      </p:sp>
      <p:sp>
        <p:nvSpPr>
          <p:cNvPr id="6" name="Slide Number Placeholder 5">
            <a:extLst>
              <a:ext uri="{FF2B5EF4-FFF2-40B4-BE49-F238E27FC236}">
                <a16:creationId xmlns:a16="http://schemas.microsoft.com/office/drawing/2014/main" id="{7A32D2EF-2B0C-8E81-5DE6-72A2A07EEE9D}"/>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id="{1F6F6E21-A9EF-2C0B-CE30-6FB0D359A8A5}"/>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FD3FDFD7-8C6B-E4EC-7C46-C830101F5050}"/>
              </a:ext>
            </a:extLst>
          </p:cNvPr>
          <p:cNvSpPr>
            <a:spLocks noGrp="1"/>
          </p:cNvSpPr>
          <p:nvPr>
            <p:ph type="dt" idx="15"/>
          </p:nvPr>
        </p:nvSpPr>
        <p:spPr>
          <a:xfrm>
            <a:off x="929217" y="333375"/>
            <a:ext cx="2499764" cy="273050"/>
          </a:xfrm>
        </p:spPr>
        <p:txBody>
          <a:bodyPr/>
          <a:lstStyle/>
          <a:p>
            <a:r>
              <a:rPr lang="en-US" altLang="ko-KR" dirty="0"/>
              <a:t>May 2025</a:t>
            </a:r>
            <a:endParaRPr lang="en-GB" altLang="ko-KR" dirty="0"/>
          </a:p>
        </p:txBody>
      </p:sp>
      <p:cxnSp>
        <p:nvCxnSpPr>
          <p:cNvPr id="12" name="직선 연결선 11">
            <a:extLst>
              <a:ext uri="{FF2B5EF4-FFF2-40B4-BE49-F238E27FC236}">
                <a16:creationId xmlns:a16="http://schemas.microsoft.com/office/drawing/2014/main" id="{3E1B8682-C34B-8EAB-03AF-4A4B52417608}"/>
              </a:ext>
            </a:extLst>
          </p:cNvPr>
          <p:cNvCxnSpPr>
            <a:cxnSpLocks/>
          </p:cNvCxnSpPr>
          <p:nvPr/>
        </p:nvCxnSpPr>
        <p:spPr bwMode="auto">
          <a:xfrm>
            <a:off x="2495600" y="4464535"/>
            <a:ext cx="792088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직선 연결선 16">
            <a:extLst>
              <a:ext uri="{FF2B5EF4-FFF2-40B4-BE49-F238E27FC236}">
                <a16:creationId xmlns:a16="http://schemas.microsoft.com/office/drawing/2014/main" id="{318BB387-0954-972E-BDC3-61CAE65D0A86}"/>
              </a:ext>
            </a:extLst>
          </p:cNvPr>
          <p:cNvCxnSpPr>
            <a:cxnSpLocks/>
          </p:cNvCxnSpPr>
          <p:nvPr/>
        </p:nvCxnSpPr>
        <p:spPr bwMode="auto">
          <a:xfrm>
            <a:off x="2495600" y="5400639"/>
            <a:ext cx="792088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직선 연결선 18">
            <a:extLst>
              <a:ext uri="{FF2B5EF4-FFF2-40B4-BE49-F238E27FC236}">
                <a16:creationId xmlns:a16="http://schemas.microsoft.com/office/drawing/2014/main" id="{D999C058-98FD-0919-95F8-DE84854B1091}"/>
              </a:ext>
            </a:extLst>
          </p:cNvPr>
          <p:cNvCxnSpPr>
            <a:cxnSpLocks/>
          </p:cNvCxnSpPr>
          <p:nvPr/>
        </p:nvCxnSpPr>
        <p:spPr bwMode="auto">
          <a:xfrm>
            <a:off x="2495600" y="6336743"/>
            <a:ext cx="792088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직사각형 19">
            <a:extLst>
              <a:ext uri="{FF2B5EF4-FFF2-40B4-BE49-F238E27FC236}">
                <a16:creationId xmlns:a16="http://schemas.microsoft.com/office/drawing/2014/main" id="{A5875C4B-4683-B754-5128-5B2DBD898E20}"/>
              </a:ext>
            </a:extLst>
          </p:cNvPr>
          <p:cNvSpPr/>
          <p:nvPr/>
        </p:nvSpPr>
        <p:spPr bwMode="auto">
          <a:xfrm>
            <a:off x="5879976" y="3960479"/>
            <a:ext cx="936103" cy="2373415"/>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직선 연결선 26">
            <a:extLst>
              <a:ext uri="{FF2B5EF4-FFF2-40B4-BE49-F238E27FC236}">
                <a16:creationId xmlns:a16="http://schemas.microsoft.com/office/drawing/2014/main" id="{4FA2986B-8517-48BF-42B8-A8BF2569C959}"/>
              </a:ext>
            </a:extLst>
          </p:cNvPr>
          <p:cNvCxnSpPr>
            <a:cxnSpLocks/>
          </p:cNvCxnSpPr>
          <p:nvPr/>
        </p:nvCxnSpPr>
        <p:spPr bwMode="auto">
          <a:xfrm>
            <a:off x="5879976" y="3722373"/>
            <a:ext cx="0" cy="265895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a:extLst>
              <a:ext uri="{FF2B5EF4-FFF2-40B4-BE49-F238E27FC236}">
                <a16:creationId xmlns:a16="http://schemas.microsoft.com/office/drawing/2014/main" id="{BD235CF1-A372-46B9-7C45-C964B102AE9D}"/>
              </a:ext>
            </a:extLst>
          </p:cNvPr>
          <p:cNvCxnSpPr>
            <a:cxnSpLocks/>
          </p:cNvCxnSpPr>
          <p:nvPr/>
        </p:nvCxnSpPr>
        <p:spPr bwMode="auto">
          <a:xfrm>
            <a:off x="9768408" y="3722373"/>
            <a:ext cx="0" cy="265895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TextBox 40">
            <a:extLst>
              <a:ext uri="{FF2B5EF4-FFF2-40B4-BE49-F238E27FC236}">
                <a16:creationId xmlns:a16="http://schemas.microsoft.com/office/drawing/2014/main" id="{04ACB250-9BBB-F619-ED0F-B51A2D1167ED}"/>
              </a:ext>
            </a:extLst>
          </p:cNvPr>
          <p:cNvSpPr txBox="1"/>
          <p:nvPr/>
        </p:nvSpPr>
        <p:spPr>
          <a:xfrm>
            <a:off x="5902483" y="4928229"/>
            <a:ext cx="893193" cy="584775"/>
          </a:xfrm>
          <a:prstGeom prst="rect">
            <a:avLst/>
          </a:prstGeom>
          <a:noFill/>
        </p:spPr>
        <p:txBody>
          <a:bodyPr wrap="none" rtlCol="0">
            <a:spAutoFit/>
          </a:bodyPr>
          <a:lstStyle/>
          <a:p>
            <a:pPr algn="ctr"/>
            <a:r>
              <a:rPr lang="en-US" altLang="ko-KR" sz="1600" b="1" dirty="0">
                <a:solidFill>
                  <a:schemeClr val="tx1"/>
                </a:solidFill>
              </a:rPr>
              <a:t>Quiet</a:t>
            </a:r>
            <a:br>
              <a:rPr lang="en-US" altLang="ko-KR" sz="1600" b="1" dirty="0">
                <a:solidFill>
                  <a:schemeClr val="tx1"/>
                </a:solidFill>
              </a:rPr>
            </a:br>
            <a:r>
              <a:rPr lang="en-US" altLang="ko-KR" sz="1600" b="1" dirty="0">
                <a:solidFill>
                  <a:schemeClr val="tx1"/>
                </a:solidFill>
              </a:rPr>
              <a:t>Interval</a:t>
            </a:r>
            <a:endParaRPr lang="ko-KR" altLang="en-US" sz="1600" b="1" dirty="0">
              <a:solidFill>
                <a:schemeClr val="tx1"/>
              </a:solidFill>
            </a:endParaRPr>
          </a:p>
        </p:txBody>
      </p:sp>
      <p:cxnSp>
        <p:nvCxnSpPr>
          <p:cNvPr id="47" name="직선 화살표 연결선 46">
            <a:extLst>
              <a:ext uri="{FF2B5EF4-FFF2-40B4-BE49-F238E27FC236}">
                <a16:creationId xmlns:a16="http://schemas.microsoft.com/office/drawing/2014/main" id="{C1F00206-C2DA-C1CE-2D1B-E7106FC34D42}"/>
              </a:ext>
            </a:extLst>
          </p:cNvPr>
          <p:cNvCxnSpPr/>
          <p:nvPr/>
        </p:nvCxnSpPr>
        <p:spPr bwMode="auto">
          <a:xfrm>
            <a:off x="5879975" y="3801067"/>
            <a:ext cx="388843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9" name="TextBox 48">
            <a:extLst>
              <a:ext uri="{FF2B5EF4-FFF2-40B4-BE49-F238E27FC236}">
                <a16:creationId xmlns:a16="http://schemas.microsoft.com/office/drawing/2014/main" id="{61403A10-D7CB-2397-9EA2-91A6ACB70C0F}"/>
              </a:ext>
            </a:extLst>
          </p:cNvPr>
          <p:cNvSpPr txBox="1"/>
          <p:nvPr/>
        </p:nvSpPr>
        <p:spPr>
          <a:xfrm>
            <a:off x="7143757" y="3503170"/>
            <a:ext cx="1165191" cy="338554"/>
          </a:xfrm>
          <a:prstGeom prst="rect">
            <a:avLst/>
          </a:prstGeom>
          <a:noFill/>
        </p:spPr>
        <p:txBody>
          <a:bodyPr wrap="none" rtlCol="0">
            <a:spAutoFit/>
          </a:bodyPr>
          <a:lstStyle/>
          <a:p>
            <a:pPr algn="ctr"/>
            <a:r>
              <a:rPr lang="en-US" altLang="ko-KR" sz="1600" b="1" dirty="0">
                <a:solidFill>
                  <a:schemeClr val="tx1"/>
                </a:solidFill>
              </a:rPr>
              <a:t>R-TWT SP</a:t>
            </a:r>
            <a:endParaRPr lang="ko-KR" altLang="en-US" sz="1600" b="1" dirty="0">
              <a:solidFill>
                <a:schemeClr val="tx1"/>
              </a:solidFill>
            </a:endParaRPr>
          </a:p>
        </p:txBody>
      </p:sp>
      <p:sp>
        <p:nvSpPr>
          <p:cNvPr id="50" name="TextBox 49">
            <a:extLst>
              <a:ext uri="{FF2B5EF4-FFF2-40B4-BE49-F238E27FC236}">
                <a16:creationId xmlns:a16="http://schemas.microsoft.com/office/drawing/2014/main" id="{07EF0E7C-804B-C395-B5A5-4C9F9543FD0D}"/>
              </a:ext>
            </a:extLst>
          </p:cNvPr>
          <p:cNvSpPr txBox="1"/>
          <p:nvPr/>
        </p:nvSpPr>
        <p:spPr>
          <a:xfrm>
            <a:off x="6110014" y="3757780"/>
            <a:ext cx="487634" cy="261610"/>
          </a:xfrm>
          <a:prstGeom prst="rect">
            <a:avLst/>
          </a:prstGeom>
          <a:noFill/>
        </p:spPr>
        <p:txBody>
          <a:bodyPr wrap="none" rtlCol="0">
            <a:spAutoFit/>
          </a:bodyPr>
          <a:lstStyle/>
          <a:p>
            <a:pPr algn="ctr"/>
            <a:r>
              <a:rPr lang="en-US" altLang="ko-KR" sz="1050" b="1" dirty="0">
                <a:solidFill>
                  <a:schemeClr val="tx1"/>
                </a:solidFill>
              </a:rPr>
              <a:t>1 TU</a:t>
            </a:r>
            <a:endParaRPr lang="ko-KR" altLang="en-US" sz="1050" b="1" dirty="0">
              <a:solidFill>
                <a:schemeClr val="tx1"/>
              </a:solidFill>
            </a:endParaRPr>
          </a:p>
        </p:txBody>
      </p:sp>
      <p:sp>
        <p:nvSpPr>
          <p:cNvPr id="51" name="TextBox 50">
            <a:extLst>
              <a:ext uri="{FF2B5EF4-FFF2-40B4-BE49-F238E27FC236}">
                <a16:creationId xmlns:a16="http://schemas.microsoft.com/office/drawing/2014/main" id="{71459532-A027-61A1-00AB-748652A3C942}"/>
              </a:ext>
            </a:extLst>
          </p:cNvPr>
          <p:cNvSpPr txBox="1"/>
          <p:nvPr/>
        </p:nvSpPr>
        <p:spPr>
          <a:xfrm>
            <a:off x="2031210" y="4034570"/>
            <a:ext cx="468398" cy="415498"/>
          </a:xfrm>
          <a:prstGeom prst="rect">
            <a:avLst/>
          </a:prstGeom>
          <a:noFill/>
        </p:spPr>
        <p:txBody>
          <a:bodyPr wrap="none" rtlCol="0">
            <a:spAutoFit/>
          </a:bodyPr>
          <a:lstStyle/>
          <a:p>
            <a:pPr algn="ctr"/>
            <a:r>
              <a:rPr lang="en-US" altLang="ko-KR" sz="1050" b="1" dirty="0">
                <a:solidFill>
                  <a:schemeClr val="tx1"/>
                </a:solidFill>
              </a:rPr>
              <a:t>EHT</a:t>
            </a:r>
            <a:br>
              <a:rPr lang="en-US" altLang="ko-KR" sz="1050" b="1" dirty="0">
                <a:solidFill>
                  <a:schemeClr val="tx1"/>
                </a:solidFill>
              </a:rPr>
            </a:br>
            <a:r>
              <a:rPr lang="en-US" altLang="ko-KR" sz="1050" b="1" dirty="0">
                <a:solidFill>
                  <a:schemeClr val="tx1"/>
                </a:solidFill>
              </a:rPr>
              <a:t>AP</a:t>
            </a:r>
            <a:endParaRPr lang="ko-KR" altLang="en-US" sz="1050" b="1" dirty="0">
              <a:solidFill>
                <a:schemeClr val="tx1"/>
              </a:solidFill>
            </a:endParaRPr>
          </a:p>
        </p:txBody>
      </p:sp>
      <p:sp>
        <p:nvSpPr>
          <p:cNvPr id="52" name="TextBox 51">
            <a:extLst>
              <a:ext uri="{FF2B5EF4-FFF2-40B4-BE49-F238E27FC236}">
                <a16:creationId xmlns:a16="http://schemas.microsoft.com/office/drawing/2014/main" id="{A33796E3-6E8C-76FF-576A-51CE6E95648C}"/>
              </a:ext>
            </a:extLst>
          </p:cNvPr>
          <p:cNvSpPr txBox="1"/>
          <p:nvPr/>
        </p:nvSpPr>
        <p:spPr>
          <a:xfrm>
            <a:off x="1940643" y="4998949"/>
            <a:ext cx="649537" cy="577081"/>
          </a:xfrm>
          <a:prstGeom prst="rect">
            <a:avLst/>
          </a:prstGeom>
          <a:noFill/>
        </p:spPr>
        <p:txBody>
          <a:bodyPr wrap="none" rtlCol="0">
            <a:spAutoFit/>
          </a:bodyPr>
          <a:lstStyle/>
          <a:p>
            <a:pPr algn="ctr"/>
            <a:r>
              <a:rPr lang="en-US" altLang="ko-KR" sz="1050" b="1" dirty="0">
                <a:solidFill>
                  <a:schemeClr val="tx1"/>
                </a:solidFill>
              </a:rPr>
              <a:t>Non-AP</a:t>
            </a:r>
            <a:br>
              <a:rPr lang="en-US" altLang="ko-KR" sz="1050" b="1" dirty="0">
                <a:solidFill>
                  <a:schemeClr val="tx1"/>
                </a:solidFill>
              </a:rPr>
            </a:br>
            <a:r>
              <a:rPr lang="en-US" altLang="ko-KR" sz="1050" b="1" dirty="0">
                <a:solidFill>
                  <a:schemeClr val="tx1"/>
                </a:solidFill>
              </a:rPr>
              <a:t>STA 1</a:t>
            </a:r>
            <a:br>
              <a:rPr lang="en-US" altLang="ko-KR" sz="1050" b="1" dirty="0">
                <a:solidFill>
                  <a:schemeClr val="tx1"/>
                </a:solidFill>
              </a:rPr>
            </a:br>
            <a:endParaRPr lang="en-US" altLang="ko-KR" sz="1050" b="1" dirty="0">
              <a:solidFill>
                <a:schemeClr val="tx1"/>
              </a:solidFill>
            </a:endParaRPr>
          </a:p>
        </p:txBody>
      </p:sp>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E7ED4688-71EF-680B-02C5-09B98D120D00}"/>
                  </a:ext>
                </a:extLst>
              </p:cNvPr>
              <p:cNvSpPr txBox="1"/>
              <p:nvPr/>
            </p:nvSpPr>
            <p:spPr>
              <a:xfrm>
                <a:off x="1940642" y="5935052"/>
                <a:ext cx="649537" cy="577081"/>
              </a:xfrm>
              <a:prstGeom prst="rect">
                <a:avLst/>
              </a:prstGeom>
              <a:noFill/>
            </p:spPr>
            <p:txBody>
              <a:bodyPr wrap="none" rtlCol="0">
                <a:spAutoFit/>
              </a:bodyPr>
              <a:lstStyle/>
              <a:p>
                <a:pPr algn="ctr"/>
                <a:r>
                  <a:rPr lang="en-US" altLang="ko-KR" sz="1050" b="1" dirty="0">
                    <a:solidFill>
                      <a:schemeClr val="tx1"/>
                    </a:solidFill>
                  </a:rPr>
                  <a:t>Non-AP</a:t>
                </a:r>
                <a:br>
                  <a:rPr lang="en-US" altLang="ko-KR" sz="1050" b="1" dirty="0">
                    <a:solidFill>
                      <a:schemeClr val="tx1"/>
                    </a:solidFill>
                  </a:rPr>
                </a:br>
                <a:r>
                  <a:rPr lang="en-US" altLang="ko-KR" sz="1050" b="1" dirty="0">
                    <a:solidFill>
                      <a:schemeClr val="tx1"/>
                    </a:solidFill>
                  </a:rPr>
                  <a:t>STA 2</a:t>
                </a:r>
              </a:p>
              <a:p>
                <a:pPr algn="ctr"/>
                <a:r>
                  <a:rPr lang="en-US" altLang="ko-KR" sz="1050" b="1" dirty="0">
                    <a:solidFill>
                      <a:schemeClr val="tx1"/>
                    </a:solidFill>
                  </a:rPr>
                  <a:t>(HE </a:t>
                </a:r>
                <a14:m>
                  <m:oMath xmlns:m="http://schemas.openxmlformats.org/officeDocument/2006/math">
                    <m:r>
                      <a:rPr lang="en-US" altLang="ko-KR" sz="1050" b="1" i="1" smtClean="0">
                        <a:solidFill>
                          <a:schemeClr val="tx1"/>
                        </a:solidFill>
                        <a:latin typeface="Cambria Math" panose="02040503050406030204" pitchFamily="18" charset="0"/>
                        <a:ea typeface="Cambria Math" panose="02040503050406030204" pitchFamily="18" charset="0"/>
                      </a:rPr>
                      <m:t>↓</m:t>
                    </m:r>
                  </m:oMath>
                </a14:m>
                <a:r>
                  <a:rPr lang="en-US" altLang="ko-KR" sz="1050" b="1" dirty="0">
                    <a:solidFill>
                      <a:schemeClr val="tx1"/>
                    </a:solidFill>
                  </a:rPr>
                  <a:t>)</a:t>
                </a:r>
              </a:p>
            </p:txBody>
          </p:sp>
        </mc:Choice>
        <mc:Fallback xmlns="">
          <p:sp>
            <p:nvSpPr>
              <p:cNvPr id="54" name="TextBox 53">
                <a:extLst>
                  <a:ext uri="{FF2B5EF4-FFF2-40B4-BE49-F238E27FC236}">
                    <a16:creationId xmlns:a16="http://schemas.microsoft.com/office/drawing/2014/main" id="{E7ED4688-71EF-680B-02C5-09B98D120D00}"/>
                  </a:ext>
                </a:extLst>
              </p:cNvPr>
              <p:cNvSpPr txBox="1">
                <a:spLocks noRot="1" noChangeAspect="1" noMove="1" noResize="1" noEditPoints="1" noAdjustHandles="1" noChangeArrowheads="1" noChangeShapeType="1" noTextEdit="1"/>
              </p:cNvSpPr>
              <p:nvPr/>
            </p:nvSpPr>
            <p:spPr>
              <a:xfrm>
                <a:off x="1940642" y="5935052"/>
                <a:ext cx="649537" cy="577081"/>
              </a:xfrm>
              <a:prstGeom prst="rect">
                <a:avLst/>
              </a:prstGeom>
              <a:blipFill>
                <a:blip r:embed="rId3"/>
                <a:stretch>
                  <a:fillRect b="-6383"/>
                </a:stretch>
              </a:blipFill>
            </p:spPr>
            <p:txBody>
              <a:bodyPr/>
              <a:lstStyle/>
              <a:p>
                <a:r>
                  <a:rPr lang="ko-KR" altLang="en-US">
                    <a:noFill/>
                  </a:rPr>
                  <a:t> </a:t>
                </a:r>
              </a:p>
            </p:txBody>
          </p:sp>
        </mc:Fallback>
      </mc:AlternateContent>
      <p:sp>
        <p:nvSpPr>
          <p:cNvPr id="55" name="직사각형 54">
            <a:extLst>
              <a:ext uri="{FF2B5EF4-FFF2-40B4-BE49-F238E27FC236}">
                <a16:creationId xmlns:a16="http://schemas.microsoft.com/office/drawing/2014/main" id="{C524DBD1-A7DA-37E5-B5A4-B0D9389DF53D}"/>
              </a:ext>
            </a:extLst>
          </p:cNvPr>
          <p:cNvSpPr/>
          <p:nvPr/>
        </p:nvSpPr>
        <p:spPr bwMode="auto">
          <a:xfrm>
            <a:off x="2733461" y="3801067"/>
            <a:ext cx="266193" cy="663465"/>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53211905-24EB-5762-EFC2-2D60344FA49D}"/>
              </a:ext>
            </a:extLst>
          </p:cNvPr>
          <p:cNvSpPr txBox="1"/>
          <p:nvPr/>
        </p:nvSpPr>
        <p:spPr>
          <a:xfrm rot="16200000">
            <a:off x="2523749" y="4003440"/>
            <a:ext cx="647934" cy="276999"/>
          </a:xfrm>
          <a:prstGeom prst="rect">
            <a:avLst/>
          </a:prstGeom>
          <a:noFill/>
        </p:spPr>
        <p:txBody>
          <a:bodyPr wrap="none" rtlCol="0">
            <a:spAutoFit/>
          </a:bodyPr>
          <a:lstStyle/>
          <a:p>
            <a:r>
              <a:rPr lang="en-US" altLang="ko-KR" sz="1200" dirty="0">
                <a:solidFill>
                  <a:schemeClr val="tx1"/>
                </a:solidFill>
              </a:rPr>
              <a:t>Beacon</a:t>
            </a:r>
            <a:endParaRPr lang="ko-KR" altLang="en-US" sz="1200" dirty="0">
              <a:solidFill>
                <a:schemeClr val="tx1"/>
              </a:solidFill>
            </a:endParaRPr>
          </a:p>
        </p:txBody>
      </p:sp>
      <p:cxnSp>
        <p:nvCxnSpPr>
          <p:cNvPr id="15" name="직선 화살표 연결선 14">
            <a:extLst>
              <a:ext uri="{FF2B5EF4-FFF2-40B4-BE49-F238E27FC236}">
                <a16:creationId xmlns:a16="http://schemas.microsoft.com/office/drawing/2014/main" id="{B5C35202-4D03-F6A3-0D5C-12F019CAB31D}"/>
              </a:ext>
            </a:extLst>
          </p:cNvPr>
          <p:cNvCxnSpPr/>
          <p:nvPr/>
        </p:nvCxnSpPr>
        <p:spPr bwMode="auto">
          <a:xfrm>
            <a:off x="2783632" y="4464532"/>
            <a:ext cx="0" cy="93610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직선 화살표 연결선 15">
            <a:extLst>
              <a:ext uri="{FF2B5EF4-FFF2-40B4-BE49-F238E27FC236}">
                <a16:creationId xmlns:a16="http://schemas.microsoft.com/office/drawing/2014/main" id="{FD3D8BFA-46C1-A710-5032-752658B3313E}"/>
              </a:ext>
            </a:extLst>
          </p:cNvPr>
          <p:cNvCxnSpPr>
            <a:cxnSpLocks/>
          </p:cNvCxnSpPr>
          <p:nvPr/>
        </p:nvCxnSpPr>
        <p:spPr bwMode="auto">
          <a:xfrm>
            <a:off x="2927648" y="4464532"/>
            <a:ext cx="0" cy="1858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125D1A20-58B3-BF86-A4B7-0DCD55C8BC88}"/>
              </a:ext>
            </a:extLst>
          </p:cNvPr>
          <p:cNvSpPr txBox="1"/>
          <p:nvPr/>
        </p:nvSpPr>
        <p:spPr>
          <a:xfrm>
            <a:off x="3052207" y="3914355"/>
            <a:ext cx="415498" cy="369332"/>
          </a:xfrm>
          <a:prstGeom prst="rect">
            <a:avLst/>
          </a:prstGeom>
          <a:noFill/>
        </p:spPr>
        <p:txBody>
          <a:bodyPr wrap="none" rtlCol="0">
            <a:spAutoFit/>
          </a:bodyPr>
          <a:lstStyle/>
          <a:p>
            <a:r>
              <a:rPr lang="en-US" altLang="ko-KR" sz="1800" b="1" dirty="0">
                <a:solidFill>
                  <a:schemeClr val="tx1"/>
                </a:solidFill>
              </a:rPr>
              <a:t>…</a:t>
            </a:r>
            <a:endParaRPr lang="ko-KR" altLang="en-US" sz="1800" b="1" dirty="0">
              <a:solidFill>
                <a:schemeClr val="tx1"/>
              </a:solidFill>
            </a:endParaRPr>
          </a:p>
        </p:txBody>
      </p:sp>
      <p:sp>
        <p:nvSpPr>
          <p:cNvPr id="22" name="TextBox 21">
            <a:extLst>
              <a:ext uri="{FF2B5EF4-FFF2-40B4-BE49-F238E27FC236}">
                <a16:creationId xmlns:a16="http://schemas.microsoft.com/office/drawing/2014/main" id="{057F2EAF-7F79-6127-6F3B-B8900E6BBADA}"/>
              </a:ext>
            </a:extLst>
          </p:cNvPr>
          <p:cNvSpPr txBox="1"/>
          <p:nvPr/>
        </p:nvSpPr>
        <p:spPr>
          <a:xfrm>
            <a:off x="3052207" y="4850458"/>
            <a:ext cx="415498" cy="369332"/>
          </a:xfrm>
          <a:prstGeom prst="rect">
            <a:avLst/>
          </a:prstGeom>
          <a:noFill/>
        </p:spPr>
        <p:txBody>
          <a:bodyPr wrap="none" rtlCol="0">
            <a:spAutoFit/>
          </a:bodyPr>
          <a:lstStyle/>
          <a:p>
            <a:r>
              <a:rPr lang="en-US" altLang="ko-KR" sz="1800" b="1" dirty="0">
                <a:solidFill>
                  <a:schemeClr val="tx1"/>
                </a:solidFill>
              </a:rPr>
              <a:t>…</a:t>
            </a:r>
            <a:endParaRPr lang="ko-KR" altLang="en-US" sz="1800" b="1" dirty="0">
              <a:solidFill>
                <a:schemeClr val="tx1"/>
              </a:solidFill>
            </a:endParaRPr>
          </a:p>
        </p:txBody>
      </p:sp>
      <p:sp>
        <p:nvSpPr>
          <p:cNvPr id="23" name="TextBox 22">
            <a:extLst>
              <a:ext uri="{FF2B5EF4-FFF2-40B4-BE49-F238E27FC236}">
                <a16:creationId xmlns:a16="http://schemas.microsoft.com/office/drawing/2014/main" id="{80D8E03A-8024-C22D-8D6D-8AAEDA677E39}"/>
              </a:ext>
            </a:extLst>
          </p:cNvPr>
          <p:cNvSpPr txBox="1"/>
          <p:nvPr/>
        </p:nvSpPr>
        <p:spPr>
          <a:xfrm>
            <a:off x="3052207" y="5732626"/>
            <a:ext cx="415498" cy="369332"/>
          </a:xfrm>
          <a:prstGeom prst="rect">
            <a:avLst/>
          </a:prstGeom>
          <a:noFill/>
        </p:spPr>
        <p:txBody>
          <a:bodyPr wrap="none" rtlCol="0">
            <a:spAutoFit/>
          </a:bodyPr>
          <a:lstStyle/>
          <a:p>
            <a:r>
              <a:rPr lang="en-US" altLang="ko-KR" sz="1800" b="1" dirty="0">
                <a:solidFill>
                  <a:schemeClr val="tx1"/>
                </a:solidFill>
              </a:rPr>
              <a:t>…</a:t>
            </a:r>
            <a:endParaRPr lang="ko-KR" altLang="en-US" sz="1800" b="1" dirty="0">
              <a:solidFill>
                <a:schemeClr val="tx1"/>
              </a:solidFill>
            </a:endParaRPr>
          </a:p>
        </p:txBody>
      </p:sp>
      <p:sp>
        <p:nvSpPr>
          <p:cNvPr id="26" name="평행 사변형 25">
            <a:extLst>
              <a:ext uri="{FF2B5EF4-FFF2-40B4-BE49-F238E27FC236}">
                <a16:creationId xmlns:a16="http://schemas.microsoft.com/office/drawing/2014/main" id="{D077876E-B2C1-935B-A83E-73045EC094F1}"/>
              </a:ext>
            </a:extLst>
          </p:cNvPr>
          <p:cNvSpPr/>
          <p:nvPr/>
        </p:nvSpPr>
        <p:spPr bwMode="auto">
          <a:xfrm>
            <a:off x="5093875" y="6155842"/>
            <a:ext cx="224841" cy="178053"/>
          </a:xfrm>
          <a:prstGeom prst="parallelogram">
            <a:avLst>
              <a:gd name="adj" fmla="val 61086"/>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평행 사변형 57">
            <a:extLst>
              <a:ext uri="{FF2B5EF4-FFF2-40B4-BE49-F238E27FC236}">
                <a16:creationId xmlns:a16="http://schemas.microsoft.com/office/drawing/2014/main" id="{975CBA33-8A25-E8AC-36E7-B2F11039926B}"/>
              </a:ext>
            </a:extLst>
          </p:cNvPr>
          <p:cNvSpPr/>
          <p:nvPr/>
        </p:nvSpPr>
        <p:spPr bwMode="auto">
          <a:xfrm>
            <a:off x="5206295" y="6155842"/>
            <a:ext cx="224841" cy="178053"/>
          </a:xfrm>
          <a:prstGeom prst="parallelogram">
            <a:avLst>
              <a:gd name="adj" fmla="val 61086"/>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평행 사변형 58">
            <a:extLst>
              <a:ext uri="{FF2B5EF4-FFF2-40B4-BE49-F238E27FC236}">
                <a16:creationId xmlns:a16="http://schemas.microsoft.com/office/drawing/2014/main" id="{2A372C1C-E1E6-0F35-B1CD-579D91D67CA9}"/>
              </a:ext>
            </a:extLst>
          </p:cNvPr>
          <p:cNvSpPr/>
          <p:nvPr/>
        </p:nvSpPr>
        <p:spPr bwMode="auto">
          <a:xfrm>
            <a:off x="5317665" y="6155842"/>
            <a:ext cx="224841" cy="178053"/>
          </a:xfrm>
          <a:prstGeom prst="parallelogram">
            <a:avLst>
              <a:gd name="adj" fmla="val 61086"/>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1" name="직선 화살표 연결선 60">
            <a:extLst>
              <a:ext uri="{FF2B5EF4-FFF2-40B4-BE49-F238E27FC236}">
                <a16:creationId xmlns:a16="http://schemas.microsoft.com/office/drawing/2014/main" id="{4C80B309-DCE9-AAEE-C57A-547A444FEEA4}"/>
              </a:ext>
            </a:extLst>
          </p:cNvPr>
          <p:cNvCxnSpPr/>
          <p:nvPr/>
        </p:nvCxnSpPr>
        <p:spPr bwMode="auto">
          <a:xfrm>
            <a:off x="5612332" y="5981140"/>
            <a:ext cx="0" cy="354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2" name="TextBox 61">
            <a:extLst>
              <a:ext uri="{FF2B5EF4-FFF2-40B4-BE49-F238E27FC236}">
                <a16:creationId xmlns:a16="http://schemas.microsoft.com/office/drawing/2014/main" id="{D3ADDFA4-6429-0603-B4CA-580D84880D6F}"/>
              </a:ext>
            </a:extLst>
          </p:cNvPr>
          <p:cNvSpPr txBox="1"/>
          <p:nvPr/>
        </p:nvSpPr>
        <p:spPr>
          <a:xfrm>
            <a:off x="4835283" y="5742851"/>
            <a:ext cx="1486304" cy="253916"/>
          </a:xfrm>
          <a:prstGeom prst="rect">
            <a:avLst/>
          </a:prstGeom>
          <a:noFill/>
        </p:spPr>
        <p:txBody>
          <a:bodyPr wrap="none" rtlCol="0">
            <a:spAutoFit/>
          </a:bodyPr>
          <a:lstStyle/>
          <a:p>
            <a:r>
              <a:rPr lang="en-US" altLang="ko-KR" sz="1050" b="1" dirty="0">
                <a:solidFill>
                  <a:schemeClr val="tx1"/>
                </a:solidFill>
              </a:rPr>
              <a:t>Defer the transmission</a:t>
            </a:r>
            <a:endParaRPr lang="ko-KR" altLang="en-US" sz="1050" b="1" dirty="0">
              <a:solidFill>
                <a:schemeClr val="tx1"/>
              </a:solidFill>
            </a:endParaRPr>
          </a:p>
        </p:txBody>
      </p:sp>
      <p:cxnSp>
        <p:nvCxnSpPr>
          <p:cNvPr id="9220" name="직선 화살표 연결선 9219">
            <a:extLst>
              <a:ext uri="{FF2B5EF4-FFF2-40B4-BE49-F238E27FC236}">
                <a16:creationId xmlns:a16="http://schemas.microsoft.com/office/drawing/2014/main" id="{567C8BC0-7910-CEFE-9261-96BC5D0A6307}"/>
              </a:ext>
            </a:extLst>
          </p:cNvPr>
          <p:cNvCxnSpPr/>
          <p:nvPr/>
        </p:nvCxnSpPr>
        <p:spPr bwMode="auto">
          <a:xfrm>
            <a:off x="5612332" y="5016426"/>
            <a:ext cx="0" cy="354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221" name="TextBox 9220">
            <a:extLst>
              <a:ext uri="{FF2B5EF4-FFF2-40B4-BE49-F238E27FC236}">
                <a16:creationId xmlns:a16="http://schemas.microsoft.com/office/drawing/2014/main" id="{2074A44A-745A-37BD-CBD2-5E7976C760C0}"/>
              </a:ext>
            </a:extLst>
          </p:cNvPr>
          <p:cNvSpPr txBox="1"/>
          <p:nvPr/>
        </p:nvSpPr>
        <p:spPr>
          <a:xfrm>
            <a:off x="4861991" y="4746071"/>
            <a:ext cx="1486304" cy="253916"/>
          </a:xfrm>
          <a:prstGeom prst="rect">
            <a:avLst/>
          </a:prstGeom>
          <a:noFill/>
        </p:spPr>
        <p:txBody>
          <a:bodyPr wrap="none" rtlCol="0">
            <a:spAutoFit/>
          </a:bodyPr>
          <a:lstStyle/>
          <a:p>
            <a:r>
              <a:rPr lang="en-US" altLang="ko-KR" sz="1050" b="1" dirty="0">
                <a:solidFill>
                  <a:schemeClr val="tx1"/>
                </a:solidFill>
              </a:rPr>
              <a:t>Defer the transmission</a:t>
            </a:r>
            <a:endParaRPr lang="ko-KR" altLang="en-US" sz="1050" b="1" dirty="0">
              <a:solidFill>
                <a:schemeClr val="tx1"/>
              </a:solidFill>
            </a:endParaRPr>
          </a:p>
        </p:txBody>
      </p:sp>
      <p:sp>
        <p:nvSpPr>
          <p:cNvPr id="9222" name="평행 사변형 9221">
            <a:extLst>
              <a:ext uri="{FF2B5EF4-FFF2-40B4-BE49-F238E27FC236}">
                <a16:creationId xmlns:a16="http://schemas.microsoft.com/office/drawing/2014/main" id="{AEDC4648-8CB6-ECCF-0E3B-7B59DBA9B6A3}"/>
              </a:ext>
            </a:extLst>
          </p:cNvPr>
          <p:cNvSpPr/>
          <p:nvPr/>
        </p:nvSpPr>
        <p:spPr bwMode="auto">
          <a:xfrm>
            <a:off x="5060864" y="5215547"/>
            <a:ext cx="224841" cy="178053"/>
          </a:xfrm>
          <a:prstGeom prst="parallelogram">
            <a:avLst>
              <a:gd name="adj" fmla="val 61086"/>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23" name="평행 사변형 9222">
            <a:extLst>
              <a:ext uri="{FF2B5EF4-FFF2-40B4-BE49-F238E27FC236}">
                <a16:creationId xmlns:a16="http://schemas.microsoft.com/office/drawing/2014/main" id="{35BC8943-DB3A-20DB-AD3A-2BFC8397EE67}"/>
              </a:ext>
            </a:extLst>
          </p:cNvPr>
          <p:cNvSpPr/>
          <p:nvPr/>
        </p:nvSpPr>
        <p:spPr bwMode="auto">
          <a:xfrm>
            <a:off x="5173284" y="5215547"/>
            <a:ext cx="224841" cy="178053"/>
          </a:xfrm>
          <a:prstGeom prst="parallelogram">
            <a:avLst>
              <a:gd name="adj" fmla="val 61086"/>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24" name="평행 사변형 9223">
            <a:extLst>
              <a:ext uri="{FF2B5EF4-FFF2-40B4-BE49-F238E27FC236}">
                <a16:creationId xmlns:a16="http://schemas.microsoft.com/office/drawing/2014/main" id="{723D78AD-7E01-7CC1-7FE9-59312DB83137}"/>
              </a:ext>
            </a:extLst>
          </p:cNvPr>
          <p:cNvSpPr/>
          <p:nvPr/>
        </p:nvSpPr>
        <p:spPr bwMode="auto">
          <a:xfrm>
            <a:off x="5284654" y="5215547"/>
            <a:ext cx="224841" cy="178053"/>
          </a:xfrm>
          <a:prstGeom prst="parallelogram">
            <a:avLst>
              <a:gd name="adj" fmla="val 61086"/>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738457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375C7-4921-5F23-AB7C-AAE7D1F1D0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60B3D2-B2B9-2CD8-9F34-9CC955AF52F5}"/>
              </a:ext>
            </a:extLst>
          </p:cNvPr>
          <p:cNvSpPr>
            <a:spLocks noGrp="1"/>
          </p:cNvSpPr>
          <p:nvPr>
            <p:ph type="title"/>
          </p:nvPr>
        </p:nvSpPr>
        <p:spPr>
          <a:xfrm>
            <a:off x="914401" y="685801"/>
            <a:ext cx="10361084" cy="1065213"/>
          </a:xfrm>
        </p:spPr>
        <p:txBody>
          <a:bodyPr/>
          <a:lstStyle/>
          <a:p>
            <a:r>
              <a:rPr lang="en-GB" dirty="0"/>
              <a:t>Considerations on protection of Co-RTWT</a:t>
            </a:r>
          </a:p>
        </p:txBody>
      </p:sp>
      <p:sp>
        <p:nvSpPr>
          <p:cNvPr id="9218" name="Rectangle 2">
            <a:extLst>
              <a:ext uri="{FF2B5EF4-FFF2-40B4-BE49-F238E27FC236}">
                <a16:creationId xmlns:a16="http://schemas.microsoft.com/office/drawing/2014/main" id="{C761E48B-C9C3-4EC2-0EEC-628AE1AD31A3}"/>
              </a:ext>
            </a:extLst>
          </p:cNvPr>
          <p:cNvSpPr>
            <a:spLocks noGrp="1" noChangeArrowheads="1"/>
          </p:cNvSpPr>
          <p:nvPr>
            <p:ph idx="1"/>
          </p:nvPr>
        </p:nvSpPr>
        <p:spPr>
          <a:xfrm>
            <a:off x="914400" y="1704456"/>
            <a:ext cx="10475383" cy="4113213"/>
          </a:xfrm>
          <a:ln/>
        </p:spPr>
        <p:txBody>
          <a:bodyPr/>
          <a:lstStyle/>
          <a:p>
            <a:r>
              <a:rPr lang="en-US" altLang="ko-KR" dirty="0"/>
              <a:t>Same protection rule for the R-TWT SP in 11be is proposed to the Co-RTWT SP in 11bn [3]</a:t>
            </a:r>
          </a:p>
          <a:p>
            <a:pPr lvl="1"/>
            <a:r>
              <a:rPr lang="en-US" altLang="ko-KR" i="1" dirty="0"/>
              <a:t>37.8.2.4.3 Co-RTWT announcement rules</a:t>
            </a:r>
          </a:p>
          <a:p>
            <a:pPr lvl="2"/>
            <a:r>
              <a:rPr lang="en-US" altLang="ko-KR" sz="1200" b="0" i="1" u="none" strike="noStrike" baseline="0" dirty="0">
                <a:latin typeface="TimesNewRoman"/>
              </a:rPr>
              <a:t>The Co-RTWT coordinated AP's associated STA(s) that support R-TWT follow the rules defined in 35.8.4.1 (TXOP and backoff procedure rules for R-TWT SPs) for the R-TWT schedule(s).</a:t>
            </a:r>
            <a:endParaRPr lang="en-US" altLang="ko-KR" dirty="0"/>
          </a:p>
          <a:p>
            <a:pPr lvl="2"/>
            <a:endParaRPr lang="en-US" altLang="ko-KR" dirty="0"/>
          </a:p>
          <a:p>
            <a:r>
              <a:rPr lang="en-US" altLang="ko-KR" dirty="0"/>
              <a:t>However, the overlapping quiet interval, which is set to protect the R-TWT SP from legacy non-AP STAs, has not yet been considered for Co-RTWT</a:t>
            </a:r>
          </a:p>
          <a:p>
            <a:endParaRPr lang="en-US" altLang="ko-KR" sz="1000" dirty="0"/>
          </a:p>
          <a:p>
            <a:r>
              <a:rPr lang="en-US" altLang="ko-KR" dirty="0"/>
              <a:t>A Co-RTWT requesting AP may schedule overlapping quiet intervals for one or more </a:t>
            </a:r>
            <a:br>
              <a:rPr lang="en-US" altLang="ko-KR" dirty="0"/>
            </a:br>
            <a:r>
              <a:rPr lang="en-US" altLang="ko-KR" dirty="0"/>
              <a:t>R-TWT SPs and may request a Co-RTWT responding AP to protect these R-TWT SPs using Co-RTWT negotiation</a:t>
            </a:r>
          </a:p>
          <a:p>
            <a:endParaRPr lang="en-US" altLang="ko-KR" sz="900" dirty="0"/>
          </a:p>
          <a:p>
            <a:r>
              <a:rPr lang="en-US" altLang="ko-KR" dirty="0"/>
              <a:t>To provide the Co-RTWT protection at the same level as R-TWT in 11be, the Co-RTWT requesting AP should be able to request the Co-RTWT responding AP to protect the requested R-TWT schedule using overlapping quiet intervals</a:t>
            </a:r>
          </a:p>
        </p:txBody>
      </p:sp>
      <p:sp>
        <p:nvSpPr>
          <p:cNvPr id="6" name="Slide Number Placeholder 5">
            <a:extLst>
              <a:ext uri="{FF2B5EF4-FFF2-40B4-BE49-F238E27FC236}">
                <a16:creationId xmlns:a16="http://schemas.microsoft.com/office/drawing/2014/main" id="{CE773FF3-BC3A-EA4F-6684-64CA319E6121}"/>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771115D6-34A6-D29A-932B-8AA7F92EDE4A}"/>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D6E8427B-638B-AB1F-8BBA-53C3AD30A1F9}"/>
              </a:ext>
            </a:extLst>
          </p:cNvPr>
          <p:cNvSpPr>
            <a:spLocks noGrp="1"/>
          </p:cNvSpPr>
          <p:nvPr>
            <p:ph type="dt" idx="15"/>
          </p:nvPr>
        </p:nvSpPr>
        <p:spPr>
          <a:xfrm>
            <a:off x="929217" y="333375"/>
            <a:ext cx="2499764" cy="273050"/>
          </a:xfrm>
        </p:spPr>
        <p:txBody>
          <a:bodyPr/>
          <a:lstStyle/>
          <a:p>
            <a:r>
              <a:rPr lang="en-US" altLang="ko-KR" dirty="0"/>
              <a:t>May 2025</a:t>
            </a:r>
            <a:endParaRPr lang="en-GB" altLang="ko-KR" dirty="0"/>
          </a:p>
        </p:txBody>
      </p:sp>
    </p:spTree>
    <p:extLst>
      <p:ext uri="{BB962C8B-B14F-4D97-AF65-F5344CB8AC3E}">
        <p14:creationId xmlns:p14="http://schemas.microsoft.com/office/powerpoint/2010/main" val="1354662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C9BD4-6994-E625-C25A-180D09F028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37FD8B-0AC0-D414-E86B-F656474218A5}"/>
              </a:ext>
            </a:extLst>
          </p:cNvPr>
          <p:cNvSpPr>
            <a:spLocks noGrp="1"/>
          </p:cNvSpPr>
          <p:nvPr>
            <p:ph type="title"/>
          </p:nvPr>
        </p:nvSpPr>
        <p:spPr>
          <a:xfrm>
            <a:off x="914401" y="685801"/>
            <a:ext cx="10361084" cy="1065213"/>
          </a:xfrm>
        </p:spPr>
        <p:txBody>
          <a:bodyPr/>
          <a:lstStyle/>
          <a:p>
            <a:r>
              <a:rPr lang="en-GB" dirty="0"/>
              <a:t>Proposal</a:t>
            </a:r>
          </a:p>
        </p:txBody>
      </p:sp>
      <p:sp>
        <p:nvSpPr>
          <p:cNvPr id="9218" name="Rectangle 2">
            <a:extLst>
              <a:ext uri="{FF2B5EF4-FFF2-40B4-BE49-F238E27FC236}">
                <a16:creationId xmlns:a16="http://schemas.microsoft.com/office/drawing/2014/main" id="{9D20BCD1-E2A3-7DA0-52D8-2FEE93626512}"/>
              </a:ext>
            </a:extLst>
          </p:cNvPr>
          <p:cNvSpPr>
            <a:spLocks noGrp="1" noChangeArrowheads="1"/>
          </p:cNvSpPr>
          <p:nvPr>
            <p:ph idx="1"/>
          </p:nvPr>
        </p:nvSpPr>
        <p:spPr>
          <a:xfrm>
            <a:off x="914401" y="1704456"/>
            <a:ext cx="10361084" cy="4113213"/>
          </a:xfrm>
          <a:ln/>
        </p:spPr>
        <p:txBody>
          <a:bodyPr/>
          <a:lstStyle/>
          <a:p>
            <a:r>
              <a:rPr lang="en-US" altLang="ko-KR" dirty="0"/>
              <a:t>We propose a mechanism to ensure that R-TWT SPs protected by overlapping quiet intervals can be protected as the same level in Co-RTWT</a:t>
            </a:r>
          </a:p>
          <a:p>
            <a:pPr lvl="1"/>
            <a:r>
              <a:rPr lang="en-US" altLang="ko-KR" dirty="0"/>
              <a:t>A Co-RTWT requesting AP shall be able to request the Co-RTWT responding AP to schedule overlapping quiet intervals for the requested R-TWT schedule</a:t>
            </a:r>
          </a:p>
          <a:p>
            <a:endParaRPr lang="en-US" altLang="ko-KR" dirty="0"/>
          </a:p>
          <a:p>
            <a:endParaRPr lang="en-US" altLang="ko-KR" dirty="0"/>
          </a:p>
          <a:p>
            <a:pPr marL="0" indent="0">
              <a:buNone/>
            </a:pPr>
            <a:endParaRPr lang="en-US" altLang="ko-KR" dirty="0"/>
          </a:p>
          <a:p>
            <a:pPr lvl="2"/>
            <a:endParaRPr lang="en-US" altLang="ko-KR" dirty="0"/>
          </a:p>
          <a:p>
            <a:endParaRPr lang="en-US" altLang="ko-KR" dirty="0"/>
          </a:p>
        </p:txBody>
      </p:sp>
      <p:sp>
        <p:nvSpPr>
          <p:cNvPr id="6" name="Slide Number Placeholder 5">
            <a:extLst>
              <a:ext uri="{FF2B5EF4-FFF2-40B4-BE49-F238E27FC236}">
                <a16:creationId xmlns:a16="http://schemas.microsoft.com/office/drawing/2014/main" id="{15E0B771-2D60-7FE8-890D-5A96E864D8EE}"/>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4444C449-132E-1287-0C70-DF0F0360FD72}"/>
              </a:ext>
            </a:extLst>
          </p:cNvPr>
          <p:cNvSpPr>
            <a:spLocks noGrp="1"/>
          </p:cNvSpPr>
          <p:nvPr>
            <p:ph type="ftr" idx="14"/>
          </p:nvPr>
        </p:nvSpPr>
        <p:spPr>
          <a:xfrm>
            <a:off x="7143757" y="6481379"/>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59823694-FE91-6F71-CB48-546DEC45A431}"/>
              </a:ext>
            </a:extLst>
          </p:cNvPr>
          <p:cNvSpPr>
            <a:spLocks noGrp="1"/>
          </p:cNvSpPr>
          <p:nvPr>
            <p:ph type="dt" idx="15"/>
          </p:nvPr>
        </p:nvSpPr>
        <p:spPr>
          <a:xfrm>
            <a:off x="929217" y="333375"/>
            <a:ext cx="2499764" cy="273050"/>
          </a:xfrm>
        </p:spPr>
        <p:txBody>
          <a:bodyPr/>
          <a:lstStyle/>
          <a:p>
            <a:r>
              <a:rPr lang="en-US" altLang="ko-KR" dirty="0"/>
              <a:t>May 2025</a:t>
            </a:r>
            <a:endParaRPr lang="en-GB" altLang="ko-KR" dirty="0"/>
          </a:p>
        </p:txBody>
      </p:sp>
      <p:cxnSp>
        <p:nvCxnSpPr>
          <p:cNvPr id="45" name="직선 화살표 연결선 44">
            <a:extLst>
              <a:ext uri="{FF2B5EF4-FFF2-40B4-BE49-F238E27FC236}">
                <a16:creationId xmlns:a16="http://schemas.microsoft.com/office/drawing/2014/main" id="{8D30C232-89B8-8D9B-8BA4-989872DF8DD7}"/>
              </a:ext>
            </a:extLst>
          </p:cNvPr>
          <p:cNvCxnSpPr>
            <a:stCxn id="9" idx="2"/>
          </p:cNvCxnSpPr>
          <p:nvPr/>
        </p:nvCxnSpPr>
        <p:spPr bwMode="auto">
          <a:xfrm>
            <a:off x="3274810" y="4576660"/>
            <a:ext cx="15703" cy="136815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연결선: 꺾임 56">
            <a:extLst>
              <a:ext uri="{FF2B5EF4-FFF2-40B4-BE49-F238E27FC236}">
                <a16:creationId xmlns:a16="http://schemas.microsoft.com/office/drawing/2014/main" id="{EA79604C-E515-DD9E-0065-6F9B0FC9FA2A}"/>
              </a:ext>
            </a:extLst>
          </p:cNvPr>
          <p:cNvCxnSpPr>
            <a:stCxn id="16" idx="3"/>
          </p:cNvCxnSpPr>
          <p:nvPr/>
        </p:nvCxnSpPr>
        <p:spPr bwMode="auto">
          <a:xfrm flipV="1">
            <a:off x="6199035" y="5018344"/>
            <a:ext cx="1049093" cy="332247"/>
          </a:xfrm>
          <a:prstGeom prst="bentConnector3">
            <a:avLst>
              <a:gd name="adj1" fmla="val 112"/>
            </a:avLst>
          </a:prstGeom>
          <a:solidFill>
            <a:srgbClr val="00B8FF"/>
          </a:solidFill>
          <a:ln w="9525" cap="flat" cmpd="sng" algn="ctr">
            <a:solidFill>
              <a:schemeClr val="tx1"/>
            </a:solidFill>
            <a:prstDash val="solid"/>
            <a:round/>
            <a:headEnd type="none" w="med" len="med"/>
            <a:tailEnd type="triangle"/>
          </a:ln>
          <a:effectLst/>
        </p:spPr>
      </p:cxnSp>
      <p:cxnSp>
        <p:nvCxnSpPr>
          <p:cNvPr id="60" name="직선 화살표 연결선 59">
            <a:extLst>
              <a:ext uri="{FF2B5EF4-FFF2-40B4-BE49-F238E27FC236}">
                <a16:creationId xmlns:a16="http://schemas.microsoft.com/office/drawing/2014/main" id="{CCDE8FCF-3CBE-5325-02D3-F1EEFD27D977}"/>
              </a:ext>
            </a:extLst>
          </p:cNvPr>
          <p:cNvCxnSpPr>
            <a:stCxn id="14" idx="0"/>
          </p:cNvCxnSpPr>
          <p:nvPr/>
        </p:nvCxnSpPr>
        <p:spPr bwMode="auto">
          <a:xfrm flipH="1" flipV="1">
            <a:off x="4210912" y="4571585"/>
            <a:ext cx="3" cy="221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12" name="그룹 11">
            <a:extLst>
              <a:ext uri="{FF2B5EF4-FFF2-40B4-BE49-F238E27FC236}">
                <a16:creationId xmlns:a16="http://schemas.microsoft.com/office/drawing/2014/main" id="{E26DFBDF-DE0F-BE6D-B403-C9082B0A6264}"/>
              </a:ext>
            </a:extLst>
          </p:cNvPr>
          <p:cNvGrpSpPr/>
          <p:nvPr/>
        </p:nvGrpSpPr>
        <p:grpSpPr>
          <a:xfrm>
            <a:off x="1271464" y="3340304"/>
            <a:ext cx="9552136" cy="2678273"/>
            <a:chOff x="1271464" y="3340304"/>
            <a:chExt cx="9552136" cy="2678273"/>
          </a:xfrm>
        </p:grpSpPr>
        <p:grpSp>
          <p:nvGrpSpPr>
            <p:cNvPr id="53" name="그룹 52">
              <a:extLst>
                <a:ext uri="{FF2B5EF4-FFF2-40B4-BE49-F238E27FC236}">
                  <a16:creationId xmlns:a16="http://schemas.microsoft.com/office/drawing/2014/main" id="{DFDCBBD6-6E31-CC10-2BFA-9EA069014BC3}"/>
                </a:ext>
              </a:extLst>
            </p:cNvPr>
            <p:cNvGrpSpPr/>
            <p:nvPr/>
          </p:nvGrpSpPr>
          <p:grpSpPr>
            <a:xfrm>
              <a:off x="1271464" y="3340304"/>
              <a:ext cx="9552136" cy="2678273"/>
              <a:chOff x="692575" y="3767184"/>
              <a:chExt cx="9552136" cy="2678273"/>
            </a:xfrm>
          </p:grpSpPr>
          <p:grpSp>
            <p:nvGrpSpPr>
              <p:cNvPr id="43" name="그룹 42">
                <a:extLst>
                  <a:ext uri="{FF2B5EF4-FFF2-40B4-BE49-F238E27FC236}">
                    <a16:creationId xmlns:a16="http://schemas.microsoft.com/office/drawing/2014/main" id="{933D0EE3-7F6C-91B0-DA2B-3F9C72222905}"/>
                  </a:ext>
                </a:extLst>
              </p:cNvPr>
              <p:cNvGrpSpPr/>
              <p:nvPr/>
            </p:nvGrpSpPr>
            <p:grpSpPr>
              <a:xfrm>
                <a:off x="1341924" y="3796971"/>
                <a:ext cx="8902787" cy="2648486"/>
                <a:chOff x="1341924" y="3622080"/>
                <a:chExt cx="8902787" cy="2648486"/>
              </a:xfrm>
            </p:grpSpPr>
            <p:cxnSp>
              <p:nvCxnSpPr>
                <p:cNvPr id="7" name="직선 연결선 6">
                  <a:extLst>
                    <a:ext uri="{FF2B5EF4-FFF2-40B4-BE49-F238E27FC236}">
                      <a16:creationId xmlns:a16="http://schemas.microsoft.com/office/drawing/2014/main" id="{08C8C8B3-C4F5-E2E7-CC5F-EA30DD48ED7D}"/>
                    </a:ext>
                  </a:extLst>
                </p:cNvPr>
                <p:cNvCxnSpPr>
                  <a:cxnSpLocks/>
                </p:cNvCxnSpPr>
                <p:nvPr/>
              </p:nvCxnSpPr>
              <p:spPr bwMode="auto">
                <a:xfrm>
                  <a:off x="2179815" y="4828651"/>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직선 연결선 7">
                  <a:extLst>
                    <a:ext uri="{FF2B5EF4-FFF2-40B4-BE49-F238E27FC236}">
                      <a16:creationId xmlns:a16="http://schemas.microsoft.com/office/drawing/2014/main" id="{0727B908-3B37-07F8-E1FA-091342FAFA4A}"/>
                    </a:ext>
                  </a:extLst>
                </p:cNvPr>
                <p:cNvCxnSpPr>
                  <a:cxnSpLocks/>
                </p:cNvCxnSpPr>
                <p:nvPr/>
              </p:nvCxnSpPr>
              <p:spPr bwMode="auto">
                <a:xfrm>
                  <a:off x="2179815" y="6196803"/>
                  <a:ext cx="806489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42" name="그룹 41">
                  <a:extLst>
                    <a:ext uri="{FF2B5EF4-FFF2-40B4-BE49-F238E27FC236}">
                      <a16:creationId xmlns:a16="http://schemas.microsoft.com/office/drawing/2014/main" id="{56E84258-7370-E3AD-4A05-F395DBFABAD1}"/>
                    </a:ext>
                  </a:extLst>
                </p:cNvPr>
                <p:cNvGrpSpPr/>
                <p:nvPr/>
              </p:nvGrpSpPr>
              <p:grpSpPr>
                <a:xfrm>
                  <a:off x="1341924" y="3622080"/>
                  <a:ext cx="8423659" cy="2648486"/>
                  <a:chOff x="1341924" y="3622080"/>
                  <a:chExt cx="8423659" cy="2648486"/>
                </a:xfrm>
              </p:grpSpPr>
              <p:sp>
                <p:nvSpPr>
                  <p:cNvPr id="9" name="직사각형 8">
                    <a:extLst>
                      <a:ext uri="{FF2B5EF4-FFF2-40B4-BE49-F238E27FC236}">
                        <a16:creationId xmlns:a16="http://schemas.microsoft.com/office/drawing/2014/main" id="{B5F02594-B973-D428-4C7F-A08B1AB0925D}"/>
                      </a:ext>
                    </a:extLst>
                  </p:cNvPr>
                  <p:cNvSpPr/>
                  <p:nvPr/>
                </p:nvSpPr>
                <p:spPr bwMode="auto">
                  <a:xfrm>
                    <a:off x="2395838" y="3676523"/>
                    <a:ext cx="600165" cy="115212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99CB4330-BDF8-D226-3A09-1A5798501675}"/>
                      </a:ext>
                    </a:extLst>
                  </p:cNvPr>
                  <p:cNvSpPr txBox="1"/>
                  <p:nvPr/>
                </p:nvSpPr>
                <p:spPr>
                  <a:xfrm>
                    <a:off x="1361962" y="4238069"/>
                    <a:ext cx="817853" cy="600164"/>
                  </a:xfrm>
                  <a:prstGeom prst="rect">
                    <a:avLst/>
                  </a:prstGeom>
                  <a:noFill/>
                </p:spPr>
                <p:txBody>
                  <a:bodyPr wrap="none" rtlCol="0">
                    <a:spAutoFit/>
                  </a:bodyPr>
                  <a:lstStyle/>
                  <a:p>
                    <a:pPr algn="ctr"/>
                    <a:r>
                      <a:rPr lang="en-US" altLang="ko-KR" sz="1100" dirty="0">
                        <a:solidFill>
                          <a:schemeClr val="tx1"/>
                        </a:solidFill>
                      </a:rPr>
                      <a:t>Co-RTWT</a:t>
                    </a:r>
                    <a:br>
                      <a:rPr lang="en-US" altLang="ko-KR" sz="1100" dirty="0">
                        <a:solidFill>
                          <a:schemeClr val="tx1"/>
                        </a:solidFill>
                      </a:rPr>
                    </a:br>
                    <a:r>
                      <a:rPr lang="en-US" altLang="ko-KR" sz="1100" dirty="0">
                        <a:solidFill>
                          <a:schemeClr val="tx1"/>
                        </a:solidFill>
                      </a:rPr>
                      <a:t>Requesting</a:t>
                    </a:r>
                    <a:br>
                      <a:rPr lang="en-US" altLang="ko-KR" sz="1100" dirty="0">
                        <a:solidFill>
                          <a:schemeClr val="tx1"/>
                        </a:solidFill>
                      </a:rPr>
                    </a:br>
                    <a:r>
                      <a:rPr lang="en-US" altLang="ko-KR" sz="1100" dirty="0">
                        <a:solidFill>
                          <a:schemeClr val="tx1"/>
                        </a:solidFill>
                      </a:rPr>
                      <a:t>AP</a:t>
                    </a:r>
                    <a:endParaRPr lang="ko-KR" altLang="en-US" sz="1100" dirty="0">
                      <a:solidFill>
                        <a:schemeClr val="tx1"/>
                      </a:solidFill>
                    </a:endParaRPr>
                  </a:p>
                </p:txBody>
              </p:sp>
              <p:sp>
                <p:nvSpPr>
                  <p:cNvPr id="11" name="TextBox 10">
                    <a:extLst>
                      <a:ext uri="{FF2B5EF4-FFF2-40B4-BE49-F238E27FC236}">
                        <a16:creationId xmlns:a16="http://schemas.microsoft.com/office/drawing/2014/main" id="{4D1F7D20-8B8C-5760-6EC3-68237BBC1CBF}"/>
                      </a:ext>
                    </a:extLst>
                  </p:cNvPr>
                  <p:cNvSpPr txBox="1"/>
                  <p:nvPr/>
                </p:nvSpPr>
                <p:spPr>
                  <a:xfrm>
                    <a:off x="1341924" y="5670402"/>
                    <a:ext cx="857928" cy="600164"/>
                  </a:xfrm>
                  <a:prstGeom prst="rect">
                    <a:avLst/>
                  </a:prstGeom>
                  <a:noFill/>
                </p:spPr>
                <p:txBody>
                  <a:bodyPr wrap="none" rtlCol="0">
                    <a:spAutoFit/>
                  </a:bodyPr>
                  <a:lstStyle/>
                  <a:p>
                    <a:pPr algn="ctr"/>
                    <a:r>
                      <a:rPr lang="en-US" altLang="ko-KR" sz="1100" dirty="0">
                        <a:solidFill>
                          <a:schemeClr val="tx1"/>
                        </a:solidFill>
                      </a:rPr>
                      <a:t>Co-RTWT</a:t>
                    </a:r>
                    <a:br>
                      <a:rPr lang="en-US" altLang="ko-KR" sz="1100" dirty="0">
                        <a:solidFill>
                          <a:schemeClr val="tx1"/>
                        </a:solidFill>
                      </a:rPr>
                    </a:br>
                    <a:r>
                      <a:rPr lang="en-US" altLang="ko-KR" sz="1100" dirty="0">
                        <a:solidFill>
                          <a:schemeClr val="tx1"/>
                        </a:solidFill>
                      </a:rPr>
                      <a:t>Responding</a:t>
                    </a:r>
                    <a:br>
                      <a:rPr lang="en-US" altLang="ko-KR" sz="1100" dirty="0">
                        <a:solidFill>
                          <a:schemeClr val="tx1"/>
                        </a:solidFill>
                      </a:rPr>
                    </a:br>
                    <a:r>
                      <a:rPr lang="en-US" altLang="ko-KR" sz="1100" dirty="0">
                        <a:solidFill>
                          <a:schemeClr val="tx1"/>
                        </a:solidFill>
                      </a:rPr>
                      <a:t>AP</a:t>
                    </a:r>
                    <a:endParaRPr lang="ko-KR" altLang="en-US" sz="1100" dirty="0">
                      <a:solidFill>
                        <a:schemeClr val="tx1"/>
                      </a:solidFill>
                    </a:endParaRPr>
                  </a:p>
                </p:txBody>
              </p:sp>
              <p:sp>
                <p:nvSpPr>
                  <p:cNvPr id="13" name="TextBox 12">
                    <a:extLst>
                      <a:ext uri="{FF2B5EF4-FFF2-40B4-BE49-F238E27FC236}">
                        <a16:creationId xmlns:a16="http://schemas.microsoft.com/office/drawing/2014/main" id="{839DABAB-97FD-D3D7-9C80-44C603FBE774}"/>
                      </a:ext>
                    </a:extLst>
                  </p:cNvPr>
                  <p:cNvSpPr txBox="1"/>
                  <p:nvPr/>
                </p:nvSpPr>
                <p:spPr>
                  <a:xfrm rot="16200000">
                    <a:off x="2148653" y="3929420"/>
                    <a:ext cx="1080744" cy="646331"/>
                  </a:xfrm>
                  <a:prstGeom prst="rect">
                    <a:avLst/>
                  </a:prstGeom>
                  <a:noFill/>
                </p:spPr>
                <p:txBody>
                  <a:bodyPr wrap="none" rtlCol="0">
                    <a:spAutoFit/>
                  </a:bodyPr>
                  <a:lstStyle/>
                  <a:p>
                    <a:pPr algn="ctr"/>
                    <a:r>
                      <a:rPr lang="en-US" altLang="ko-KR" sz="1200" dirty="0">
                        <a:solidFill>
                          <a:schemeClr val="tx1"/>
                        </a:solidFill>
                      </a:rPr>
                      <a:t>Co-RTWT</a:t>
                    </a:r>
                  </a:p>
                  <a:p>
                    <a:pPr algn="ctr"/>
                    <a:r>
                      <a:rPr lang="en-US" altLang="ko-KR" sz="1200" dirty="0">
                        <a:solidFill>
                          <a:schemeClr val="tx1"/>
                        </a:solidFill>
                      </a:rPr>
                      <a:t>Negotiation</a:t>
                    </a:r>
                  </a:p>
                  <a:p>
                    <a:pPr algn="ctr"/>
                    <a:r>
                      <a:rPr lang="en-US" altLang="ko-KR" sz="1200" dirty="0">
                        <a:solidFill>
                          <a:schemeClr val="tx1"/>
                        </a:solidFill>
                      </a:rPr>
                      <a:t>Request frame</a:t>
                    </a:r>
                    <a:endParaRPr lang="ko-KR" altLang="en-US" sz="1200" dirty="0">
                      <a:solidFill>
                        <a:schemeClr val="tx1"/>
                      </a:solidFill>
                    </a:endParaRPr>
                  </a:p>
                </p:txBody>
              </p:sp>
              <p:sp>
                <p:nvSpPr>
                  <p:cNvPr id="14" name="직사각형 13">
                    <a:extLst>
                      <a:ext uri="{FF2B5EF4-FFF2-40B4-BE49-F238E27FC236}">
                        <a16:creationId xmlns:a16="http://schemas.microsoft.com/office/drawing/2014/main" id="{A9CD76A2-4A42-E472-E525-45B568A6CFAC}"/>
                      </a:ext>
                    </a:extLst>
                  </p:cNvPr>
                  <p:cNvSpPr/>
                  <p:nvPr/>
                </p:nvSpPr>
                <p:spPr bwMode="auto">
                  <a:xfrm>
                    <a:off x="3331943" y="5044677"/>
                    <a:ext cx="600165" cy="115212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2FEACCD1-2BF7-596E-7E9E-26C3A9669B4F}"/>
                      </a:ext>
                    </a:extLst>
                  </p:cNvPr>
                  <p:cNvSpPr txBox="1"/>
                  <p:nvPr/>
                </p:nvSpPr>
                <p:spPr>
                  <a:xfrm rot="16200000">
                    <a:off x="3045164" y="5333266"/>
                    <a:ext cx="1173719" cy="646331"/>
                  </a:xfrm>
                  <a:prstGeom prst="rect">
                    <a:avLst/>
                  </a:prstGeom>
                  <a:noFill/>
                </p:spPr>
                <p:txBody>
                  <a:bodyPr wrap="none" rtlCol="0">
                    <a:spAutoFit/>
                  </a:bodyPr>
                  <a:lstStyle/>
                  <a:p>
                    <a:pPr algn="ctr"/>
                    <a:r>
                      <a:rPr lang="en-US" altLang="ko-KR" sz="1200" dirty="0">
                        <a:solidFill>
                          <a:schemeClr val="tx1"/>
                        </a:solidFill>
                      </a:rPr>
                      <a:t>Co-RTWT</a:t>
                    </a:r>
                  </a:p>
                  <a:p>
                    <a:pPr algn="ctr"/>
                    <a:r>
                      <a:rPr lang="en-US" altLang="ko-KR" sz="1200" dirty="0">
                        <a:solidFill>
                          <a:schemeClr val="tx1"/>
                        </a:solidFill>
                      </a:rPr>
                      <a:t>Negotiation</a:t>
                    </a:r>
                  </a:p>
                  <a:p>
                    <a:pPr algn="ctr"/>
                    <a:r>
                      <a:rPr lang="en-US" altLang="ko-KR" sz="1200" dirty="0">
                        <a:solidFill>
                          <a:schemeClr val="tx1"/>
                        </a:solidFill>
                      </a:rPr>
                      <a:t>Response frame</a:t>
                    </a:r>
                    <a:endParaRPr lang="ko-KR" altLang="en-US" sz="1200" dirty="0">
                      <a:solidFill>
                        <a:schemeClr val="tx1"/>
                      </a:solidFill>
                    </a:endParaRPr>
                  </a:p>
                </p:txBody>
              </p:sp>
              <p:sp>
                <p:nvSpPr>
                  <p:cNvPr id="16" name="직사각형 15">
                    <a:extLst>
                      <a:ext uri="{FF2B5EF4-FFF2-40B4-BE49-F238E27FC236}">
                        <a16:creationId xmlns:a16="http://schemas.microsoft.com/office/drawing/2014/main" id="{0AE1B669-E06B-CA2A-B1B1-2929E96F8CA1}"/>
                      </a:ext>
                    </a:extLst>
                  </p:cNvPr>
                  <p:cNvSpPr/>
                  <p:nvPr/>
                </p:nvSpPr>
                <p:spPr bwMode="auto">
                  <a:xfrm>
                    <a:off x="5167870" y="5008357"/>
                    <a:ext cx="452276" cy="118844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직선 연결선 17">
                    <a:extLst>
                      <a:ext uri="{FF2B5EF4-FFF2-40B4-BE49-F238E27FC236}">
                        <a16:creationId xmlns:a16="http://schemas.microsoft.com/office/drawing/2014/main" id="{0544BCA4-6E31-98AE-6B2E-0CA1ABD75194}"/>
                      </a:ext>
                    </a:extLst>
                  </p:cNvPr>
                  <p:cNvCxnSpPr/>
                  <p:nvPr/>
                </p:nvCxnSpPr>
                <p:spPr bwMode="auto">
                  <a:xfrm>
                    <a:off x="6644311" y="3712213"/>
                    <a:ext cx="0" cy="118844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 name="TextBox 20">
                    <a:extLst>
                      <a:ext uri="{FF2B5EF4-FFF2-40B4-BE49-F238E27FC236}">
                        <a16:creationId xmlns:a16="http://schemas.microsoft.com/office/drawing/2014/main" id="{A9ADF272-F3A9-E06E-77AD-B07196873A9D}"/>
                      </a:ext>
                    </a:extLst>
                  </p:cNvPr>
                  <p:cNvSpPr txBox="1"/>
                  <p:nvPr/>
                </p:nvSpPr>
                <p:spPr>
                  <a:xfrm rot="16200000">
                    <a:off x="4993898" y="5449374"/>
                    <a:ext cx="800220" cy="338554"/>
                  </a:xfrm>
                  <a:prstGeom prst="rect">
                    <a:avLst/>
                  </a:prstGeom>
                  <a:noFill/>
                </p:spPr>
                <p:txBody>
                  <a:bodyPr wrap="none" rtlCol="0">
                    <a:spAutoFit/>
                  </a:bodyPr>
                  <a:lstStyle/>
                  <a:p>
                    <a:pPr algn="ctr"/>
                    <a:r>
                      <a:rPr lang="en-US" altLang="ko-KR" sz="1600" dirty="0">
                        <a:solidFill>
                          <a:schemeClr val="tx1"/>
                        </a:solidFill>
                      </a:rPr>
                      <a:t>Beacon</a:t>
                    </a:r>
                    <a:endParaRPr lang="ko-KR" altLang="en-US" sz="1600" dirty="0">
                      <a:solidFill>
                        <a:schemeClr val="tx1"/>
                      </a:solidFill>
                    </a:endParaRPr>
                  </a:p>
                </p:txBody>
              </p:sp>
              <p:cxnSp>
                <p:nvCxnSpPr>
                  <p:cNvPr id="22" name="직선 연결선 21">
                    <a:extLst>
                      <a:ext uri="{FF2B5EF4-FFF2-40B4-BE49-F238E27FC236}">
                        <a16:creationId xmlns:a16="http://schemas.microsoft.com/office/drawing/2014/main" id="{6FEF9152-9C86-28EE-1470-DAB1833FE06E}"/>
                      </a:ext>
                    </a:extLst>
                  </p:cNvPr>
                  <p:cNvCxnSpPr/>
                  <p:nvPr/>
                </p:nvCxnSpPr>
                <p:spPr bwMode="auto">
                  <a:xfrm>
                    <a:off x="9765583" y="3712213"/>
                    <a:ext cx="0" cy="118844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직사각형 22">
                    <a:extLst>
                      <a:ext uri="{FF2B5EF4-FFF2-40B4-BE49-F238E27FC236}">
                        <a16:creationId xmlns:a16="http://schemas.microsoft.com/office/drawing/2014/main" id="{D9FB17AC-06C6-09A8-1B08-0BFA7555902A}"/>
                      </a:ext>
                    </a:extLst>
                  </p:cNvPr>
                  <p:cNvSpPr/>
                  <p:nvPr/>
                </p:nvSpPr>
                <p:spPr bwMode="auto">
                  <a:xfrm>
                    <a:off x="6644311" y="5281659"/>
                    <a:ext cx="1037988" cy="915143"/>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5" name="직선 연결선 24">
                    <a:extLst>
                      <a:ext uri="{FF2B5EF4-FFF2-40B4-BE49-F238E27FC236}">
                        <a16:creationId xmlns:a16="http://schemas.microsoft.com/office/drawing/2014/main" id="{46EAE0DA-7C75-3F1E-1ABF-CAF9CBA01F13}"/>
                      </a:ext>
                    </a:extLst>
                  </p:cNvPr>
                  <p:cNvCxnSpPr/>
                  <p:nvPr/>
                </p:nvCxnSpPr>
                <p:spPr bwMode="auto">
                  <a:xfrm>
                    <a:off x="6644311" y="4988105"/>
                    <a:ext cx="0" cy="23830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직선 연결선 25">
                    <a:extLst>
                      <a:ext uri="{FF2B5EF4-FFF2-40B4-BE49-F238E27FC236}">
                        <a16:creationId xmlns:a16="http://schemas.microsoft.com/office/drawing/2014/main" id="{C6CD0655-6758-103F-3527-47AC66228A32}"/>
                      </a:ext>
                    </a:extLst>
                  </p:cNvPr>
                  <p:cNvCxnSpPr/>
                  <p:nvPr/>
                </p:nvCxnSpPr>
                <p:spPr bwMode="auto">
                  <a:xfrm>
                    <a:off x="7682299" y="4988105"/>
                    <a:ext cx="0" cy="23830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직선 화살표 연결선 27">
                    <a:extLst>
                      <a:ext uri="{FF2B5EF4-FFF2-40B4-BE49-F238E27FC236}">
                        <a16:creationId xmlns:a16="http://schemas.microsoft.com/office/drawing/2014/main" id="{A5AC719B-921E-ACDD-65AD-ED2AD2E0151E}"/>
                      </a:ext>
                    </a:extLst>
                  </p:cNvPr>
                  <p:cNvCxnSpPr/>
                  <p:nvPr/>
                </p:nvCxnSpPr>
                <p:spPr bwMode="auto">
                  <a:xfrm>
                    <a:off x="6644311" y="5107258"/>
                    <a:ext cx="103798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E1FE55F3-4609-6EB0-AB07-AC3DD34E3454}"/>
                      </a:ext>
                    </a:extLst>
                  </p:cNvPr>
                  <p:cNvSpPr txBox="1"/>
                  <p:nvPr/>
                </p:nvSpPr>
                <p:spPr>
                  <a:xfrm>
                    <a:off x="6923496" y="5069704"/>
                    <a:ext cx="479618" cy="261610"/>
                  </a:xfrm>
                  <a:prstGeom prst="rect">
                    <a:avLst/>
                  </a:prstGeom>
                  <a:noFill/>
                </p:spPr>
                <p:txBody>
                  <a:bodyPr wrap="none" rtlCol="0">
                    <a:spAutoFit/>
                  </a:bodyPr>
                  <a:lstStyle/>
                  <a:p>
                    <a:r>
                      <a:rPr lang="en-US" altLang="ko-KR" sz="1100" dirty="0">
                        <a:solidFill>
                          <a:schemeClr val="tx1"/>
                        </a:solidFill>
                      </a:rPr>
                      <a:t>1 TU</a:t>
                    </a:r>
                    <a:endParaRPr lang="ko-KR" altLang="en-US" sz="1100" dirty="0">
                      <a:solidFill>
                        <a:schemeClr val="tx1"/>
                      </a:solidFill>
                    </a:endParaRPr>
                  </a:p>
                </p:txBody>
              </p:sp>
              <p:sp>
                <p:nvSpPr>
                  <p:cNvPr id="30" name="TextBox 29">
                    <a:extLst>
                      <a:ext uri="{FF2B5EF4-FFF2-40B4-BE49-F238E27FC236}">
                        <a16:creationId xmlns:a16="http://schemas.microsoft.com/office/drawing/2014/main" id="{2C3E7E4C-F23C-21F7-85A4-9229362F2964}"/>
                      </a:ext>
                    </a:extLst>
                  </p:cNvPr>
                  <p:cNvSpPr txBox="1"/>
                  <p:nvPr/>
                </p:nvSpPr>
                <p:spPr>
                  <a:xfrm>
                    <a:off x="6635217" y="5623472"/>
                    <a:ext cx="1047082" cy="276999"/>
                  </a:xfrm>
                  <a:prstGeom prst="rect">
                    <a:avLst/>
                  </a:prstGeom>
                  <a:noFill/>
                </p:spPr>
                <p:txBody>
                  <a:bodyPr wrap="none" rtlCol="0">
                    <a:spAutoFit/>
                  </a:bodyPr>
                  <a:lstStyle/>
                  <a:p>
                    <a:r>
                      <a:rPr lang="en-US" altLang="ko-KR" sz="1200" dirty="0">
                        <a:solidFill>
                          <a:schemeClr val="tx1"/>
                        </a:solidFill>
                      </a:rPr>
                      <a:t>Quiet Interval</a:t>
                    </a:r>
                    <a:endParaRPr lang="ko-KR" altLang="en-US" sz="1200" dirty="0">
                      <a:solidFill>
                        <a:schemeClr val="tx1"/>
                      </a:solidFill>
                    </a:endParaRPr>
                  </a:p>
                </p:txBody>
              </p:sp>
              <p:cxnSp>
                <p:nvCxnSpPr>
                  <p:cNvPr id="31" name="직선 화살표 연결선 30">
                    <a:extLst>
                      <a:ext uri="{FF2B5EF4-FFF2-40B4-BE49-F238E27FC236}">
                        <a16:creationId xmlns:a16="http://schemas.microsoft.com/office/drawing/2014/main" id="{08D4CAD9-2AED-C1C8-F8BF-BF9EA72925B1}"/>
                      </a:ext>
                    </a:extLst>
                  </p:cNvPr>
                  <p:cNvCxnSpPr>
                    <a:cxnSpLocks/>
                  </p:cNvCxnSpPr>
                  <p:nvPr/>
                </p:nvCxnSpPr>
                <p:spPr bwMode="auto">
                  <a:xfrm>
                    <a:off x="6644311" y="3892547"/>
                    <a:ext cx="312127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C5CEF42E-8759-B60A-9146-7BD0738644DF}"/>
                      </a:ext>
                    </a:extLst>
                  </p:cNvPr>
                  <p:cNvSpPr txBox="1"/>
                  <p:nvPr/>
                </p:nvSpPr>
                <p:spPr>
                  <a:xfrm>
                    <a:off x="7460499" y="3622080"/>
                    <a:ext cx="992516" cy="307777"/>
                  </a:xfrm>
                  <a:prstGeom prst="rect">
                    <a:avLst/>
                  </a:prstGeom>
                  <a:noFill/>
                </p:spPr>
                <p:txBody>
                  <a:bodyPr wrap="none" rtlCol="0">
                    <a:spAutoFit/>
                  </a:bodyPr>
                  <a:lstStyle/>
                  <a:p>
                    <a:r>
                      <a:rPr lang="en-US" altLang="ko-KR" sz="1400" dirty="0">
                        <a:solidFill>
                          <a:schemeClr val="tx1"/>
                        </a:solidFill>
                      </a:rPr>
                      <a:t>R-TWT SP</a:t>
                    </a:r>
                    <a:endParaRPr lang="ko-KR" altLang="en-US" sz="1400" dirty="0">
                      <a:solidFill>
                        <a:schemeClr val="tx1"/>
                      </a:solidFill>
                    </a:endParaRPr>
                  </a:p>
                </p:txBody>
              </p:sp>
              <p:sp>
                <p:nvSpPr>
                  <p:cNvPr id="34" name="직사각형 33">
                    <a:extLst>
                      <a:ext uri="{FF2B5EF4-FFF2-40B4-BE49-F238E27FC236}">
                        <a16:creationId xmlns:a16="http://schemas.microsoft.com/office/drawing/2014/main" id="{0EF6443B-1BCB-18B8-F37C-8A06376FA5F8}"/>
                      </a:ext>
                    </a:extLst>
                  </p:cNvPr>
                  <p:cNvSpPr/>
                  <p:nvPr/>
                </p:nvSpPr>
                <p:spPr bwMode="auto">
                  <a:xfrm>
                    <a:off x="6892056" y="3989448"/>
                    <a:ext cx="1942512" cy="8392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713272EA-41B6-8328-4F7F-959599CDE2E1}"/>
                      </a:ext>
                    </a:extLst>
                  </p:cNvPr>
                  <p:cNvSpPr txBox="1"/>
                  <p:nvPr/>
                </p:nvSpPr>
                <p:spPr>
                  <a:xfrm>
                    <a:off x="7100784" y="4178655"/>
                    <a:ext cx="1537600" cy="338554"/>
                  </a:xfrm>
                  <a:prstGeom prst="rect">
                    <a:avLst/>
                  </a:prstGeom>
                  <a:noFill/>
                </p:spPr>
                <p:txBody>
                  <a:bodyPr wrap="none" rtlCol="0">
                    <a:spAutoFit/>
                  </a:bodyPr>
                  <a:lstStyle/>
                  <a:p>
                    <a:r>
                      <a:rPr lang="en-US" altLang="ko-KR" sz="1600" dirty="0">
                        <a:solidFill>
                          <a:schemeClr val="tx1"/>
                        </a:solidFill>
                      </a:rPr>
                      <a:t>Frame exchange</a:t>
                    </a:r>
                  </a:p>
                </p:txBody>
              </p:sp>
              <p:sp>
                <p:nvSpPr>
                  <p:cNvPr id="36" name="평행 사변형 35">
                    <a:extLst>
                      <a:ext uri="{FF2B5EF4-FFF2-40B4-BE49-F238E27FC236}">
                        <a16:creationId xmlns:a16="http://schemas.microsoft.com/office/drawing/2014/main" id="{53F4E1CB-84C6-E050-4C7D-D9F2D4AE4C9F}"/>
                      </a:ext>
                    </a:extLst>
                  </p:cNvPr>
                  <p:cNvSpPr/>
                  <p:nvPr/>
                </p:nvSpPr>
                <p:spPr bwMode="auto">
                  <a:xfrm>
                    <a:off x="6705599" y="4527249"/>
                    <a:ext cx="175735" cy="296325"/>
                  </a:xfrm>
                  <a:prstGeom prst="parallelogram">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a:ln>
                        <a:noFill/>
                      </a:ln>
                      <a:solidFill>
                        <a:schemeClr val="bg1"/>
                      </a:solidFill>
                      <a:effectLst/>
                      <a:latin typeface="Times New Roman" pitchFamily="16" charset="0"/>
                      <a:ea typeface="MS Gothic" charset="-128"/>
                    </a:endParaRPr>
                  </a:p>
                </p:txBody>
              </p:sp>
            </p:grpSp>
          </p:grpSp>
          <p:sp>
            <p:nvSpPr>
              <p:cNvPr id="46" name="TextBox 45">
                <a:extLst>
                  <a:ext uri="{FF2B5EF4-FFF2-40B4-BE49-F238E27FC236}">
                    <a16:creationId xmlns:a16="http://schemas.microsoft.com/office/drawing/2014/main" id="{44D67825-25E8-10B2-43EE-72CEF9864E00}"/>
                  </a:ext>
                </a:extLst>
              </p:cNvPr>
              <p:cNvSpPr txBox="1"/>
              <p:nvPr/>
            </p:nvSpPr>
            <p:spPr>
              <a:xfrm>
                <a:off x="692575" y="3767184"/>
                <a:ext cx="1635384" cy="430887"/>
              </a:xfrm>
              <a:prstGeom prst="rect">
                <a:avLst/>
              </a:prstGeom>
              <a:ln w="9525"/>
            </p:spPr>
            <p:style>
              <a:lnRef idx="2">
                <a:schemeClr val="dk1"/>
              </a:lnRef>
              <a:fillRef idx="1">
                <a:schemeClr val="lt1"/>
              </a:fillRef>
              <a:effectRef idx="0">
                <a:schemeClr val="dk1"/>
              </a:effectRef>
              <a:fontRef idx="minor">
                <a:schemeClr val="dk1"/>
              </a:fontRef>
            </p:style>
            <p:txBody>
              <a:bodyPr wrap="none" rtlCol="0">
                <a:spAutoFit/>
              </a:bodyPr>
              <a:lstStyle/>
              <a:p>
                <a:r>
                  <a:rPr lang="en-US" altLang="ko-KR" sz="1100" dirty="0">
                    <a:solidFill>
                      <a:schemeClr val="tx1"/>
                    </a:solidFill>
                  </a:rPr>
                  <a:t>Request to</a:t>
                </a:r>
                <a:r>
                  <a:rPr lang="ko-KR" altLang="en-US" sz="1100" dirty="0">
                    <a:solidFill>
                      <a:schemeClr val="tx1"/>
                    </a:solidFill>
                  </a:rPr>
                  <a:t> </a:t>
                </a:r>
                <a:r>
                  <a:rPr lang="en-US" altLang="ko-KR" sz="1100" dirty="0">
                    <a:solidFill>
                      <a:schemeClr val="tx1"/>
                    </a:solidFill>
                  </a:rPr>
                  <a:t>set</a:t>
                </a:r>
                <a:r>
                  <a:rPr lang="ko-KR" altLang="en-US" sz="1100" dirty="0">
                    <a:solidFill>
                      <a:schemeClr val="tx1"/>
                    </a:solidFill>
                  </a:rPr>
                  <a:t> </a:t>
                </a:r>
                <a:r>
                  <a:rPr lang="en-US" altLang="ko-KR" sz="1100" dirty="0">
                    <a:solidFill>
                      <a:schemeClr val="tx1"/>
                    </a:solidFill>
                  </a:rPr>
                  <a:t>the</a:t>
                </a:r>
                <a:r>
                  <a:rPr lang="ko-KR" altLang="en-US" sz="1100" dirty="0">
                    <a:solidFill>
                      <a:schemeClr val="tx1"/>
                    </a:solidFill>
                  </a:rPr>
                  <a:t> </a:t>
                </a:r>
                <a:br>
                  <a:rPr lang="en-US" altLang="ko-KR" sz="1100" dirty="0">
                    <a:solidFill>
                      <a:schemeClr val="tx1"/>
                    </a:solidFill>
                  </a:rPr>
                </a:br>
                <a:r>
                  <a:rPr lang="en-US" altLang="ko-KR" sz="1100" dirty="0">
                    <a:solidFill>
                      <a:schemeClr val="tx1"/>
                    </a:solidFill>
                  </a:rPr>
                  <a:t>overlapping quiet</a:t>
                </a:r>
                <a:r>
                  <a:rPr lang="ko-KR" altLang="en-US" sz="1100" dirty="0">
                    <a:solidFill>
                      <a:schemeClr val="tx1"/>
                    </a:solidFill>
                  </a:rPr>
                  <a:t> </a:t>
                </a:r>
                <a:r>
                  <a:rPr lang="en-US" altLang="ko-KR" sz="1100" dirty="0">
                    <a:solidFill>
                      <a:schemeClr val="tx1"/>
                    </a:solidFill>
                  </a:rPr>
                  <a:t>interval</a:t>
                </a:r>
                <a:endParaRPr lang="ko-KR" altLang="en-US" sz="1100" dirty="0">
                  <a:solidFill>
                    <a:schemeClr val="tx1"/>
                  </a:solidFill>
                </a:endParaRPr>
              </a:p>
            </p:txBody>
          </p:sp>
          <p:cxnSp>
            <p:nvCxnSpPr>
              <p:cNvPr id="48" name="연결선: 구부러짐 47">
                <a:extLst>
                  <a:ext uri="{FF2B5EF4-FFF2-40B4-BE49-F238E27FC236}">
                    <a16:creationId xmlns:a16="http://schemas.microsoft.com/office/drawing/2014/main" id="{1E2EAB79-8ECD-EC5E-2BE2-9D76FFDECB38}"/>
                  </a:ext>
                </a:extLst>
              </p:cNvPr>
              <p:cNvCxnSpPr>
                <a:cxnSpLocks/>
                <a:stCxn id="46" idx="2"/>
                <a:endCxn id="13" idx="0"/>
              </p:cNvCxnSpPr>
              <p:nvPr/>
            </p:nvCxnSpPr>
            <p:spPr bwMode="auto">
              <a:xfrm rot="16200000" flipH="1">
                <a:off x="1823360" y="3884977"/>
                <a:ext cx="229406" cy="855593"/>
              </a:xfrm>
              <a:prstGeom prst="curvedConnector2">
                <a:avLst/>
              </a:prstGeom>
              <a:solidFill>
                <a:srgbClr val="00B8FF"/>
              </a:solidFill>
              <a:ln w="9525" cap="flat" cmpd="sng" algn="ctr">
                <a:solidFill>
                  <a:schemeClr val="tx1"/>
                </a:solidFill>
                <a:prstDash val="solid"/>
                <a:round/>
                <a:headEnd type="none" w="med" len="med"/>
                <a:tailEnd type="triangle"/>
              </a:ln>
              <a:effectLst/>
            </p:spPr>
          </p:cxnSp>
        </p:grpSp>
        <p:sp>
          <p:nvSpPr>
            <p:cNvPr id="3" name="TextBox 2">
              <a:extLst>
                <a:ext uri="{FF2B5EF4-FFF2-40B4-BE49-F238E27FC236}">
                  <a16:creationId xmlns:a16="http://schemas.microsoft.com/office/drawing/2014/main" id="{E64D4B57-81A6-81D6-07BE-E33FC5C84F6A}"/>
                </a:ext>
              </a:extLst>
            </p:cNvPr>
            <p:cNvSpPr txBox="1"/>
            <p:nvPr/>
          </p:nvSpPr>
          <p:spPr>
            <a:xfrm>
              <a:off x="7868967" y="4155018"/>
              <a:ext cx="1146468" cy="253916"/>
            </a:xfrm>
            <a:prstGeom prst="rect">
              <a:avLst/>
            </a:prstGeom>
            <a:noFill/>
          </p:spPr>
          <p:txBody>
            <a:bodyPr wrap="none" rtlCol="0">
              <a:spAutoFit/>
            </a:bodyPr>
            <a:lstStyle/>
            <a:p>
              <a:r>
                <a:rPr lang="en-US" altLang="ko-KR" sz="1050" dirty="0">
                  <a:solidFill>
                    <a:schemeClr val="tx1"/>
                  </a:solidFill>
                </a:rPr>
                <a:t>(UHR/EHT STA)</a:t>
              </a:r>
              <a:endParaRPr lang="ko-KR" altLang="en-US" sz="1050" dirty="0">
                <a:solidFill>
                  <a:schemeClr val="tx1"/>
                </a:solidFill>
              </a:endParaRPr>
            </a:p>
          </p:txBody>
        </p:sp>
      </p:grpSp>
    </p:spTree>
    <p:extLst>
      <p:ext uri="{BB962C8B-B14F-4D97-AF65-F5344CB8AC3E}">
        <p14:creationId xmlns:p14="http://schemas.microsoft.com/office/powerpoint/2010/main" val="8865714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426E1-8ED3-592C-B0CE-ACE3D75F3D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8E806C-0417-A2B5-9901-0B37E9F002B1}"/>
              </a:ext>
            </a:extLst>
          </p:cNvPr>
          <p:cNvSpPr>
            <a:spLocks noGrp="1"/>
          </p:cNvSpPr>
          <p:nvPr>
            <p:ph type="title"/>
          </p:nvPr>
        </p:nvSpPr>
        <p:spPr>
          <a:xfrm>
            <a:off x="396347" y="685801"/>
            <a:ext cx="11397192" cy="1065213"/>
          </a:xfrm>
        </p:spPr>
        <p:txBody>
          <a:bodyPr/>
          <a:lstStyle/>
          <a:p>
            <a:r>
              <a:rPr lang="en-GB" dirty="0"/>
              <a:t>Proposed Signaling Detail at the Co-RTWT Requesting AP</a:t>
            </a:r>
          </a:p>
        </p:txBody>
      </p:sp>
      <p:sp>
        <p:nvSpPr>
          <p:cNvPr id="9218" name="Rectangle 2">
            <a:extLst>
              <a:ext uri="{FF2B5EF4-FFF2-40B4-BE49-F238E27FC236}">
                <a16:creationId xmlns:a16="http://schemas.microsoft.com/office/drawing/2014/main" id="{930AC8D0-F6D4-8740-BD2F-6AC70D2C43FC}"/>
              </a:ext>
            </a:extLst>
          </p:cNvPr>
          <p:cNvSpPr>
            <a:spLocks noGrp="1" noChangeArrowheads="1"/>
          </p:cNvSpPr>
          <p:nvPr>
            <p:ph idx="1"/>
          </p:nvPr>
        </p:nvSpPr>
        <p:spPr>
          <a:xfrm>
            <a:off x="914401" y="1707322"/>
            <a:ext cx="10361084" cy="4113213"/>
          </a:xfrm>
          <a:ln/>
        </p:spPr>
        <p:txBody>
          <a:bodyPr/>
          <a:lstStyle/>
          <a:p>
            <a:r>
              <a:rPr lang="en-US" altLang="ko-KR" dirty="0"/>
              <a:t>We propose a 1-bit indication within the Co-RTWT Parameter Set field to request the configuration of an overlapping quiet interval for the requested R-TWT schedule</a:t>
            </a:r>
          </a:p>
          <a:p>
            <a:pPr lvl="1"/>
            <a:r>
              <a:rPr lang="en-US" altLang="ko-KR" dirty="0"/>
              <a:t>When the Quiet Interval Request subfield is set to 1, it indicates that the Co-RTWT requesting AP is requesting Co-RTWT responding AP to configure the overlapping quiet interval to a duration of 1 TU</a:t>
            </a:r>
          </a:p>
          <a:p>
            <a:endParaRPr lang="en-US" altLang="ko-KR" dirty="0"/>
          </a:p>
          <a:p>
            <a:endParaRPr lang="en-US" altLang="ko-KR" dirty="0"/>
          </a:p>
          <a:p>
            <a:endParaRPr lang="en-US" altLang="ko-KR" dirty="0"/>
          </a:p>
          <a:p>
            <a:endParaRPr lang="en-US" altLang="ko-KR" dirty="0"/>
          </a:p>
          <a:p>
            <a:endParaRPr lang="en-US" altLang="ko-KR" dirty="0"/>
          </a:p>
          <a:p>
            <a:pPr lvl="2"/>
            <a:endParaRPr lang="en-US" altLang="ko-KR" dirty="0"/>
          </a:p>
          <a:p>
            <a:pPr lvl="2"/>
            <a:endParaRPr lang="en-US" altLang="ko-KR" dirty="0"/>
          </a:p>
          <a:p>
            <a:endParaRPr lang="en-US" altLang="ko-KR" dirty="0"/>
          </a:p>
        </p:txBody>
      </p:sp>
      <p:sp>
        <p:nvSpPr>
          <p:cNvPr id="6" name="Slide Number Placeholder 5">
            <a:extLst>
              <a:ext uri="{FF2B5EF4-FFF2-40B4-BE49-F238E27FC236}">
                <a16:creationId xmlns:a16="http://schemas.microsoft.com/office/drawing/2014/main" id="{2C95B2F4-3A92-725D-33F7-E0E69F677754}"/>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72D07628-D400-3643-1DF6-1CF0727F613C}"/>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AE2584EB-4783-095F-9336-C87F1DB81AC4}"/>
              </a:ext>
            </a:extLst>
          </p:cNvPr>
          <p:cNvSpPr>
            <a:spLocks noGrp="1"/>
          </p:cNvSpPr>
          <p:nvPr>
            <p:ph type="dt" idx="15"/>
          </p:nvPr>
        </p:nvSpPr>
        <p:spPr>
          <a:xfrm>
            <a:off x="929217" y="333375"/>
            <a:ext cx="2499764" cy="273050"/>
          </a:xfrm>
        </p:spPr>
        <p:txBody>
          <a:bodyPr/>
          <a:lstStyle/>
          <a:p>
            <a:r>
              <a:rPr lang="en-US" altLang="ko-KR" dirty="0"/>
              <a:t>May 2025</a:t>
            </a:r>
            <a:endParaRPr lang="en-GB" altLang="ko-KR" dirty="0"/>
          </a:p>
        </p:txBody>
      </p:sp>
      <p:grpSp>
        <p:nvGrpSpPr>
          <p:cNvPr id="57" name="그룹 56">
            <a:extLst>
              <a:ext uri="{FF2B5EF4-FFF2-40B4-BE49-F238E27FC236}">
                <a16:creationId xmlns:a16="http://schemas.microsoft.com/office/drawing/2014/main" id="{B8F86713-F8BF-79BC-8906-1EFCEE2ADAF0}"/>
              </a:ext>
            </a:extLst>
          </p:cNvPr>
          <p:cNvGrpSpPr/>
          <p:nvPr/>
        </p:nvGrpSpPr>
        <p:grpSpPr>
          <a:xfrm>
            <a:off x="1703512" y="3284984"/>
            <a:ext cx="9604919" cy="2989000"/>
            <a:chOff x="1807791" y="3199079"/>
            <a:chExt cx="9604919" cy="2989000"/>
          </a:xfrm>
        </p:grpSpPr>
        <p:sp>
          <p:nvSpPr>
            <p:cNvPr id="52" name="TextBox 51">
              <a:extLst>
                <a:ext uri="{FF2B5EF4-FFF2-40B4-BE49-F238E27FC236}">
                  <a16:creationId xmlns:a16="http://schemas.microsoft.com/office/drawing/2014/main" id="{87872B63-AC61-6682-2C47-2AFA978D136C}"/>
                </a:ext>
              </a:extLst>
            </p:cNvPr>
            <p:cNvSpPr txBox="1"/>
            <p:nvPr/>
          </p:nvSpPr>
          <p:spPr>
            <a:xfrm>
              <a:off x="7568901" y="5880302"/>
              <a:ext cx="3843809" cy="307777"/>
            </a:xfrm>
            <a:prstGeom prst="rect">
              <a:avLst/>
            </a:prstGeom>
            <a:noFill/>
          </p:spPr>
          <p:txBody>
            <a:bodyPr wrap="none" rtlCol="0">
              <a:spAutoFit/>
            </a:bodyPr>
            <a:lstStyle/>
            <a:p>
              <a:pPr algn="ctr"/>
              <a:r>
                <a:rPr lang="en-US" altLang="ko-KR" sz="1400" b="1" dirty="0">
                  <a:solidFill>
                    <a:schemeClr val="tx1"/>
                  </a:solidFill>
                </a:rPr>
                <a:t>Fig. A part of Co-RTWT Parameter Set field [3]</a:t>
              </a:r>
              <a:endParaRPr lang="ko-KR" altLang="en-US" sz="1400" b="1" dirty="0">
                <a:solidFill>
                  <a:schemeClr val="tx1"/>
                </a:solidFill>
              </a:endParaRPr>
            </a:p>
          </p:txBody>
        </p:sp>
        <p:sp>
          <p:nvSpPr>
            <p:cNvPr id="12" name="직사각형 11">
              <a:extLst>
                <a:ext uri="{FF2B5EF4-FFF2-40B4-BE49-F238E27FC236}">
                  <a16:creationId xmlns:a16="http://schemas.microsoft.com/office/drawing/2014/main" id="{5C1FC325-8FFB-DF48-F535-2C7E64D55DD2}"/>
                </a:ext>
              </a:extLst>
            </p:cNvPr>
            <p:cNvSpPr/>
            <p:nvPr/>
          </p:nvSpPr>
          <p:spPr bwMode="auto">
            <a:xfrm>
              <a:off x="1807791" y="3199079"/>
              <a:ext cx="1816631" cy="58669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CCE95C7A-2D53-4725-31AA-4AF691802AF4}"/>
                </a:ext>
              </a:extLst>
            </p:cNvPr>
            <p:cNvSpPr txBox="1"/>
            <p:nvPr/>
          </p:nvSpPr>
          <p:spPr>
            <a:xfrm>
              <a:off x="2035186" y="3199079"/>
              <a:ext cx="1308115" cy="584775"/>
            </a:xfrm>
            <a:prstGeom prst="rect">
              <a:avLst/>
            </a:prstGeom>
            <a:noFill/>
          </p:spPr>
          <p:txBody>
            <a:bodyPr wrap="none" rtlCol="0">
              <a:spAutoFit/>
            </a:bodyPr>
            <a:lstStyle/>
            <a:p>
              <a:pPr algn="ctr"/>
              <a:r>
                <a:rPr lang="en-US" altLang="ko-KR" sz="1600" b="1" dirty="0">
                  <a:solidFill>
                    <a:schemeClr val="tx1"/>
                  </a:solidFill>
                </a:rPr>
                <a:t>Target Wake</a:t>
              </a:r>
            </a:p>
            <a:p>
              <a:pPr algn="ctr"/>
              <a:r>
                <a:rPr lang="en-US" altLang="ko-KR" sz="1600" b="1" dirty="0">
                  <a:solidFill>
                    <a:schemeClr val="tx1"/>
                  </a:solidFill>
                </a:rPr>
                <a:t>Time</a:t>
              </a:r>
              <a:endParaRPr lang="ko-KR" altLang="en-US" sz="1600" b="1" dirty="0">
                <a:solidFill>
                  <a:schemeClr val="tx1"/>
                </a:solidFill>
              </a:endParaRPr>
            </a:p>
          </p:txBody>
        </p:sp>
        <p:cxnSp>
          <p:nvCxnSpPr>
            <p:cNvPr id="18" name="직선 연결선 17">
              <a:extLst>
                <a:ext uri="{FF2B5EF4-FFF2-40B4-BE49-F238E27FC236}">
                  <a16:creationId xmlns:a16="http://schemas.microsoft.com/office/drawing/2014/main" id="{AA580DBC-8BC7-528F-3321-FC373CC30A46}"/>
                </a:ext>
              </a:extLst>
            </p:cNvPr>
            <p:cNvCxnSpPr>
              <a:cxnSpLocks/>
            </p:cNvCxnSpPr>
            <p:nvPr/>
          </p:nvCxnSpPr>
          <p:spPr bwMode="auto">
            <a:xfrm>
              <a:off x="9078643" y="3783854"/>
              <a:ext cx="1570669" cy="656494"/>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6" name="TextBox 45">
              <a:extLst>
                <a:ext uri="{FF2B5EF4-FFF2-40B4-BE49-F238E27FC236}">
                  <a16:creationId xmlns:a16="http://schemas.microsoft.com/office/drawing/2014/main" id="{741F64BF-B760-193F-FE7A-37495879D137}"/>
                </a:ext>
              </a:extLst>
            </p:cNvPr>
            <p:cNvSpPr txBox="1"/>
            <p:nvPr/>
          </p:nvSpPr>
          <p:spPr>
            <a:xfrm>
              <a:off x="2880427" y="5348384"/>
              <a:ext cx="494046" cy="338554"/>
            </a:xfrm>
            <a:prstGeom prst="rect">
              <a:avLst/>
            </a:prstGeom>
            <a:noFill/>
          </p:spPr>
          <p:txBody>
            <a:bodyPr wrap="none" rtlCol="0">
              <a:spAutoFit/>
            </a:bodyPr>
            <a:lstStyle/>
            <a:p>
              <a:r>
                <a:rPr lang="en-US" altLang="ko-KR" sz="1600" dirty="0">
                  <a:solidFill>
                    <a:schemeClr val="tx1"/>
                  </a:solidFill>
                </a:rPr>
                <a:t>Bit:</a:t>
              </a:r>
              <a:endParaRPr lang="ko-KR" altLang="en-US" sz="1600" dirty="0">
                <a:solidFill>
                  <a:schemeClr val="tx1"/>
                </a:solidFill>
              </a:endParaRPr>
            </a:p>
          </p:txBody>
        </p:sp>
        <p:sp>
          <p:nvSpPr>
            <p:cNvPr id="47" name="TextBox 46">
              <a:extLst>
                <a:ext uri="{FF2B5EF4-FFF2-40B4-BE49-F238E27FC236}">
                  <a16:creationId xmlns:a16="http://schemas.microsoft.com/office/drawing/2014/main" id="{B8E03F2E-BBBD-7EC9-FA28-97C40FE2F2D1}"/>
                </a:ext>
              </a:extLst>
            </p:cNvPr>
            <p:cNvSpPr txBox="1"/>
            <p:nvPr/>
          </p:nvSpPr>
          <p:spPr>
            <a:xfrm>
              <a:off x="9657426" y="5253582"/>
              <a:ext cx="312906" cy="400110"/>
            </a:xfrm>
            <a:prstGeom prst="rect">
              <a:avLst/>
            </a:prstGeom>
            <a:noFill/>
          </p:spPr>
          <p:txBody>
            <a:bodyPr wrap="none" rtlCol="0">
              <a:spAutoFit/>
            </a:bodyPr>
            <a:lstStyle/>
            <a:p>
              <a:r>
                <a:rPr lang="en-US" altLang="ko-KR" sz="2000" b="1" dirty="0">
                  <a:solidFill>
                    <a:schemeClr val="tx1"/>
                  </a:solidFill>
                </a:rPr>
                <a:t>1</a:t>
              </a:r>
              <a:endParaRPr lang="ko-KR" altLang="en-US" sz="2000" b="1" dirty="0">
                <a:solidFill>
                  <a:schemeClr val="tx1"/>
                </a:solidFill>
              </a:endParaRPr>
            </a:p>
          </p:txBody>
        </p:sp>
        <p:cxnSp>
          <p:nvCxnSpPr>
            <p:cNvPr id="48" name="직선 연결선 47">
              <a:extLst>
                <a:ext uri="{FF2B5EF4-FFF2-40B4-BE49-F238E27FC236}">
                  <a16:creationId xmlns:a16="http://schemas.microsoft.com/office/drawing/2014/main" id="{60F1F248-8F93-8813-CC12-80B227185C8B}"/>
                </a:ext>
              </a:extLst>
            </p:cNvPr>
            <p:cNvCxnSpPr>
              <a:cxnSpLocks/>
            </p:cNvCxnSpPr>
            <p:nvPr/>
          </p:nvCxnSpPr>
          <p:spPr bwMode="auto">
            <a:xfrm flipH="1">
              <a:off x="3378798" y="3793178"/>
              <a:ext cx="3883214" cy="635126"/>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 name="직사각형 9">
              <a:extLst>
                <a:ext uri="{FF2B5EF4-FFF2-40B4-BE49-F238E27FC236}">
                  <a16:creationId xmlns:a16="http://schemas.microsoft.com/office/drawing/2014/main" id="{2C03A1AE-6356-DD1C-A256-5E22CC733AD8}"/>
                </a:ext>
              </a:extLst>
            </p:cNvPr>
            <p:cNvSpPr/>
            <p:nvPr/>
          </p:nvSpPr>
          <p:spPr bwMode="auto">
            <a:xfrm>
              <a:off x="3624422" y="3199079"/>
              <a:ext cx="1816631" cy="58669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267E2409-1313-3DB3-A8A1-3DDAD87F91D4}"/>
                </a:ext>
              </a:extLst>
            </p:cNvPr>
            <p:cNvSpPr txBox="1"/>
            <p:nvPr/>
          </p:nvSpPr>
          <p:spPr>
            <a:xfrm>
              <a:off x="3614421" y="3229856"/>
              <a:ext cx="1824154" cy="523220"/>
            </a:xfrm>
            <a:prstGeom prst="rect">
              <a:avLst/>
            </a:prstGeom>
            <a:noFill/>
          </p:spPr>
          <p:txBody>
            <a:bodyPr wrap="none" rtlCol="0">
              <a:spAutoFit/>
            </a:bodyPr>
            <a:lstStyle/>
            <a:p>
              <a:pPr algn="ctr"/>
              <a:r>
                <a:rPr lang="en-US" altLang="ko-KR" sz="1400" b="1" dirty="0">
                  <a:solidFill>
                    <a:schemeClr val="tx1"/>
                  </a:solidFill>
                </a:rPr>
                <a:t>Nominal Minimum</a:t>
              </a:r>
              <a:br>
                <a:rPr lang="en-US" altLang="ko-KR" sz="1400" b="1" dirty="0">
                  <a:solidFill>
                    <a:schemeClr val="tx1"/>
                  </a:solidFill>
                </a:rPr>
              </a:br>
              <a:r>
                <a:rPr lang="en-US" altLang="ko-KR" sz="1400" b="1" dirty="0">
                  <a:solidFill>
                    <a:schemeClr val="tx1"/>
                  </a:solidFill>
                </a:rPr>
                <a:t>TWT Wake Duration</a:t>
              </a:r>
              <a:endParaRPr lang="ko-KR" altLang="en-US" sz="1400" b="1" dirty="0">
                <a:solidFill>
                  <a:schemeClr val="tx1"/>
                </a:solidFill>
              </a:endParaRPr>
            </a:p>
          </p:txBody>
        </p:sp>
        <p:sp>
          <p:nvSpPr>
            <p:cNvPr id="17" name="직사각형 16">
              <a:extLst>
                <a:ext uri="{FF2B5EF4-FFF2-40B4-BE49-F238E27FC236}">
                  <a16:creationId xmlns:a16="http://schemas.microsoft.com/office/drawing/2014/main" id="{A7FF6A33-8108-DBF3-D3C1-53DD0515B0CC}"/>
                </a:ext>
              </a:extLst>
            </p:cNvPr>
            <p:cNvSpPr/>
            <p:nvPr/>
          </p:nvSpPr>
          <p:spPr bwMode="auto">
            <a:xfrm>
              <a:off x="5445381" y="3199079"/>
              <a:ext cx="1816631" cy="58669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65E8C230-E3E0-C251-28E4-E429DEDBF90E}"/>
                </a:ext>
              </a:extLst>
            </p:cNvPr>
            <p:cNvSpPr txBox="1"/>
            <p:nvPr/>
          </p:nvSpPr>
          <p:spPr>
            <a:xfrm>
              <a:off x="5584384" y="3229856"/>
              <a:ext cx="1547219" cy="523220"/>
            </a:xfrm>
            <a:prstGeom prst="rect">
              <a:avLst/>
            </a:prstGeom>
            <a:noFill/>
          </p:spPr>
          <p:txBody>
            <a:bodyPr wrap="none" rtlCol="0">
              <a:spAutoFit/>
            </a:bodyPr>
            <a:lstStyle/>
            <a:p>
              <a:pPr algn="ctr"/>
              <a:r>
                <a:rPr lang="en-US" altLang="ko-KR" sz="1400" b="1" dirty="0">
                  <a:solidFill>
                    <a:schemeClr val="tx1"/>
                  </a:solidFill>
                </a:rPr>
                <a:t>TWT Wake</a:t>
              </a:r>
            </a:p>
            <a:p>
              <a:pPr algn="ctr"/>
              <a:r>
                <a:rPr lang="en-US" altLang="ko-KR" sz="1400" b="1" dirty="0">
                  <a:solidFill>
                    <a:schemeClr val="tx1"/>
                  </a:solidFill>
                </a:rPr>
                <a:t>Interval Mantissa</a:t>
              </a:r>
              <a:endParaRPr lang="ko-KR" altLang="en-US" sz="1400" b="1" dirty="0">
                <a:solidFill>
                  <a:schemeClr val="tx1"/>
                </a:solidFill>
              </a:endParaRPr>
            </a:p>
          </p:txBody>
        </p:sp>
        <p:sp>
          <p:nvSpPr>
            <p:cNvPr id="19" name="직사각형 18">
              <a:extLst>
                <a:ext uri="{FF2B5EF4-FFF2-40B4-BE49-F238E27FC236}">
                  <a16:creationId xmlns:a16="http://schemas.microsoft.com/office/drawing/2014/main" id="{93E8ADAD-A538-9DA6-7BF9-B8BA68DFA554}"/>
                </a:ext>
              </a:extLst>
            </p:cNvPr>
            <p:cNvSpPr/>
            <p:nvPr/>
          </p:nvSpPr>
          <p:spPr bwMode="auto">
            <a:xfrm>
              <a:off x="7262012" y="3199079"/>
              <a:ext cx="1816631" cy="58669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A480094D-6608-6AD9-D717-661870FCCF07}"/>
                </a:ext>
              </a:extLst>
            </p:cNvPr>
            <p:cNvSpPr txBox="1"/>
            <p:nvPr/>
          </p:nvSpPr>
          <p:spPr>
            <a:xfrm>
              <a:off x="7641977" y="3227837"/>
              <a:ext cx="1056700" cy="523220"/>
            </a:xfrm>
            <a:prstGeom prst="rect">
              <a:avLst/>
            </a:prstGeom>
            <a:noFill/>
          </p:spPr>
          <p:txBody>
            <a:bodyPr wrap="none" rtlCol="0">
              <a:spAutoFit/>
            </a:bodyPr>
            <a:lstStyle/>
            <a:p>
              <a:pPr algn="ctr"/>
              <a:r>
                <a:rPr lang="en-US" altLang="ko-KR" sz="1400" b="1" dirty="0">
                  <a:solidFill>
                    <a:schemeClr val="tx1"/>
                  </a:solidFill>
                </a:rPr>
                <a:t>Service</a:t>
              </a:r>
              <a:br>
                <a:rPr lang="en-US" altLang="ko-KR" sz="1400" b="1" dirty="0">
                  <a:solidFill>
                    <a:schemeClr val="tx1"/>
                  </a:solidFill>
                </a:rPr>
              </a:br>
              <a:r>
                <a:rPr lang="en-US" altLang="ko-KR" sz="1400" b="1" dirty="0">
                  <a:solidFill>
                    <a:schemeClr val="tx1"/>
                  </a:solidFill>
                </a:rPr>
                <a:t>Period</a:t>
              </a:r>
              <a:r>
                <a:rPr lang="ko-KR" altLang="en-US" sz="1400" b="1" dirty="0">
                  <a:solidFill>
                    <a:schemeClr val="tx1"/>
                  </a:solidFill>
                </a:rPr>
                <a:t> </a:t>
              </a:r>
              <a:r>
                <a:rPr lang="en-US" altLang="ko-KR" sz="1400" b="1" dirty="0">
                  <a:solidFill>
                    <a:schemeClr val="tx1"/>
                  </a:solidFill>
                </a:rPr>
                <a:t>Info</a:t>
              </a:r>
              <a:endParaRPr lang="ko-KR" altLang="en-US" sz="1400" b="1" dirty="0">
                <a:solidFill>
                  <a:schemeClr val="tx1"/>
                </a:solidFill>
              </a:endParaRPr>
            </a:p>
          </p:txBody>
        </p:sp>
        <p:sp>
          <p:nvSpPr>
            <p:cNvPr id="20" name="직사각형 19">
              <a:extLst>
                <a:ext uri="{FF2B5EF4-FFF2-40B4-BE49-F238E27FC236}">
                  <a16:creationId xmlns:a16="http://schemas.microsoft.com/office/drawing/2014/main" id="{B7970CAE-1A50-332D-6687-40A04C09F0F6}"/>
                </a:ext>
              </a:extLst>
            </p:cNvPr>
            <p:cNvSpPr/>
            <p:nvPr/>
          </p:nvSpPr>
          <p:spPr bwMode="auto">
            <a:xfrm>
              <a:off x="3374473" y="4440348"/>
              <a:ext cx="1816631" cy="83540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직사각형 20">
              <a:extLst>
                <a:ext uri="{FF2B5EF4-FFF2-40B4-BE49-F238E27FC236}">
                  <a16:creationId xmlns:a16="http://schemas.microsoft.com/office/drawing/2014/main" id="{951AD012-0392-624D-84E9-BC11E8F43408}"/>
                </a:ext>
              </a:extLst>
            </p:cNvPr>
            <p:cNvSpPr/>
            <p:nvPr/>
          </p:nvSpPr>
          <p:spPr bwMode="auto">
            <a:xfrm>
              <a:off x="5199419" y="4440348"/>
              <a:ext cx="1816631" cy="83540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직사각형 28">
              <a:extLst>
                <a:ext uri="{FF2B5EF4-FFF2-40B4-BE49-F238E27FC236}">
                  <a16:creationId xmlns:a16="http://schemas.microsoft.com/office/drawing/2014/main" id="{B784AA8F-C783-B00A-F9D4-7A18EF972E14}"/>
                </a:ext>
              </a:extLst>
            </p:cNvPr>
            <p:cNvSpPr/>
            <p:nvPr/>
          </p:nvSpPr>
          <p:spPr bwMode="auto">
            <a:xfrm>
              <a:off x="7016050" y="4440348"/>
              <a:ext cx="1816631" cy="83540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직사각형 29">
              <a:extLst>
                <a:ext uri="{FF2B5EF4-FFF2-40B4-BE49-F238E27FC236}">
                  <a16:creationId xmlns:a16="http://schemas.microsoft.com/office/drawing/2014/main" id="{A39B8C83-FABC-6BAA-B55A-EF21640092CF}"/>
                </a:ext>
              </a:extLst>
            </p:cNvPr>
            <p:cNvSpPr/>
            <p:nvPr/>
          </p:nvSpPr>
          <p:spPr bwMode="auto">
            <a:xfrm>
              <a:off x="8832681" y="4440348"/>
              <a:ext cx="1816631" cy="83540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TextBox 32">
              <a:extLst>
                <a:ext uri="{FF2B5EF4-FFF2-40B4-BE49-F238E27FC236}">
                  <a16:creationId xmlns:a16="http://schemas.microsoft.com/office/drawing/2014/main" id="{CC504073-822B-FC58-0BF2-C45005A6C946}"/>
                </a:ext>
              </a:extLst>
            </p:cNvPr>
            <p:cNvSpPr txBox="1"/>
            <p:nvPr/>
          </p:nvSpPr>
          <p:spPr>
            <a:xfrm>
              <a:off x="3331950" y="4116826"/>
              <a:ext cx="423514" cy="338554"/>
            </a:xfrm>
            <a:prstGeom prst="rect">
              <a:avLst/>
            </a:prstGeom>
            <a:noFill/>
          </p:spPr>
          <p:txBody>
            <a:bodyPr wrap="none" rtlCol="0">
              <a:spAutoFit/>
            </a:bodyPr>
            <a:lstStyle/>
            <a:p>
              <a:r>
                <a:rPr lang="en-US" altLang="ko-KR" sz="1600" dirty="0">
                  <a:solidFill>
                    <a:schemeClr val="tx1"/>
                  </a:solidFill>
                </a:rPr>
                <a:t>B0</a:t>
              </a:r>
              <a:endParaRPr lang="ko-KR" altLang="en-US" sz="1600" dirty="0">
                <a:solidFill>
                  <a:schemeClr val="tx1"/>
                </a:solidFill>
              </a:endParaRPr>
            </a:p>
          </p:txBody>
        </p:sp>
        <p:sp>
          <p:nvSpPr>
            <p:cNvPr id="36" name="TextBox 35">
              <a:extLst>
                <a:ext uri="{FF2B5EF4-FFF2-40B4-BE49-F238E27FC236}">
                  <a16:creationId xmlns:a16="http://schemas.microsoft.com/office/drawing/2014/main" id="{05A48247-621B-3551-218D-D37619E12AF7}"/>
                </a:ext>
              </a:extLst>
            </p:cNvPr>
            <p:cNvSpPr txBox="1"/>
            <p:nvPr/>
          </p:nvSpPr>
          <p:spPr>
            <a:xfrm>
              <a:off x="4849595" y="4116826"/>
              <a:ext cx="423514" cy="338554"/>
            </a:xfrm>
            <a:prstGeom prst="rect">
              <a:avLst/>
            </a:prstGeom>
            <a:noFill/>
          </p:spPr>
          <p:txBody>
            <a:bodyPr wrap="none" rtlCol="0">
              <a:spAutoFit/>
            </a:bodyPr>
            <a:lstStyle/>
            <a:p>
              <a:r>
                <a:rPr lang="en-US" altLang="ko-KR" sz="1600" dirty="0">
                  <a:solidFill>
                    <a:schemeClr val="tx1"/>
                  </a:solidFill>
                </a:rPr>
                <a:t>B4</a:t>
              </a:r>
              <a:endParaRPr lang="ko-KR" altLang="en-US" sz="1600" dirty="0">
                <a:solidFill>
                  <a:schemeClr val="tx1"/>
                </a:solidFill>
              </a:endParaRPr>
            </a:p>
          </p:txBody>
        </p:sp>
        <p:sp>
          <p:nvSpPr>
            <p:cNvPr id="37" name="TextBox 36">
              <a:extLst>
                <a:ext uri="{FF2B5EF4-FFF2-40B4-BE49-F238E27FC236}">
                  <a16:creationId xmlns:a16="http://schemas.microsoft.com/office/drawing/2014/main" id="{CA0B53D0-7702-9D25-CDFC-B84BE5C0AC65}"/>
                </a:ext>
              </a:extLst>
            </p:cNvPr>
            <p:cNvSpPr txBox="1"/>
            <p:nvPr/>
          </p:nvSpPr>
          <p:spPr>
            <a:xfrm>
              <a:off x="5160870" y="4116826"/>
              <a:ext cx="423514" cy="338554"/>
            </a:xfrm>
            <a:prstGeom prst="rect">
              <a:avLst/>
            </a:prstGeom>
            <a:noFill/>
          </p:spPr>
          <p:txBody>
            <a:bodyPr wrap="none" rtlCol="0">
              <a:spAutoFit/>
            </a:bodyPr>
            <a:lstStyle/>
            <a:p>
              <a:r>
                <a:rPr lang="en-US" altLang="ko-KR" sz="1600" dirty="0">
                  <a:solidFill>
                    <a:schemeClr val="tx1"/>
                  </a:solidFill>
                </a:rPr>
                <a:t>B5</a:t>
              </a:r>
              <a:endParaRPr lang="ko-KR" altLang="en-US" sz="1600" dirty="0">
                <a:solidFill>
                  <a:schemeClr val="tx1"/>
                </a:solidFill>
              </a:endParaRPr>
            </a:p>
          </p:txBody>
        </p:sp>
        <p:sp>
          <p:nvSpPr>
            <p:cNvPr id="38" name="TextBox 37">
              <a:extLst>
                <a:ext uri="{FF2B5EF4-FFF2-40B4-BE49-F238E27FC236}">
                  <a16:creationId xmlns:a16="http://schemas.microsoft.com/office/drawing/2014/main" id="{AD5C8E05-4BAC-68B6-BB65-FA3334E4BD40}"/>
                </a:ext>
              </a:extLst>
            </p:cNvPr>
            <p:cNvSpPr txBox="1"/>
            <p:nvPr/>
          </p:nvSpPr>
          <p:spPr>
            <a:xfrm>
              <a:off x="6517839" y="4116826"/>
              <a:ext cx="526106" cy="338554"/>
            </a:xfrm>
            <a:prstGeom prst="rect">
              <a:avLst/>
            </a:prstGeom>
            <a:noFill/>
          </p:spPr>
          <p:txBody>
            <a:bodyPr wrap="none" rtlCol="0">
              <a:spAutoFit/>
            </a:bodyPr>
            <a:lstStyle/>
            <a:p>
              <a:r>
                <a:rPr lang="en-US" altLang="ko-KR" sz="1600" dirty="0">
                  <a:solidFill>
                    <a:schemeClr val="tx1"/>
                  </a:solidFill>
                </a:rPr>
                <a:t>B12</a:t>
              </a:r>
              <a:endParaRPr lang="ko-KR" altLang="en-US" sz="1600" dirty="0">
                <a:solidFill>
                  <a:schemeClr val="tx1"/>
                </a:solidFill>
              </a:endParaRPr>
            </a:p>
          </p:txBody>
        </p:sp>
        <p:sp>
          <p:nvSpPr>
            <p:cNvPr id="39" name="TextBox 38">
              <a:extLst>
                <a:ext uri="{FF2B5EF4-FFF2-40B4-BE49-F238E27FC236}">
                  <a16:creationId xmlns:a16="http://schemas.microsoft.com/office/drawing/2014/main" id="{05C79899-253D-5630-4153-79379F275A9C}"/>
                </a:ext>
              </a:extLst>
            </p:cNvPr>
            <p:cNvSpPr txBox="1"/>
            <p:nvPr/>
          </p:nvSpPr>
          <p:spPr>
            <a:xfrm>
              <a:off x="6960052" y="4116826"/>
              <a:ext cx="526106" cy="338554"/>
            </a:xfrm>
            <a:prstGeom prst="rect">
              <a:avLst/>
            </a:prstGeom>
            <a:noFill/>
          </p:spPr>
          <p:txBody>
            <a:bodyPr wrap="none" rtlCol="0">
              <a:spAutoFit/>
            </a:bodyPr>
            <a:lstStyle/>
            <a:p>
              <a:r>
                <a:rPr lang="en-US" altLang="ko-KR" sz="1600" dirty="0">
                  <a:solidFill>
                    <a:schemeClr val="tx1"/>
                  </a:solidFill>
                </a:rPr>
                <a:t>B13</a:t>
              </a:r>
              <a:endParaRPr lang="ko-KR" altLang="en-US" sz="1600" dirty="0">
                <a:solidFill>
                  <a:schemeClr val="tx1"/>
                </a:solidFill>
              </a:endParaRPr>
            </a:p>
          </p:txBody>
        </p:sp>
        <p:sp>
          <p:nvSpPr>
            <p:cNvPr id="40" name="TextBox 39">
              <a:extLst>
                <a:ext uri="{FF2B5EF4-FFF2-40B4-BE49-F238E27FC236}">
                  <a16:creationId xmlns:a16="http://schemas.microsoft.com/office/drawing/2014/main" id="{D650AA5F-22BA-B068-D511-B5ECFDA4F562}"/>
                </a:ext>
              </a:extLst>
            </p:cNvPr>
            <p:cNvSpPr txBox="1"/>
            <p:nvPr/>
          </p:nvSpPr>
          <p:spPr>
            <a:xfrm>
              <a:off x="8344441" y="4116826"/>
              <a:ext cx="526106" cy="338554"/>
            </a:xfrm>
            <a:prstGeom prst="rect">
              <a:avLst/>
            </a:prstGeom>
            <a:noFill/>
          </p:spPr>
          <p:txBody>
            <a:bodyPr wrap="none" rtlCol="0">
              <a:spAutoFit/>
            </a:bodyPr>
            <a:lstStyle/>
            <a:p>
              <a:r>
                <a:rPr lang="en-US" altLang="ko-KR" sz="1600" dirty="0">
                  <a:solidFill>
                    <a:schemeClr val="tx1"/>
                  </a:solidFill>
                </a:rPr>
                <a:t>B14</a:t>
              </a:r>
              <a:endParaRPr lang="ko-KR" altLang="en-US" sz="1600" dirty="0">
                <a:solidFill>
                  <a:schemeClr val="tx1"/>
                </a:solidFill>
              </a:endParaRPr>
            </a:p>
          </p:txBody>
        </p:sp>
        <p:sp>
          <p:nvSpPr>
            <p:cNvPr id="41" name="TextBox 40">
              <a:extLst>
                <a:ext uri="{FF2B5EF4-FFF2-40B4-BE49-F238E27FC236}">
                  <a16:creationId xmlns:a16="http://schemas.microsoft.com/office/drawing/2014/main" id="{3F280A16-86E7-9CFF-2D5A-3530CE80FA72}"/>
                </a:ext>
              </a:extLst>
            </p:cNvPr>
            <p:cNvSpPr txBox="1"/>
            <p:nvPr/>
          </p:nvSpPr>
          <p:spPr>
            <a:xfrm>
              <a:off x="9490806" y="4116826"/>
              <a:ext cx="526106" cy="338554"/>
            </a:xfrm>
            <a:prstGeom prst="rect">
              <a:avLst/>
            </a:prstGeom>
            <a:noFill/>
          </p:spPr>
          <p:txBody>
            <a:bodyPr wrap="none" rtlCol="0">
              <a:spAutoFit/>
            </a:bodyPr>
            <a:lstStyle/>
            <a:p>
              <a:r>
                <a:rPr lang="en-US" altLang="ko-KR" sz="1600" dirty="0">
                  <a:solidFill>
                    <a:schemeClr val="tx1"/>
                  </a:solidFill>
                </a:rPr>
                <a:t>B15</a:t>
              </a:r>
              <a:endParaRPr lang="ko-KR" altLang="en-US" sz="1600" dirty="0">
                <a:solidFill>
                  <a:schemeClr val="tx1"/>
                </a:solidFill>
              </a:endParaRPr>
            </a:p>
          </p:txBody>
        </p:sp>
        <p:sp>
          <p:nvSpPr>
            <p:cNvPr id="42" name="TextBox 41">
              <a:extLst>
                <a:ext uri="{FF2B5EF4-FFF2-40B4-BE49-F238E27FC236}">
                  <a16:creationId xmlns:a16="http://schemas.microsoft.com/office/drawing/2014/main" id="{64BE6A2A-9592-0591-83BC-C7C69E2786EF}"/>
                </a:ext>
              </a:extLst>
            </p:cNvPr>
            <p:cNvSpPr txBox="1"/>
            <p:nvPr/>
          </p:nvSpPr>
          <p:spPr>
            <a:xfrm>
              <a:off x="8946547" y="4537914"/>
              <a:ext cx="1588898" cy="646331"/>
            </a:xfrm>
            <a:prstGeom prst="rect">
              <a:avLst/>
            </a:prstGeom>
            <a:noFill/>
          </p:spPr>
          <p:txBody>
            <a:bodyPr wrap="none" rtlCol="0">
              <a:spAutoFit/>
            </a:bodyPr>
            <a:lstStyle/>
            <a:p>
              <a:pPr algn="ctr"/>
              <a:r>
                <a:rPr lang="en-US" altLang="ko-KR" sz="1800" b="1" dirty="0">
                  <a:solidFill>
                    <a:schemeClr val="tx1"/>
                  </a:solidFill>
                </a:rPr>
                <a:t>Quiet Interval</a:t>
              </a:r>
              <a:br>
                <a:rPr lang="en-US" altLang="ko-KR" sz="1800" b="1" dirty="0">
                  <a:solidFill>
                    <a:schemeClr val="tx1"/>
                  </a:solidFill>
                </a:rPr>
              </a:br>
              <a:r>
                <a:rPr lang="en-US" altLang="ko-KR" sz="1800" b="1" dirty="0">
                  <a:solidFill>
                    <a:schemeClr val="tx1"/>
                  </a:solidFill>
                </a:rPr>
                <a:t>Request</a:t>
              </a:r>
              <a:endParaRPr lang="ko-KR" altLang="en-US" sz="1800" b="1" dirty="0">
                <a:solidFill>
                  <a:schemeClr val="tx1"/>
                </a:solidFill>
              </a:endParaRPr>
            </a:p>
          </p:txBody>
        </p:sp>
        <p:sp>
          <p:nvSpPr>
            <p:cNvPr id="53" name="사각형: 둥근 모서리 52">
              <a:extLst>
                <a:ext uri="{FF2B5EF4-FFF2-40B4-BE49-F238E27FC236}">
                  <a16:creationId xmlns:a16="http://schemas.microsoft.com/office/drawing/2014/main" id="{5595C21D-96BA-FEBD-4300-1EC1F174382C}"/>
                </a:ext>
              </a:extLst>
            </p:cNvPr>
            <p:cNvSpPr/>
            <p:nvPr/>
          </p:nvSpPr>
          <p:spPr bwMode="auto">
            <a:xfrm>
              <a:off x="8804786" y="4098234"/>
              <a:ext cx="1899726" cy="1555458"/>
            </a:xfrm>
            <a:prstGeom prst="roundRect">
              <a:avLst>
                <a:gd name="adj" fmla="val 14025"/>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E800F1EB-10CA-E500-F8F4-7D6DF3C35692}"/>
                </a:ext>
              </a:extLst>
            </p:cNvPr>
            <p:cNvSpPr txBox="1"/>
            <p:nvPr/>
          </p:nvSpPr>
          <p:spPr>
            <a:xfrm>
              <a:off x="3382788" y="4583575"/>
              <a:ext cx="1787669" cy="584775"/>
            </a:xfrm>
            <a:prstGeom prst="rect">
              <a:avLst/>
            </a:prstGeom>
            <a:noFill/>
          </p:spPr>
          <p:txBody>
            <a:bodyPr wrap="none" rtlCol="0">
              <a:spAutoFit/>
            </a:bodyPr>
            <a:lstStyle/>
            <a:p>
              <a:pPr algn="ctr"/>
              <a:r>
                <a:rPr lang="en-US" altLang="ko-KR" sz="1600" b="1" dirty="0">
                  <a:solidFill>
                    <a:schemeClr val="tx1"/>
                  </a:solidFill>
                </a:rPr>
                <a:t>TWT Wake </a:t>
              </a:r>
              <a:br>
                <a:rPr lang="en-US" altLang="ko-KR" sz="1600" b="1" dirty="0">
                  <a:solidFill>
                    <a:schemeClr val="tx1"/>
                  </a:solidFill>
                </a:rPr>
              </a:br>
              <a:r>
                <a:rPr lang="en-US" altLang="ko-KR" sz="1600" b="1" dirty="0">
                  <a:solidFill>
                    <a:schemeClr val="tx1"/>
                  </a:solidFill>
                </a:rPr>
                <a:t>Interval Exponent</a:t>
              </a:r>
              <a:endParaRPr lang="ko-KR" altLang="en-US" sz="1600" b="1" dirty="0">
                <a:solidFill>
                  <a:schemeClr val="tx1"/>
                </a:solidFill>
              </a:endParaRPr>
            </a:p>
          </p:txBody>
        </p:sp>
        <p:sp>
          <p:nvSpPr>
            <p:cNvPr id="49" name="TextBox 48">
              <a:extLst>
                <a:ext uri="{FF2B5EF4-FFF2-40B4-BE49-F238E27FC236}">
                  <a16:creationId xmlns:a16="http://schemas.microsoft.com/office/drawing/2014/main" id="{FE360313-1AB2-A480-7147-FFD1EC2AD12C}"/>
                </a:ext>
              </a:extLst>
            </p:cNvPr>
            <p:cNvSpPr txBox="1"/>
            <p:nvPr/>
          </p:nvSpPr>
          <p:spPr>
            <a:xfrm>
              <a:off x="5524081" y="4420895"/>
              <a:ext cx="1167307" cy="830997"/>
            </a:xfrm>
            <a:prstGeom prst="rect">
              <a:avLst/>
            </a:prstGeom>
            <a:noFill/>
          </p:spPr>
          <p:txBody>
            <a:bodyPr wrap="none" rtlCol="0">
              <a:spAutoFit/>
            </a:bodyPr>
            <a:lstStyle/>
            <a:p>
              <a:pPr algn="ctr"/>
              <a:r>
                <a:rPr lang="en-US" altLang="ko-KR" sz="1600" b="1" dirty="0">
                  <a:solidFill>
                    <a:schemeClr val="tx1"/>
                  </a:solidFill>
                </a:rPr>
                <a:t>Broadcast</a:t>
              </a:r>
              <a:br>
                <a:rPr lang="en-US" altLang="ko-KR" sz="1600" b="1" dirty="0">
                  <a:solidFill>
                    <a:schemeClr val="tx1"/>
                  </a:solidFill>
                </a:rPr>
              </a:br>
              <a:r>
                <a:rPr lang="en-US" altLang="ko-KR" sz="1600" b="1" dirty="0">
                  <a:solidFill>
                    <a:schemeClr val="tx1"/>
                  </a:solidFill>
                </a:rPr>
                <a:t>TWT</a:t>
              </a:r>
              <a:br>
                <a:rPr lang="en-US" altLang="ko-KR" sz="1600" b="1" dirty="0">
                  <a:solidFill>
                    <a:schemeClr val="tx1"/>
                  </a:solidFill>
                </a:rPr>
              </a:br>
              <a:r>
                <a:rPr lang="en-US" altLang="ko-KR" sz="1600" b="1" dirty="0">
                  <a:solidFill>
                    <a:schemeClr val="tx1"/>
                  </a:solidFill>
                </a:rPr>
                <a:t>Persistence</a:t>
              </a:r>
              <a:endParaRPr lang="ko-KR" altLang="en-US" sz="1600" b="1" dirty="0">
                <a:solidFill>
                  <a:schemeClr val="tx1"/>
                </a:solidFill>
              </a:endParaRPr>
            </a:p>
          </p:txBody>
        </p:sp>
        <p:sp>
          <p:nvSpPr>
            <p:cNvPr id="50" name="TextBox 49">
              <a:extLst>
                <a:ext uri="{FF2B5EF4-FFF2-40B4-BE49-F238E27FC236}">
                  <a16:creationId xmlns:a16="http://schemas.microsoft.com/office/drawing/2014/main" id="{46ED96B3-C94C-86FB-0E04-D30983EA472B}"/>
                </a:ext>
              </a:extLst>
            </p:cNvPr>
            <p:cNvSpPr txBox="1"/>
            <p:nvPr/>
          </p:nvSpPr>
          <p:spPr>
            <a:xfrm>
              <a:off x="7271092" y="4460463"/>
              <a:ext cx="1388522" cy="830997"/>
            </a:xfrm>
            <a:prstGeom prst="rect">
              <a:avLst/>
            </a:prstGeom>
            <a:noFill/>
          </p:spPr>
          <p:txBody>
            <a:bodyPr wrap="none" rtlCol="0">
              <a:spAutoFit/>
            </a:bodyPr>
            <a:lstStyle/>
            <a:p>
              <a:pPr algn="ctr"/>
              <a:r>
                <a:rPr lang="en-US" altLang="ko-KR" sz="1600" b="1" dirty="0">
                  <a:solidFill>
                    <a:schemeClr val="tx1"/>
                  </a:solidFill>
                </a:rPr>
                <a:t>Restricted</a:t>
              </a:r>
              <a:br>
                <a:rPr lang="en-US" altLang="ko-KR" sz="1600" b="1" dirty="0">
                  <a:solidFill>
                    <a:schemeClr val="tx1"/>
                  </a:solidFill>
                </a:rPr>
              </a:br>
              <a:r>
                <a:rPr lang="en-US" altLang="ko-KR" sz="1600" b="1" dirty="0">
                  <a:solidFill>
                    <a:schemeClr val="tx1"/>
                  </a:solidFill>
                </a:rPr>
                <a:t>TWT</a:t>
              </a:r>
              <a:br>
                <a:rPr lang="en-US" altLang="ko-KR" sz="1600" b="1" dirty="0">
                  <a:solidFill>
                    <a:schemeClr val="tx1"/>
                  </a:solidFill>
                </a:rPr>
              </a:br>
              <a:r>
                <a:rPr lang="en-US" altLang="ko-KR" sz="1600" b="1" dirty="0">
                  <a:solidFill>
                    <a:schemeClr val="tx1"/>
                  </a:solidFill>
                </a:rPr>
                <a:t>Schedule Info</a:t>
              </a:r>
              <a:endParaRPr lang="ko-KR" altLang="en-US" sz="1600" b="1" dirty="0">
                <a:solidFill>
                  <a:schemeClr val="tx1"/>
                </a:solidFill>
              </a:endParaRPr>
            </a:p>
          </p:txBody>
        </p:sp>
        <p:sp>
          <p:nvSpPr>
            <p:cNvPr id="54" name="TextBox 53">
              <a:extLst>
                <a:ext uri="{FF2B5EF4-FFF2-40B4-BE49-F238E27FC236}">
                  <a16:creationId xmlns:a16="http://schemas.microsoft.com/office/drawing/2014/main" id="{FF139050-3DE6-DC90-BFCB-7B2334375225}"/>
                </a:ext>
              </a:extLst>
            </p:cNvPr>
            <p:cNvSpPr txBox="1"/>
            <p:nvPr/>
          </p:nvSpPr>
          <p:spPr>
            <a:xfrm>
              <a:off x="7834852" y="5275756"/>
              <a:ext cx="312906" cy="400110"/>
            </a:xfrm>
            <a:prstGeom prst="rect">
              <a:avLst/>
            </a:prstGeom>
            <a:noFill/>
          </p:spPr>
          <p:txBody>
            <a:bodyPr wrap="none" rtlCol="0">
              <a:spAutoFit/>
            </a:bodyPr>
            <a:lstStyle/>
            <a:p>
              <a:r>
                <a:rPr lang="en-US" altLang="ko-KR" sz="2000" b="1" dirty="0">
                  <a:solidFill>
                    <a:schemeClr val="tx1"/>
                  </a:solidFill>
                </a:rPr>
                <a:t>2</a:t>
              </a:r>
              <a:endParaRPr lang="ko-KR" altLang="en-US" sz="2000" b="1" dirty="0">
                <a:solidFill>
                  <a:schemeClr val="tx1"/>
                </a:solidFill>
              </a:endParaRPr>
            </a:p>
          </p:txBody>
        </p:sp>
        <p:sp>
          <p:nvSpPr>
            <p:cNvPr id="55" name="TextBox 54">
              <a:extLst>
                <a:ext uri="{FF2B5EF4-FFF2-40B4-BE49-F238E27FC236}">
                  <a16:creationId xmlns:a16="http://schemas.microsoft.com/office/drawing/2014/main" id="{433BEFB4-64C3-DD4F-048C-658F98B2BB23}"/>
                </a:ext>
              </a:extLst>
            </p:cNvPr>
            <p:cNvSpPr txBox="1"/>
            <p:nvPr/>
          </p:nvSpPr>
          <p:spPr>
            <a:xfrm>
              <a:off x="5990426" y="5275756"/>
              <a:ext cx="312906" cy="400110"/>
            </a:xfrm>
            <a:prstGeom prst="rect">
              <a:avLst/>
            </a:prstGeom>
            <a:noFill/>
          </p:spPr>
          <p:txBody>
            <a:bodyPr wrap="none" rtlCol="0">
              <a:spAutoFit/>
            </a:bodyPr>
            <a:lstStyle/>
            <a:p>
              <a:r>
                <a:rPr lang="en-US" altLang="ko-KR" sz="2000" b="1" dirty="0">
                  <a:solidFill>
                    <a:schemeClr val="tx1"/>
                  </a:solidFill>
                </a:rPr>
                <a:t>8</a:t>
              </a:r>
              <a:endParaRPr lang="ko-KR" altLang="en-US" sz="2000" b="1" dirty="0">
                <a:solidFill>
                  <a:schemeClr val="tx1"/>
                </a:solidFill>
              </a:endParaRPr>
            </a:p>
          </p:txBody>
        </p:sp>
        <p:sp>
          <p:nvSpPr>
            <p:cNvPr id="56" name="TextBox 55">
              <a:extLst>
                <a:ext uri="{FF2B5EF4-FFF2-40B4-BE49-F238E27FC236}">
                  <a16:creationId xmlns:a16="http://schemas.microsoft.com/office/drawing/2014/main" id="{A2D76248-5C86-D722-5289-E52591C518CE}"/>
                </a:ext>
              </a:extLst>
            </p:cNvPr>
            <p:cNvSpPr txBox="1"/>
            <p:nvPr/>
          </p:nvSpPr>
          <p:spPr>
            <a:xfrm>
              <a:off x="4173795" y="5275756"/>
              <a:ext cx="312906" cy="400110"/>
            </a:xfrm>
            <a:prstGeom prst="rect">
              <a:avLst/>
            </a:prstGeom>
            <a:noFill/>
          </p:spPr>
          <p:txBody>
            <a:bodyPr wrap="none" rtlCol="0">
              <a:spAutoFit/>
            </a:bodyPr>
            <a:lstStyle/>
            <a:p>
              <a:r>
                <a:rPr lang="en-US" altLang="ko-KR" sz="2000" b="1" dirty="0">
                  <a:solidFill>
                    <a:schemeClr val="tx1"/>
                  </a:solidFill>
                </a:rPr>
                <a:t>5</a:t>
              </a:r>
              <a:endParaRPr lang="ko-KR" altLang="en-US" sz="2000" b="1" dirty="0">
                <a:solidFill>
                  <a:schemeClr val="tx1"/>
                </a:solidFill>
              </a:endParaRPr>
            </a:p>
          </p:txBody>
        </p:sp>
      </p:grpSp>
    </p:spTree>
    <p:extLst>
      <p:ext uri="{BB962C8B-B14F-4D97-AF65-F5344CB8AC3E}">
        <p14:creationId xmlns:p14="http://schemas.microsoft.com/office/powerpoint/2010/main" val="34190636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2D3C9-F76A-8BB4-AA73-6E3289C66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9E1A19-E3F3-95B7-51E1-3DAFC907A9D8}"/>
              </a:ext>
            </a:extLst>
          </p:cNvPr>
          <p:cNvSpPr>
            <a:spLocks noGrp="1"/>
          </p:cNvSpPr>
          <p:nvPr>
            <p:ph type="title"/>
          </p:nvPr>
        </p:nvSpPr>
        <p:spPr>
          <a:xfrm>
            <a:off x="914401" y="685801"/>
            <a:ext cx="10361084" cy="1065213"/>
          </a:xfrm>
        </p:spPr>
        <p:txBody>
          <a:bodyPr/>
          <a:lstStyle/>
          <a:p>
            <a:r>
              <a:rPr lang="en-GB" dirty="0"/>
              <a:t>Further Considerations</a:t>
            </a:r>
          </a:p>
        </p:txBody>
      </p:sp>
      <p:sp>
        <p:nvSpPr>
          <p:cNvPr id="9218" name="Rectangle 2">
            <a:extLst>
              <a:ext uri="{FF2B5EF4-FFF2-40B4-BE49-F238E27FC236}">
                <a16:creationId xmlns:a16="http://schemas.microsoft.com/office/drawing/2014/main" id="{2C204B54-C9F7-F0B5-770C-25AE3CF9EF1A}"/>
              </a:ext>
            </a:extLst>
          </p:cNvPr>
          <p:cNvSpPr>
            <a:spLocks noGrp="1" noChangeArrowheads="1"/>
          </p:cNvSpPr>
          <p:nvPr>
            <p:ph idx="1"/>
          </p:nvPr>
        </p:nvSpPr>
        <p:spPr>
          <a:xfrm>
            <a:off x="914401" y="1981201"/>
            <a:ext cx="10361084" cy="4113213"/>
          </a:xfrm>
          <a:ln/>
        </p:spPr>
        <p:txBody>
          <a:bodyPr/>
          <a:lstStyle/>
          <a:p>
            <a:r>
              <a:rPr lang="en-US" altLang="ko-KR" dirty="0"/>
              <a:t>Conditions for Requesting Overlapping Quiet Intervals by the Requesting AP</a:t>
            </a:r>
          </a:p>
          <a:p>
            <a:pPr lvl="1"/>
            <a:r>
              <a:rPr lang="en-US" altLang="ko-KR" dirty="0"/>
              <a:t>The Co-RTWT requesting AP shall not request the Co-RTWT responding AP to schedule overlapping quiet intervals for the requested R-TWT schedule unless it has also scheduled overlapping quiet interval for the R-TWT schedule</a:t>
            </a:r>
          </a:p>
          <a:p>
            <a:pPr lvl="1"/>
            <a:r>
              <a:rPr lang="en-US" altLang="ko-KR" dirty="0"/>
              <a:t>This condition is necessary to maintain fairness – if the requesting AP does not protect its R-TWT SP from its own legacy non-AP STAs but requests the responding AP to block channel access for its legacy STAs, it creates an imbalance in protection and channel usage</a:t>
            </a:r>
          </a:p>
          <a:p>
            <a:pPr lvl="1"/>
            <a:endParaRPr lang="en-US" altLang="ko-KR" dirty="0"/>
          </a:p>
          <a:p>
            <a:r>
              <a:rPr lang="en-US" altLang="ko-KR" dirty="0"/>
              <a:t>No impact on the</a:t>
            </a:r>
            <a:r>
              <a:rPr lang="ko-KR" altLang="en-US" dirty="0"/>
              <a:t> </a:t>
            </a:r>
            <a:r>
              <a:rPr lang="en-US" altLang="ko-KR" dirty="0"/>
              <a:t>result of Co-RTWT negotiation </a:t>
            </a:r>
          </a:p>
          <a:p>
            <a:pPr lvl="1"/>
            <a:r>
              <a:rPr lang="en-US" altLang="ko-KR" dirty="0"/>
              <a:t>The request for overlapping quiet interval scheduling by the requesting AP shall not affect the outcome of the Co-RTWT negotiation. The Co-RTWT responding AP may reject the request by setting the Quiet Interval Request subfield to 0 in Co-RTWT negotiation response frame</a:t>
            </a:r>
          </a:p>
          <a:p>
            <a:pPr lvl="1"/>
            <a:r>
              <a:rPr lang="en-US" altLang="ko-KR" dirty="0"/>
              <a:t>E.g., If the Co-RTWT</a:t>
            </a:r>
            <a:r>
              <a:rPr lang="ko-KR" altLang="en-US" dirty="0"/>
              <a:t> </a:t>
            </a:r>
            <a:r>
              <a:rPr lang="en-US" altLang="ko-KR" dirty="0"/>
              <a:t>responding</a:t>
            </a:r>
            <a:r>
              <a:rPr lang="ko-KR" altLang="en-US" dirty="0"/>
              <a:t> </a:t>
            </a:r>
            <a:r>
              <a:rPr lang="en-US" altLang="ko-KR" dirty="0"/>
              <a:t>AP</a:t>
            </a:r>
            <a:r>
              <a:rPr lang="ko-KR" altLang="en-US" dirty="0"/>
              <a:t> </a:t>
            </a:r>
            <a:r>
              <a:rPr lang="en-US" altLang="ko-KR" dirty="0"/>
              <a:t>has a larger number of legacy STAs compared to EHT/UHR non-AP STAs, scheduling overlapping quiet intervals may lead to throughput degradation within its own BSS.</a:t>
            </a:r>
          </a:p>
          <a:p>
            <a:endParaRPr lang="en-US" altLang="ko-KR" dirty="0"/>
          </a:p>
          <a:p>
            <a:endParaRPr lang="en-US" altLang="ko-KR" dirty="0"/>
          </a:p>
        </p:txBody>
      </p:sp>
      <p:sp>
        <p:nvSpPr>
          <p:cNvPr id="6" name="Slide Number Placeholder 5">
            <a:extLst>
              <a:ext uri="{FF2B5EF4-FFF2-40B4-BE49-F238E27FC236}">
                <a16:creationId xmlns:a16="http://schemas.microsoft.com/office/drawing/2014/main" id="{3F908C5B-752F-CF5F-C4FD-33A5E61ABAC2}"/>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46BA9BD2-7BB6-005F-F3A4-6902BDCD0344}"/>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53EC1D17-D239-F816-548A-81BB07463E02}"/>
              </a:ext>
            </a:extLst>
          </p:cNvPr>
          <p:cNvSpPr>
            <a:spLocks noGrp="1"/>
          </p:cNvSpPr>
          <p:nvPr>
            <p:ph type="dt" idx="15"/>
          </p:nvPr>
        </p:nvSpPr>
        <p:spPr>
          <a:xfrm>
            <a:off x="929217" y="333375"/>
            <a:ext cx="2499764" cy="273050"/>
          </a:xfrm>
        </p:spPr>
        <p:txBody>
          <a:bodyPr/>
          <a:lstStyle/>
          <a:p>
            <a:r>
              <a:rPr lang="en-US" altLang="ko-KR" dirty="0"/>
              <a:t>May 2025</a:t>
            </a:r>
            <a:endParaRPr lang="en-GB" altLang="ko-KR" dirty="0"/>
          </a:p>
        </p:txBody>
      </p:sp>
    </p:spTree>
    <p:extLst>
      <p:ext uri="{BB962C8B-B14F-4D97-AF65-F5344CB8AC3E}">
        <p14:creationId xmlns:p14="http://schemas.microsoft.com/office/powerpoint/2010/main" val="1963942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r>
              <a:rPr lang="en-US" dirty="0"/>
              <a:t>Summary</a:t>
            </a:r>
            <a:endParaRPr lang="en-GB" dirty="0"/>
          </a:p>
        </p:txBody>
      </p:sp>
      <p:sp>
        <p:nvSpPr>
          <p:cNvPr id="5122" name="Rectangle 2"/>
          <p:cNvSpPr>
            <a:spLocks noGrp="1" noChangeArrowheads="1"/>
          </p:cNvSpPr>
          <p:nvPr>
            <p:ph idx="1"/>
          </p:nvPr>
        </p:nvSpPr>
        <p:spPr>
          <a:xfrm>
            <a:off x="914400" y="1981200"/>
            <a:ext cx="10361613" cy="4494213"/>
          </a:xfrm>
          <a:ln/>
        </p:spPr>
        <p:txBody>
          <a:bodyPr/>
          <a:lstStyle/>
          <a:p>
            <a:r>
              <a:rPr lang="en-US" altLang="ko-KR" dirty="0"/>
              <a:t>We discussed the issue of requesting overlapping quiet interval scheduling as part of Co-RTWT negotiation</a:t>
            </a:r>
          </a:p>
          <a:p>
            <a:pPr lvl="1"/>
            <a:endParaRPr lang="en-US" altLang="ko-KR" sz="2000" dirty="0"/>
          </a:p>
          <a:p>
            <a:r>
              <a:rPr lang="en-US" altLang="ko-KR" dirty="0"/>
              <a:t>We proposed a signaling mechanism to indicate whether the Co-RTWT requesting AP is requesting the Co-RTWT responding AP to schedule overlapping quiet intervals for the requested R-TWT schedule</a:t>
            </a:r>
          </a:p>
          <a:p>
            <a:pPr lvl="1"/>
            <a:r>
              <a:rPr lang="en-US" altLang="ko-KR" sz="1800" dirty="0"/>
              <a:t>This indication can be included using a one-bit field in the Co-RTWT Parameter Set field</a:t>
            </a:r>
          </a:p>
          <a:p>
            <a:pPr lvl="1"/>
            <a:endParaRPr lang="en-US" altLang="ko-KR" sz="1800" dirty="0"/>
          </a:p>
          <a:p>
            <a:r>
              <a:rPr lang="en-US" altLang="ko-KR" dirty="0"/>
              <a:t>Additionally, we presented further considerations related to the configuration of overlapping quiet intervals</a:t>
            </a:r>
          </a:p>
          <a:p>
            <a:pPr lvl="1"/>
            <a:r>
              <a:rPr lang="en-US" altLang="ko-KR" dirty="0"/>
              <a:t>Restriction on the requesting AP regarding when such a request can be made</a:t>
            </a:r>
          </a:p>
          <a:p>
            <a:pPr lvl="1"/>
            <a:r>
              <a:rPr lang="en-US" altLang="ko-KR" dirty="0"/>
              <a:t>The decision to configure overlapping quiet interval lies with the the Co-RTWT responding AP</a:t>
            </a:r>
          </a:p>
          <a:p>
            <a:endParaRPr lang="en-US" altLang="ko-KR" sz="1400"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p:cNvSpPr>
            <a:spLocks noGrp="1"/>
          </p:cNvSpPr>
          <p:nvPr>
            <p:ph type="dt" idx="15"/>
          </p:nvPr>
        </p:nvSpPr>
        <p:spPr>
          <a:xfrm>
            <a:off x="929217" y="333375"/>
            <a:ext cx="2499764" cy="273050"/>
          </a:xfrm>
        </p:spPr>
        <p:txBody>
          <a:bodyPr/>
          <a:lstStyle/>
          <a:p>
            <a:r>
              <a:rPr lang="en-US" altLang="ko-KR" dirty="0"/>
              <a:t>May 2025</a:t>
            </a:r>
            <a:endParaRPr lang="en-GB" altLang="ko-KR" dirty="0"/>
          </a:p>
        </p:txBody>
      </p:sp>
    </p:spTree>
    <p:extLst>
      <p:ext uri="{BB962C8B-B14F-4D97-AF65-F5344CB8AC3E}">
        <p14:creationId xmlns:p14="http://schemas.microsoft.com/office/powerpoint/2010/main" val="164001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Straw Poll 1 </a:t>
            </a:r>
            <a:endParaRPr lang="en-GB" dirty="0"/>
          </a:p>
        </p:txBody>
      </p:sp>
      <p:sp>
        <p:nvSpPr>
          <p:cNvPr id="5122" name="Rectangle 2"/>
          <p:cNvSpPr>
            <a:spLocks noGrp="1" noChangeArrowheads="1"/>
          </p:cNvSpPr>
          <p:nvPr>
            <p:ph idx="1"/>
          </p:nvPr>
        </p:nvSpPr>
        <p:spPr>
          <a:xfrm>
            <a:off x="914401" y="1750236"/>
            <a:ext cx="10361084" cy="4724400"/>
          </a:xfrm>
          <a:ln/>
        </p:spPr>
        <p:txBody>
          <a:bodyPr/>
          <a:lstStyle/>
          <a:p>
            <a:pPr marL="40005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400" dirty="0"/>
              <a:t>Do you agree to add the following into the 11bn SFD ?</a:t>
            </a:r>
          </a:p>
          <a:p>
            <a:pPr marL="857250"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 Co-RTWT Requesting AP shall include a field that indicates a request for configuring an overlapping quiet interval in the TBD individually addressed Management frame</a:t>
            </a:r>
          </a:p>
          <a:p>
            <a:pPr marL="1257300"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1-bit subfield within the Co-RTWT Parameter Set field</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a:t>
            </a:fld>
            <a:endParaRPr lang="en-GB"/>
          </a:p>
        </p:txBody>
      </p:sp>
      <p:sp>
        <p:nvSpPr>
          <p:cNvPr id="5" name="Footer Placeholder 4"/>
          <p:cNvSpPr>
            <a:spLocks noGrp="1"/>
          </p:cNvSpPr>
          <p:nvPr>
            <p:ph type="ftr" idx="14"/>
          </p:nvPr>
        </p:nvSpPr>
        <p:spPr/>
        <p:txBody>
          <a:bodyPr/>
          <a:lstStyle/>
          <a:p>
            <a:r>
              <a:rPr lang="en-GB" altLang="ko-KR" dirty="0"/>
              <a:t>Hank Hyeonjun Sung (WILUS), et al.</a:t>
            </a:r>
          </a:p>
        </p:txBody>
      </p:sp>
      <p:sp>
        <p:nvSpPr>
          <p:cNvPr id="4" name="Date Placeholder 3"/>
          <p:cNvSpPr>
            <a:spLocks noGrp="1"/>
          </p:cNvSpPr>
          <p:nvPr>
            <p:ph type="dt" idx="15"/>
          </p:nvPr>
        </p:nvSpPr>
        <p:spPr/>
        <p:txBody>
          <a:bodyPr/>
          <a:lstStyle/>
          <a:p>
            <a:r>
              <a:rPr lang="en-US" altLang="ko-KR" dirty="0"/>
              <a:t>May 2025</a:t>
            </a:r>
            <a:endParaRPr lang="en-GB" altLang="ko-KR" dirty="0"/>
          </a:p>
        </p:txBody>
      </p:sp>
    </p:spTree>
    <p:extLst>
      <p:ext uri="{BB962C8B-B14F-4D97-AF65-F5344CB8AC3E}">
        <p14:creationId xmlns:p14="http://schemas.microsoft.com/office/powerpoint/2010/main" val="9841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DSO_Submission</Template>
  <TotalTime>39273</TotalTime>
  <Words>1419</Words>
  <Application>Microsoft Office PowerPoint</Application>
  <PresentationFormat>와이드스크린</PresentationFormat>
  <Paragraphs>199</Paragraphs>
  <Slides>11</Slides>
  <Notes>11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9" baseType="lpstr">
      <vt:lpstr>Arial Unicode MS</vt:lpstr>
      <vt:lpstr>TimesNewRoman</vt:lpstr>
      <vt:lpstr>Arial</vt:lpstr>
      <vt:lpstr>Cambria Math</vt:lpstr>
      <vt:lpstr>Times New Roman</vt:lpstr>
      <vt:lpstr>Wingdings</vt:lpstr>
      <vt:lpstr>Office 테마</vt:lpstr>
      <vt:lpstr>Document</vt:lpstr>
      <vt:lpstr>Protection method of OBSS R-TWT for Coordinated AP</vt:lpstr>
      <vt:lpstr>Introduction</vt:lpstr>
      <vt:lpstr>Recap: Quiet STAs during R-TWT SPs in 11be</vt:lpstr>
      <vt:lpstr>Considerations on protection of Co-RTWT</vt:lpstr>
      <vt:lpstr>Proposal</vt:lpstr>
      <vt:lpstr>Proposed Signaling Detail at the Co-RTWT Requesting AP</vt:lpstr>
      <vt:lpstr>Further Considerations</vt:lpstr>
      <vt:lpstr>Summary</vt:lpstr>
      <vt:lpstr>Straw Poll 1 </vt:lpstr>
      <vt:lpstr>Straw Poll 2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Hank</dc:creator>
  <cp:keywords/>
  <cp:lastModifiedBy>Hank Hyeonjun Sung 2</cp:lastModifiedBy>
  <cp:revision>177</cp:revision>
  <cp:lastPrinted>1601-01-01T00:00:00Z</cp:lastPrinted>
  <dcterms:created xsi:type="dcterms:W3CDTF">2024-07-02T07:38:20Z</dcterms:created>
  <dcterms:modified xsi:type="dcterms:W3CDTF">2025-05-08T11:30:50Z</dcterms:modified>
  <cp:category>Name, Affiliation</cp:category>
</cp:coreProperties>
</file>