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2" r:id="rId2"/>
    <p:sldId id="326" r:id="rId3"/>
    <p:sldId id="342" r:id="rId4"/>
    <p:sldId id="354" r:id="rId5"/>
    <p:sldId id="355" r:id="rId6"/>
    <p:sldId id="356" r:id="rId7"/>
    <p:sldId id="350" r:id="rId8"/>
    <p:sldId id="364" r:id="rId9"/>
    <p:sldId id="365" r:id="rId10"/>
    <p:sldId id="367" r:id="rId11"/>
    <p:sldId id="368" r:id="rId12"/>
    <p:sldId id="360" r:id="rId13"/>
    <p:sldId id="362" r:id="rId14"/>
    <p:sldId id="357" r:id="rId15"/>
    <p:sldId id="358" r:id="rId16"/>
    <p:sldId id="348" r:id="rId17"/>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422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A600"/>
    <a:srgbClr val="2ABD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22" autoAdjust="0"/>
    <p:restoredTop sz="95156" autoAdjust="0"/>
  </p:normalViewPr>
  <p:slideViewPr>
    <p:cSldViewPr snapToGrid="0">
      <p:cViewPr varScale="1">
        <p:scale>
          <a:sx n="159" d="100"/>
          <a:sy n="159" d="100"/>
        </p:scale>
        <p:origin x="2034" y="132"/>
      </p:cViewPr>
      <p:guideLst>
        <p:guide orient="horz" pos="4224"/>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can Ho" userId="cdbbd64b-6b86-4896-aca0-3d41c310760d" providerId="ADAL" clId="{679B583F-CEA6-4054-87BA-5E2B42E9A3AB}"/>
    <pc:docChg chg="modSld modMainMaster">
      <pc:chgData name="Duncan Ho" userId="cdbbd64b-6b86-4896-aca0-3d41c310760d" providerId="ADAL" clId="{679B583F-CEA6-4054-87BA-5E2B42E9A3AB}" dt="2024-01-16T13:25:45.271" v="14" actId="20577"/>
      <pc:docMkLst>
        <pc:docMk/>
      </pc:docMkLst>
      <pc:sldChg chg="modSp mod">
        <pc:chgData name="Duncan Ho" userId="cdbbd64b-6b86-4896-aca0-3d41c310760d" providerId="ADAL" clId="{679B583F-CEA6-4054-87BA-5E2B42E9A3AB}" dt="2024-01-16T13:25:34.077" v="12" actId="6549"/>
        <pc:sldMkLst>
          <pc:docMk/>
          <pc:sldMk cId="0" sldId="256"/>
        </pc:sldMkLst>
        <pc:spChg chg="mod">
          <ac:chgData name="Duncan Ho" userId="cdbbd64b-6b86-4896-aca0-3d41c310760d" providerId="ADAL" clId="{679B583F-CEA6-4054-87BA-5E2B42E9A3AB}" dt="2024-01-16T13:25:34.077" v="12" actId="6549"/>
          <ac:spMkLst>
            <pc:docMk/>
            <pc:sldMk cId="0" sldId="256"/>
            <ac:spMk id="3074" creationId="{00000000-0000-0000-0000-000000000000}"/>
          </ac:spMkLst>
        </pc:spChg>
      </pc:sldChg>
      <pc:sldMasterChg chg="modSp mod">
        <pc:chgData name="Duncan Ho" userId="cdbbd64b-6b86-4896-aca0-3d41c310760d" providerId="ADAL" clId="{679B583F-CEA6-4054-87BA-5E2B42E9A3AB}" dt="2024-01-16T13:25:45.271" v="14" actId="20577"/>
        <pc:sldMasterMkLst>
          <pc:docMk/>
          <pc:sldMasterMk cId="0" sldId="2147483648"/>
        </pc:sldMasterMkLst>
        <pc:spChg chg="mod">
          <ac:chgData name="Duncan Ho" userId="cdbbd64b-6b86-4896-aca0-3d41c310760d" providerId="ADAL" clId="{679B583F-CEA6-4054-87BA-5E2B42E9A3AB}" dt="2024-01-16T13:25:45.271" v="14" actId="20577"/>
          <ac:spMkLst>
            <pc:docMk/>
            <pc:sldMasterMk cId="0" sldId="2147483648"/>
            <ac:spMk id="10" creationId="{00000000-0000-0000-0000-000000000000}"/>
          </ac:spMkLst>
        </pc:spChg>
        <pc:spChg chg="mod">
          <ac:chgData name="Duncan Ho" userId="cdbbd64b-6b86-4896-aca0-3d41c310760d" providerId="ADAL" clId="{679B583F-CEA6-4054-87BA-5E2B42E9A3AB}" dt="2024-01-16T13:25:26.024" v="8" actId="20577"/>
          <ac:spMkLst>
            <pc:docMk/>
            <pc:sldMasterMk cId="0" sldId="2147483648"/>
            <ac:spMk id="11" creationId="{E5B97ED7-1CB9-4D15-A8FD-7F94A47C6F88}"/>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4/3/2025</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a:t>Seongho</a:t>
            </a:r>
            <a:r>
              <a:rPr lang="en-GB" altLang="ko-KR" dirty="0"/>
              <a:t> </a:t>
            </a:r>
            <a:r>
              <a:rPr lang="en-GB" altLang="ko-KR" dirty="0" err="1"/>
              <a:t>Byeon</a:t>
            </a:r>
            <a:r>
              <a:rPr lang="en-GB" altLang="ko-KR" dirty="0"/>
              <a:t>, Samsung Electronics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Seongho</a:t>
            </a:r>
            <a:r>
              <a:rPr lang="en-GB" dirty="0"/>
              <a:t> </a:t>
            </a:r>
            <a:r>
              <a:rPr lang="en-GB" dirty="0" err="1"/>
              <a:t>Byeon</a:t>
            </a:r>
            <a:r>
              <a:rPr lang="en-GB" dirty="0"/>
              <a:t>, Samsung Electronics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802.11-25/0586r0</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79928" y="322656"/>
            <a:ext cx="143731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a:t>
            </a:fld>
            <a:endParaRPr lang="en-GB"/>
          </a:p>
        </p:txBody>
      </p:sp>
      <p:sp>
        <p:nvSpPr>
          <p:cNvPr id="5"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7" name="标题 1"/>
          <p:cNvSpPr>
            <a:spLocks noGrp="1"/>
          </p:cNvSpPr>
          <p:nvPr>
            <p:ph type="ctrTitle"/>
          </p:nvPr>
        </p:nvSpPr>
        <p:spPr>
          <a:xfrm>
            <a:off x="685799" y="1009747"/>
            <a:ext cx="7772400" cy="1470025"/>
          </a:xfrm>
        </p:spPr>
        <p:txBody>
          <a:bodyPr/>
          <a:lstStyle/>
          <a:p>
            <a:r>
              <a:rPr lang="en-US" altLang="zh-CN" dirty="0"/>
              <a:t>Service Period based </a:t>
            </a:r>
            <a:br>
              <a:rPr lang="en-US" altLang="zh-CN" dirty="0"/>
            </a:br>
            <a:r>
              <a:rPr lang="en-US" altLang="zh-CN" dirty="0"/>
              <a:t>Dynamic Subchannel Operation</a:t>
            </a:r>
            <a:br>
              <a:rPr lang="en-US" altLang="zh-CN" dirty="0"/>
            </a:br>
            <a:r>
              <a:rPr lang="en-US" altLang="zh-CN" dirty="0"/>
              <a:t>(SP-based DSO)</a:t>
            </a:r>
            <a:endParaRPr lang="zh-CN" altLang="en-US" dirty="0"/>
          </a:p>
        </p:txBody>
      </p:sp>
      <p:sp>
        <p:nvSpPr>
          <p:cNvPr id="8"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567033"/>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b="0" kern="0" dirty="0"/>
              <a:t> 2025-04-03</a:t>
            </a:r>
          </a:p>
        </p:txBody>
      </p:sp>
      <p:graphicFrame>
        <p:nvGraphicFramePr>
          <p:cNvPr id="9" name="Table 5">
            <a:extLst>
              <a:ext uri="{FF2B5EF4-FFF2-40B4-BE49-F238E27FC236}">
                <a16:creationId xmlns:a16="http://schemas.microsoft.com/office/drawing/2014/main" id="{C4426D42-42E1-4AD7-A835-5F9B9F0AEE85}"/>
              </a:ext>
            </a:extLst>
          </p:cNvPr>
          <p:cNvGraphicFramePr>
            <a:graphicFrameLocks noGrp="1"/>
          </p:cNvGraphicFramePr>
          <p:nvPr>
            <p:extLst>
              <p:ext uri="{D42A27DB-BD31-4B8C-83A1-F6EECF244321}">
                <p14:modId xmlns:p14="http://schemas.microsoft.com/office/powerpoint/2010/main" val="1912068265"/>
              </p:ext>
            </p:extLst>
          </p:nvPr>
        </p:nvGraphicFramePr>
        <p:xfrm>
          <a:off x="755576" y="3194333"/>
          <a:ext cx="7772401" cy="3034780"/>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Affiliations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Phone</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email</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effectLst/>
                          <a:latin typeface="+mn-lt"/>
                          <a:ea typeface="Times New Roman"/>
                        </a:rPr>
                        <a:t>Seongho</a:t>
                      </a:r>
                      <a:r>
                        <a:rPr lang="en-US" sz="1100" dirty="0">
                          <a:effectLst/>
                          <a:latin typeface="+mn-lt"/>
                          <a:ea typeface="Times New Roman"/>
                        </a:rPr>
                        <a:t> </a:t>
                      </a:r>
                      <a:r>
                        <a:rPr lang="en-US" sz="1100" dirty="0" err="1">
                          <a:effectLst/>
                          <a:latin typeface="+mn-lt"/>
                          <a:ea typeface="Times New Roman"/>
                        </a:rPr>
                        <a:t>Byeon</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9">
                  <a:txBody>
                    <a:bodyPr/>
                    <a:lstStyle/>
                    <a:p>
                      <a:pPr marL="0" marR="0" algn="ctr">
                        <a:spcBef>
                          <a:spcPts val="0"/>
                        </a:spcBef>
                        <a:spcAft>
                          <a:spcPts val="0"/>
                        </a:spcAft>
                      </a:pPr>
                      <a:r>
                        <a:rPr lang="en-US" sz="1200" dirty="0">
                          <a:effectLst/>
                          <a:latin typeface="Times New Roman"/>
                          <a:ea typeface="Times New Roman"/>
                        </a:rPr>
                        <a:t>Samsung</a:t>
                      </a:r>
                      <a:r>
                        <a:rPr lang="en-US" sz="1200" baseline="0" dirty="0">
                          <a:effectLst/>
                          <a:latin typeface="Times New Roman"/>
                          <a:ea typeface="Times New Roman"/>
                        </a:rPr>
                        <a:t> Electronics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Times New Roman"/>
                          <a:ea typeface="Times New Roman"/>
                        </a:rPr>
                        <a:t>sh.byeon@samsung.com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100" dirty="0">
                          <a:effectLst/>
                          <a:latin typeface="Times New Roman"/>
                          <a:ea typeface="Times New Roman"/>
                        </a:rPr>
                        <a:t>Jack</a:t>
                      </a:r>
                      <a:r>
                        <a:rPr lang="en-US" sz="1100" baseline="0" dirty="0">
                          <a:effectLst/>
                          <a:latin typeface="Times New Roman"/>
                          <a:ea typeface="Times New Roman"/>
                        </a:rPr>
                        <a:t> </a:t>
                      </a:r>
                      <a:r>
                        <a:rPr lang="en-US" sz="1100" baseline="0" dirty="0" err="1">
                          <a:effectLst/>
                          <a:latin typeface="Times New Roman"/>
                          <a:ea typeface="Times New Roman"/>
                        </a:rPr>
                        <a:t>Jonghyo</a:t>
                      </a:r>
                      <a:r>
                        <a:rPr lang="en-US" sz="1100" baseline="0" dirty="0">
                          <a:effectLst/>
                          <a:latin typeface="Times New Roman"/>
                          <a:ea typeface="Times New Roman"/>
                        </a:rPr>
                        <a:t> Lee</a:t>
                      </a:r>
                      <a:r>
                        <a:rPr lang="en-US" sz="11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100" dirty="0" err="1">
                          <a:effectLst/>
                          <a:latin typeface="Times New Roman"/>
                          <a:ea typeface="Times New Roman"/>
                        </a:rPr>
                        <a:t>Jaheon</a:t>
                      </a:r>
                      <a:r>
                        <a:rPr lang="en-US" sz="1100" dirty="0">
                          <a:effectLst/>
                          <a:latin typeface="Times New Roman"/>
                          <a:ea typeface="Times New Roman"/>
                        </a:rPr>
                        <a:t> </a:t>
                      </a:r>
                      <a:r>
                        <a:rPr lang="en-US" sz="1100" dirty="0" err="1">
                          <a:effectLst/>
                          <a:latin typeface="Times New Roman"/>
                          <a:ea typeface="Times New Roman"/>
                        </a:rPr>
                        <a:t>Gu</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a:solidFill>
                            <a:schemeClr val="tx1"/>
                          </a:solidFill>
                          <a:effectLst/>
                          <a:latin typeface="+mn-lt"/>
                          <a:ea typeface="Times New Roman"/>
                          <a:cs typeface="+mn-cs"/>
                        </a:rPr>
                        <a:t>Jennifer </a:t>
                      </a:r>
                      <a:r>
                        <a:rPr lang="en-US" altLang="ko-KR" sz="1100" kern="1200" dirty="0" err="1">
                          <a:solidFill>
                            <a:schemeClr val="tx1"/>
                          </a:solidFill>
                          <a:effectLst/>
                          <a:latin typeface="+mn-lt"/>
                          <a:ea typeface="Times New Roman"/>
                          <a:cs typeface="+mn-cs"/>
                        </a:rPr>
                        <a:t>Jihye</a:t>
                      </a:r>
                      <a:r>
                        <a:rPr lang="en-US" altLang="ko-KR" sz="1100" kern="1200" dirty="0">
                          <a:solidFill>
                            <a:schemeClr val="tx1"/>
                          </a:solidFill>
                          <a:effectLst/>
                          <a:latin typeface="+mn-lt"/>
                          <a:ea typeface="Times New Roman"/>
                          <a:cs typeface="+mn-cs"/>
                        </a:rPr>
                        <a:t> Lee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err="1">
                          <a:solidFill>
                            <a:schemeClr val="tx1"/>
                          </a:solidFill>
                          <a:effectLst/>
                          <a:latin typeface="+mn-lt"/>
                          <a:ea typeface="Times New Roman"/>
                          <a:cs typeface="+mn-cs"/>
                        </a:rPr>
                        <a:t>Jinho</a:t>
                      </a:r>
                      <a:r>
                        <a:rPr lang="en-US" altLang="ko-KR" sz="1100" kern="1200" dirty="0">
                          <a:solidFill>
                            <a:schemeClr val="tx1"/>
                          </a:solidFill>
                          <a:effectLst/>
                          <a:latin typeface="+mn-lt"/>
                          <a:ea typeface="Times New Roman"/>
                          <a:cs typeface="+mn-cs"/>
                        </a:rPr>
                        <a:t> Choi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marL="0" marR="0" algn="ctr" defTabSz="914400" rtl="0" eaLnBrk="1" latinLnBrk="0" hangingPunct="1">
                        <a:spcBef>
                          <a:spcPts val="0"/>
                        </a:spcBef>
                        <a:spcAft>
                          <a:spcPts val="0"/>
                        </a:spcAft>
                      </a:pPr>
                      <a:r>
                        <a:rPr lang="en-US" altLang="ko-KR" sz="1100" kern="1200" dirty="0" err="1">
                          <a:solidFill>
                            <a:schemeClr val="tx1"/>
                          </a:solidFill>
                          <a:effectLst/>
                          <a:latin typeface="+mn-lt"/>
                          <a:ea typeface="Times New Roman"/>
                          <a:cs typeface="+mn-cs"/>
                        </a:rPr>
                        <a:t>Jonghoe</a:t>
                      </a:r>
                      <a:r>
                        <a:rPr lang="en-US" altLang="ko-KR" sz="1100" kern="1200" dirty="0">
                          <a:solidFill>
                            <a:schemeClr val="tx1"/>
                          </a:solidFill>
                          <a:effectLst/>
                          <a:latin typeface="+mn-lt"/>
                          <a:ea typeface="Times New Roman"/>
                          <a:cs typeface="+mn-cs"/>
                        </a:rPr>
                        <a:t> Koo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081045"/>
                  </a:ext>
                </a:extLst>
              </a:tr>
              <a:tr h="303478">
                <a:tc>
                  <a:txBody>
                    <a:bodyPr/>
                    <a:lstStyle/>
                    <a:p>
                      <a:pPr algn="ctr"/>
                      <a:r>
                        <a:rPr lang="en-US" altLang="ko-KR" sz="1100" dirty="0" err="1"/>
                        <a:t>Jungjun</a:t>
                      </a:r>
                      <a:r>
                        <a:rPr lang="en-US" altLang="ko-KR" sz="1100" baseline="0" dirty="0"/>
                        <a:t> Kim</a:t>
                      </a:r>
                      <a:endParaRPr lang="en-US" altLang="ko-KR" sz="1100"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Suhwook</a:t>
                      </a:r>
                      <a:r>
                        <a:rPr lang="en-US" sz="1100" kern="1200" baseline="0" dirty="0">
                          <a:solidFill>
                            <a:schemeClr val="tx1"/>
                          </a:solidFill>
                          <a:effectLst/>
                          <a:latin typeface="Times New Roman"/>
                          <a:ea typeface="Times New Roman"/>
                          <a:cs typeface="+mn-cs"/>
                        </a:rPr>
                        <a:t> Kim</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511509"/>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Taeyoung</a:t>
                      </a:r>
                      <a:r>
                        <a:rPr lang="en-US" sz="1100" kern="1200" dirty="0">
                          <a:solidFill>
                            <a:schemeClr val="tx1"/>
                          </a:solidFill>
                          <a:effectLst/>
                          <a:latin typeface="Times New Roman"/>
                          <a:ea typeface="Times New Roman"/>
                          <a:cs typeface="+mn-cs"/>
                        </a:rPr>
                        <a:t> Ha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444068"/>
                  </a:ext>
                </a:extLst>
              </a:tr>
            </a:tbl>
          </a:graphicData>
        </a:graphic>
      </p:graphicFrame>
    </p:spTree>
    <p:extLst>
      <p:ext uri="{BB962C8B-B14F-4D97-AF65-F5344CB8AC3E}">
        <p14:creationId xmlns:p14="http://schemas.microsoft.com/office/powerpoint/2010/main" val="376380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Q&amp;A</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marL="457200" indent="-457200">
              <a:lnSpc>
                <a:spcPct val="130000"/>
              </a:lnSpc>
              <a:buFont typeface="Arial" panose="020B0604020202020204" pitchFamily="34" charset="0"/>
              <a:buChar char="•"/>
            </a:pPr>
            <a:r>
              <a:rPr lang="en-US" sz="1800" dirty="0"/>
              <a:t>When the DSO SP starts, isn't there a possibility that the DSO STA operating on the secondary channel will miss the synch of the primary channel? (cont.)</a:t>
            </a:r>
          </a:p>
          <a:p>
            <a:pPr lvl="1">
              <a:lnSpc>
                <a:spcPct val="130000"/>
              </a:lnSpc>
              <a:buFont typeface="Times New Roman" panose="02020603050405020304" pitchFamily="18" charset="0"/>
              <a:buChar char="­"/>
            </a:pPr>
            <a:r>
              <a:rPr lang="en-US" sz="1400" dirty="0"/>
              <a:t>What will happen if the DSO AP fails to occupy the channel when the DSO SP arrives? The DSO STAs, which are members of the corresponding R-TWT, will wait for the </a:t>
            </a:r>
            <a:r>
              <a:rPr lang="en-US" sz="1400" i="1" dirty="0" err="1"/>
              <a:t>AdjustedMinimumTWTWakeDuration</a:t>
            </a:r>
            <a:r>
              <a:rPr lang="en-US" sz="1400" dirty="0"/>
              <a:t> for the trigger frame reception. (</a:t>
            </a:r>
            <a:r>
              <a:rPr lang="en-US" sz="1400" i="1" dirty="0" err="1"/>
              <a:t>AdjustedMinimumTWTWakeDuration</a:t>
            </a:r>
            <a:r>
              <a:rPr lang="en-US" sz="1400" dirty="0"/>
              <a:t> refers to the value of the Nominal Minimum TWT Wake Duration field).</a:t>
            </a:r>
          </a:p>
          <a:p>
            <a:pPr lvl="1">
              <a:lnSpc>
                <a:spcPct val="130000"/>
              </a:lnSpc>
              <a:buFont typeface="Times New Roman" panose="02020603050405020304" pitchFamily="18" charset="0"/>
              <a:buChar char="­"/>
            </a:pPr>
            <a:r>
              <a:rPr lang="en-US" sz="1400" dirty="0"/>
              <a:t>DSO STAs that do not receive the trigger frame sent by the DSO AP within the </a:t>
            </a:r>
            <a:r>
              <a:rPr lang="en-US" sz="1400" i="1" dirty="0" err="1"/>
              <a:t>AdjustedMinimumTWTWakeDuration</a:t>
            </a:r>
            <a:r>
              <a:rPr lang="en-US" sz="1400" dirty="0"/>
              <a:t> can return to the doze state or return from the DSO subchannel to the primary channel. From this point of view, the basic operation is the same whether the DSO STA is on the DSO subchannel or on the primary channel.</a:t>
            </a:r>
          </a:p>
        </p:txBody>
      </p:sp>
    </p:spTree>
    <p:extLst>
      <p:ext uri="{BB962C8B-B14F-4D97-AF65-F5344CB8AC3E}">
        <p14:creationId xmlns:p14="http://schemas.microsoft.com/office/powerpoint/2010/main" val="3442438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Q&amp;A</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marL="457200" indent="-457200">
              <a:lnSpc>
                <a:spcPct val="130000"/>
              </a:lnSpc>
              <a:buFont typeface="Arial" panose="020B0604020202020204" pitchFamily="34" charset="0"/>
              <a:buChar char="•"/>
            </a:pPr>
            <a:r>
              <a:rPr lang="en-US" sz="1800" dirty="0"/>
              <a:t>How will the AP serve the DSO STA parked on the DSO subchannel when there is no traffic for STAs on the primary channel?</a:t>
            </a:r>
          </a:p>
          <a:p>
            <a:pPr lvl="1">
              <a:lnSpc>
                <a:spcPct val="130000"/>
              </a:lnSpc>
              <a:buFont typeface="Times New Roman" panose="02020603050405020304" pitchFamily="18" charset="0"/>
              <a:buChar char="­"/>
            </a:pPr>
            <a:r>
              <a:rPr lang="en-US" sz="1350" dirty="0"/>
              <a:t>First of all, periodic traffic arrival matching the R-TWT SP pattern is a common underlying assumption for setting up a TWT schedule during the SP. Depending on the traffic pattern and volume of member/requested STAs that make up R-TWT, it is generally unlikely that the issue will occur because APs selectively assign some DSO STAs to DSO subchannels in advance. For example, if the traffic load level can be sufficiently handled within a given SP, the demand can be met by using TXOP-based DSOs at the expense of overhead, or by using only the primary channel.</a:t>
            </a:r>
          </a:p>
          <a:p>
            <a:pPr lvl="1">
              <a:lnSpc>
                <a:spcPct val="130000"/>
              </a:lnSpc>
              <a:buFont typeface="Times New Roman" panose="02020603050405020304" pitchFamily="18" charset="0"/>
              <a:buChar char="­"/>
            </a:pPr>
            <a:r>
              <a:rPr lang="en-US" sz="1350" dirty="0"/>
              <a:t>More importantly, we need to focus on what action the AP takes first when the R-TWT SP arrives. When an SP protected inside or outside the BSS (e.g. via Co-RTWT) arrives, the AP should check whether the member/requested STAs respond normally within the SP, including checking the awake state of the STAs. It will also need to identify resources required for the uplink using the BSRP Trigger frame, etc. This procedure occurs equally in TXOP-based DSO in the same SP. At the moment, what happens if the ICR for the DSO ICF is not received on the primary subchannel after sending the DSO ICF? The AP will transmit a dummy payload such as random padding to the primary subchannel simultaneously, or it will let the DSO STA parked in the DSO </a:t>
            </a:r>
            <a:r>
              <a:rPr lang="en-US" altLang="ko-KR" sz="1350" dirty="0"/>
              <a:t>subchannel</a:t>
            </a:r>
            <a:r>
              <a:rPr lang="en-US" sz="1350" dirty="0"/>
              <a:t> be back to the primary subchannel. The above procedure can be applied exactly the same way to SP-based DSO.</a:t>
            </a:r>
          </a:p>
        </p:txBody>
      </p:sp>
    </p:spTree>
    <p:extLst>
      <p:ext uri="{BB962C8B-B14F-4D97-AF65-F5344CB8AC3E}">
        <p14:creationId xmlns:p14="http://schemas.microsoft.com/office/powerpoint/2010/main" val="4289987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pPr marL="0" indent="0"/>
            <a:r>
              <a:rPr lang="en-US" altLang="ko-KR" sz="1800" dirty="0"/>
              <a:t>Do you support defining a mechanism in 11bn enabling channel allocations to non-AP STAs outside of their current operational bandwidth and within the associated AP's operational bandwidth on a per Broadcast R-TWT Service Period basis?</a:t>
            </a:r>
          </a:p>
          <a:p>
            <a:pPr marL="0" indent="0"/>
            <a:r>
              <a:rPr lang="en-US" altLang="ko-KR" sz="1400" b="0" dirty="0"/>
              <a:t> [Note 1] A DSO channel allocation for a given non-AP STA in a R-TWT SP is restricted to the DSO channels predefined for that non-AP STA.</a:t>
            </a:r>
          </a:p>
          <a:p>
            <a:pPr marL="0" indent="0"/>
            <a:r>
              <a:rPr lang="en-US" altLang="ko-KR" sz="1400" b="0" dirty="0"/>
              <a:t> [Note 2] The signaling associated with a Broadcast R-TWT that includes DSO allocations is TBD.</a:t>
            </a:r>
          </a:p>
          <a:p>
            <a:pPr marL="0" indent="0"/>
            <a:r>
              <a:rPr lang="en-US" altLang="ko-KR" sz="1400" b="0" dirty="0"/>
              <a:t> [Note 3] Whether only UHR non-AP STAs can participate in a Broadcast R-TWT that includes DSO allocations is TBD.</a:t>
            </a:r>
          </a:p>
          <a:p>
            <a:pPr marL="0" indent="0"/>
            <a:endParaRPr lang="en-US" altLang="ko-KR" sz="1400" b="0" dirty="0"/>
          </a:p>
          <a:p>
            <a:pPr marL="0" indent="0"/>
            <a:r>
              <a:rPr lang="en-US" altLang="ko-KR" sz="1400" b="0" dirty="0"/>
              <a:t> 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바닥글 개체 틀 4"/>
          <p:cNvSpPr>
            <a:spLocks noGrp="1"/>
          </p:cNvSpPr>
          <p:nvPr>
            <p:ph type="ftr" idx="14"/>
          </p:nvPr>
        </p:nvSpPr>
        <p:spPr/>
        <p:txBody>
          <a:bodyPr/>
          <a:lstStyle/>
          <a:p>
            <a:r>
              <a:rPr lang="en-GB" altLang="ko-KR" dirty="0"/>
              <a:t>Seongho Byeon et al., Samsung Electronics</a:t>
            </a:r>
          </a:p>
        </p:txBody>
      </p:sp>
    </p:spTree>
    <p:extLst>
      <p:ext uri="{BB962C8B-B14F-4D97-AF65-F5344CB8AC3E}">
        <p14:creationId xmlns:p14="http://schemas.microsoft.com/office/powerpoint/2010/main" val="21586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that the UHR non-AP STA participating in a DSO SP shall complete switching to the allocated DSO subchannel and be ready for transmission and reception when the DSO SP starts.</a:t>
            </a:r>
          </a:p>
          <a:p>
            <a:pPr marL="0" indent="0"/>
            <a:endParaRPr lang="en-US" altLang="ko-KR" sz="1400" b="0" dirty="0"/>
          </a:p>
          <a:p>
            <a:pPr marL="0" indent="0"/>
            <a:endParaRPr lang="en-US" altLang="ko-KR" sz="1400"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바닥글 개체 틀 4"/>
          <p:cNvSpPr>
            <a:spLocks noGrp="1"/>
          </p:cNvSpPr>
          <p:nvPr>
            <p:ph type="ftr" idx="14"/>
          </p:nvPr>
        </p:nvSpPr>
        <p:spPr/>
        <p:txBody>
          <a:bodyPr/>
          <a:lstStyle/>
          <a:p>
            <a:r>
              <a:rPr lang="en-GB" altLang="ko-KR" dirty="0"/>
              <a:t>Seongho Byeon et al., Samsung Electronics</a:t>
            </a:r>
          </a:p>
        </p:txBody>
      </p:sp>
    </p:spTree>
    <p:extLst>
      <p:ext uri="{BB962C8B-B14F-4D97-AF65-F5344CB8AC3E}">
        <p14:creationId xmlns:p14="http://schemas.microsoft.com/office/powerpoint/2010/main" val="1065969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1"/>
            <a:ext cx="7770813" cy="795556"/>
          </a:xfrm>
        </p:spPr>
        <p:txBody>
          <a:bodyPr/>
          <a:lstStyle/>
          <a:p>
            <a:r>
              <a:rPr lang="en-US" dirty="0"/>
              <a:t>References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685800" y="1694576"/>
            <a:ext cx="7770813" cy="4399837"/>
          </a:xfrm>
        </p:spPr>
        <p:txBody>
          <a:bodyPr/>
          <a:lstStyle/>
          <a:p>
            <a:pPr marL="0" indent="0"/>
            <a:r>
              <a:rPr lang="en-US" altLang="ko-KR" sz="1400" dirty="0">
                <a:solidFill>
                  <a:schemeClr val="tx1"/>
                </a:solidFill>
              </a:rPr>
              <a:t>[1] 11-23/2141r3 Further Discussion on Dynamic Subband Operation (Sindhu </a:t>
            </a:r>
            <a:r>
              <a:rPr lang="en-US" altLang="ko-KR" sz="1400" dirty="0" err="1">
                <a:solidFill>
                  <a:schemeClr val="tx1"/>
                </a:solidFill>
              </a:rPr>
              <a:t>Verma</a:t>
            </a:r>
            <a:r>
              <a:rPr lang="en-US" altLang="ko-KR" sz="1400" dirty="0">
                <a:solidFill>
                  <a:schemeClr val="tx1"/>
                </a:solidFill>
              </a:rPr>
              <a:t>, Broadcom)</a:t>
            </a:r>
          </a:p>
          <a:p>
            <a:pPr marL="0" indent="0"/>
            <a:r>
              <a:rPr lang="en-US" altLang="ko-KR" sz="1400" dirty="0">
                <a:solidFill>
                  <a:schemeClr val="tx1"/>
                </a:solidFill>
              </a:rPr>
              <a:t>[2] 11-23/2027r2 Considerations for DSO Sub-band switch delay (Vishnu </a:t>
            </a:r>
            <a:r>
              <a:rPr lang="en-US" altLang="ko-KR" sz="1400" dirty="0" err="1">
                <a:solidFill>
                  <a:schemeClr val="tx1"/>
                </a:solidFill>
              </a:rPr>
              <a:t>Ratnam</a:t>
            </a:r>
            <a:r>
              <a:rPr lang="en-US" altLang="ko-KR" sz="1400" dirty="0">
                <a:solidFill>
                  <a:schemeClr val="tx1"/>
                </a:solidFill>
              </a:rPr>
              <a:t>, Samsung)</a:t>
            </a:r>
          </a:p>
          <a:p>
            <a:pPr marL="0" indent="0"/>
            <a:r>
              <a:rPr lang="en-US" altLang="ko-KR" sz="1400" dirty="0">
                <a:solidFill>
                  <a:schemeClr val="tx1"/>
                </a:solidFill>
              </a:rPr>
              <a:t>[3] 11-23/1892r0 Thoughts on Dynamic Subchannel Operation (</a:t>
            </a:r>
            <a:r>
              <a:rPr lang="en-US" altLang="ko-KR" sz="1400" dirty="0" err="1">
                <a:solidFill>
                  <a:schemeClr val="tx1"/>
                </a:solidFill>
              </a:rPr>
              <a:t>Gaurang</a:t>
            </a:r>
            <a:r>
              <a:rPr lang="en-US" altLang="ko-KR" sz="1400" dirty="0">
                <a:solidFill>
                  <a:schemeClr val="tx1"/>
                </a:solidFill>
              </a:rPr>
              <a:t> </a:t>
            </a:r>
            <a:r>
              <a:rPr lang="en-US" altLang="ko-KR" sz="1400" dirty="0" err="1">
                <a:solidFill>
                  <a:schemeClr val="tx1"/>
                </a:solidFill>
              </a:rPr>
              <a:t>Naik</a:t>
            </a:r>
            <a:r>
              <a:rPr lang="en-US" altLang="ko-KR" sz="1400" dirty="0">
                <a:solidFill>
                  <a:schemeClr val="tx1"/>
                </a:solidFill>
              </a:rPr>
              <a:t>, Qualcomm)</a:t>
            </a:r>
          </a:p>
          <a:p>
            <a:pPr marL="0" indent="0"/>
            <a:r>
              <a:rPr lang="en-US" altLang="ko-KR" sz="1400" dirty="0">
                <a:solidFill>
                  <a:schemeClr val="tx1"/>
                </a:solidFill>
              </a:rPr>
              <a:t>[4] 11-24/0449r3 Considerations on Dynamic Subchannel Operation – Follow (</a:t>
            </a:r>
            <a:r>
              <a:rPr lang="en-US" altLang="ko-KR" sz="1400" dirty="0" err="1">
                <a:solidFill>
                  <a:schemeClr val="tx1"/>
                </a:solidFill>
              </a:rPr>
              <a:t>Liuming</a:t>
            </a:r>
            <a:r>
              <a:rPr lang="en-US" altLang="ko-KR" sz="1400" dirty="0">
                <a:solidFill>
                  <a:schemeClr val="tx1"/>
                </a:solidFill>
              </a:rPr>
              <a:t> Lu, OPPO)</a:t>
            </a:r>
          </a:p>
          <a:p>
            <a:pPr marL="0" indent="0"/>
            <a:r>
              <a:rPr lang="en-US" altLang="ko-KR" sz="1400" dirty="0">
                <a:solidFill>
                  <a:schemeClr val="tx1"/>
                </a:solidFill>
              </a:rPr>
              <a:t>[5] 11-24/0299r1 Initial ctrl frame for BW switching modes (Vishnu </a:t>
            </a:r>
            <a:r>
              <a:rPr lang="en-US" altLang="ko-KR" sz="1400" dirty="0" err="1">
                <a:solidFill>
                  <a:schemeClr val="tx1"/>
                </a:solidFill>
              </a:rPr>
              <a:t>Ratnam</a:t>
            </a:r>
            <a:r>
              <a:rPr lang="en-US" altLang="ko-KR" sz="1400" dirty="0">
                <a:solidFill>
                  <a:schemeClr val="tx1"/>
                </a:solidFill>
              </a:rPr>
              <a:t>, Samsung)</a:t>
            </a:r>
          </a:p>
          <a:p>
            <a:pPr marL="0" indent="0"/>
            <a:r>
              <a:rPr lang="en-US" altLang="ko-KR" sz="1400" dirty="0">
                <a:solidFill>
                  <a:schemeClr val="tx1"/>
                </a:solidFill>
              </a:rPr>
              <a:t>[6] 11-24/0493r2 Dynamic Channel Switch Operation (</a:t>
            </a:r>
            <a:r>
              <a:rPr lang="en-US" altLang="ko-KR" sz="1400" dirty="0" err="1">
                <a:solidFill>
                  <a:schemeClr val="tx1"/>
                </a:solidFill>
              </a:rPr>
              <a:t>Liwen</a:t>
            </a:r>
            <a:r>
              <a:rPr lang="en-US" altLang="ko-KR" sz="1400" dirty="0">
                <a:solidFill>
                  <a:schemeClr val="tx1"/>
                </a:solidFill>
              </a:rPr>
              <a:t> Chu, NXP)</a:t>
            </a:r>
          </a:p>
          <a:p>
            <a:pPr marL="0" indent="0"/>
            <a:r>
              <a:rPr lang="en-US" altLang="ko-KR" sz="1400" dirty="0">
                <a:solidFill>
                  <a:schemeClr val="tx1"/>
                </a:solidFill>
              </a:rPr>
              <a:t>[7] 11-24/0171r8 TGbn Motions List – Part 1 (Alfred </a:t>
            </a:r>
            <a:r>
              <a:rPr lang="en-US" altLang="ko-KR" sz="1400" dirty="0" err="1">
                <a:solidFill>
                  <a:schemeClr val="tx1"/>
                </a:solidFill>
              </a:rPr>
              <a:t>Asterjadhi</a:t>
            </a:r>
            <a:r>
              <a:rPr lang="en-US" altLang="ko-KR" sz="1400" dirty="0">
                <a:solidFill>
                  <a:schemeClr val="tx1"/>
                </a:solidFill>
              </a:rPr>
              <a:t>, Qualcomm)</a:t>
            </a:r>
          </a:p>
          <a:p>
            <a:pPr marL="0" indent="0"/>
            <a:r>
              <a:rPr lang="en-US" altLang="ko-KR" sz="1400" dirty="0">
                <a:solidFill>
                  <a:schemeClr val="tx1"/>
                </a:solidFill>
              </a:rPr>
              <a:t>[8] 11-24/0517r0 Pre-allocation of sub-band for DSO – follow up (Vishnu </a:t>
            </a:r>
            <a:r>
              <a:rPr lang="en-US" altLang="ko-KR" sz="1400" dirty="0" err="1">
                <a:solidFill>
                  <a:schemeClr val="tx1"/>
                </a:solidFill>
              </a:rPr>
              <a:t>Ratnam</a:t>
            </a:r>
            <a:r>
              <a:rPr lang="en-US" altLang="ko-KR" sz="1400" dirty="0">
                <a:solidFill>
                  <a:schemeClr val="tx1"/>
                </a:solidFill>
              </a:rPr>
              <a:t>, Samsung)</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2516513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2628154"/>
            <a:ext cx="7770813" cy="795556"/>
          </a:xfrm>
        </p:spPr>
        <p:txBody>
          <a:bodyPr/>
          <a:lstStyle/>
          <a:p>
            <a:r>
              <a:rPr lang="en-US" sz="4000" dirty="0"/>
              <a:t>Backup</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3085812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Recap</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66"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lnSpc>
                <a:spcPct val="120000"/>
              </a:lnSpc>
              <a:buFont typeface="Arial" panose="020B0604020202020204" pitchFamily="34" charset="0"/>
              <a:buChar char="•"/>
            </a:pPr>
            <a:r>
              <a:rPr lang="en-US" altLang="ko-KR" sz="2000" dirty="0"/>
              <a:t>[11ax] HE SST using Individual TWT</a:t>
            </a:r>
          </a:p>
          <a:p>
            <a:pPr lvl="1">
              <a:lnSpc>
                <a:spcPct val="120000"/>
              </a:lnSpc>
              <a:buFont typeface="Arial" panose="020B0604020202020204" pitchFamily="34" charset="0"/>
              <a:buChar char="•"/>
            </a:pPr>
            <a:r>
              <a:rPr lang="en-US" altLang="ko-KR" sz="1600" dirty="0"/>
              <a:t>HE subchannel selective transmission (SST) operation</a:t>
            </a:r>
          </a:p>
          <a:p>
            <a:pPr lvl="2">
              <a:lnSpc>
                <a:spcPct val="120000"/>
              </a:lnSpc>
              <a:buFont typeface="Arial" panose="020B0604020202020204" pitchFamily="34" charset="0"/>
              <a:buChar char="•"/>
            </a:pPr>
            <a:r>
              <a:rPr lang="en-US" altLang="ko-KR" sz="1600" dirty="0"/>
              <a:t>SST setup by negotiation of </a:t>
            </a:r>
            <a:r>
              <a:rPr lang="en-US" altLang="ko-KR" sz="1600" b="1" dirty="0"/>
              <a:t>individual TWT</a:t>
            </a:r>
          </a:p>
          <a:p>
            <a:pPr lvl="3">
              <a:lnSpc>
                <a:spcPct val="120000"/>
              </a:lnSpc>
              <a:buFont typeface="Arial" panose="020B0604020202020204" pitchFamily="34" charset="0"/>
              <a:buChar char="•"/>
            </a:pPr>
            <a:r>
              <a:rPr lang="en-US" altLang="ko-KR" sz="1100" dirty="0"/>
              <a:t>An HE SST non-AP STA and an HE SST AP set up SST operation by negotiating a </a:t>
            </a:r>
            <a:r>
              <a:rPr lang="en-US" altLang="ko-KR" sz="1100" u="sng" dirty="0"/>
              <a:t>individual trigger-enabled TWT</a:t>
            </a:r>
          </a:p>
          <a:p>
            <a:pPr lvl="3">
              <a:lnSpc>
                <a:spcPct val="120000"/>
              </a:lnSpc>
              <a:buFont typeface="Arial" panose="020B0604020202020204" pitchFamily="34" charset="0"/>
              <a:buChar char="•"/>
            </a:pPr>
            <a:r>
              <a:rPr lang="en-US" altLang="ko-KR" sz="1100" dirty="0"/>
              <a:t>TWT Channel field composed of 8 bits (each of 20 MHz channels) of the TWT element is used to indicate the secondary channel in TWT request/response</a:t>
            </a:r>
          </a:p>
          <a:p>
            <a:pPr lvl="2">
              <a:lnSpc>
                <a:spcPct val="120000"/>
              </a:lnSpc>
              <a:buFont typeface="Arial" panose="020B0604020202020204" pitchFamily="34" charset="0"/>
              <a:buChar char="•"/>
            </a:pPr>
            <a:r>
              <a:rPr lang="en-US" altLang="ko-KR" sz="1600" dirty="0"/>
              <a:t>Frame exchanges during SPs</a:t>
            </a:r>
          </a:p>
          <a:p>
            <a:pPr lvl="3">
              <a:lnSpc>
                <a:spcPct val="120000"/>
              </a:lnSpc>
              <a:buFont typeface="Arial" panose="020B0604020202020204" pitchFamily="34" charset="0"/>
              <a:buChar char="•"/>
            </a:pPr>
            <a:r>
              <a:rPr lang="en-US" altLang="ko-KR" sz="1100" dirty="0"/>
              <a:t>HE SST AP allocates individually addressed RUs to the HE SST non-AP STA that are within the </a:t>
            </a:r>
            <a:r>
              <a:rPr lang="en-US" altLang="ko-KR" sz="1100" b="1" dirty="0"/>
              <a:t>subchannel(s)</a:t>
            </a:r>
            <a:r>
              <a:rPr lang="en-US" altLang="ko-KR" sz="1100" dirty="0"/>
              <a:t> indicated in the TWT Channel field of the TWT response</a:t>
            </a:r>
          </a:p>
          <a:p>
            <a:pPr lvl="3">
              <a:lnSpc>
                <a:spcPct val="120000"/>
              </a:lnSpc>
              <a:buFont typeface="Arial" panose="020B0604020202020204" pitchFamily="34" charset="0"/>
              <a:buChar char="•"/>
            </a:pPr>
            <a:r>
              <a:rPr lang="en-US" altLang="ko-KR" sz="1100" dirty="0"/>
              <a:t>HE SST non-AP STA is available in the </a:t>
            </a:r>
            <a:r>
              <a:rPr lang="en-US" altLang="ko-KR" sz="1100" b="1" dirty="0"/>
              <a:t>subchannel(s)</a:t>
            </a:r>
            <a:r>
              <a:rPr lang="en-US" altLang="ko-KR" sz="1100" dirty="0"/>
              <a:t> indicated in the negotiated </a:t>
            </a:r>
            <a:r>
              <a:rPr lang="en-US" altLang="ko-KR" sz="1100" u="sng" dirty="0"/>
              <a:t>TWT Channel field at TWT SP</a:t>
            </a:r>
            <a:r>
              <a:rPr lang="en-US" altLang="ko-KR" sz="1100" dirty="0"/>
              <a:t> start</a:t>
            </a:r>
            <a:endParaRPr lang="en-US" altLang="ko-KR" sz="1050" dirty="0"/>
          </a:p>
          <a:p>
            <a:pPr>
              <a:lnSpc>
                <a:spcPct val="120000"/>
              </a:lnSpc>
              <a:buFont typeface="Arial" panose="020B0604020202020204" pitchFamily="34" charset="0"/>
              <a:buChar char="•"/>
            </a:pPr>
            <a:r>
              <a:rPr lang="en-US" altLang="ko-KR" sz="2000" dirty="0"/>
              <a:t>[11be] Restricted TWT (R-TWT)</a:t>
            </a:r>
          </a:p>
          <a:p>
            <a:pPr lvl="1">
              <a:lnSpc>
                <a:spcPct val="120000"/>
              </a:lnSpc>
              <a:buFont typeface="Arial" panose="020B0604020202020204" pitchFamily="34" charset="0"/>
              <a:buChar char="•"/>
            </a:pPr>
            <a:r>
              <a:rPr lang="en-US" altLang="ko-KR" sz="1600" dirty="0"/>
              <a:t>Restricted TWT: Trigger-enabled Broadcast TWT operation</a:t>
            </a:r>
          </a:p>
          <a:p>
            <a:pPr lvl="2">
              <a:lnSpc>
                <a:spcPct val="120000"/>
              </a:lnSpc>
              <a:buFont typeface="Arial" panose="020B0604020202020204" pitchFamily="34" charset="0"/>
              <a:buChar char="•"/>
            </a:pPr>
            <a:r>
              <a:rPr lang="en-US" altLang="ko-KR" sz="1400" dirty="0"/>
              <a:t>To minimize medium contention and allow power saving STAs to reduce power consumption by explicitly identifying the time periods when they should be awake</a:t>
            </a:r>
          </a:p>
          <a:p>
            <a:pPr lvl="2">
              <a:lnSpc>
                <a:spcPct val="120000"/>
              </a:lnSpc>
              <a:buFont typeface="Arial" panose="020B0604020202020204" pitchFamily="34" charset="0"/>
              <a:buChar char="•"/>
            </a:pPr>
            <a:r>
              <a:rPr lang="en-US" altLang="ko-KR" sz="1400" dirty="0"/>
              <a:t>A non-AP EHT STA as a TXOP holder shall ensure the TXOP ends before the start time of any active R-TWT SPs</a:t>
            </a:r>
          </a:p>
          <a:p>
            <a:pPr lvl="1">
              <a:lnSpc>
                <a:spcPct val="120000"/>
              </a:lnSpc>
              <a:buFont typeface="Arial" panose="020B0604020202020204" pitchFamily="34" charset="0"/>
              <a:buChar char="•"/>
            </a:pPr>
            <a:endParaRPr lang="en-US" altLang="ko-KR" sz="1600" dirty="0"/>
          </a:p>
        </p:txBody>
      </p:sp>
      <p:pic>
        <p:nvPicPr>
          <p:cNvPr id="6" name="그림 5"/>
          <p:cNvPicPr>
            <a:picLocks noChangeAspect="1"/>
          </p:cNvPicPr>
          <p:nvPr/>
        </p:nvPicPr>
        <p:blipFill>
          <a:blip r:embed="rId2"/>
          <a:stretch>
            <a:fillRect/>
          </a:stretch>
        </p:blipFill>
        <p:spPr>
          <a:xfrm>
            <a:off x="5262864" y="835663"/>
            <a:ext cx="3780687" cy="1194127"/>
          </a:xfrm>
          <a:prstGeom prst="rect">
            <a:avLst/>
          </a:prstGeom>
        </p:spPr>
      </p:pic>
    </p:spTree>
    <p:extLst>
      <p:ext uri="{BB962C8B-B14F-4D97-AF65-F5344CB8AC3E}">
        <p14:creationId xmlns:p14="http://schemas.microsoft.com/office/powerpoint/2010/main" val="1595394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1800" dirty="0"/>
              <a:t>One of main objectives for UHR PAR</a:t>
            </a:r>
          </a:p>
          <a:p>
            <a:pPr lvl="1">
              <a:buFont typeface="Arial" panose="020B0604020202020204" pitchFamily="34" charset="0"/>
              <a:buChar char="•"/>
            </a:pPr>
            <a:r>
              <a:rPr lang="en-US" altLang="ko-KR" sz="1600" dirty="0"/>
              <a:t>At least one mode of operation capable of improving efficient use of the medium</a:t>
            </a:r>
            <a:r>
              <a:rPr lang="en-US" altLang="ko-KR" sz="600" dirty="0"/>
              <a:t> </a:t>
            </a:r>
          </a:p>
          <a:p>
            <a:pPr lvl="1">
              <a:buFont typeface="Arial" panose="020B0604020202020204" pitchFamily="34" charset="0"/>
              <a:buChar char="•"/>
            </a:pPr>
            <a:endParaRPr lang="en-US" altLang="ko-KR" sz="1600" dirty="0"/>
          </a:p>
          <a:p>
            <a:pPr>
              <a:buFont typeface="Arial" panose="020B0604020202020204" pitchFamily="34" charset="0"/>
              <a:buChar char="•"/>
            </a:pPr>
            <a:r>
              <a:rPr lang="en-US" altLang="ko-KR" sz="1800" dirty="0"/>
              <a:t>Many Wi-Fi STAs do not support the full bandwidth option supported by the AP</a:t>
            </a:r>
          </a:p>
          <a:p>
            <a:pPr lvl="1">
              <a:buFont typeface="Arial" panose="020B0604020202020204" pitchFamily="34" charset="0"/>
              <a:buChar char="•"/>
            </a:pPr>
            <a:r>
              <a:rPr lang="en-US" altLang="ko-KR" sz="1600" dirty="0"/>
              <a:t>While APs may support up to 320 MHz, STAs may support only 80 MHz or 160 MHz</a:t>
            </a:r>
          </a:p>
          <a:p>
            <a:pPr lvl="1">
              <a:buFont typeface="Arial" panose="020B0604020202020204" pitchFamily="34" charset="0"/>
              <a:buChar char="•"/>
            </a:pPr>
            <a:r>
              <a:rPr lang="en-US" altLang="ko-KR" sz="1600" dirty="0"/>
              <a:t>Large portions of the operational bandwidth go underutilized, leading to poor spectral efficiency</a:t>
            </a:r>
          </a:p>
          <a:p>
            <a:pPr lvl="1">
              <a:buFont typeface="Arial" panose="020B0604020202020204" pitchFamily="34" charset="0"/>
              <a:buChar char="•"/>
            </a:pPr>
            <a:endParaRPr lang="en-US" altLang="ko-KR" sz="1600" dirty="0"/>
          </a:p>
          <a:p>
            <a:pPr>
              <a:buFont typeface="Arial" panose="020B0604020202020204" pitchFamily="34" charset="0"/>
              <a:buChar char="•"/>
            </a:pPr>
            <a:r>
              <a:rPr lang="en-US" altLang="ko-KR" sz="1800" dirty="0"/>
              <a:t>[RECAP] Dynamic Subchannel Operation (DSO) discussed in TGbn</a:t>
            </a:r>
          </a:p>
          <a:p>
            <a:pPr lvl="1">
              <a:buFont typeface="Arial" panose="020B0604020202020204" pitchFamily="34" charset="0"/>
              <a:buChar char="•"/>
            </a:pPr>
            <a:r>
              <a:rPr lang="en-US" altLang="ko-KR" sz="1600" dirty="0"/>
              <a:t>An AP can </a:t>
            </a:r>
            <a:r>
              <a:rPr lang="en-US" altLang="ko-KR" sz="1600" u="sng" dirty="0"/>
              <a:t>dynamically allocate different parts of subchannels</a:t>
            </a:r>
            <a:r>
              <a:rPr lang="en-US" altLang="ko-KR" sz="1600" dirty="0"/>
              <a:t> within its operating bandwidth to non-AP STAs depending on their operating bandwidth capabilities, channel conditions and QoS requirements within a TXOP [1-6]</a:t>
            </a:r>
          </a:p>
          <a:p>
            <a:pPr>
              <a:lnSpc>
                <a:spcPct val="120000"/>
              </a:lnSpc>
              <a:buFont typeface="Arial" panose="020B0604020202020204" pitchFamily="34" charset="0"/>
              <a:buChar char="•"/>
            </a:pPr>
            <a:endParaRPr lang="en-US" altLang="ko-KR" sz="20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177930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Some Thoughts on DSO</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lnSpc>
                <a:spcPct val="110000"/>
              </a:lnSpc>
              <a:buFont typeface="Arial" panose="020B0604020202020204" pitchFamily="34" charset="0"/>
              <a:buChar char="•"/>
            </a:pPr>
            <a:r>
              <a:rPr lang="en-US" altLang="ko-KR" sz="1800" dirty="0">
                <a:solidFill>
                  <a:schemeClr val="tx1"/>
                </a:solidFill>
              </a:rPr>
              <a:t>Operating bandwidth switching overhead [8]</a:t>
            </a:r>
          </a:p>
          <a:p>
            <a:pPr lvl="1">
              <a:lnSpc>
                <a:spcPct val="110000"/>
              </a:lnSpc>
              <a:buFont typeface="Arial" panose="020B0604020202020204" pitchFamily="34" charset="0"/>
              <a:buChar char="•"/>
            </a:pPr>
            <a:r>
              <a:rPr lang="en-US" altLang="ko-KR" sz="1400" dirty="0">
                <a:solidFill>
                  <a:schemeClr val="tx1"/>
                </a:solidFill>
              </a:rPr>
              <a:t>Expected padding delay required for DSO STAs</a:t>
            </a:r>
          </a:p>
          <a:p>
            <a:pPr lvl="2">
              <a:lnSpc>
                <a:spcPct val="110000"/>
              </a:lnSpc>
              <a:buFont typeface="Arial" panose="020B0604020202020204" pitchFamily="34" charset="0"/>
              <a:buChar char="•"/>
            </a:pPr>
            <a:r>
              <a:rPr lang="en-US" altLang="ko-KR" sz="1000" dirty="0">
                <a:solidFill>
                  <a:schemeClr val="tx1"/>
                </a:solidFill>
              </a:rPr>
              <a:t>Low capable STAs have the switching (back) delay of </a:t>
            </a:r>
            <a:r>
              <a:rPr lang="en-US" altLang="ko-KR" sz="1000" dirty="0">
                <a:solidFill>
                  <a:srgbClr val="FF0000"/>
                </a:solidFill>
              </a:rPr>
              <a:t>up to 256 </a:t>
            </a:r>
            <a:r>
              <a:rPr lang="ko-KR" altLang="en-US" sz="1000" dirty="0">
                <a:solidFill>
                  <a:srgbClr val="FF0000"/>
                </a:solidFill>
              </a:rPr>
              <a:t>𝜇</a:t>
            </a:r>
            <a:r>
              <a:rPr lang="en-US" altLang="ko-KR" sz="1000" dirty="0">
                <a:solidFill>
                  <a:srgbClr val="FF0000"/>
                </a:solidFill>
              </a:rPr>
              <a:t>s or more</a:t>
            </a:r>
          </a:p>
          <a:p>
            <a:pPr lvl="1">
              <a:lnSpc>
                <a:spcPct val="110000"/>
              </a:lnSpc>
              <a:buFont typeface="Arial" panose="020B0604020202020204" pitchFamily="34" charset="0"/>
              <a:buChar char="•"/>
            </a:pPr>
            <a:r>
              <a:rPr lang="en-US" altLang="ko-KR" sz="1400" dirty="0">
                <a:solidFill>
                  <a:schemeClr val="tx1"/>
                </a:solidFill>
              </a:rPr>
              <a:t>In multi-user transmission, the required padding may be the largest among all the DSO STAs served</a:t>
            </a:r>
          </a:p>
          <a:p>
            <a:pPr marL="457200" lvl="1" indent="0">
              <a:lnSpc>
                <a:spcPct val="110000"/>
              </a:lnSpc>
            </a:pPr>
            <a:r>
              <a:rPr lang="en-US" altLang="ko-KR" sz="100" dirty="0">
                <a:solidFill>
                  <a:schemeClr val="tx1"/>
                </a:solidFill>
              </a:rPr>
              <a:t> </a:t>
            </a:r>
            <a:endParaRPr lang="en-US" altLang="ko-KR" sz="1400" dirty="0">
              <a:solidFill>
                <a:schemeClr val="tx1"/>
              </a:solidFill>
            </a:endParaRPr>
          </a:p>
          <a:p>
            <a:pPr>
              <a:lnSpc>
                <a:spcPct val="110000"/>
              </a:lnSpc>
              <a:buFont typeface="Arial" panose="020B0604020202020204" pitchFamily="34" charset="0"/>
              <a:buChar char="•"/>
            </a:pPr>
            <a:r>
              <a:rPr lang="en-US" altLang="ko-KR" sz="1800" b="1" dirty="0">
                <a:solidFill>
                  <a:schemeClr val="tx1"/>
                </a:solidFill>
              </a:rPr>
              <a:t>Some thoughts on TXOP-based DSO</a:t>
            </a:r>
          </a:p>
          <a:p>
            <a:pPr lvl="1">
              <a:lnSpc>
                <a:spcPct val="110000"/>
              </a:lnSpc>
              <a:buFont typeface="Arial" panose="020B0604020202020204" pitchFamily="34" charset="0"/>
              <a:buChar char="•"/>
            </a:pPr>
            <a:r>
              <a:rPr lang="en-US" altLang="ko-KR" sz="1600" dirty="0">
                <a:solidFill>
                  <a:schemeClr val="tx1"/>
                </a:solidFill>
              </a:rPr>
              <a:t>Discomforts for obtaining high efficiency</a:t>
            </a:r>
          </a:p>
          <a:p>
            <a:pPr lvl="2">
              <a:lnSpc>
                <a:spcPct val="110000"/>
              </a:lnSpc>
              <a:buFont typeface="Arial" panose="020B0604020202020204" pitchFamily="34" charset="0"/>
              <a:buChar char="•"/>
            </a:pPr>
            <a:r>
              <a:rPr lang="en-US" altLang="ko-KR" sz="1400" dirty="0">
                <a:solidFill>
                  <a:schemeClr val="tx1"/>
                </a:solidFill>
              </a:rPr>
              <a:t>Further usage of resources</a:t>
            </a:r>
          </a:p>
          <a:p>
            <a:pPr lvl="3">
              <a:lnSpc>
                <a:spcPct val="110000"/>
              </a:lnSpc>
              <a:buFont typeface="Arial" panose="020B0604020202020204" pitchFamily="34" charset="0"/>
              <a:buChar char="•"/>
            </a:pPr>
            <a:r>
              <a:rPr lang="en-US" altLang="ko-KR" sz="1200" dirty="0">
                <a:solidFill>
                  <a:schemeClr val="tx1"/>
                </a:solidFill>
              </a:rPr>
              <a:t>Intermediate-FCS and/or extra padding is required for the DSO ICF</a:t>
            </a:r>
          </a:p>
          <a:p>
            <a:pPr lvl="3">
              <a:lnSpc>
                <a:spcPct val="110000"/>
              </a:lnSpc>
              <a:buFont typeface="Arial" panose="020B0604020202020204" pitchFamily="34" charset="0"/>
              <a:buChar char="•"/>
            </a:pPr>
            <a:r>
              <a:rPr lang="en-US" altLang="ko-KR" sz="1200" dirty="0">
                <a:solidFill>
                  <a:schemeClr val="tx1"/>
                </a:solidFill>
              </a:rPr>
              <a:t>Additional efforts are needed to increase the ICR reception success rate in the DSO subchannel</a:t>
            </a:r>
          </a:p>
          <a:p>
            <a:pPr lvl="3">
              <a:lnSpc>
                <a:spcPct val="110000"/>
              </a:lnSpc>
              <a:buFont typeface="Arial" panose="020B0604020202020204" pitchFamily="34" charset="0"/>
              <a:buChar char="•"/>
            </a:pPr>
            <a:r>
              <a:rPr lang="en-US" altLang="ko-KR" sz="1200" dirty="0">
                <a:solidFill>
                  <a:schemeClr val="tx1"/>
                </a:solidFill>
              </a:rPr>
              <a:t>Switching back delay at the end of TXOP for DSO STA moving its radio back on the primary channel</a:t>
            </a:r>
          </a:p>
          <a:p>
            <a:pPr lvl="2">
              <a:lnSpc>
                <a:spcPct val="110000"/>
              </a:lnSpc>
              <a:buFont typeface="Arial" panose="020B0604020202020204" pitchFamily="34" charset="0"/>
              <a:buChar char="•"/>
            </a:pPr>
            <a:r>
              <a:rPr lang="en-US" altLang="ko-KR" sz="1400" dirty="0">
                <a:solidFill>
                  <a:schemeClr val="tx1"/>
                </a:solidFill>
              </a:rPr>
              <a:t>Additional power consumption of DSO STAs is expected due to operating bandwidth switching</a:t>
            </a:r>
          </a:p>
          <a:p>
            <a:pPr lvl="2">
              <a:lnSpc>
                <a:spcPct val="110000"/>
              </a:lnSpc>
              <a:buFont typeface="Arial" panose="020B0604020202020204" pitchFamily="34" charset="0"/>
              <a:buChar char="•"/>
            </a:pPr>
            <a:r>
              <a:rPr lang="en-US" altLang="ko-KR" sz="1400" dirty="0">
                <a:solidFill>
                  <a:schemeClr val="tx1"/>
                </a:solidFill>
              </a:rPr>
              <a:t>Difficulty of fitting UL Target Received Power and CFO requirement [5]</a:t>
            </a:r>
          </a:p>
          <a:p>
            <a:pPr lvl="2">
              <a:lnSpc>
                <a:spcPct val="110000"/>
              </a:lnSpc>
              <a:buFont typeface="Arial" panose="020B0604020202020204" pitchFamily="34" charset="0"/>
              <a:buChar char="•"/>
            </a:pPr>
            <a:r>
              <a:rPr lang="en-US" altLang="ko-KR" sz="1400" dirty="0">
                <a:solidFill>
                  <a:schemeClr val="tx1"/>
                </a:solidFill>
              </a:rPr>
              <a:t>Due to the aperiodic operating bandwidth change of DSO STA, the complexity of channel estimation (i.e., MCS selection), MIMO operation (i.e., lack of sounding reference) or interference management increases</a:t>
            </a:r>
          </a:p>
          <a:p>
            <a:pPr lvl="3">
              <a:lnSpc>
                <a:spcPct val="110000"/>
              </a:lnSpc>
              <a:buFont typeface="Arial" panose="020B0604020202020204" pitchFamily="34" charset="0"/>
              <a:buChar char="•"/>
            </a:pPr>
            <a:r>
              <a:rPr lang="en-US" altLang="ko-KR" sz="1200" dirty="0">
                <a:solidFill>
                  <a:schemeClr val="tx1"/>
                </a:solidFill>
              </a:rPr>
              <a:t>If there is hidden interference outside the operating bandwidth of DSO STAs, a race condition may occur within the TXOP</a:t>
            </a:r>
          </a:p>
        </p:txBody>
      </p:sp>
    </p:spTree>
    <p:extLst>
      <p:ext uri="{BB962C8B-B14F-4D97-AF65-F5344CB8AC3E}">
        <p14:creationId xmlns:p14="http://schemas.microsoft.com/office/powerpoint/2010/main" val="755609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Concept of Service Period (SP) based DSO</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34092" y="1624265"/>
            <a:ext cx="8469745" cy="4898282"/>
          </a:xfrm>
        </p:spPr>
        <p:txBody>
          <a:bodyPr/>
          <a:lstStyle/>
          <a:p>
            <a:pPr>
              <a:lnSpc>
                <a:spcPct val="120000"/>
              </a:lnSpc>
              <a:buFont typeface="Arial" panose="020B0604020202020204" pitchFamily="34" charset="0"/>
              <a:buChar char="•"/>
            </a:pPr>
            <a:r>
              <a:rPr lang="en-US" altLang="ko-KR" sz="1800" dirty="0"/>
              <a:t>Add HE SST functionality to R-TWT using DSO rules </a:t>
            </a:r>
            <a:r>
              <a:rPr lang="en-US" altLang="ko-KR" sz="1800" dirty="0">
                <a:sym typeface="Wingdings" panose="05000000000000000000" pitchFamily="2" charset="2"/>
              </a:rPr>
              <a:t></a:t>
            </a:r>
            <a:r>
              <a:rPr lang="en-US" altLang="ko-KR" sz="1800" dirty="0"/>
              <a:t> SP-based DSO</a:t>
            </a:r>
            <a:endParaRPr lang="en-US" altLang="ko-KR" sz="1800" dirty="0">
              <a:solidFill>
                <a:srgbClr val="FF0000"/>
              </a:solidFill>
            </a:endParaRPr>
          </a:p>
          <a:p>
            <a:pPr lvl="1">
              <a:buFont typeface="Arial" panose="020B0604020202020204" pitchFamily="34" charset="0"/>
              <a:buChar char="•"/>
            </a:pPr>
            <a:r>
              <a:rPr lang="en-US" altLang="ko-KR" sz="1400" dirty="0"/>
              <a:t>Each STA completes the operating bandwidth switching by the start point of the R-TWT SP</a:t>
            </a:r>
            <a:br>
              <a:rPr lang="en-US" altLang="ko-KR" sz="1400" dirty="0"/>
            </a:br>
            <a:r>
              <a:rPr lang="en-US" altLang="ko-KR" sz="1200" dirty="0"/>
              <a:t>(NOTE: Nothing changes for the STAs which have 160 MHz operating bandwidth)</a:t>
            </a:r>
          </a:p>
        </p:txBody>
      </p:sp>
      <p:sp>
        <p:nvSpPr>
          <p:cNvPr id="37" name="TextBox 36"/>
          <p:cNvSpPr txBox="1"/>
          <p:nvPr/>
        </p:nvSpPr>
        <p:spPr>
          <a:xfrm>
            <a:off x="196098" y="2625695"/>
            <a:ext cx="6922615" cy="523220"/>
          </a:xfrm>
          <a:prstGeom prst="rect">
            <a:avLst/>
          </a:prstGeom>
          <a:solidFill>
            <a:schemeClr val="bg1"/>
          </a:solidFill>
        </p:spPr>
        <p:txBody>
          <a:bodyPr wrap="square" rtlCol="0">
            <a:spAutoFit/>
          </a:bodyPr>
          <a:lstStyle/>
          <a:p>
            <a:r>
              <a:rPr lang="en-US" altLang="ko-KR" sz="1400" dirty="0">
                <a:solidFill>
                  <a:schemeClr val="tx1"/>
                </a:solidFill>
              </a:rPr>
              <a:t>Trigger frame (BSRP or MU-RTS) can be used to confirm 1) the </a:t>
            </a:r>
            <a:r>
              <a:rPr lang="en-US" altLang="ko-KR" sz="1400" b="1" dirty="0">
                <a:solidFill>
                  <a:schemeClr val="tx1"/>
                </a:solidFill>
              </a:rPr>
              <a:t>awake status </a:t>
            </a:r>
            <a:r>
              <a:rPr lang="en-US" altLang="ko-KR" sz="1400" dirty="0">
                <a:solidFill>
                  <a:schemeClr val="tx1"/>
                </a:solidFill>
              </a:rPr>
              <a:t>of associated STAs and 2) the</a:t>
            </a:r>
            <a:r>
              <a:rPr lang="en-US" altLang="ko-KR" sz="1400" b="1" dirty="0">
                <a:solidFill>
                  <a:schemeClr val="tx1"/>
                </a:solidFill>
              </a:rPr>
              <a:t> subchannel on which the STAs is parking</a:t>
            </a:r>
            <a:endParaRPr lang="ko-KR" altLang="en-US" sz="1400" b="1" dirty="0">
              <a:solidFill>
                <a:schemeClr val="tx1"/>
              </a:solidFill>
            </a:endParaRPr>
          </a:p>
        </p:txBody>
      </p:sp>
      <p:sp>
        <p:nvSpPr>
          <p:cNvPr id="126" name="TextBox 125"/>
          <p:cNvSpPr txBox="1"/>
          <p:nvPr/>
        </p:nvSpPr>
        <p:spPr>
          <a:xfrm>
            <a:off x="247222" y="3505785"/>
            <a:ext cx="892721" cy="415498"/>
          </a:xfrm>
          <a:prstGeom prst="rect">
            <a:avLst/>
          </a:prstGeom>
          <a:noFill/>
        </p:spPr>
        <p:txBody>
          <a:bodyPr wrap="square" rtlCol="0">
            <a:spAutoFit/>
          </a:bodyPr>
          <a:lstStyle/>
          <a:p>
            <a:pPr algn="ctr"/>
            <a:r>
              <a:rPr lang="en-US" altLang="ko-KR" sz="1200" b="1" dirty="0">
                <a:solidFill>
                  <a:schemeClr val="tx1"/>
                </a:solidFill>
              </a:rPr>
              <a:t>AP</a:t>
            </a:r>
            <a:br>
              <a:rPr lang="en-US" altLang="ko-KR" sz="1200" b="1" dirty="0">
                <a:solidFill>
                  <a:schemeClr val="tx1"/>
                </a:solidFill>
              </a:rPr>
            </a:br>
            <a:r>
              <a:rPr lang="en-US" altLang="ko-KR" sz="900" dirty="0">
                <a:solidFill>
                  <a:schemeClr val="tx1"/>
                </a:solidFill>
              </a:rPr>
              <a:t>(320 MHz)</a:t>
            </a:r>
            <a:endParaRPr lang="ko-KR" altLang="en-US" sz="1200" dirty="0">
              <a:solidFill>
                <a:schemeClr val="tx1"/>
              </a:solidFill>
            </a:endParaRPr>
          </a:p>
        </p:txBody>
      </p:sp>
      <p:cxnSp>
        <p:nvCxnSpPr>
          <p:cNvPr id="127" name="직선 화살표 연결선 126"/>
          <p:cNvCxnSpPr/>
          <p:nvPr/>
        </p:nvCxnSpPr>
        <p:spPr bwMode="auto">
          <a:xfrm>
            <a:off x="1144277" y="4157629"/>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28" name="직선 화살표 연결선 127"/>
          <p:cNvCxnSpPr/>
          <p:nvPr/>
        </p:nvCxnSpPr>
        <p:spPr bwMode="auto">
          <a:xfrm>
            <a:off x="1144277" y="3719588"/>
            <a:ext cx="7668000" cy="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sp>
        <p:nvSpPr>
          <p:cNvPr id="129" name="TextBox 128"/>
          <p:cNvSpPr txBox="1"/>
          <p:nvPr/>
        </p:nvSpPr>
        <p:spPr>
          <a:xfrm>
            <a:off x="956236" y="3348803"/>
            <a:ext cx="637121" cy="246221"/>
          </a:xfrm>
          <a:prstGeom prst="rect">
            <a:avLst/>
          </a:prstGeom>
          <a:noFill/>
        </p:spPr>
        <p:txBody>
          <a:bodyPr wrap="square" rtlCol="0">
            <a:spAutoFit/>
          </a:bodyPr>
          <a:lstStyle/>
          <a:p>
            <a:pPr algn="ctr"/>
            <a:r>
              <a:rPr lang="en-US" altLang="ko-KR" sz="1000" b="1" dirty="0">
                <a:solidFill>
                  <a:schemeClr val="tx1"/>
                </a:solidFill>
              </a:rPr>
              <a:t>S160</a:t>
            </a:r>
            <a:endParaRPr lang="ko-KR" altLang="en-US" sz="1000" b="1" dirty="0">
              <a:solidFill>
                <a:schemeClr val="tx1"/>
              </a:solidFill>
            </a:endParaRPr>
          </a:p>
        </p:txBody>
      </p:sp>
      <p:sp>
        <p:nvSpPr>
          <p:cNvPr id="130" name="TextBox 129"/>
          <p:cNvSpPr txBox="1"/>
          <p:nvPr/>
        </p:nvSpPr>
        <p:spPr>
          <a:xfrm>
            <a:off x="956236" y="3839155"/>
            <a:ext cx="637121" cy="246221"/>
          </a:xfrm>
          <a:prstGeom prst="rect">
            <a:avLst/>
          </a:prstGeom>
          <a:noFill/>
        </p:spPr>
        <p:txBody>
          <a:bodyPr wrap="square" rtlCol="0">
            <a:spAutoFit/>
          </a:bodyPr>
          <a:lstStyle/>
          <a:p>
            <a:pPr algn="ctr"/>
            <a:r>
              <a:rPr lang="en-US" altLang="ko-KR" sz="1000" b="1" dirty="0">
                <a:solidFill>
                  <a:schemeClr val="tx1"/>
                </a:solidFill>
              </a:rPr>
              <a:t>P160</a:t>
            </a:r>
            <a:endParaRPr lang="ko-KR" altLang="en-US" sz="1000" b="1" dirty="0">
              <a:solidFill>
                <a:schemeClr val="tx1"/>
              </a:solidFill>
            </a:endParaRPr>
          </a:p>
        </p:txBody>
      </p:sp>
      <p:sp>
        <p:nvSpPr>
          <p:cNvPr id="131" name="TextBox 130"/>
          <p:cNvSpPr txBox="1"/>
          <p:nvPr/>
        </p:nvSpPr>
        <p:spPr>
          <a:xfrm>
            <a:off x="247222" y="4373633"/>
            <a:ext cx="892721" cy="738664"/>
          </a:xfrm>
          <a:prstGeom prst="rect">
            <a:avLst/>
          </a:prstGeom>
          <a:noFill/>
        </p:spPr>
        <p:txBody>
          <a:bodyPr wrap="square" rtlCol="0">
            <a:spAutoFit/>
          </a:bodyPr>
          <a:lstStyle/>
          <a:p>
            <a:pPr algn="ctr"/>
            <a:r>
              <a:rPr lang="en-US" altLang="ko-KR" sz="1200" b="1" dirty="0">
                <a:solidFill>
                  <a:schemeClr val="tx1"/>
                </a:solidFill>
              </a:rPr>
              <a:t>DSO STA1</a:t>
            </a:r>
            <a:br>
              <a:rPr lang="en-US" altLang="ko-KR" sz="1200" b="1" dirty="0">
                <a:solidFill>
                  <a:schemeClr val="tx1"/>
                </a:solidFill>
              </a:rPr>
            </a:br>
            <a:r>
              <a:rPr lang="en-US" altLang="ko-KR" sz="900" b="1" dirty="0">
                <a:solidFill>
                  <a:schemeClr val="tx1"/>
                </a:solidFill>
              </a:rPr>
              <a:t>AID 8</a:t>
            </a:r>
            <a:br>
              <a:rPr lang="en-US" altLang="ko-KR" sz="1200" b="1" dirty="0">
                <a:solidFill>
                  <a:schemeClr val="tx1"/>
                </a:solidFill>
              </a:rPr>
            </a:br>
            <a:r>
              <a:rPr lang="en-US" altLang="ko-KR" sz="900" dirty="0">
                <a:solidFill>
                  <a:schemeClr val="tx1"/>
                </a:solidFill>
              </a:rPr>
              <a:t>(160 MHz)</a:t>
            </a:r>
            <a:endParaRPr lang="ko-KR" altLang="en-US" sz="900" b="1" dirty="0">
              <a:solidFill>
                <a:schemeClr val="tx1"/>
              </a:solidFill>
            </a:endParaRPr>
          </a:p>
        </p:txBody>
      </p:sp>
      <p:cxnSp>
        <p:nvCxnSpPr>
          <p:cNvPr id="132" name="직선 화살표 연결선 131"/>
          <p:cNvCxnSpPr/>
          <p:nvPr/>
        </p:nvCxnSpPr>
        <p:spPr bwMode="auto">
          <a:xfrm>
            <a:off x="1144277" y="5174205"/>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33" name="직선 화살표 연결선 132"/>
          <p:cNvCxnSpPr/>
          <p:nvPr/>
        </p:nvCxnSpPr>
        <p:spPr bwMode="auto">
          <a:xfrm>
            <a:off x="1144277" y="4741564"/>
            <a:ext cx="7668000" cy="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sp>
        <p:nvSpPr>
          <p:cNvPr id="134" name="TextBox 133"/>
          <p:cNvSpPr txBox="1"/>
          <p:nvPr/>
        </p:nvSpPr>
        <p:spPr>
          <a:xfrm>
            <a:off x="956236" y="4415643"/>
            <a:ext cx="637121" cy="246221"/>
          </a:xfrm>
          <a:prstGeom prst="rect">
            <a:avLst/>
          </a:prstGeom>
          <a:noFill/>
        </p:spPr>
        <p:txBody>
          <a:bodyPr wrap="square" rtlCol="0">
            <a:spAutoFit/>
          </a:bodyPr>
          <a:lstStyle/>
          <a:p>
            <a:pPr algn="ctr"/>
            <a:r>
              <a:rPr lang="en-US" altLang="ko-KR" sz="1000" b="1" dirty="0">
                <a:solidFill>
                  <a:schemeClr val="tx1"/>
                </a:solidFill>
              </a:rPr>
              <a:t>S160</a:t>
            </a:r>
            <a:endParaRPr lang="ko-KR" altLang="en-US" sz="1000" b="1" dirty="0">
              <a:solidFill>
                <a:schemeClr val="tx1"/>
              </a:solidFill>
            </a:endParaRPr>
          </a:p>
        </p:txBody>
      </p:sp>
      <p:sp>
        <p:nvSpPr>
          <p:cNvPr id="135" name="TextBox 134"/>
          <p:cNvSpPr txBox="1"/>
          <p:nvPr/>
        </p:nvSpPr>
        <p:spPr>
          <a:xfrm>
            <a:off x="956236" y="4828575"/>
            <a:ext cx="637121" cy="246221"/>
          </a:xfrm>
          <a:prstGeom prst="rect">
            <a:avLst/>
          </a:prstGeom>
          <a:noFill/>
        </p:spPr>
        <p:txBody>
          <a:bodyPr wrap="square" rtlCol="0">
            <a:spAutoFit/>
          </a:bodyPr>
          <a:lstStyle/>
          <a:p>
            <a:pPr algn="ctr"/>
            <a:r>
              <a:rPr lang="en-US" altLang="ko-KR" sz="1000" b="1" dirty="0">
                <a:solidFill>
                  <a:schemeClr val="tx1"/>
                </a:solidFill>
              </a:rPr>
              <a:t>P160</a:t>
            </a:r>
            <a:endParaRPr lang="ko-KR" altLang="en-US" sz="1000" b="1" dirty="0">
              <a:solidFill>
                <a:schemeClr val="tx1"/>
              </a:solidFill>
            </a:endParaRPr>
          </a:p>
        </p:txBody>
      </p:sp>
      <p:sp>
        <p:nvSpPr>
          <p:cNvPr id="136" name="TextBox 135"/>
          <p:cNvSpPr txBox="1"/>
          <p:nvPr/>
        </p:nvSpPr>
        <p:spPr>
          <a:xfrm>
            <a:off x="247222" y="5439158"/>
            <a:ext cx="892721" cy="738664"/>
          </a:xfrm>
          <a:prstGeom prst="rect">
            <a:avLst/>
          </a:prstGeom>
          <a:noFill/>
        </p:spPr>
        <p:txBody>
          <a:bodyPr wrap="square" rtlCol="0">
            <a:spAutoFit/>
          </a:bodyPr>
          <a:lstStyle/>
          <a:p>
            <a:pPr algn="ctr"/>
            <a:r>
              <a:rPr lang="en-US" altLang="ko-KR" sz="1200" b="1" dirty="0">
                <a:solidFill>
                  <a:schemeClr val="tx1"/>
                </a:solidFill>
              </a:rPr>
              <a:t>DSO</a:t>
            </a:r>
            <a:br>
              <a:rPr lang="en-US" altLang="ko-KR" sz="1200" b="1" dirty="0">
                <a:solidFill>
                  <a:schemeClr val="tx1"/>
                </a:solidFill>
              </a:rPr>
            </a:br>
            <a:r>
              <a:rPr lang="en-US" altLang="ko-KR" sz="1200" b="1" dirty="0">
                <a:solidFill>
                  <a:schemeClr val="tx1"/>
                </a:solidFill>
              </a:rPr>
              <a:t>STA2</a:t>
            </a:r>
            <a:br>
              <a:rPr lang="en-US" altLang="ko-KR" sz="1200" b="1" dirty="0">
                <a:solidFill>
                  <a:schemeClr val="tx1"/>
                </a:solidFill>
              </a:rPr>
            </a:br>
            <a:r>
              <a:rPr lang="en-US" altLang="ko-KR" sz="900" b="1" dirty="0">
                <a:solidFill>
                  <a:schemeClr val="tx1"/>
                </a:solidFill>
              </a:rPr>
              <a:t>AID 9</a:t>
            </a:r>
            <a:endParaRPr lang="en-US" altLang="ko-KR" sz="1200" b="1" dirty="0">
              <a:solidFill>
                <a:schemeClr val="tx1"/>
              </a:solidFill>
            </a:endParaRPr>
          </a:p>
          <a:p>
            <a:pPr algn="ctr"/>
            <a:r>
              <a:rPr lang="en-US" altLang="ko-KR" sz="900" dirty="0">
                <a:solidFill>
                  <a:schemeClr val="tx1"/>
                </a:solidFill>
              </a:rPr>
              <a:t>(160 MHz)</a:t>
            </a:r>
            <a:endParaRPr lang="ko-KR" altLang="en-US" sz="900" dirty="0">
              <a:solidFill>
                <a:schemeClr val="tx1"/>
              </a:solidFill>
            </a:endParaRPr>
          </a:p>
        </p:txBody>
      </p:sp>
      <p:cxnSp>
        <p:nvCxnSpPr>
          <p:cNvPr id="137" name="직선 화살표 연결선 136"/>
          <p:cNvCxnSpPr/>
          <p:nvPr/>
        </p:nvCxnSpPr>
        <p:spPr bwMode="auto">
          <a:xfrm>
            <a:off x="1144277" y="6241249"/>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38" name="직선 화살표 연결선 137"/>
          <p:cNvCxnSpPr/>
          <p:nvPr/>
        </p:nvCxnSpPr>
        <p:spPr bwMode="auto">
          <a:xfrm>
            <a:off x="1144277" y="5808608"/>
            <a:ext cx="7668000" cy="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sp>
        <p:nvSpPr>
          <p:cNvPr id="139" name="TextBox 138"/>
          <p:cNvSpPr txBox="1"/>
          <p:nvPr/>
        </p:nvSpPr>
        <p:spPr>
          <a:xfrm>
            <a:off x="956236" y="5487961"/>
            <a:ext cx="637121" cy="246221"/>
          </a:xfrm>
          <a:prstGeom prst="rect">
            <a:avLst/>
          </a:prstGeom>
          <a:noFill/>
        </p:spPr>
        <p:txBody>
          <a:bodyPr wrap="square" rtlCol="0">
            <a:spAutoFit/>
          </a:bodyPr>
          <a:lstStyle/>
          <a:p>
            <a:pPr algn="ctr"/>
            <a:r>
              <a:rPr lang="en-US" altLang="ko-KR" sz="1000" b="1" dirty="0">
                <a:solidFill>
                  <a:schemeClr val="tx1"/>
                </a:solidFill>
              </a:rPr>
              <a:t>S160</a:t>
            </a:r>
            <a:endParaRPr lang="ko-KR" altLang="en-US" sz="1000" b="1" dirty="0">
              <a:solidFill>
                <a:schemeClr val="tx1"/>
              </a:solidFill>
            </a:endParaRPr>
          </a:p>
        </p:txBody>
      </p:sp>
      <p:sp>
        <p:nvSpPr>
          <p:cNvPr id="140" name="TextBox 139"/>
          <p:cNvSpPr txBox="1"/>
          <p:nvPr/>
        </p:nvSpPr>
        <p:spPr>
          <a:xfrm>
            <a:off x="956236" y="5895025"/>
            <a:ext cx="637121" cy="246221"/>
          </a:xfrm>
          <a:prstGeom prst="rect">
            <a:avLst/>
          </a:prstGeom>
          <a:noFill/>
        </p:spPr>
        <p:txBody>
          <a:bodyPr wrap="square" rtlCol="0">
            <a:spAutoFit/>
          </a:bodyPr>
          <a:lstStyle/>
          <a:p>
            <a:pPr algn="ctr"/>
            <a:r>
              <a:rPr lang="en-US" altLang="ko-KR" sz="1000" b="1" dirty="0">
                <a:solidFill>
                  <a:schemeClr val="tx1"/>
                </a:solidFill>
              </a:rPr>
              <a:t>P160</a:t>
            </a:r>
            <a:endParaRPr lang="ko-KR" altLang="en-US" sz="1000" b="1" dirty="0">
              <a:solidFill>
                <a:schemeClr val="tx1"/>
              </a:solidFill>
            </a:endParaRPr>
          </a:p>
        </p:txBody>
      </p:sp>
      <p:cxnSp>
        <p:nvCxnSpPr>
          <p:cNvPr id="141" name="직선 화살표 연결선 140"/>
          <p:cNvCxnSpPr/>
          <p:nvPr/>
        </p:nvCxnSpPr>
        <p:spPr bwMode="auto">
          <a:xfrm>
            <a:off x="3240325"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42" name="모서리가 둥근 직사각형 141"/>
          <p:cNvSpPr/>
          <p:nvPr/>
        </p:nvSpPr>
        <p:spPr bwMode="auto">
          <a:xfrm>
            <a:off x="2466560" y="3178974"/>
            <a:ext cx="6230379" cy="3155426"/>
          </a:xfrm>
          <a:prstGeom prst="roundRect">
            <a:avLst>
              <a:gd name="adj" fmla="val 119"/>
            </a:avLst>
          </a:prstGeom>
          <a:noFill/>
          <a:ln w="12700"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3" name="직선 화살표 연결선 142"/>
          <p:cNvCxnSpPr/>
          <p:nvPr/>
        </p:nvCxnSpPr>
        <p:spPr bwMode="auto">
          <a:xfrm>
            <a:off x="3950145"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44" name="직사각형 143"/>
          <p:cNvSpPr/>
          <p:nvPr/>
        </p:nvSpPr>
        <p:spPr bwMode="auto">
          <a:xfrm>
            <a:off x="1491115" y="3982054"/>
            <a:ext cx="568726" cy="1755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900" b="1" i="0" u="none" strike="noStrike" cap="none" normalizeH="0" baseline="0" dirty="0">
                <a:ln>
                  <a:noFill/>
                </a:ln>
                <a:solidFill>
                  <a:schemeClr val="tx1"/>
                </a:solidFill>
                <a:effectLst/>
                <a:latin typeface="Times New Roman" pitchFamily="16" charset="0"/>
                <a:ea typeface="MS Gothic" charset="-128"/>
              </a:rPr>
              <a:t>Beacon</a:t>
            </a:r>
            <a:endParaRPr kumimoji="0" lang="ko-KR" altLang="en-US" sz="900" b="1" i="0" u="none" strike="noStrike" cap="none" normalizeH="0" baseline="0" dirty="0">
              <a:ln>
                <a:noFill/>
              </a:ln>
              <a:solidFill>
                <a:schemeClr val="tx1"/>
              </a:solidFill>
              <a:effectLst/>
              <a:latin typeface="Times New Roman" pitchFamily="16" charset="0"/>
              <a:ea typeface="MS Gothic" charset="-128"/>
            </a:endParaRPr>
          </a:p>
        </p:txBody>
      </p:sp>
      <p:sp>
        <p:nvSpPr>
          <p:cNvPr id="145" name="TextBox 144"/>
          <p:cNvSpPr txBox="1"/>
          <p:nvPr/>
        </p:nvSpPr>
        <p:spPr>
          <a:xfrm>
            <a:off x="1213812" y="4159553"/>
            <a:ext cx="1283236" cy="246221"/>
          </a:xfrm>
          <a:prstGeom prst="rect">
            <a:avLst/>
          </a:prstGeom>
          <a:noFill/>
        </p:spPr>
        <p:txBody>
          <a:bodyPr wrap="square" rtlCol="0">
            <a:spAutoFit/>
          </a:bodyPr>
          <a:lstStyle/>
          <a:p>
            <a:pPr algn="ctr"/>
            <a:r>
              <a:rPr lang="en-US" altLang="ko-KR" sz="1000" b="1" dirty="0">
                <a:solidFill>
                  <a:srgbClr val="0070C0"/>
                </a:solidFill>
              </a:rPr>
              <a:t>Broadcast TWT IE</a:t>
            </a:r>
            <a:endParaRPr lang="ko-KR" altLang="en-US" sz="1000" b="1" dirty="0">
              <a:solidFill>
                <a:srgbClr val="0070C0"/>
              </a:solidFill>
            </a:endParaRPr>
          </a:p>
        </p:txBody>
      </p:sp>
      <p:pic>
        <p:nvPicPr>
          <p:cNvPr id="146" name="그림 145"/>
          <p:cNvPicPr>
            <a:picLocks noChangeAspect="1"/>
          </p:cNvPicPr>
          <p:nvPr/>
        </p:nvPicPr>
        <p:blipFill>
          <a:blip r:embed="rId2"/>
          <a:stretch>
            <a:fillRect/>
          </a:stretch>
        </p:blipFill>
        <p:spPr>
          <a:xfrm>
            <a:off x="1231305" y="4063146"/>
            <a:ext cx="253574" cy="94483"/>
          </a:xfrm>
          <a:prstGeom prst="rect">
            <a:avLst/>
          </a:prstGeom>
        </p:spPr>
      </p:pic>
      <p:sp>
        <p:nvSpPr>
          <p:cNvPr id="147" name="직사각형 146"/>
          <p:cNvSpPr/>
          <p:nvPr/>
        </p:nvSpPr>
        <p:spPr bwMode="auto">
          <a:xfrm>
            <a:off x="2726163" y="3280926"/>
            <a:ext cx="514162" cy="8767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Basic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TF</a:t>
            </a:r>
            <a:endParaRPr kumimoji="0" lang="en-US" altLang="ko-KR" sz="900" b="1" i="0" u="none" strike="noStrike" cap="none" normalizeH="0" baseline="0" dirty="0">
              <a:ln>
                <a:noFill/>
              </a:ln>
              <a:solidFill>
                <a:schemeClr val="tx1"/>
              </a:solidFill>
              <a:effectLst/>
            </a:endParaRPr>
          </a:p>
        </p:txBody>
      </p:sp>
      <p:pic>
        <p:nvPicPr>
          <p:cNvPr id="148" name="그림 147"/>
          <p:cNvPicPr>
            <a:picLocks noChangeAspect="1"/>
          </p:cNvPicPr>
          <p:nvPr/>
        </p:nvPicPr>
        <p:blipFill>
          <a:blip r:embed="rId2"/>
          <a:stretch>
            <a:fillRect/>
          </a:stretch>
        </p:blipFill>
        <p:spPr>
          <a:xfrm>
            <a:off x="6235376" y="4063146"/>
            <a:ext cx="253574" cy="94483"/>
          </a:xfrm>
          <a:prstGeom prst="rect">
            <a:avLst/>
          </a:prstGeom>
        </p:spPr>
      </p:pic>
      <p:cxnSp>
        <p:nvCxnSpPr>
          <p:cNvPr id="149" name="직선 화살표 연결선 148"/>
          <p:cNvCxnSpPr/>
          <p:nvPr/>
        </p:nvCxnSpPr>
        <p:spPr bwMode="auto">
          <a:xfrm>
            <a:off x="2059840" y="3719884"/>
            <a:ext cx="40672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0" name="TextBox 149"/>
          <p:cNvSpPr txBox="1"/>
          <p:nvPr/>
        </p:nvSpPr>
        <p:spPr>
          <a:xfrm>
            <a:off x="1586127" y="3319774"/>
            <a:ext cx="1366078" cy="400110"/>
          </a:xfrm>
          <a:prstGeom prst="rect">
            <a:avLst/>
          </a:prstGeom>
          <a:noFill/>
        </p:spPr>
        <p:txBody>
          <a:bodyPr wrap="square" rtlCol="0">
            <a:spAutoFit/>
          </a:bodyPr>
          <a:lstStyle/>
          <a:p>
            <a:pPr algn="ctr"/>
            <a:r>
              <a:rPr lang="en-US" altLang="ko-KR" sz="1000" b="1" dirty="0">
                <a:solidFill>
                  <a:schemeClr val="tx1"/>
                </a:solidFill>
              </a:rPr>
              <a:t>Broadcast</a:t>
            </a:r>
            <a:br>
              <a:rPr lang="en-US" altLang="ko-KR" sz="1000" b="1" dirty="0">
                <a:solidFill>
                  <a:schemeClr val="tx1"/>
                </a:solidFill>
              </a:rPr>
            </a:br>
            <a:r>
              <a:rPr lang="en-US" altLang="ko-KR" sz="1000" b="1" dirty="0">
                <a:solidFill>
                  <a:schemeClr val="tx1"/>
                </a:solidFill>
              </a:rPr>
              <a:t>TWT 1</a:t>
            </a:r>
            <a:endParaRPr lang="ko-KR" altLang="en-US" sz="1000" b="1" dirty="0">
              <a:solidFill>
                <a:schemeClr val="tx1"/>
              </a:solidFill>
            </a:endParaRPr>
          </a:p>
        </p:txBody>
      </p:sp>
      <p:sp>
        <p:nvSpPr>
          <p:cNvPr id="151" name="직사각형 150"/>
          <p:cNvSpPr/>
          <p:nvPr/>
        </p:nvSpPr>
        <p:spPr bwMode="auto">
          <a:xfrm>
            <a:off x="3433302" y="4566454"/>
            <a:ext cx="516843" cy="1755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PS-P</a:t>
            </a:r>
            <a:endParaRPr kumimoji="0" lang="ko-KR" altLang="en-US" sz="900" b="1" i="0" u="none" strike="noStrike" cap="none" normalizeH="0" baseline="0" dirty="0">
              <a:ln>
                <a:noFill/>
              </a:ln>
              <a:solidFill>
                <a:schemeClr val="tx1"/>
              </a:solidFill>
              <a:effectLst/>
            </a:endParaRPr>
          </a:p>
        </p:txBody>
      </p:sp>
      <p:sp>
        <p:nvSpPr>
          <p:cNvPr id="152" name="직사각형 151"/>
          <p:cNvSpPr/>
          <p:nvPr/>
        </p:nvSpPr>
        <p:spPr bwMode="auto">
          <a:xfrm>
            <a:off x="3433302" y="6065674"/>
            <a:ext cx="516843" cy="1755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900" b="1" dirty="0">
                <a:solidFill>
                  <a:schemeClr val="tx1"/>
                </a:solidFill>
              </a:rPr>
              <a:t>QoS N</a:t>
            </a:r>
            <a:endParaRPr lang="ko-KR" altLang="en-US" sz="900" b="1" dirty="0">
              <a:solidFill>
                <a:schemeClr val="tx1"/>
              </a:solidFill>
            </a:endParaRPr>
          </a:p>
        </p:txBody>
      </p:sp>
      <p:cxnSp>
        <p:nvCxnSpPr>
          <p:cNvPr id="153" name="직선 화살표 연결선 152"/>
          <p:cNvCxnSpPr/>
          <p:nvPr/>
        </p:nvCxnSpPr>
        <p:spPr bwMode="auto">
          <a:xfrm>
            <a:off x="3433302"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54" name="직선 화살표 연결선 153"/>
          <p:cNvCxnSpPr/>
          <p:nvPr/>
        </p:nvCxnSpPr>
        <p:spPr bwMode="auto">
          <a:xfrm>
            <a:off x="4562531"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55" name="직사각형 154"/>
          <p:cNvSpPr/>
          <p:nvPr/>
        </p:nvSpPr>
        <p:spPr bwMode="auto">
          <a:xfrm>
            <a:off x="4146763" y="3280926"/>
            <a:ext cx="415768" cy="8767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M-STABA</a:t>
            </a:r>
            <a:endParaRPr kumimoji="0" lang="en-US" altLang="ko-KR" sz="900" b="1" i="0" u="none" strike="noStrike" cap="none" normalizeH="0" baseline="0" dirty="0">
              <a:ln>
                <a:noFill/>
              </a:ln>
              <a:solidFill>
                <a:schemeClr val="tx1"/>
              </a:solidFill>
              <a:effectLst/>
            </a:endParaRPr>
          </a:p>
        </p:txBody>
      </p:sp>
      <p:sp>
        <p:nvSpPr>
          <p:cNvPr id="156" name="직사각형 155"/>
          <p:cNvSpPr/>
          <p:nvPr/>
        </p:nvSpPr>
        <p:spPr bwMode="auto">
          <a:xfrm>
            <a:off x="4761706" y="3280926"/>
            <a:ext cx="715786" cy="8767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DL MU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PPDU</a:t>
            </a:r>
            <a:endParaRPr kumimoji="0" lang="ko-KR" altLang="en-US" sz="900" b="1" i="0" u="none" strike="noStrike" cap="none" normalizeH="0" baseline="0" dirty="0">
              <a:ln>
                <a:noFill/>
              </a:ln>
              <a:solidFill>
                <a:schemeClr val="tx1"/>
              </a:solidFill>
              <a:effectLst/>
            </a:endParaRPr>
          </a:p>
        </p:txBody>
      </p:sp>
      <p:cxnSp>
        <p:nvCxnSpPr>
          <p:cNvPr id="157" name="직선 화살표 연결선 156"/>
          <p:cNvCxnSpPr/>
          <p:nvPr/>
        </p:nvCxnSpPr>
        <p:spPr bwMode="auto">
          <a:xfrm>
            <a:off x="4146763"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58" name="직선 화살표 연결선 157"/>
          <p:cNvCxnSpPr/>
          <p:nvPr/>
        </p:nvCxnSpPr>
        <p:spPr bwMode="auto">
          <a:xfrm>
            <a:off x="4761706"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59" name="직선 화살표 연결선 158"/>
          <p:cNvCxnSpPr/>
          <p:nvPr/>
        </p:nvCxnSpPr>
        <p:spPr bwMode="auto">
          <a:xfrm>
            <a:off x="5477492"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60" name="직사각형 159"/>
          <p:cNvSpPr/>
          <p:nvPr/>
        </p:nvSpPr>
        <p:spPr bwMode="auto">
          <a:xfrm>
            <a:off x="5671521" y="4566454"/>
            <a:ext cx="357373" cy="1755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BA</a:t>
            </a:r>
            <a:endParaRPr kumimoji="0" lang="ko-KR" altLang="en-US" sz="900" b="1" i="0" u="none" strike="noStrike" cap="none" normalizeH="0" baseline="0" dirty="0">
              <a:ln>
                <a:noFill/>
              </a:ln>
              <a:solidFill>
                <a:schemeClr val="tx1"/>
              </a:solidFill>
              <a:effectLst/>
            </a:endParaRPr>
          </a:p>
        </p:txBody>
      </p:sp>
      <p:cxnSp>
        <p:nvCxnSpPr>
          <p:cNvPr id="161" name="직선 화살표 연결선 160"/>
          <p:cNvCxnSpPr/>
          <p:nvPr/>
        </p:nvCxnSpPr>
        <p:spPr bwMode="auto">
          <a:xfrm>
            <a:off x="5671521"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62" name="직사각형 161"/>
          <p:cNvSpPr/>
          <p:nvPr/>
        </p:nvSpPr>
        <p:spPr bwMode="auto">
          <a:xfrm>
            <a:off x="5671521" y="6065674"/>
            <a:ext cx="357373" cy="1755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BA</a:t>
            </a:r>
            <a:endParaRPr kumimoji="0" lang="ko-KR" altLang="en-US" sz="900" b="1" i="0" u="none" strike="noStrike" cap="none" normalizeH="0" baseline="0" dirty="0">
              <a:ln>
                <a:noFill/>
              </a:ln>
              <a:solidFill>
                <a:schemeClr val="tx1"/>
              </a:solidFill>
              <a:effectLst/>
            </a:endParaRPr>
          </a:p>
        </p:txBody>
      </p:sp>
      <p:cxnSp>
        <p:nvCxnSpPr>
          <p:cNvPr id="163" name="직선 화살표 연결선 162"/>
          <p:cNvCxnSpPr/>
          <p:nvPr/>
        </p:nvCxnSpPr>
        <p:spPr bwMode="auto">
          <a:xfrm>
            <a:off x="6026531"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64" name="직사각형 163"/>
          <p:cNvSpPr/>
          <p:nvPr/>
        </p:nvSpPr>
        <p:spPr bwMode="auto">
          <a:xfrm>
            <a:off x="6495185" y="3280926"/>
            <a:ext cx="514162" cy="8767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Basic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TF</a:t>
            </a:r>
            <a:endParaRPr kumimoji="0" lang="en-US" altLang="ko-KR" sz="900" b="1" i="0" u="none" strike="noStrike" cap="none" normalizeH="0" baseline="0" dirty="0">
              <a:ln>
                <a:noFill/>
              </a:ln>
              <a:solidFill>
                <a:schemeClr val="tx1"/>
              </a:solidFill>
              <a:effectLst/>
            </a:endParaRPr>
          </a:p>
        </p:txBody>
      </p:sp>
      <p:cxnSp>
        <p:nvCxnSpPr>
          <p:cNvPr id="165" name="직선 화살표 연결선 164"/>
          <p:cNvCxnSpPr/>
          <p:nvPr/>
        </p:nvCxnSpPr>
        <p:spPr bwMode="auto">
          <a:xfrm>
            <a:off x="7009347"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66" name="직선 화살표 연결선 165"/>
          <p:cNvCxnSpPr/>
          <p:nvPr/>
        </p:nvCxnSpPr>
        <p:spPr bwMode="auto">
          <a:xfrm>
            <a:off x="7202324"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67" name="직사각형 166"/>
          <p:cNvSpPr/>
          <p:nvPr/>
        </p:nvSpPr>
        <p:spPr bwMode="auto">
          <a:xfrm>
            <a:off x="7202324" y="5808608"/>
            <a:ext cx="660820" cy="43264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900" b="1" dirty="0">
                <a:solidFill>
                  <a:schemeClr val="tx1"/>
                </a:solidFill>
              </a:rPr>
              <a:t>TB PPDU</a:t>
            </a:r>
            <a:endParaRPr lang="ko-KR" altLang="en-US" sz="900" b="1" dirty="0">
              <a:solidFill>
                <a:schemeClr val="tx1"/>
              </a:solidFill>
            </a:endParaRPr>
          </a:p>
        </p:txBody>
      </p:sp>
      <p:cxnSp>
        <p:nvCxnSpPr>
          <p:cNvPr id="168" name="직선 화살표 연결선 167"/>
          <p:cNvCxnSpPr/>
          <p:nvPr/>
        </p:nvCxnSpPr>
        <p:spPr bwMode="auto">
          <a:xfrm>
            <a:off x="7861745"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69" name="직선 화살표 연결선 168"/>
          <p:cNvCxnSpPr/>
          <p:nvPr/>
        </p:nvCxnSpPr>
        <p:spPr bwMode="auto">
          <a:xfrm>
            <a:off x="8058363"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70" name="직사각형 169"/>
          <p:cNvSpPr/>
          <p:nvPr/>
        </p:nvSpPr>
        <p:spPr bwMode="auto">
          <a:xfrm>
            <a:off x="8058363" y="3280926"/>
            <a:ext cx="415768" cy="87670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900" b="1" dirty="0">
                <a:solidFill>
                  <a:schemeClr val="tx1"/>
                </a:solidFill>
              </a:rPr>
              <a:t>M-STA</a:t>
            </a:r>
            <a:br>
              <a:rPr lang="en-US" altLang="ko-KR" sz="900" b="1" dirty="0">
                <a:solidFill>
                  <a:schemeClr val="tx1"/>
                </a:solidFill>
              </a:rPr>
            </a:br>
            <a:r>
              <a:rPr lang="en-US" altLang="ko-KR" sz="900" b="1" dirty="0">
                <a:solidFill>
                  <a:schemeClr val="tx1"/>
                </a:solidFill>
              </a:rPr>
              <a:t>BA</a:t>
            </a:r>
            <a:endParaRPr kumimoji="0" lang="en-US" altLang="ko-KR" sz="900" b="1" i="0" u="none" strike="noStrike" cap="none" normalizeH="0" baseline="0" dirty="0">
              <a:ln>
                <a:noFill/>
              </a:ln>
              <a:solidFill>
                <a:schemeClr val="tx1"/>
              </a:solidFill>
              <a:effectLst/>
            </a:endParaRPr>
          </a:p>
        </p:txBody>
      </p:sp>
      <p:pic>
        <p:nvPicPr>
          <p:cNvPr id="171" name="그림 170"/>
          <p:cNvPicPr>
            <a:picLocks noChangeAspect="1"/>
          </p:cNvPicPr>
          <p:nvPr/>
        </p:nvPicPr>
        <p:blipFill>
          <a:blip r:embed="rId2"/>
          <a:stretch>
            <a:fillRect/>
          </a:stretch>
        </p:blipFill>
        <p:spPr>
          <a:xfrm>
            <a:off x="2469472" y="4063146"/>
            <a:ext cx="253574" cy="94483"/>
          </a:xfrm>
          <a:prstGeom prst="rect">
            <a:avLst/>
          </a:prstGeom>
        </p:spPr>
      </p:pic>
      <p:sp>
        <p:nvSpPr>
          <p:cNvPr id="172" name="TextBox 171"/>
          <p:cNvSpPr txBox="1"/>
          <p:nvPr/>
        </p:nvSpPr>
        <p:spPr>
          <a:xfrm>
            <a:off x="2026036" y="4767241"/>
            <a:ext cx="3637045" cy="830997"/>
          </a:xfrm>
          <a:prstGeom prst="rect">
            <a:avLst/>
          </a:prstGeom>
          <a:solidFill>
            <a:schemeClr val="bg1"/>
          </a:solidFill>
        </p:spPr>
        <p:txBody>
          <a:bodyPr wrap="square" rtlCol="0">
            <a:spAutoFit/>
          </a:bodyPr>
          <a:lstStyle/>
          <a:p>
            <a:r>
              <a:rPr lang="en-US" altLang="ko-KR" sz="1200" dirty="0">
                <a:solidFill>
                  <a:schemeClr val="tx1"/>
                </a:solidFill>
              </a:rPr>
              <a:t>After receiving the Broadcast R-TWT IE, STA1 finishes transitioning to the awake state exactly when the service period arrives and completes changing the operating bandwidth to S160</a:t>
            </a:r>
            <a:endParaRPr lang="ko-KR" altLang="en-US" sz="1200" dirty="0">
              <a:solidFill>
                <a:schemeClr val="tx1"/>
              </a:solidFill>
            </a:endParaRPr>
          </a:p>
        </p:txBody>
      </p:sp>
      <p:cxnSp>
        <p:nvCxnSpPr>
          <p:cNvPr id="173" name="직선 화살표 연결선 172"/>
          <p:cNvCxnSpPr/>
          <p:nvPr/>
        </p:nvCxnSpPr>
        <p:spPr bwMode="auto">
          <a:xfrm>
            <a:off x="2059840" y="4746594"/>
            <a:ext cx="40672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4" name="TextBox 173"/>
          <p:cNvSpPr txBox="1"/>
          <p:nvPr/>
        </p:nvSpPr>
        <p:spPr>
          <a:xfrm>
            <a:off x="2005145" y="4500356"/>
            <a:ext cx="528042" cy="246221"/>
          </a:xfrm>
          <a:prstGeom prst="rect">
            <a:avLst/>
          </a:prstGeom>
          <a:noFill/>
        </p:spPr>
        <p:txBody>
          <a:bodyPr wrap="square" rtlCol="0">
            <a:spAutoFit/>
          </a:bodyPr>
          <a:lstStyle/>
          <a:p>
            <a:pPr algn="ctr"/>
            <a:r>
              <a:rPr lang="en-US" altLang="ko-KR" sz="1000" b="1" dirty="0">
                <a:solidFill>
                  <a:schemeClr val="tx1"/>
                </a:solidFill>
              </a:rPr>
              <a:t>doze</a:t>
            </a:r>
            <a:endParaRPr lang="ko-KR" altLang="en-US" sz="1000" b="1" dirty="0">
              <a:solidFill>
                <a:schemeClr val="tx1"/>
              </a:solidFill>
            </a:endParaRPr>
          </a:p>
        </p:txBody>
      </p:sp>
      <p:cxnSp>
        <p:nvCxnSpPr>
          <p:cNvPr id="175" name="직선 화살표 연결선 174"/>
          <p:cNvCxnSpPr/>
          <p:nvPr/>
        </p:nvCxnSpPr>
        <p:spPr bwMode="auto">
          <a:xfrm>
            <a:off x="2059840" y="5810759"/>
            <a:ext cx="40672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6" name="TextBox 175"/>
          <p:cNvSpPr txBox="1"/>
          <p:nvPr/>
        </p:nvSpPr>
        <p:spPr>
          <a:xfrm>
            <a:off x="2005145" y="5564521"/>
            <a:ext cx="528042" cy="246221"/>
          </a:xfrm>
          <a:prstGeom prst="rect">
            <a:avLst/>
          </a:prstGeom>
          <a:noFill/>
        </p:spPr>
        <p:txBody>
          <a:bodyPr wrap="square" rtlCol="0">
            <a:spAutoFit/>
          </a:bodyPr>
          <a:lstStyle/>
          <a:p>
            <a:pPr algn="ctr"/>
            <a:r>
              <a:rPr lang="en-US" altLang="ko-KR" sz="1000" b="1" dirty="0">
                <a:solidFill>
                  <a:schemeClr val="tx1"/>
                </a:solidFill>
              </a:rPr>
              <a:t>doze</a:t>
            </a:r>
            <a:endParaRPr lang="ko-KR" altLang="en-US" sz="1000" b="1" dirty="0">
              <a:solidFill>
                <a:schemeClr val="tx1"/>
              </a:solidFill>
            </a:endParaRPr>
          </a:p>
        </p:txBody>
      </p:sp>
      <p:sp>
        <p:nvSpPr>
          <p:cNvPr id="177" name="TextBox 176"/>
          <p:cNvSpPr txBox="1"/>
          <p:nvPr/>
        </p:nvSpPr>
        <p:spPr>
          <a:xfrm>
            <a:off x="5793210" y="4773969"/>
            <a:ext cx="3258738" cy="1015663"/>
          </a:xfrm>
          <a:prstGeom prst="rect">
            <a:avLst/>
          </a:prstGeom>
          <a:solidFill>
            <a:schemeClr val="bg1"/>
          </a:solidFill>
        </p:spPr>
        <p:txBody>
          <a:bodyPr wrap="square" rtlCol="0">
            <a:spAutoFit/>
          </a:bodyPr>
          <a:lstStyle/>
          <a:p>
            <a:r>
              <a:rPr lang="en-US" altLang="ko-KR" sz="1200" dirty="0">
                <a:solidFill>
                  <a:schemeClr val="tx1"/>
                </a:solidFill>
              </a:rPr>
              <a:t>At the end of the SP, STA1 transitions to the doze state (or to the primary subchannel). For the next TBTT and corresponding awake state, it may configure the operating bandwidth set as P160 to receive Beacon</a:t>
            </a:r>
            <a:endParaRPr lang="ko-KR" altLang="en-US" sz="1200" dirty="0">
              <a:solidFill>
                <a:schemeClr val="tx1"/>
              </a:solidFill>
            </a:endParaRPr>
          </a:p>
        </p:txBody>
      </p:sp>
      <p:sp>
        <p:nvSpPr>
          <p:cNvPr id="178" name="직사각형 177"/>
          <p:cNvSpPr/>
          <p:nvPr/>
        </p:nvSpPr>
        <p:spPr>
          <a:xfrm>
            <a:off x="7109913" y="2636335"/>
            <a:ext cx="1922759" cy="461665"/>
          </a:xfrm>
          <a:prstGeom prst="rect">
            <a:avLst/>
          </a:prstGeom>
        </p:spPr>
        <p:txBody>
          <a:bodyPr wrap="square">
            <a:spAutoFit/>
          </a:bodyPr>
          <a:lstStyle/>
          <a:p>
            <a:pPr algn="ctr"/>
            <a:r>
              <a:rPr lang="en-US" altLang="ko-KR" sz="1200" b="1" dirty="0">
                <a:solidFill>
                  <a:srgbClr val="0070C0"/>
                </a:solidFill>
              </a:rPr>
              <a:t>Trigger-enabled</a:t>
            </a:r>
            <a:br>
              <a:rPr lang="en-US" altLang="ko-KR" sz="1200" b="1" dirty="0">
                <a:solidFill>
                  <a:srgbClr val="0070C0"/>
                </a:solidFill>
              </a:rPr>
            </a:br>
            <a:r>
              <a:rPr lang="en-US" altLang="ko-KR" sz="1200" b="1" dirty="0">
                <a:solidFill>
                  <a:srgbClr val="0070C0"/>
                </a:solidFill>
              </a:rPr>
              <a:t>Broadcast R-TWT SP</a:t>
            </a:r>
            <a:endParaRPr lang="ko-KR" altLang="en-US" sz="1200" b="1" dirty="0">
              <a:solidFill>
                <a:srgbClr val="0070C0"/>
              </a:solidFill>
            </a:endParaRPr>
          </a:p>
        </p:txBody>
      </p:sp>
      <p:sp>
        <p:nvSpPr>
          <p:cNvPr id="179" name="직사각형 178"/>
          <p:cNvSpPr/>
          <p:nvPr/>
        </p:nvSpPr>
        <p:spPr bwMode="auto">
          <a:xfrm>
            <a:off x="7202324" y="4307603"/>
            <a:ext cx="660820" cy="43264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900" b="1" dirty="0">
                <a:solidFill>
                  <a:schemeClr val="tx1"/>
                </a:solidFill>
              </a:rPr>
              <a:t>TB PPDU</a:t>
            </a:r>
            <a:endParaRPr lang="ko-KR" altLang="en-US" sz="900" b="1" dirty="0">
              <a:solidFill>
                <a:schemeClr val="tx1"/>
              </a:solidFill>
            </a:endParaRPr>
          </a:p>
        </p:txBody>
      </p:sp>
      <p:cxnSp>
        <p:nvCxnSpPr>
          <p:cNvPr id="180" name="직선 화살표 연결선 179"/>
          <p:cNvCxnSpPr/>
          <p:nvPr/>
        </p:nvCxnSpPr>
        <p:spPr bwMode="auto">
          <a:xfrm>
            <a:off x="2059840" y="3116199"/>
            <a:ext cx="0" cy="3276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668067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Further Details of SP-based DSO</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100" dirty="0"/>
              <a:t>AP operates DSO within its R-TWT SP:</a:t>
            </a:r>
          </a:p>
          <a:p>
            <a:pPr lvl="1">
              <a:buFont typeface="Arial" panose="020B0604020202020204" pitchFamily="34" charset="0"/>
              <a:buChar char="•"/>
            </a:pPr>
            <a:r>
              <a:rPr lang="en-US" altLang="ko-KR" sz="1800" dirty="0"/>
              <a:t>Example of configuration of DSO information subfield</a:t>
            </a:r>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a:p>
          <a:p>
            <a:pPr lvl="2">
              <a:buFont typeface="Arial" panose="020B0604020202020204" pitchFamily="34" charset="0"/>
              <a:buChar char="•"/>
            </a:pPr>
            <a:r>
              <a:rPr lang="en-US" altLang="ko-KR" sz="1400" dirty="0"/>
              <a:t>DSO subchannel pool</a:t>
            </a:r>
          </a:p>
          <a:p>
            <a:pPr lvl="2">
              <a:buFont typeface="Arial" panose="020B0604020202020204" pitchFamily="34" charset="0"/>
              <a:buChar char="•"/>
            </a:pPr>
            <a:r>
              <a:rPr lang="en-US" altLang="ko-KR" sz="1400" dirty="0"/>
              <a:t>DSO on/off notification per R-TWT SP</a:t>
            </a:r>
          </a:p>
          <a:p>
            <a:pPr lvl="2">
              <a:buFont typeface="Arial" panose="020B0604020202020204" pitchFamily="34" charset="0"/>
              <a:buChar char="•"/>
            </a:pPr>
            <a:r>
              <a:rPr lang="en-US" altLang="ko-KR" sz="1400" dirty="0"/>
              <a:t>DSO subchannel</a:t>
            </a:r>
            <a:r>
              <a:rPr lang="ko-KR" altLang="en-US" sz="1400" dirty="0"/>
              <a:t> </a:t>
            </a:r>
            <a:r>
              <a:rPr lang="en-US" altLang="ko-KR" sz="1400" dirty="0"/>
              <a:t>scheduling info. </a:t>
            </a:r>
          </a:p>
          <a:p>
            <a:pPr lvl="2">
              <a:buFont typeface="Arial" panose="020B0604020202020204" pitchFamily="34" charset="0"/>
              <a:buChar char="•"/>
            </a:pPr>
            <a:r>
              <a:rPr lang="en-US" altLang="ko-KR" sz="1400" dirty="0"/>
              <a:t>…</a:t>
            </a:r>
            <a:endParaRPr lang="en-US" altLang="ko-KR" sz="1600" dirty="0"/>
          </a:p>
          <a:p>
            <a:pPr lvl="1">
              <a:buFont typeface="Arial" panose="020B0604020202020204" pitchFamily="34" charset="0"/>
              <a:buChar char="•"/>
            </a:pPr>
            <a:r>
              <a:rPr lang="en-US" altLang="ko-KR" sz="1800" dirty="0"/>
              <a:t>STA can switch its operating bandwidth to one of the DSO subchannels</a:t>
            </a:r>
          </a:p>
          <a:p>
            <a:pPr lvl="2">
              <a:buFont typeface="Arial" panose="020B0604020202020204" pitchFamily="34" charset="0"/>
              <a:buChar char="•"/>
            </a:pPr>
            <a:r>
              <a:rPr lang="en-US" altLang="ko-KR" sz="1400" dirty="0"/>
              <a:t>Opt. 1) Each DSO STA can move to a randomly selected subchannel among candidates in the subchannel pool (i.e., one of 80 MHz DSO subchannel within 320 MHz) announced by the DSO Info field, when it has uplink BU</a:t>
            </a:r>
          </a:p>
          <a:p>
            <a:pPr lvl="2">
              <a:buFont typeface="Arial" panose="020B0604020202020204" pitchFamily="34" charset="0"/>
              <a:buChar char="•"/>
            </a:pPr>
            <a:r>
              <a:rPr lang="en-US" altLang="ko-KR" sz="1400" dirty="0"/>
              <a:t>Opt.2 ) AP can assign subchannel(s) individually to each DSO STA</a:t>
            </a:r>
          </a:p>
          <a:p>
            <a:pPr lvl="3">
              <a:buFont typeface="Arial" panose="020B0604020202020204" pitchFamily="34" charset="0"/>
              <a:buChar char="•"/>
            </a:pPr>
            <a:r>
              <a:rPr lang="en-US" altLang="ko-KR" sz="1400" dirty="0"/>
              <a:t>(Re)association response, probe response, or (unsolicited) TWT response frame</a:t>
            </a:r>
          </a:p>
          <a:p>
            <a:pPr lvl="3">
              <a:buFont typeface="Arial" panose="020B0604020202020204" pitchFamily="34" charset="0"/>
              <a:buChar char="•"/>
            </a:pPr>
            <a:r>
              <a:rPr lang="en-US" altLang="ko-KR" sz="1400" dirty="0"/>
              <a:t>Broadcast TWT Parameter Set field format (individually assigned subfield for DSO scheduling)</a:t>
            </a:r>
          </a:p>
          <a:p>
            <a:pPr lvl="1">
              <a:buFont typeface="Arial" panose="020B0604020202020204" pitchFamily="34" charset="0"/>
              <a:buChar char="•"/>
            </a:pPr>
            <a:endParaRPr lang="en-US" altLang="ko-KR" sz="1400" dirty="0"/>
          </a:p>
        </p:txBody>
      </p:sp>
      <p:grpSp>
        <p:nvGrpSpPr>
          <p:cNvPr id="37" name="그룹 36"/>
          <p:cNvGrpSpPr/>
          <p:nvPr/>
        </p:nvGrpSpPr>
        <p:grpSpPr>
          <a:xfrm>
            <a:off x="1516156" y="2461358"/>
            <a:ext cx="6361112" cy="762000"/>
            <a:chOff x="1853660" y="4724400"/>
            <a:chExt cx="6361112" cy="762000"/>
          </a:xfrm>
        </p:grpSpPr>
        <p:sp>
          <p:nvSpPr>
            <p:cNvPr id="38" name="직사각형 37"/>
            <p:cNvSpPr/>
            <p:nvPr/>
          </p:nvSpPr>
          <p:spPr bwMode="auto">
            <a:xfrm>
              <a:off x="2356104" y="4724400"/>
              <a:ext cx="78105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a:ln>
                    <a:noFill/>
                  </a:ln>
                  <a:solidFill>
                    <a:schemeClr val="tx1"/>
                  </a:solidFill>
                  <a:effectLst/>
                  <a:latin typeface="Times New Roman" pitchFamily="16" charset="0"/>
                  <a:ea typeface="MS Gothic" charset="-128"/>
                </a:rPr>
                <a:t>Request Type</a:t>
              </a:r>
              <a:endParaRPr kumimoji="0" lang="ko-KR" altLang="en-US" sz="800" b="0" i="0" u="none" strike="noStrike" cap="none" normalizeH="0" baseline="0" dirty="0">
                <a:ln>
                  <a:noFill/>
                </a:ln>
                <a:solidFill>
                  <a:schemeClr val="tx1"/>
                </a:solidFill>
                <a:effectLst/>
                <a:latin typeface="Times New Roman" pitchFamily="16" charset="0"/>
                <a:ea typeface="MS Gothic" charset="-128"/>
              </a:endParaRPr>
            </a:p>
          </p:txBody>
        </p:sp>
        <p:sp>
          <p:nvSpPr>
            <p:cNvPr id="39" name="직사각형 38"/>
            <p:cNvSpPr/>
            <p:nvPr/>
          </p:nvSpPr>
          <p:spPr bwMode="auto">
            <a:xfrm>
              <a:off x="3137154" y="4724400"/>
              <a:ext cx="78105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a:ln>
                    <a:noFill/>
                  </a:ln>
                  <a:solidFill>
                    <a:schemeClr val="tx1"/>
                  </a:solidFill>
                  <a:effectLst/>
                  <a:latin typeface="Times New Roman" pitchFamily="16" charset="0"/>
                  <a:ea typeface="MS Gothic" charset="-128"/>
                </a:rPr>
                <a:t>Target Wake Time</a:t>
              </a:r>
              <a:endParaRPr kumimoji="0" lang="ko-KR" altLang="en-US" sz="800" b="0" i="0" u="none" strike="noStrike" cap="none" normalizeH="0" baseline="0" dirty="0">
                <a:ln>
                  <a:noFill/>
                </a:ln>
                <a:solidFill>
                  <a:schemeClr val="tx1"/>
                </a:solidFill>
                <a:effectLst/>
                <a:latin typeface="Times New Roman" pitchFamily="16" charset="0"/>
                <a:ea typeface="MS Gothic" charset="-128"/>
              </a:endParaRPr>
            </a:p>
          </p:txBody>
        </p:sp>
        <p:sp>
          <p:nvSpPr>
            <p:cNvPr id="40" name="직사각형 39"/>
            <p:cNvSpPr/>
            <p:nvPr/>
          </p:nvSpPr>
          <p:spPr bwMode="auto">
            <a:xfrm>
              <a:off x="3918204" y="4724400"/>
              <a:ext cx="894556"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a:ln>
                    <a:noFill/>
                  </a:ln>
                  <a:solidFill>
                    <a:schemeClr val="tx1"/>
                  </a:solidFill>
                  <a:effectLst/>
                  <a:latin typeface="Times New Roman" pitchFamily="16" charset="0"/>
                  <a:ea typeface="MS Gothic" charset="-128"/>
                </a:rPr>
                <a:t>Nominal Minimum TWT Wake Duration</a:t>
              </a:r>
              <a:endParaRPr kumimoji="0" lang="ko-KR" altLang="en-US" sz="800" b="0" i="0" u="none" strike="noStrike" cap="none" normalizeH="0" baseline="0" dirty="0">
                <a:ln>
                  <a:noFill/>
                </a:ln>
                <a:solidFill>
                  <a:schemeClr val="tx1"/>
                </a:solidFill>
                <a:effectLst/>
                <a:latin typeface="Times New Roman" pitchFamily="16" charset="0"/>
                <a:ea typeface="MS Gothic" charset="-128"/>
              </a:endParaRPr>
            </a:p>
          </p:txBody>
        </p:sp>
        <p:sp>
          <p:nvSpPr>
            <p:cNvPr id="41" name="직사각형 40"/>
            <p:cNvSpPr/>
            <p:nvPr/>
          </p:nvSpPr>
          <p:spPr bwMode="auto">
            <a:xfrm>
              <a:off x="4812760" y="4724400"/>
              <a:ext cx="718344"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a:ln>
                    <a:noFill/>
                  </a:ln>
                  <a:solidFill>
                    <a:schemeClr val="tx1"/>
                  </a:solidFill>
                  <a:effectLst/>
                  <a:latin typeface="Times New Roman" pitchFamily="16" charset="0"/>
                  <a:ea typeface="MS Gothic" charset="-128"/>
                </a:rPr>
                <a:t>TWT Wake Interval Mantissa</a:t>
              </a:r>
              <a:endParaRPr kumimoji="0" lang="ko-KR" altLang="en-US" sz="800" b="0" i="0" u="none" strike="noStrike" cap="none" normalizeH="0" baseline="0" dirty="0">
                <a:ln>
                  <a:noFill/>
                </a:ln>
                <a:solidFill>
                  <a:schemeClr val="tx1"/>
                </a:solidFill>
                <a:effectLst/>
                <a:latin typeface="Times New Roman" pitchFamily="16" charset="0"/>
                <a:ea typeface="MS Gothic" charset="-128"/>
              </a:endParaRPr>
            </a:p>
          </p:txBody>
        </p:sp>
        <p:sp>
          <p:nvSpPr>
            <p:cNvPr id="42" name="직사각형 41"/>
            <p:cNvSpPr/>
            <p:nvPr/>
          </p:nvSpPr>
          <p:spPr bwMode="auto">
            <a:xfrm>
              <a:off x="5531104" y="4724400"/>
              <a:ext cx="894556"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a:ln>
                    <a:noFill/>
                  </a:ln>
                  <a:solidFill>
                    <a:schemeClr val="tx1"/>
                  </a:solidFill>
                  <a:effectLst/>
                  <a:latin typeface="Times New Roman" pitchFamily="16" charset="0"/>
                  <a:ea typeface="MS Gothic" charset="-128"/>
                </a:rPr>
                <a:t>Broadcast TWT Info</a:t>
              </a:r>
              <a:endParaRPr kumimoji="0" lang="ko-KR" altLang="en-US" sz="800" b="0" i="0" u="none" strike="noStrike" cap="none" normalizeH="0" baseline="0" dirty="0">
                <a:ln>
                  <a:noFill/>
                </a:ln>
                <a:solidFill>
                  <a:schemeClr val="tx1"/>
                </a:solidFill>
                <a:effectLst/>
                <a:latin typeface="Times New Roman" pitchFamily="16" charset="0"/>
                <a:ea typeface="MS Gothic" charset="-128"/>
              </a:endParaRPr>
            </a:p>
          </p:txBody>
        </p:sp>
        <p:sp>
          <p:nvSpPr>
            <p:cNvPr id="43" name="직사각형 42"/>
            <p:cNvSpPr/>
            <p:nvPr/>
          </p:nvSpPr>
          <p:spPr bwMode="auto">
            <a:xfrm>
              <a:off x="6425660" y="4724400"/>
              <a:ext cx="894556"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a:ln>
                    <a:noFill/>
                  </a:ln>
                  <a:solidFill>
                    <a:schemeClr val="tx1"/>
                  </a:solidFill>
                  <a:effectLst/>
                  <a:latin typeface="Times New Roman" pitchFamily="16" charset="0"/>
                  <a:ea typeface="MS Gothic" charset="-128"/>
                </a:rPr>
                <a:t>Restricted</a:t>
              </a:r>
              <a:r>
                <a:rPr kumimoji="0" lang="en-US" altLang="ko-KR" sz="800" b="0" i="0" u="none" strike="noStrike" cap="none" normalizeH="0" dirty="0">
                  <a:ln>
                    <a:noFill/>
                  </a:ln>
                  <a:solidFill>
                    <a:schemeClr val="tx1"/>
                  </a:solidFill>
                  <a:effectLst/>
                  <a:latin typeface="Times New Roman" pitchFamily="16" charset="0"/>
                  <a:ea typeface="MS Gothic" charset="-128"/>
                </a:rPr>
                <a:t> TWT Traffic Info (optional)</a:t>
              </a:r>
              <a:endParaRPr kumimoji="0" lang="ko-KR" altLang="en-US" sz="800" b="0" i="0" u="none" strike="noStrike" cap="none" normalizeH="0" baseline="0" dirty="0">
                <a:ln>
                  <a:noFill/>
                </a:ln>
                <a:solidFill>
                  <a:schemeClr val="tx1"/>
                </a:solidFill>
                <a:effectLst/>
                <a:latin typeface="Times New Roman" pitchFamily="16" charset="0"/>
                <a:ea typeface="MS Gothic" charset="-128"/>
              </a:endParaRPr>
            </a:p>
          </p:txBody>
        </p:sp>
        <p:sp>
          <p:nvSpPr>
            <p:cNvPr id="44" name="직사각형 43"/>
            <p:cNvSpPr/>
            <p:nvPr/>
          </p:nvSpPr>
          <p:spPr bwMode="auto">
            <a:xfrm>
              <a:off x="7320216" y="4724400"/>
              <a:ext cx="894556" cy="381000"/>
            </a:xfrm>
            <a:prstGeom prst="rect">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dirty="0">
                  <a:solidFill>
                    <a:srgbClr val="0070C0"/>
                  </a:solidFill>
                </a:rPr>
                <a:t>DSO Info</a:t>
              </a:r>
              <a:br>
                <a:rPr lang="en-US" altLang="ko-KR" sz="800" dirty="0">
                  <a:solidFill>
                    <a:srgbClr val="0070C0"/>
                  </a:solidFill>
                </a:rPr>
              </a:br>
              <a:r>
                <a:rPr lang="en-US" altLang="ko-KR" sz="800" dirty="0">
                  <a:solidFill>
                    <a:srgbClr val="0070C0"/>
                  </a:solidFill>
                </a:rPr>
                <a:t>(optional)</a:t>
              </a:r>
              <a:endParaRPr kumimoji="0" lang="ko-KR" altLang="en-US" sz="800" b="0" i="0" u="none" strike="noStrike" cap="none" normalizeH="0" baseline="0" dirty="0">
                <a:ln>
                  <a:noFill/>
                </a:ln>
                <a:solidFill>
                  <a:srgbClr val="0070C0"/>
                </a:solidFill>
                <a:effectLst/>
              </a:endParaRPr>
            </a:p>
          </p:txBody>
        </p:sp>
        <p:sp>
          <p:nvSpPr>
            <p:cNvPr id="45" name="직사각형 44"/>
            <p:cNvSpPr/>
            <p:nvPr/>
          </p:nvSpPr>
          <p:spPr>
            <a:xfrm>
              <a:off x="1853660" y="5105400"/>
              <a:ext cx="474085" cy="215444"/>
            </a:xfrm>
            <a:prstGeom prst="rect">
              <a:avLst/>
            </a:prstGeom>
          </p:spPr>
          <p:txBody>
            <a:bodyPr wrap="square">
              <a:spAutoFit/>
            </a:bodyPr>
            <a:lstStyle/>
            <a:p>
              <a:r>
                <a:rPr lang="en-US" altLang="ko-KR" sz="800" dirty="0">
                  <a:solidFill>
                    <a:schemeClr val="tx1"/>
                  </a:solidFill>
                </a:rPr>
                <a:t>Octets: </a:t>
              </a:r>
              <a:endParaRPr lang="ko-KR" altLang="en-US" sz="800" dirty="0">
                <a:solidFill>
                  <a:schemeClr val="tx1"/>
                </a:solidFill>
              </a:endParaRPr>
            </a:p>
          </p:txBody>
        </p:sp>
        <p:sp>
          <p:nvSpPr>
            <p:cNvPr id="46" name="직사각형 45"/>
            <p:cNvSpPr/>
            <p:nvPr/>
          </p:nvSpPr>
          <p:spPr>
            <a:xfrm>
              <a:off x="2509587" y="5105400"/>
              <a:ext cx="474085" cy="215444"/>
            </a:xfrm>
            <a:prstGeom prst="rect">
              <a:avLst/>
            </a:prstGeom>
          </p:spPr>
          <p:txBody>
            <a:bodyPr wrap="square">
              <a:spAutoFit/>
            </a:bodyPr>
            <a:lstStyle/>
            <a:p>
              <a:pPr algn="ctr"/>
              <a:r>
                <a:rPr lang="en-US" altLang="ko-KR" sz="800" dirty="0">
                  <a:solidFill>
                    <a:schemeClr val="tx1"/>
                  </a:solidFill>
                </a:rPr>
                <a:t>2</a:t>
              </a:r>
              <a:endParaRPr lang="ko-KR" altLang="en-US" sz="800" dirty="0">
                <a:solidFill>
                  <a:schemeClr val="tx1"/>
                </a:solidFill>
              </a:endParaRPr>
            </a:p>
          </p:txBody>
        </p:sp>
        <p:sp>
          <p:nvSpPr>
            <p:cNvPr id="47" name="직사각형 46"/>
            <p:cNvSpPr/>
            <p:nvPr/>
          </p:nvSpPr>
          <p:spPr>
            <a:xfrm>
              <a:off x="3290636" y="5105400"/>
              <a:ext cx="474085" cy="215444"/>
            </a:xfrm>
            <a:prstGeom prst="rect">
              <a:avLst/>
            </a:prstGeom>
          </p:spPr>
          <p:txBody>
            <a:bodyPr wrap="square">
              <a:spAutoFit/>
            </a:bodyPr>
            <a:lstStyle/>
            <a:p>
              <a:pPr algn="ctr"/>
              <a:r>
                <a:rPr lang="en-US" altLang="ko-KR" sz="800" dirty="0">
                  <a:solidFill>
                    <a:schemeClr val="tx1"/>
                  </a:solidFill>
                </a:rPr>
                <a:t>2</a:t>
              </a:r>
              <a:endParaRPr lang="ko-KR" altLang="en-US" sz="800" dirty="0">
                <a:solidFill>
                  <a:schemeClr val="tx1"/>
                </a:solidFill>
              </a:endParaRPr>
            </a:p>
          </p:txBody>
        </p:sp>
        <p:sp>
          <p:nvSpPr>
            <p:cNvPr id="48" name="직사각형 47"/>
            <p:cNvSpPr/>
            <p:nvPr/>
          </p:nvSpPr>
          <p:spPr>
            <a:xfrm>
              <a:off x="4128439" y="5105400"/>
              <a:ext cx="474085" cy="215444"/>
            </a:xfrm>
            <a:prstGeom prst="rect">
              <a:avLst/>
            </a:prstGeom>
          </p:spPr>
          <p:txBody>
            <a:bodyPr wrap="square">
              <a:spAutoFit/>
            </a:bodyPr>
            <a:lstStyle/>
            <a:p>
              <a:pPr algn="ctr"/>
              <a:r>
                <a:rPr lang="en-US" altLang="ko-KR" sz="800" dirty="0">
                  <a:solidFill>
                    <a:schemeClr val="tx1"/>
                  </a:solidFill>
                </a:rPr>
                <a:t>2</a:t>
              </a:r>
              <a:endParaRPr lang="ko-KR" altLang="en-US" sz="800" dirty="0">
                <a:solidFill>
                  <a:schemeClr val="tx1"/>
                </a:solidFill>
              </a:endParaRPr>
            </a:p>
          </p:txBody>
        </p:sp>
        <p:sp>
          <p:nvSpPr>
            <p:cNvPr id="49" name="직사각형 48"/>
            <p:cNvSpPr/>
            <p:nvPr/>
          </p:nvSpPr>
          <p:spPr>
            <a:xfrm>
              <a:off x="4934889" y="5105400"/>
              <a:ext cx="474085" cy="215444"/>
            </a:xfrm>
            <a:prstGeom prst="rect">
              <a:avLst/>
            </a:prstGeom>
          </p:spPr>
          <p:txBody>
            <a:bodyPr wrap="square">
              <a:spAutoFit/>
            </a:bodyPr>
            <a:lstStyle/>
            <a:p>
              <a:pPr algn="ctr"/>
              <a:r>
                <a:rPr lang="en-US" altLang="ko-KR" sz="800" dirty="0">
                  <a:solidFill>
                    <a:schemeClr val="tx1"/>
                  </a:solidFill>
                </a:rPr>
                <a:t>2</a:t>
              </a:r>
              <a:endParaRPr lang="ko-KR" altLang="en-US" sz="800" dirty="0">
                <a:solidFill>
                  <a:schemeClr val="tx1"/>
                </a:solidFill>
              </a:endParaRPr>
            </a:p>
          </p:txBody>
        </p:sp>
        <p:sp>
          <p:nvSpPr>
            <p:cNvPr id="50" name="직사각형 49"/>
            <p:cNvSpPr/>
            <p:nvPr/>
          </p:nvSpPr>
          <p:spPr>
            <a:xfrm>
              <a:off x="5741339" y="5105400"/>
              <a:ext cx="474085" cy="215444"/>
            </a:xfrm>
            <a:prstGeom prst="rect">
              <a:avLst/>
            </a:prstGeom>
          </p:spPr>
          <p:txBody>
            <a:bodyPr wrap="square">
              <a:spAutoFit/>
            </a:bodyPr>
            <a:lstStyle/>
            <a:p>
              <a:pPr algn="ctr"/>
              <a:r>
                <a:rPr lang="en-US" altLang="ko-KR" sz="800" dirty="0">
                  <a:solidFill>
                    <a:schemeClr val="tx1"/>
                  </a:solidFill>
                </a:rPr>
                <a:t>2</a:t>
              </a:r>
              <a:endParaRPr lang="ko-KR" altLang="en-US" sz="800" dirty="0">
                <a:solidFill>
                  <a:schemeClr val="tx1"/>
                </a:solidFill>
              </a:endParaRPr>
            </a:p>
          </p:txBody>
        </p:sp>
        <p:sp>
          <p:nvSpPr>
            <p:cNvPr id="51" name="직사각형 50"/>
            <p:cNvSpPr/>
            <p:nvPr/>
          </p:nvSpPr>
          <p:spPr>
            <a:xfrm>
              <a:off x="6635895" y="5105400"/>
              <a:ext cx="474085" cy="215444"/>
            </a:xfrm>
            <a:prstGeom prst="rect">
              <a:avLst/>
            </a:prstGeom>
          </p:spPr>
          <p:txBody>
            <a:bodyPr wrap="square">
              <a:spAutoFit/>
            </a:bodyPr>
            <a:lstStyle/>
            <a:p>
              <a:pPr algn="ctr"/>
              <a:r>
                <a:rPr lang="en-US" altLang="ko-KR" sz="800" dirty="0">
                  <a:solidFill>
                    <a:schemeClr val="tx1"/>
                  </a:solidFill>
                </a:rPr>
                <a:t>0 or 3</a:t>
              </a:r>
              <a:endParaRPr lang="ko-KR" altLang="en-US" sz="800" dirty="0">
                <a:solidFill>
                  <a:schemeClr val="tx1"/>
                </a:solidFill>
              </a:endParaRPr>
            </a:p>
          </p:txBody>
        </p:sp>
        <p:sp>
          <p:nvSpPr>
            <p:cNvPr id="52" name="직사각형 51"/>
            <p:cNvSpPr/>
            <p:nvPr/>
          </p:nvSpPr>
          <p:spPr>
            <a:xfrm>
              <a:off x="7530451" y="5105400"/>
              <a:ext cx="474085" cy="215444"/>
            </a:xfrm>
            <a:prstGeom prst="rect">
              <a:avLst/>
            </a:prstGeom>
          </p:spPr>
          <p:txBody>
            <a:bodyPr wrap="square">
              <a:spAutoFit/>
            </a:bodyPr>
            <a:lstStyle/>
            <a:p>
              <a:pPr algn="ctr"/>
              <a:r>
                <a:rPr lang="en-US" altLang="ko-KR" sz="800" dirty="0">
                  <a:solidFill>
                    <a:srgbClr val="0070C0"/>
                  </a:solidFill>
                </a:rPr>
                <a:t>0 or n</a:t>
              </a:r>
              <a:endParaRPr lang="ko-KR" altLang="en-US" sz="800" dirty="0">
                <a:solidFill>
                  <a:srgbClr val="0070C0"/>
                </a:solidFill>
              </a:endParaRPr>
            </a:p>
          </p:txBody>
        </p:sp>
        <p:sp>
          <p:nvSpPr>
            <p:cNvPr id="53" name="직사각형 52"/>
            <p:cNvSpPr/>
            <p:nvPr/>
          </p:nvSpPr>
          <p:spPr>
            <a:xfrm>
              <a:off x="2355418" y="5270956"/>
              <a:ext cx="5859354" cy="215444"/>
            </a:xfrm>
            <a:prstGeom prst="rect">
              <a:avLst/>
            </a:prstGeom>
          </p:spPr>
          <p:txBody>
            <a:bodyPr wrap="square">
              <a:spAutoFit/>
            </a:bodyPr>
            <a:lstStyle/>
            <a:p>
              <a:pPr algn="ctr"/>
              <a:r>
                <a:rPr lang="en-US" altLang="ko-KR" sz="800" dirty="0">
                  <a:solidFill>
                    <a:schemeClr val="tx1"/>
                  </a:solidFill>
                </a:rPr>
                <a:t>Extension of Figure 9-790 -- Broadcast TWT Parameter Set field format</a:t>
              </a:r>
              <a:endParaRPr lang="ko-KR" altLang="en-US" sz="800" dirty="0">
                <a:solidFill>
                  <a:schemeClr val="tx1"/>
                </a:solidFill>
              </a:endParaRPr>
            </a:p>
          </p:txBody>
        </p:sp>
      </p:grpSp>
    </p:spTree>
    <p:extLst>
      <p:ext uri="{BB962C8B-B14F-4D97-AF65-F5344CB8AC3E}">
        <p14:creationId xmlns:p14="http://schemas.microsoft.com/office/powerpoint/2010/main" val="1768974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Further Details of SP-based DSO</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Advantages of SP-based DSO</a:t>
            </a:r>
          </a:p>
          <a:p>
            <a:pPr lvl="1">
              <a:lnSpc>
                <a:spcPct val="120000"/>
              </a:lnSpc>
              <a:buFont typeface="Arial" panose="020B0604020202020204" pitchFamily="34" charset="0"/>
              <a:buChar char="•"/>
            </a:pPr>
            <a:r>
              <a:rPr lang="en-US" altLang="ko-KR" sz="1400" dirty="0"/>
              <a:t>Through an increase in </a:t>
            </a:r>
            <a:r>
              <a:rPr lang="en-US" altLang="ko-KR" sz="1400" dirty="0">
                <a:solidFill>
                  <a:srgbClr val="0070C0"/>
                </a:solidFill>
              </a:rPr>
              <a:t>the efficiency of bandwidth utilization</a:t>
            </a:r>
            <a:r>
              <a:rPr lang="en-US" altLang="ko-KR" sz="1400" dirty="0"/>
              <a:t>, the quality of service (QoS) requirements for R-TWT members can be more easily achieved without imposing any additional overhead</a:t>
            </a:r>
          </a:p>
          <a:p>
            <a:pPr lvl="1">
              <a:lnSpc>
                <a:spcPct val="120000"/>
              </a:lnSpc>
              <a:buFont typeface="Arial" panose="020B0604020202020204" pitchFamily="34" charset="0"/>
              <a:buChar char="•"/>
            </a:pPr>
            <a:r>
              <a:rPr lang="en-US" altLang="ko-KR" sz="1400" dirty="0"/>
              <a:t>Since STAs finish setting up the operating bandwidth at the start point of the SP, there is </a:t>
            </a:r>
            <a:r>
              <a:rPr lang="en-US" altLang="ko-KR" sz="1400" dirty="0">
                <a:solidFill>
                  <a:srgbClr val="0070C0"/>
                </a:solidFill>
              </a:rPr>
              <a:t>no waste of resources caused by the switching delay within the TXOP</a:t>
            </a:r>
          </a:p>
          <a:p>
            <a:pPr lvl="1">
              <a:lnSpc>
                <a:spcPct val="120000"/>
              </a:lnSpc>
              <a:buFont typeface="Arial" panose="020B0604020202020204" pitchFamily="34" charset="0"/>
              <a:buChar char="•"/>
            </a:pPr>
            <a:r>
              <a:rPr lang="en-US" altLang="ko-KR" sz="1400" dirty="0"/>
              <a:t>Similarly, when the STA transitions from the doze state to the awake state, it sets up the operating bandwidth to be used during the SP, so that </a:t>
            </a:r>
            <a:r>
              <a:rPr lang="en-US" altLang="ko-KR" sz="1400" dirty="0">
                <a:solidFill>
                  <a:srgbClr val="0070C0"/>
                </a:solidFill>
              </a:rPr>
              <a:t>no additional power consumption </a:t>
            </a:r>
            <a:r>
              <a:rPr lang="en-US" altLang="ko-KR" sz="1400" dirty="0"/>
              <a:t>due to frequent changes in the operating bandwidth does occur</a:t>
            </a:r>
          </a:p>
          <a:p>
            <a:pPr lvl="1">
              <a:lnSpc>
                <a:spcPct val="120000"/>
              </a:lnSpc>
              <a:buFont typeface="Arial" panose="020B0604020202020204" pitchFamily="34" charset="0"/>
              <a:buChar char="•"/>
            </a:pPr>
            <a:r>
              <a:rPr lang="en-US" altLang="ko-KR" sz="1400" dirty="0"/>
              <a:t>DSO can be effectively managed with just a few necessary pieces of information field added to the R-TWT framework, thus </a:t>
            </a:r>
            <a:r>
              <a:rPr lang="en-US" altLang="ko-KR" sz="1400" dirty="0">
                <a:solidFill>
                  <a:srgbClr val="0070C0"/>
                </a:solidFill>
              </a:rPr>
              <a:t>minimizing the amount of signaling overhead </a:t>
            </a:r>
            <a:r>
              <a:rPr lang="en-US" altLang="ko-KR" sz="1400" dirty="0"/>
              <a:t>required</a:t>
            </a:r>
          </a:p>
          <a:p>
            <a:pPr lvl="2">
              <a:lnSpc>
                <a:spcPct val="120000"/>
              </a:lnSpc>
              <a:buFont typeface="Arial" panose="020B0604020202020204" pitchFamily="34" charset="0"/>
              <a:buChar char="•"/>
            </a:pPr>
            <a:r>
              <a:rPr lang="en-US" altLang="ko-KR" sz="1200" dirty="0"/>
              <a:t>E.g., 2 bytes for AID12 + DSO Subband allocation</a:t>
            </a:r>
          </a:p>
          <a:p>
            <a:pPr lvl="1">
              <a:lnSpc>
                <a:spcPct val="120000"/>
              </a:lnSpc>
              <a:buFont typeface="Arial" panose="020B0604020202020204" pitchFamily="34" charset="0"/>
              <a:buChar char="•"/>
            </a:pPr>
            <a:r>
              <a:rPr lang="en-US" altLang="ko-KR" sz="1400" dirty="0"/>
              <a:t>At the beginning of the SP, the operating bandwidth switch has been completed, making it possible to achieve </a:t>
            </a:r>
            <a:r>
              <a:rPr lang="en-US" altLang="ko-KR" sz="1400" dirty="0">
                <a:solidFill>
                  <a:srgbClr val="0070C0"/>
                </a:solidFill>
              </a:rPr>
              <a:t>calibration easily, using a single ICF like the MU-RTS or BSRP/Basic Trigger frames</a:t>
            </a:r>
          </a:p>
          <a:p>
            <a:pPr lvl="2">
              <a:lnSpc>
                <a:spcPct val="120000"/>
              </a:lnSpc>
              <a:buFont typeface="Arial" panose="020B0604020202020204" pitchFamily="34" charset="0"/>
              <a:buChar char="•"/>
            </a:pPr>
            <a:r>
              <a:rPr lang="en-US" altLang="ko-KR" sz="1200" dirty="0">
                <a:solidFill>
                  <a:schemeClr val="tx1"/>
                </a:solidFill>
              </a:rPr>
              <a:t>Especially good combination w/ the trigger-based TXOP</a:t>
            </a:r>
          </a:p>
          <a:p>
            <a:pPr lvl="2">
              <a:lnSpc>
                <a:spcPct val="120000"/>
              </a:lnSpc>
              <a:buFont typeface="Arial" panose="020B0604020202020204" pitchFamily="34" charset="0"/>
              <a:buChar char="•"/>
            </a:pPr>
            <a:r>
              <a:rPr lang="en-US" altLang="ko-KR" sz="1200" dirty="0">
                <a:solidFill>
                  <a:schemeClr val="tx1"/>
                </a:solidFill>
              </a:rPr>
              <a:t>Easy to check normal DSO operation and awake state simultaneously</a:t>
            </a:r>
          </a:p>
        </p:txBody>
      </p:sp>
    </p:spTree>
    <p:extLst>
      <p:ext uri="{BB962C8B-B14F-4D97-AF65-F5344CB8AC3E}">
        <p14:creationId xmlns:p14="http://schemas.microsoft.com/office/powerpoint/2010/main" val="16553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Conclusion</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sz="2000" dirty="0"/>
              <a:t>In this presentation, we propose a Service Period based Dynamic Subchannel Operation (SP-based DSO),</a:t>
            </a:r>
            <a:br>
              <a:rPr lang="en-US" sz="2000" dirty="0"/>
            </a:br>
            <a:r>
              <a:rPr lang="en-US" sz="2000" dirty="0"/>
              <a:t>harnessing the combined potential of HE SST and R-TWT</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allows the AP to provide a simpler and easier way to improve the efficient use of medium, reducing the burden on DSO STAs</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proposed SP-based DSO can coexist independently with DSO operating on a TXOP basis</a:t>
            </a:r>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1552807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Q&amp;A</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marL="457200" indent="-457200">
              <a:lnSpc>
                <a:spcPct val="130000"/>
              </a:lnSpc>
              <a:buFont typeface="Arial" panose="020B0604020202020204" pitchFamily="34" charset="0"/>
              <a:buChar char="•"/>
            </a:pPr>
            <a:r>
              <a:rPr lang="en-US" sz="2000" dirty="0"/>
              <a:t>What is the difference between 11ax SST?</a:t>
            </a:r>
          </a:p>
          <a:p>
            <a:pPr lvl="1">
              <a:lnSpc>
                <a:spcPct val="130000"/>
              </a:lnSpc>
              <a:buFont typeface="Times New Roman" panose="02020603050405020304" pitchFamily="18" charset="0"/>
              <a:buChar char="­"/>
            </a:pPr>
            <a:r>
              <a:rPr lang="en-US" sz="1600" dirty="0"/>
              <a:t>HE subchannel selective transmission (SST) operation is defined on individual TWTs. Therefore, there are many constraints in the real-world because the service period (SP) is not protected within the BSS. In addition, channel is assigned in units of 20 MHz using a bitmap, and there may be difficulties in scheduling multiple 20 MHz support or subchannel selection.</a:t>
            </a:r>
          </a:p>
          <a:p>
            <a:pPr lvl="1">
              <a:lnSpc>
                <a:spcPct val="130000"/>
              </a:lnSpc>
              <a:buFont typeface="Times New Roman" panose="02020603050405020304" pitchFamily="18" charset="0"/>
              <a:buChar char="­"/>
            </a:pPr>
            <a:r>
              <a:rPr lang="en-US" sz="1600" dirty="0"/>
              <a:t>However, SP-based DSO operates on R-TWT. Therefore, it can be protected within the BSS when the SP starts, and if it follows the rule of Co-RTWT, it can also protect the DSO SP from neighboring BSSs. In addition, channel is assigned on the top of DSO subchannel rule, so that channel allocation becomes easier to solve.</a:t>
            </a:r>
          </a:p>
          <a:p>
            <a:pPr lvl="1">
              <a:lnSpc>
                <a:spcPct val="130000"/>
              </a:lnSpc>
              <a:buFont typeface="Times New Roman" panose="02020603050405020304" pitchFamily="18" charset="0"/>
              <a:buChar char="­"/>
            </a:pPr>
            <a:r>
              <a:rPr lang="en-US" sz="1600" dirty="0"/>
              <a:t>Most importantly, individual TWT supports a single STA, but (although grouping is possible, it is complex) SP-based DSO operates on broadcast TWT w/ multiple members, so it is easy for the AP to use full bandwidth.</a:t>
            </a:r>
          </a:p>
        </p:txBody>
      </p:sp>
    </p:spTree>
    <p:extLst>
      <p:ext uri="{BB962C8B-B14F-4D97-AF65-F5344CB8AC3E}">
        <p14:creationId xmlns:p14="http://schemas.microsoft.com/office/powerpoint/2010/main" val="454681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Q&amp;A</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marL="457200" indent="-457200">
              <a:lnSpc>
                <a:spcPct val="130000"/>
              </a:lnSpc>
              <a:buFont typeface="Arial" panose="020B0604020202020204" pitchFamily="34" charset="0"/>
              <a:buChar char="•"/>
            </a:pPr>
            <a:r>
              <a:rPr lang="en-US" sz="1800" dirty="0"/>
              <a:t>When the DSO SP starts, isn't there a possibility that the DSO STA operating on the secondary channel will miss the synch of the primary channel?</a:t>
            </a:r>
          </a:p>
          <a:p>
            <a:pPr lvl="1">
              <a:lnSpc>
                <a:spcPct val="130000"/>
              </a:lnSpc>
              <a:buFont typeface="Times New Roman" panose="02020603050405020304" pitchFamily="18" charset="0"/>
              <a:buChar char="­"/>
            </a:pPr>
            <a:r>
              <a:rPr lang="en-US" sz="1400" dirty="0"/>
              <a:t>If the SP is not set as Trigger-enabled, it may be advantageous for the DSO STA with a frame to send an uplink to stay on the primary channel rather than the DSO subchannel when the DSO SP starts. </a:t>
            </a:r>
          </a:p>
          <a:p>
            <a:pPr lvl="1">
              <a:lnSpc>
                <a:spcPct val="130000"/>
              </a:lnSpc>
              <a:buFont typeface="Times New Roman" panose="02020603050405020304" pitchFamily="18" charset="0"/>
              <a:buChar char="­"/>
            </a:pPr>
            <a:r>
              <a:rPr lang="en-US" sz="1400" dirty="0"/>
              <a:t>However, considering that R-TWT is basically a Trigger-enabled TWT; </a:t>
            </a:r>
            <a:r>
              <a:rPr lang="en-US" altLang="ko-KR" sz="1400" i="1" dirty="0"/>
              <a:t>An R-TWT scheduling AP should set the Trigger field to 1 in the Restricted TWT Parameter Set field(s) it transmits. (IEEE P802.11be/D7.0, 35.8 Restricted TWT); </a:t>
            </a:r>
            <a:r>
              <a:rPr lang="en-US" altLang="ko-KR" sz="1400" dirty="0"/>
              <a:t>f</a:t>
            </a:r>
            <a:r>
              <a:rPr lang="en-US" sz="1400" dirty="0"/>
              <a:t>rom this perspective, there is no concern about synch loss because the DSO STA begins data exchange by the trigger frame reception sent by the DSO AP,</a:t>
            </a:r>
            <a:r>
              <a:rPr lang="en-US" altLang="ko-KR" sz="1400" dirty="0"/>
              <a:t> whether it is on the primary channel or the DSO subchannel, when the SP starts</a:t>
            </a:r>
            <a:r>
              <a:rPr lang="en-US" sz="1400" dirty="0"/>
              <a:t>.</a:t>
            </a:r>
          </a:p>
          <a:p>
            <a:pPr lvl="1">
              <a:lnSpc>
                <a:spcPct val="130000"/>
              </a:lnSpc>
              <a:buFont typeface="Times New Roman" panose="02020603050405020304" pitchFamily="18" charset="0"/>
              <a:buChar char="­"/>
            </a:pPr>
            <a:r>
              <a:rPr lang="en-US" sz="1400" dirty="0"/>
              <a:t>In other words, the DSO AP should send a Basic</a:t>
            </a:r>
            <a:br>
              <a:rPr lang="en-US" sz="1400" dirty="0"/>
            </a:br>
            <a:r>
              <a:rPr lang="en-US" sz="1400" dirty="0"/>
              <a:t>Trigger frame or a BSRP Trigger frame to verify</a:t>
            </a:r>
            <a:br>
              <a:rPr lang="en-US" sz="1400" dirty="0"/>
            </a:br>
            <a:r>
              <a:rPr lang="en-US" sz="1400" dirty="0"/>
              <a:t>the awake state of the STAs (and DSO subchannel</a:t>
            </a:r>
            <a:br>
              <a:rPr lang="en-US" sz="1400" dirty="0"/>
            </a:br>
            <a:r>
              <a:rPr lang="en-US" sz="1400" dirty="0"/>
              <a:t>where the DSO STAs stay). In this process,</a:t>
            </a:r>
            <a:br>
              <a:rPr lang="en-US" sz="1400" dirty="0"/>
            </a:br>
            <a:r>
              <a:rPr lang="en-US" sz="1400" dirty="0"/>
              <a:t>the DSO AP can easily use full bandwidth and</a:t>
            </a:r>
            <a:br>
              <a:rPr lang="en-US" sz="1400" dirty="0"/>
            </a:br>
            <a:r>
              <a:rPr lang="en-US" sz="1400" dirty="0"/>
              <a:t>DSO ICF does not require to add </a:t>
            </a:r>
            <a:r>
              <a:rPr lang="en-US" sz="1400" dirty="0" err="1"/>
              <a:t>i</a:t>
            </a:r>
            <a:r>
              <a:rPr lang="en-US" sz="1400" dirty="0"/>
              <a:t>-fcs and padding.</a:t>
            </a:r>
          </a:p>
          <a:p>
            <a:pPr lvl="1">
              <a:lnSpc>
                <a:spcPct val="130000"/>
              </a:lnSpc>
              <a:buFont typeface="Times New Roman" panose="02020603050405020304" pitchFamily="18" charset="0"/>
              <a:buChar char="­"/>
            </a:pPr>
            <a:endParaRPr lang="en-US" sz="1400" i="1" dirty="0"/>
          </a:p>
        </p:txBody>
      </p:sp>
      <p:pic>
        <p:nvPicPr>
          <p:cNvPr id="3" name="그림 2">
            <a:extLst>
              <a:ext uri="{FF2B5EF4-FFF2-40B4-BE49-F238E27FC236}">
                <a16:creationId xmlns:a16="http://schemas.microsoft.com/office/drawing/2014/main" id="{731D5A4C-88CC-4AED-AA50-F2BD72CA9170}"/>
              </a:ext>
            </a:extLst>
          </p:cNvPr>
          <p:cNvPicPr>
            <a:picLocks noChangeAspect="1"/>
          </p:cNvPicPr>
          <p:nvPr/>
        </p:nvPicPr>
        <p:blipFill>
          <a:blip r:embed="rId2"/>
          <a:stretch>
            <a:fillRect/>
          </a:stretch>
        </p:blipFill>
        <p:spPr>
          <a:xfrm>
            <a:off x="5124326" y="4394875"/>
            <a:ext cx="3861867" cy="1775306"/>
          </a:xfrm>
          <a:prstGeom prst="rect">
            <a:avLst/>
          </a:prstGeom>
        </p:spPr>
      </p:pic>
    </p:spTree>
    <p:extLst>
      <p:ext uri="{BB962C8B-B14F-4D97-AF65-F5344CB8AC3E}">
        <p14:creationId xmlns:p14="http://schemas.microsoft.com/office/powerpoint/2010/main" val="21274698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13440</TotalTime>
  <Words>2560</Words>
  <Application>Microsoft Office PowerPoint</Application>
  <PresentationFormat>화면 슬라이드 쇼(4:3)</PresentationFormat>
  <Paragraphs>220</Paragraphs>
  <Slides>16</Slides>
  <Notes>0</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16</vt:i4>
      </vt:variant>
    </vt:vector>
  </HeadingPairs>
  <TitlesOfParts>
    <vt:vector size="19" baseType="lpstr">
      <vt:lpstr>Arial</vt:lpstr>
      <vt:lpstr>Times New Roman</vt:lpstr>
      <vt:lpstr>Office Theme</vt:lpstr>
      <vt:lpstr>Service Period based  Dynamic Subchannel Operation (SP-based DSO)</vt:lpstr>
      <vt:lpstr>Introduction</vt:lpstr>
      <vt:lpstr>Some Thoughts on DSO</vt:lpstr>
      <vt:lpstr>Concept of Service Period (SP) based DSO</vt:lpstr>
      <vt:lpstr>Further Details of SP-based DSO</vt:lpstr>
      <vt:lpstr>Further Details of SP-based DSO</vt:lpstr>
      <vt:lpstr>Conclusion</vt:lpstr>
      <vt:lpstr>Q&amp;A</vt:lpstr>
      <vt:lpstr>Q&amp;A</vt:lpstr>
      <vt:lpstr>Q&amp;A</vt:lpstr>
      <vt:lpstr>Q&amp;A</vt:lpstr>
      <vt:lpstr>Straw Poll 1</vt:lpstr>
      <vt:lpstr>Straw Poll 2</vt:lpstr>
      <vt:lpstr>References</vt:lpstr>
      <vt:lpstr>Backup</vt:lpstr>
      <vt:lpstr>Recap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Seongho Byeon</cp:lastModifiedBy>
  <cp:revision>526</cp:revision>
  <cp:lastPrinted>2023-02-08T06:01:06Z</cp:lastPrinted>
  <dcterms:created xsi:type="dcterms:W3CDTF">2019-06-07T21:10:12Z</dcterms:created>
  <dcterms:modified xsi:type="dcterms:W3CDTF">2025-04-03T07:18:14Z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y fmtid="{D5CDD505-2E9C-101B-9397-08002B2CF9AE}" pid="4" name="FLCMData">
    <vt:lpwstr>0B8C3B773D12798826E709BCFF1F781D7C8F36642C493AA80B3C560AAA7CC799D909346014AE410920AC047B6E27368BD3983D191550835FBEF90B1CE06C7F68</vt:lpwstr>
  </property>
</Properties>
</file>