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14" r:id="rId3"/>
    <p:sldId id="358" r:id="rId4"/>
    <p:sldId id="360" r:id="rId5"/>
    <p:sldId id="363" r:id="rId6"/>
    <p:sldId id="366" r:id="rId7"/>
    <p:sldId id="365" r:id="rId8"/>
    <p:sldId id="359" r:id="rId9"/>
    <p:sldId id="362" r:id="rId10"/>
    <p:sldId id="361" r:id="rId11"/>
    <p:sldId id="329" r:id="rId12"/>
    <p:sldId id="313" r:id="rId13"/>
    <p:sldId id="368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114" d="100"/>
          <a:sy n="114" d="100"/>
        </p:scale>
        <p:origin x="414" y="1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802.11-24/0579r0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209-05-00bn-specification-framework-for-tgbn.docx" TargetMode="External"/><Relationship Id="rId2" Type="http://schemas.openxmlformats.org/officeDocument/2006/relationships/hyperlink" Target="https://mentor.ieee.org/802.11/dcn/24/11-24-0797-01-00bn-operating-mode-request.ppt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Operating Mode Request for Multi-AP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152785"/>
              </p:ext>
            </p:extLst>
          </p:nvPr>
        </p:nvGraphicFramePr>
        <p:xfrm>
          <a:off x="993775" y="2417763"/>
          <a:ext cx="10217150" cy="247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8" name="Document" r:id="rId4" imgW="10448057" imgH="2539535" progId="Word.Document.8">
                  <p:embed/>
                </p:oleObj>
              </mc:Choice>
              <mc:Fallback>
                <p:oleObj name="Document" r:id="rId4" imgW="10448057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17763"/>
                        <a:ext cx="10217150" cy="24796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796CC-E7C0-41B9-B767-6813937CA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EB304A-35A4-4B63-9EAF-4AF4D4EFD2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Operating Mode Request/Response relies on AP-to-AP communication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AP-to-AP communication framework is o</a:t>
            </a:r>
            <a:r>
              <a:rPr lang="en-US" b="0" dirty="0"/>
              <a:t>ut of scope of this submission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</a:t>
            </a:r>
            <a:r>
              <a:rPr lang="en-US" b="0" dirty="0"/>
              <a:t>an reuse or be part of the AP-to-AP framework defined in the common framework for multi-AP coordination procedures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Details and rules for how/when to Operating Mode Request are TBD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e.g., whether Operating Mode Request can be sent from controller/controlled APs, or distributed/uncontrolled APs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CA8132-BD73-46D2-937C-C7593A437D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7A5CB2-B36D-4C67-997F-018726FE217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5F11038-02F2-49F3-AC45-82934B21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82843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27D92-1AF4-427F-9B22-78F88FD3C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FDBDE2-9C1F-4F57-95BE-AAE50780C4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60374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This contribution presents Operating Mode Request for multi-AP</a:t>
            </a:r>
          </a:p>
          <a:p>
            <a:pPr marL="860424" lvl="1" indent="-34290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It allows an initiating AP (e.g., controller AP) to request a responding AP (e.g., controlled AP) to change the responding AP’s operating mode/parameters</a:t>
            </a:r>
          </a:p>
          <a:p>
            <a:pPr marL="1260474" lvl="2" indent="-34290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Pre-UHR/UHR/post-UHR operating mode/parameters</a:t>
            </a:r>
          </a:p>
          <a:p>
            <a:pPr marL="1260474" lvl="2" indent="-34290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Multi-AP coordination operating mode/parameters</a:t>
            </a:r>
          </a:p>
          <a:p>
            <a:pPr marL="860424" lvl="1" indent="-34290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It relies on AP-to-AP communication</a:t>
            </a:r>
          </a:p>
          <a:p>
            <a:pPr marL="1203324" lvl="2"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The AP-to-AP communication is out of scope of this submission</a:t>
            </a:r>
          </a:p>
          <a:p>
            <a:pPr marL="1203324" lvl="2"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Can reuse the common framework for multi-AP coordination procedures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BC6932-9273-4654-B6B9-06F04506BE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FD5CD2-2C96-47D0-A839-0F4B4610039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B3BA77A-D8FE-4E4F-97D4-5D1391EBE02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90221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8177F-4851-475B-825A-08E462F4E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References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CFDFB-7FF2-463A-BA82-5099BD2661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600" b="0" dirty="0"/>
              <a:t>[1] </a:t>
            </a:r>
            <a:r>
              <a:rPr lang="en-US" sz="1600" b="0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802.11-24/0797r1</a:t>
            </a:r>
            <a:r>
              <a:rPr lang="en-US" sz="1600" b="0" dirty="0">
                <a:solidFill>
                  <a:schemeClr val="tx1"/>
                </a:solidFill>
              </a:rPr>
              <a:t>, </a:t>
            </a:r>
            <a:r>
              <a:rPr lang="en-US" sz="1600" b="0" dirty="0"/>
              <a:t>Operating Mode Request, Yongsen Ma (Samsung)</a:t>
            </a:r>
            <a:endParaRPr lang="en-GB" sz="1600" b="0" dirty="0"/>
          </a:p>
          <a:p>
            <a:r>
              <a:rPr lang="en-GB" sz="1600" b="0" dirty="0"/>
              <a:t>[2] </a:t>
            </a:r>
            <a:r>
              <a:rPr lang="en-US" sz="1600" b="0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802.11-24/0209r5</a:t>
            </a:r>
            <a:r>
              <a:rPr lang="en-US" sz="1600" b="0" dirty="0">
                <a:solidFill>
                  <a:schemeClr val="tx1"/>
                </a:solidFill>
              </a:rPr>
              <a:t>, </a:t>
            </a:r>
            <a:r>
              <a:rPr lang="en-US" sz="1600" b="0" dirty="0"/>
              <a:t>Specification Framework for </a:t>
            </a:r>
            <a:r>
              <a:rPr lang="en-US" sz="1600" b="0" dirty="0" err="1"/>
              <a:t>TGbn</a:t>
            </a:r>
            <a:r>
              <a:rPr lang="en-US" sz="1600" b="0" dirty="0"/>
              <a:t>, Ross Jian Yu (Huawei)</a:t>
            </a:r>
          </a:p>
          <a:p>
            <a:r>
              <a:rPr lang="en-GB" sz="1600" b="0" dirty="0"/>
              <a:t>[3] IEEE P802.11REVme_D7.0, July 2024</a:t>
            </a:r>
          </a:p>
          <a:p>
            <a:r>
              <a:rPr lang="en-GB" sz="1600" b="0" dirty="0"/>
              <a:t>[4] IEEE P802.11be_D7.0, July 2023</a:t>
            </a:r>
          </a:p>
          <a:p>
            <a:endParaRPr lang="en-US" sz="1600" b="0" dirty="0"/>
          </a:p>
          <a:p>
            <a:endParaRPr lang="en-US" sz="1600" b="0" dirty="0"/>
          </a:p>
          <a:p>
            <a:endParaRPr lang="en-GB" sz="1600" b="0" dirty="0"/>
          </a:p>
          <a:p>
            <a:endParaRPr lang="en-GB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E90B0C-425E-44B5-A950-1BA2B0A4A0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F53063-2618-4D41-92AC-060CF28E5E8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47C906-A769-4F12-91F2-630581B0DEC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37268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7C677-483B-4227-9AC7-B29171EA0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B27483-F3B1-443D-A415-632E765CDE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SP1: Do you support to define a mechanism in </a:t>
            </a:r>
            <a:r>
              <a:rPr lang="en-US" b="0" dirty="0" err="1"/>
              <a:t>TGbn</a:t>
            </a:r>
            <a:r>
              <a:rPr lang="en-US" b="0" dirty="0"/>
              <a:t> to allow an AP request a second AP to change the second AP’s operating mode and associated parameters?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Note 1: The operating modes that can be requested to be changed are TBD, e.g., spatial reuse parameters, NPCA parameters, and multi-AP coordination parameters.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Note 2: The request can be in an action frame or Operating Mode Request element: details are TBD.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Note 3: AP-to-AP communication is needed to support request/response between APs: details are TBD.</a:t>
            </a:r>
          </a:p>
          <a:p>
            <a:endParaRPr lang="en-US" sz="2000" dirty="0"/>
          </a:p>
          <a:p>
            <a:r>
              <a:rPr lang="en-US" sz="2000" b="0" dirty="0"/>
              <a:t>Result:</a:t>
            </a:r>
          </a:p>
          <a:p>
            <a:r>
              <a:rPr lang="en-US" sz="2000" b="0" dirty="0"/>
              <a:t>Y: , N: , A: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67AED2-52E4-4295-9E74-081DD088DFA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71523-7B94-4D88-8242-D1AB770AE085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163103-9034-4E09-90A5-208FA0834BD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0561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20E0C-4052-4FEA-9D6D-B440F1DFE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Abstract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30C86-E570-46BF-A970-A393FB996A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60374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A STA may change its operating mode and notify other recipient STAs of a change in its operating mode.</a:t>
            </a:r>
          </a:p>
          <a:p>
            <a:pPr marL="460374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460374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Previous submission [1] presents Operating Mode Request to allow a STA request a second STA to run in a certain operating mode.</a:t>
            </a:r>
          </a:p>
          <a:p>
            <a:pPr marL="460374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460374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This submission presents a follow-up of Operating Mode Request for multiple-AP use cases.</a:t>
            </a:r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4770DE-2A3C-48F2-BBA3-91831AF92A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CA848-9F41-4228-BA3C-36545D960D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F38B86-41E5-40C3-82CE-1B7EF495A5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1027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405A7-820E-4EAE-AFE1-50329C6D8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Operating Mode Request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510AD0-9540-48ED-BA4B-D5707B112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STA may change its operating mode (BW, NSS, etc.) and notify other STAs by different mechanisms, e.g., OMN (in management/action frame), OMI (in </a:t>
            </a:r>
            <a:r>
              <a:rPr lang="en-US"/>
              <a:t>OM Control of </a:t>
            </a:r>
            <a:r>
              <a:rPr lang="en-US" dirty="0"/>
              <a:t>A-Control)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These mechanisms are used for notification/indication purposes but not for request/negotiation of a certain Operating Mode among STAs.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Previous submission presents Operating Mode Request [1]: A STA may request another STA to run in a certain Operating Mode, e.g.,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AP to AP: multi-AP coordination (inter-BSS/ESS/vendor/admin)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AP to non-AP STA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Non-AP STA to AP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Non-AP STA to Non-AP STA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2A43D5-3C23-4037-A149-8A16B97EE7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C9AB7B-4A56-47A6-8AC4-0D74E00DC25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F2125EC-97AA-4446-964A-D8DEC5C6FFE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9958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51C4B-55B2-4744-AC5A-934C87BC2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Operating Mode Request for Multi-AP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25B42-191D-4088-BBAF-1154FF675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AP1 may request AP2 to change AP2’s operating mode parameters that have impact on inter-AP/BSS performance, e.g.,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Existing operating mode parameters </a:t>
            </a:r>
            <a:r>
              <a:rPr lang="en-US" b="0" dirty="0"/>
              <a:t>(pre-UHR) in multi-AP scenarios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Primary channel location, BW, TX power, </a:t>
            </a:r>
            <a:r>
              <a:rPr lang="en-US" dirty="0"/>
              <a:t>Spatial Reuse Parameter Set values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New operating mode parameters </a:t>
            </a:r>
            <a:r>
              <a:rPr lang="en-US" b="0" dirty="0"/>
              <a:t>(UHR and post-UHR) in multi-AP scenarios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power save, NPCA, preemption/low latency operations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Multi-AP coordination </a:t>
            </a:r>
            <a:r>
              <a:rPr lang="en-US" b="0" dirty="0"/>
              <a:t>operating mode parameters (UHR and post-UHR)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various multi-AP coordination schemes, such as Co-SR, Co-BF, Co-TDMA, Co-RTWT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common framework for multi-AP coordination procedures: discovery procedure and agreement negotiation procedure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85A45D-29D2-446B-BFC2-CD0A3D4580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9CC1D9-377F-4BDA-8B55-F5D8A352C64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FC6FF05-C907-4FD0-88A6-724685A1F10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201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51C4B-55B2-4744-AC5A-934C87BC2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Operating Mode Request for Multi-AP:</a:t>
            </a:r>
            <a:br>
              <a:rPr lang="en-US" dirty="0"/>
            </a:br>
            <a:r>
              <a:rPr lang="en-US" dirty="0"/>
              <a:t>Existing Operating Mode Parameters (pre-UHR)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25B42-191D-4088-BBAF-1154FF675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Some operating mode parameters have impact on neighboring AP/OBSS.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These operating mode parameters can be adjusted to improve inter-AP/OBSS performance, e.g., to avoid interference and improve coexistence.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AP1 requests AP2 to change its primary channel location and/or BW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AP1 requests AP2 to change its TX power to reduce or increase range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AP1 requests AP2 to change its Spatial Reuse Parameter Set values to reduce or increase sensitivity, or to enable/disable/update spatial reuse modes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85A45D-29D2-446B-BFC2-CD0A3D4580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9CC1D9-377F-4BDA-8B55-F5D8A352C64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FC6FF05-C907-4FD0-88A6-724685A1F10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2448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51C4B-55B2-4744-AC5A-934C87BC2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Operating Mode Request for Multi-AP:</a:t>
            </a:r>
            <a:br>
              <a:rPr lang="en-US" dirty="0"/>
            </a:br>
            <a:r>
              <a:rPr lang="en-US" dirty="0"/>
              <a:t>New Operating Mode Parameters (UHR and post-UHR)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25B42-191D-4088-BBAF-1154FF675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For some new features being discussed in </a:t>
            </a:r>
            <a:r>
              <a:rPr lang="en-US" b="0" dirty="0" err="1"/>
              <a:t>TGbn</a:t>
            </a:r>
            <a:r>
              <a:rPr lang="en-US" b="0" dirty="0"/>
              <a:t>, e.g., AP power save, NPCA, and preemption: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performance of the new features is impacted by operations from nearby AP/OBSS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The operations of the new features have impact on the performance of nearby AP/OBSS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These features can be adjusted to improve the performance/coexistence in multi-AP scenarios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AP1 requests AP2 to enable/disable AP power save or update AP power save modes/parameters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AP1 requests AP2 to enable/disable NPCA or update NPCA parameters, e.g., location and/or BW of NPCA primary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AP1 requests AP2 to enable/disable/update preemption/low latency operations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85A45D-29D2-446B-BFC2-CD0A3D4580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9CC1D9-377F-4BDA-8B55-F5D8A352C64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FC6FF05-C907-4FD0-88A6-724685A1F10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6777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51C4B-55B2-4744-AC5A-934C87BC2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Operating Mode Request for Multi-AP:</a:t>
            </a:r>
            <a:br>
              <a:rPr lang="en-US" dirty="0"/>
            </a:br>
            <a:r>
              <a:rPr lang="en-US" dirty="0"/>
              <a:t>Multi-AP Coordination Operating Mode Parameters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25B42-191D-4088-BBAF-1154FF675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Motions passed for </a:t>
            </a:r>
            <a:r>
              <a:rPr lang="en-US" b="0" dirty="0" err="1"/>
              <a:t>TGbn</a:t>
            </a:r>
            <a:r>
              <a:rPr lang="en-US" b="0" dirty="0"/>
              <a:t> to define various multi-AP coordination schemes, such as Co-SR, Co-BF, Co-TDMA, Co-RTWT, and a common framework for multi-AP coordination procedures: discovery procedure and agreement negotiation procedure [2]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Operating Mode Request/Response can be used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during the agreement negotiation procedure for multi-AP coordination,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or after the negotiation phase when there is a need to change certain multi-AP coordination modes and the associated parameters,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or </a:t>
            </a:r>
            <a:r>
              <a:rPr lang="en-US" b="0"/>
              <a:t>during network </a:t>
            </a:r>
            <a:r>
              <a:rPr lang="en-US" b="0" dirty="0"/>
              <a:t>planning/testing/troubleshooting/maintaining phases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Depending on network conditions/requirements, one AP may request another AP to enable/disable certain multi-AP coordination schemes, and/or to update certain multi-AP coordination parameters.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85A45D-29D2-446B-BFC2-CD0A3D4580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9CC1D9-377F-4BDA-8B55-F5D8A352C64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FC6FF05-C907-4FD0-88A6-724685A1F10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8504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C9260-D880-40D5-9DFF-3ADC6D8DD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Operating Mode Request Element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C81B02-5DC7-4952-839D-09CC69C1B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3124200"/>
            <a:ext cx="10361084" cy="2970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Control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Contains control information about request type, mode, ID, token, etc.</a:t>
            </a: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Operating Mode Request Content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Contains certain existing or new information elements/fields, such as OMN element and multi-AP Operation element, or certain existing or new operating mode parameters based on the Control field</a:t>
            </a:r>
            <a:endParaRPr lang="en-US" sz="28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503EDB-98A6-40F5-8AEA-FD1E3B35EE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9B4676-A810-444E-9F8A-AAA0FF813D9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1544F2-A59B-45C3-ADCF-A2E5C878298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DD44645-5CC7-4B95-B687-3C93E8BFED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6246600"/>
              </p:ext>
            </p:extLst>
          </p:nvPr>
        </p:nvGraphicFramePr>
        <p:xfrm>
          <a:off x="971550" y="2027295"/>
          <a:ext cx="10348383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177669805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74478061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475222278"/>
                    </a:ext>
                  </a:extLst>
                </a:gridCol>
                <a:gridCol w="3033183">
                  <a:extLst>
                    <a:ext uri="{9D8B030D-6E8A-4147-A177-3AD203B41FA5}">
                      <a16:colId xmlns:a16="http://schemas.microsoft.com/office/drawing/2014/main" val="3134329503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3467681695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32867029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Element 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Element ID Extension (TBD)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Control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Operating Mode Request Content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8069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Octets: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TBD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variable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749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8555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AB819-21B4-4692-97F9-871F783D9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883D83-9AAC-4460-B351-AC3FE7DE35A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1934C-0E36-4508-8647-B1659A257AE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AF0251B-2008-489F-85D0-435CC5F16E8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B2DEFFC-B9A3-455D-BC19-6E946571DB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0879559"/>
              </p:ext>
            </p:extLst>
          </p:nvPr>
        </p:nvGraphicFramePr>
        <p:xfrm>
          <a:off x="1169616" y="2671241"/>
          <a:ext cx="4640256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5649">
                  <a:extLst>
                    <a:ext uri="{9D8B030D-6E8A-4147-A177-3AD203B41FA5}">
                      <a16:colId xmlns:a16="http://schemas.microsoft.com/office/drawing/2014/main" val="274478061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475222278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13432950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467681695"/>
                    </a:ext>
                  </a:extLst>
                </a:gridCol>
                <a:gridCol w="1217607">
                  <a:extLst>
                    <a:ext uri="{9D8B030D-6E8A-4147-A177-3AD203B41FA5}">
                      <a16:colId xmlns:a16="http://schemas.microsoft.com/office/drawing/2014/main" val="32867029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Element 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Element ID Extension (TBD)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Control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Operating Mode Request Content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8069517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F0C41CF3-3DF9-440A-B875-C3B7AD59C94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978" r="14963" b="50000"/>
          <a:stretch/>
        </p:blipFill>
        <p:spPr>
          <a:xfrm>
            <a:off x="4552957" y="2611447"/>
            <a:ext cx="2590800" cy="5701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69229AD-A4FF-43EF-8B3B-F96C2F0AD43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115" b="37727"/>
          <a:stretch/>
        </p:blipFill>
        <p:spPr>
          <a:xfrm>
            <a:off x="7143757" y="2620763"/>
            <a:ext cx="3788827" cy="551477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1BE9CE27-1DD3-4F57-ACD0-548277A9BD30}"/>
              </a:ext>
            </a:extLst>
          </p:cNvPr>
          <p:cNvSpPr/>
          <p:nvPr/>
        </p:nvSpPr>
        <p:spPr>
          <a:xfrm>
            <a:off x="7105271" y="2118439"/>
            <a:ext cx="37888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1800" dirty="0">
                <a:solidFill>
                  <a:schemeClr val="tx1"/>
                </a:solidFill>
              </a:rPr>
              <a:t>Spatial Reuse Parameter Set element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A3BE199-F53B-48BB-82C0-4C4850908665}"/>
              </a:ext>
            </a:extLst>
          </p:cNvPr>
          <p:cNvSpPr/>
          <p:nvPr/>
        </p:nvSpPr>
        <p:spPr>
          <a:xfrm>
            <a:off x="4552957" y="1994763"/>
            <a:ext cx="25523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1800" dirty="0">
                <a:solidFill>
                  <a:schemeClr val="tx1"/>
                </a:solidFill>
              </a:rPr>
              <a:t>Operating Mode Notification element</a:t>
            </a:r>
            <a:endParaRPr lang="en-US" sz="1800" dirty="0">
              <a:solidFill>
                <a:schemeClr val="tx1"/>
              </a:solidFill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7A9D0CAB-7106-40B3-9EE6-4C05AA8F16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3148198"/>
              </p:ext>
            </p:extLst>
          </p:nvPr>
        </p:nvGraphicFramePr>
        <p:xfrm>
          <a:off x="1169616" y="4168072"/>
          <a:ext cx="4640256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5649">
                  <a:extLst>
                    <a:ext uri="{9D8B030D-6E8A-4147-A177-3AD203B41FA5}">
                      <a16:colId xmlns:a16="http://schemas.microsoft.com/office/drawing/2014/main" val="274478061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475222278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13432950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467681695"/>
                    </a:ext>
                  </a:extLst>
                </a:gridCol>
                <a:gridCol w="1217607">
                  <a:extLst>
                    <a:ext uri="{9D8B030D-6E8A-4147-A177-3AD203B41FA5}">
                      <a16:colId xmlns:a16="http://schemas.microsoft.com/office/drawing/2014/main" val="32867029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Element 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Element ID Extension (TBD)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Control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Operating Mode Request Content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8069517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2DBAD8D3-A264-48DC-BE62-C6BE85D74E8F}"/>
              </a:ext>
            </a:extLst>
          </p:cNvPr>
          <p:cNvSpPr txBox="1"/>
          <p:nvPr/>
        </p:nvSpPr>
        <p:spPr>
          <a:xfrm>
            <a:off x="11009554" y="2671241"/>
            <a:ext cx="415498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CD1C8B6-39F2-4B79-9BFE-16E0C078B2BD}"/>
              </a:ext>
            </a:extLst>
          </p:cNvPr>
          <p:cNvSpPr/>
          <p:nvPr/>
        </p:nvSpPr>
        <p:spPr bwMode="auto">
          <a:xfrm>
            <a:off x="4543833" y="4168071"/>
            <a:ext cx="2305813" cy="457201"/>
          </a:xfrm>
          <a:prstGeom prst="rect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NPCA Operation element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D04D72A-184F-4AA6-8248-A9FB8262E80C}"/>
              </a:ext>
            </a:extLst>
          </p:cNvPr>
          <p:cNvSpPr/>
          <p:nvPr/>
        </p:nvSpPr>
        <p:spPr bwMode="auto">
          <a:xfrm>
            <a:off x="6898335" y="4163270"/>
            <a:ext cx="2305813" cy="457201"/>
          </a:xfrm>
          <a:prstGeom prst="rect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DPS Operation element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94C984F-8C24-41BF-B2C3-DDCD9C09F30F}"/>
              </a:ext>
            </a:extLst>
          </p:cNvPr>
          <p:cNvSpPr txBox="1"/>
          <p:nvPr/>
        </p:nvSpPr>
        <p:spPr>
          <a:xfrm>
            <a:off x="9287276" y="4207204"/>
            <a:ext cx="415498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…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27C74D43-821A-4AB3-8BB8-87AC4E5B58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6177653"/>
              </p:ext>
            </p:extLst>
          </p:nvPr>
        </p:nvGraphicFramePr>
        <p:xfrm>
          <a:off x="1178740" y="5598617"/>
          <a:ext cx="4640256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5649">
                  <a:extLst>
                    <a:ext uri="{9D8B030D-6E8A-4147-A177-3AD203B41FA5}">
                      <a16:colId xmlns:a16="http://schemas.microsoft.com/office/drawing/2014/main" val="274478061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475222278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13432950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467681695"/>
                    </a:ext>
                  </a:extLst>
                </a:gridCol>
                <a:gridCol w="1217607">
                  <a:extLst>
                    <a:ext uri="{9D8B030D-6E8A-4147-A177-3AD203B41FA5}">
                      <a16:colId xmlns:a16="http://schemas.microsoft.com/office/drawing/2014/main" val="32867029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Element 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Element ID Extension (TBD)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Control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Operating Mode Request Content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8069517"/>
                  </a:ext>
                </a:extLst>
              </a:tr>
            </a:tbl>
          </a:graphicData>
        </a:graphic>
      </p:graphicFrame>
      <p:sp>
        <p:nvSpPr>
          <p:cNvPr id="19" name="Rectangle 18">
            <a:extLst>
              <a:ext uri="{FF2B5EF4-FFF2-40B4-BE49-F238E27FC236}">
                <a16:creationId xmlns:a16="http://schemas.microsoft.com/office/drawing/2014/main" id="{9ABEB5B3-7B2C-4A02-AC95-D7131B82FDD7}"/>
              </a:ext>
            </a:extLst>
          </p:cNvPr>
          <p:cNvSpPr/>
          <p:nvPr/>
        </p:nvSpPr>
        <p:spPr bwMode="auto">
          <a:xfrm>
            <a:off x="4552957" y="5598616"/>
            <a:ext cx="1695443" cy="457201"/>
          </a:xfrm>
          <a:prstGeom prst="rect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Multi-AP Operation element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6CED238-AC9E-45BC-A637-DD75DFB98772}"/>
              </a:ext>
            </a:extLst>
          </p:cNvPr>
          <p:cNvSpPr/>
          <p:nvPr/>
        </p:nvSpPr>
        <p:spPr bwMode="auto">
          <a:xfrm>
            <a:off x="6316751" y="5593814"/>
            <a:ext cx="1626941" cy="457201"/>
          </a:xfrm>
          <a:prstGeom prst="rect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Co-SR Operation element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F697E32-F337-4A75-8982-459E000CFB8B}"/>
              </a:ext>
            </a:extLst>
          </p:cNvPr>
          <p:cNvSpPr txBox="1"/>
          <p:nvPr/>
        </p:nvSpPr>
        <p:spPr>
          <a:xfrm>
            <a:off x="9946466" y="5637748"/>
            <a:ext cx="415498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26E0A95-FFEE-4D82-BF06-101EF96CADB7}"/>
              </a:ext>
            </a:extLst>
          </p:cNvPr>
          <p:cNvSpPr/>
          <p:nvPr/>
        </p:nvSpPr>
        <p:spPr bwMode="auto">
          <a:xfrm>
            <a:off x="7992346" y="5593815"/>
            <a:ext cx="1954120" cy="457201"/>
          </a:xfrm>
          <a:prstGeom prst="rect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Co-TDMA Operation element</a:t>
            </a:r>
          </a:p>
        </p:txBody>
      </p:sp>
    </p:spTree>
    <p:extLst>
      <p:ext uri="{BB962C8B-B14F-4D97-AF65-F5344CB8AC3E}">
        <p14:creationId xmlns:p14="http://schemas.microsoft.com/office/powerpoint/2010/main" val="3542054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 802.11 templete1.potx" id="{DBF99F34-589B-41D3-8A44-12F30218179F}" vid="{A808D713-924E-43C9-AAD6-91484B472D3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 802.11 templete1</Template>
  <TotalTime>250717</TotalTime>
  <Words>1300</Words>
  <Application>Microsoft Office PowerPoint</Application>
  <PresentationFormat>Widescreen</PresentationFormat>
  <Paragraphs>161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 Unicode MS</vt:lpstr>
      <vt:lpstr>MS Gothic</vt:lpstr>
      <vt:lpstr>Arial</vt:lpstr>
      <vt:lpstr>Times New Roman</vt:lpstr>
      <vt:lpstr>Office Theme</vt:lpstr>
      <vt:lpstr>Document</vt:lpstr>
      <vt:lpstr>Operating Mode Request for Multi-AP</vt:lpstr>
      <vt:lpstr>Abstract</vt:lpstr>
      <vt:lpstr>Recap: Operating Mode Request</vt:lpstr>
      <vt:lpstr>Operating Mode Request for Multi-AP</vt:lpstr>
      <vt:lpstr>Operating Mode Request for Multi-AP: Existing Operating Mode Parameters (pre-UHR)</vt:lpstr>
      <vt:lpstr>Operating Mode Request for Multi-AP: New Operating Mode Parameters (UHR and post-UHR)</vt:lpstr>
      <vt:lpstr>Operating Mode Request for Multi-AP: Multi-AP Coordination Operating Mode Parameters</vt:lpstr>
      <vt:lpstr>Operating Mode Request Element</vt:lpstr>
      <vt:lpstr>Examples</vt:lpstr>
      <vt:lpstr>Discussions</vt:lpstr>
      <vt:lpstr>Conclusion</vt:lpstr>
      <vt:lpstr>References</vt:lpstr>
      <vt:lpstr>Straw Polls</vt:lpstr>
    </vt:vector>
  </TitlesOfParts>
  <Company>Samsung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Mode Request</dc:title>
  <dc:creator>Yongsen Ma</dc:creator>
  <cp:keywords/>
  <cp:lastModifiedBy>Yongsen Ma</cp:lastModifiedBy>
  <cp:revision>1068</cp:revision>
  <cp:lastPrinted>1601-01-01T00:00:00Z</cp:lastPrinted>
  <dcterms:created xsi:type="dcterms:W3CDTF">2023-12-11T19:43:29Z</dcterms:created>
  <dcterms:modified xsi:type="dcterms:W3CDTF">2025-04-01T17:51:50Z</dcterms:modified>
  <cp:category>Yongsen Ma, Samsung</cp:category>
</cp:coreProperties>
</file>