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7" r:id="rId3"/>
    <p:sldId id="270" r:id="rId4"/>
    <p:sldId id="279" r:id="rId5"/>
    <p:sldId id="268" r:id="rId6"/>
    <p:sldId id="277" r:id="rId7"/>
    <p:sldId id="278" r:id="rId8"/>
    <p:sldId id="280" r:id="rId9"/>
    <p:sldId id="281" r:id="rId10"/>
    <p:sldId id="272" r:id="rId11"/>
    <p:sldId id="271" r:id="rId12"/>
    <p:sldId id="274" r:id="rId13"/>
    <p:sldId id="275" r:id="rId14"/>
    <p:sldId id="276" r:id="rId15"/>
    <p:sldId id="264" r:id="rId16"/>
    <p:sldId id="269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57" autoAdjust="0"/>
    <p:restoredTop sz="96730" autoAdjust="0"/>
  </p:normalViewPr>
  <p:slideViewPr>
    <p:cSldViewPr>
      <p:cViewPr varScale="1">
        <p:scale>
          <a:sx n="114" d="100"/>
          <a:sy n="114" d="100"/>
        </p:scale>
        <p:origin x="58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9.4.2.13 Power Capability element</a:t>
            </a:r>
          </a:p>
          <a:p>
            <a:r>
              <a:rPr lang="en-US" sz="1200" dirty="0"/>
              <a:t>9.4.2.25 Extended Capabilities element</a:t>
            </a:r>
          </a:p>
          <a:p>
            <a:r>
              <a:rPr lang="en-US" sz="1200" dirty="0"/>
              <a:t>9.4.2.33 QoS Capability element</a:t>
            </a:r>
          </a:p>
          <a:p>
            <a:r>
              <a:rPr lang="en-US" sz="1200" dirty="0"/>
              <a:t>9.4.2.54 HT Capabilities element</a:t>
            </a:r>
          </a:p>
          <a:p>
            <a:r>
              <a:rPr lang="en-US" sz="1200" dirty="0"/>
              <a:t>9.4.2.70 </a:t>
            </a:r>
            <a:r>
              <a:rPr lang="en-US" sz="1200" dirty="0" err="1"/>
              <a:t>Nontransmitted</a:t>
            </a:r>
            <a:r>
              <a:rPr lang="en-US" sz="1200" dirty="0"/>
              <a:t> BSSID Capability element</a:t>
            </a:r>
          </a:p>
          <a:p>
            <a:r>
              <a:rPr lang="en-US" sz="1200" dirty="0"/>
              <a:t>9.4.2.76 QoS Traffic Capability element</a:t>
            </a:r>
          </a:p>
          <a:p>
            <a:r>
              <a:rPr lang="en-US" sz="1200" dirty="0"/>
              <a:t>9.4.2.96.8 Mesh Capability</a:t>
            </a:r>
          </a:p>
          <a:p>
            <a:r>
              <a:rPr lang="en-US" sz="1200" dirty="0"/>
              <a:t>9.4.2.126 DMG Capabilities element</a:t>
            </a:r>
          </a:p>
          <a:p>
            <a:r>
              <a:rPr lang="en-US" sz="1200" dirty="0"/>
              <a:t>9.4.2.146 Relay Capabilities element</a:t>
            </a:r>
          </a:p>
          <a:p>
            <a:r>
              <a:rPr lang="en-US" sz="1200" dirty="0"/>
              <a:t>9.4.2.156 VHT Capabilities element</a:t>
            </a:r>
          </a:p>
          <a:p>
            <a:r>
              <a:rPr lang="en-US" sz="1200" dirty="0"/>
              <a:t>9.4.2.247 HE Capabilities element</a:t>
            </a:r>
          </a:p>
          <a:p>
            <a:r>
              <a:rPr lang="en-US" sz="1200" dirty="0"/>
              <a:t>9.4.2.323 EHT Capabilities element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2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9.4.2.13 Power Capability element</a:t>
            </a:r>
          </a:p>
          <a:p>
            <a:r>
              <a:rPr lang="en-US" sz="1200" dirty="0"/>
              <a:t>9.4.2.25 Extended Capabilities element</a:t>
            </a:r>
          </a:p>
          <a:p>
            <a:r>
              <a:rPr lang="en-US" sz="1200" dirty="0"/>
              <a:t>9.4.2.33 QoS Capability element</a:t>
            </a:r>
          </a:p>
          <a:p>
            <a:r>
              <a:rPr lang="en-US" sz="1200" dirty="0"/>
              <a:t>9.4.2.54 HT Capabilities element</a:t>
            </a:r>
          </a:p>
          <a:p>
            <a:r>
              <a:rPr lang="en-US" sz="1200" dirty="0"/>
              <a:t>9.4.2.70 </a:t>
            </a:r>
            <a:r>
              <a:rPr lang="en-US" sz="1200" dirty="0" err="1"/>
              <a:t>Nontransmitted</a:t>
            </a:r>
            <a:r>
              <a:rPr lang="en-US" sz="1200" dirty="0"/>
              <a:t> BSSID Capability element</a:t>
            </a:r>
          </a:p>
          <a:p>
            <a:r>
              <a:rPr lang="en-US" sz="1200" dirty="0"/>
              <a:t>9.4.2.76 QoS Traffic Capability element</a:t>
            </a:r>
          </a:p>
          <a:p>
            <a:r>
              <a:rPr lang="en-US" sz="1200" dirty="0"/>
              <a:t>9.4.2.96.8 Mesh Capability</a:t>
            </a:r>
          </a:p>
          <a:p>
            <a:r>
              <a:rPr lang="en-US" sz="1200" dirty="0"/>
              <a:t>9.4.2.126 DMG Capabilities element</a:t>
            </a:r>
          </a:p>
          <a:p>
            <a:r>
              <a:rPr lang="en-US" sz="1200" dirty="0"/>
              <a:t>9.4.2.146 Relay Capabilities element</a:t>
            </a:r>
          </a:p>
          <a:p>
            <a:r>
              <a:rPr lang="en-US" sz="1200" dirty="0"/>
              <a:t>9.4.2.156 VHT Capabilities element</a:t>
            </a:r>
          </a:p>
          <a:p>
            <a:r>
              <a:rPr lang="en-US" sz="1200" dirty="0"/>
              <a:t>9.4.2.247 HE Capabilities element</a:t>
            </a:r>
          </a:p>
          <a:p>
            <a:r>
              <a:rPr lang="en-US" sz="1200" dirty="0"/>
              <a:t>9.4.2.323 EHT Capabilities element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93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420-00-0uhr-expedited-wake-up-in-unscheduled-ap-mld-power-saving.pptx" TargetMode="External"/><Relationship Id="rId13" Type="http://schemas.openxmlformats.org/officeDocument/2006/relationships/hyperlink" Target="https://mentor.ieee.org/802.11/dcn/24/11-24-0782-01-00bn-ap-power-saving.pptx" TargetMode="External"/><Relationship Id="rId18" Type="http://schemas.openxmlformats.org/officeDocument/2006/relationships/hyperlink" Target="https://mentor.ieee.org/802.11/dcn/23/11-23-1835-00-00bn-ap-power-management.pptx" TargetMode="External"/><Relationship Id="rId3" Type="http://schemas.openxmlformats.org/officeDocument/2006/relationships/hyperlink" Target="https://mentor.ieee.org/802.11/dcn/23/11-23-0010-00-0uhr-considerations-for-enabling-ap-power-save.pptx" TargetMode="External"/><Relationship Id="rId7" Type="http://schemas.openxmlformats.org/officeDocument/2006/relationships/hyperlink" Target="https://mentor.ieee.org/802.11/dcn/23/11-23-0225-00-0uhr-considering-unscheduled-ap-power-save.pptx" TargetMode="External"/><Relationship Id="rId12" Type="http://schemas.openxmlformats.org/officeDocument/2006/relationships/hyperlink" Target="https://mentor.ieee.org/802.11/dcn/24/11-24-1146-00-00bn-considerations-on-ap-power-save-mode.pptx" TargetMode="External"/><Relationship Id="rId17" Type="http://schemas.openxmlformats.org/officeDocument/2006/relationships/hyperlink" Target="https://mentor.ieee.org/802.11/dcn/24/11-24-0097-00-00bn-ap-power-management-follow-up.pptx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https://mentor.ieee.org/802.11/dcn/24/11-24-0813-00-00bn-discussions-on-ap-power-sav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36-00-00bn-ap-mld-power-save-follow-up.pptx" TargetMode="External"/><Relationship Id="rId11" Type="http://schemas.openxmlformats.org/officeDocument/2006/relationships/hyperlink" Target="https://mentor.ieee.org/802.11/dcn/24/11-24-0671-00-00bn-enhancements-on-ap-power-save.pptx" TargetMode="External"/><Relationship Id="rId5" Type="http://schemas.openxmlformats.org/officeDocument/2006/relationships/hyperlink" Target="https://mentor.ieee.org/802.11/dcn/23/11-23-0015-00-0uhr-ap-mld-power-management.pptx" TargetMode="External"/><Relationship Id="rId15" Type="http://schemas.openxmlformats.org/officeDocument/2006/relationships/hyperlink" Target="https://mentor.ieee.org/802.11/dcn/24/11-24-0589-01-00bn-dynamic-tid-to-link-mapping-for-ap-mld-power-save.pptx" TargetMode="External"/><Relationship Id="rId10" Type="http://schemas.openxmlformats.org/officeDocument/2006/relationships/hyperlink" Target="https://mentor.ieee.org/802.11/dcn/24/11-24-0833-00-00bn-dynamic-power-saving-for-ap.pptx" TargetMode="External"/><Relationship Id="rId19" Type="http://schemas.openxmlformats.org/officeDocument/2006/relationships/hyperlink" Target="https://mentor.ieee.org/802.11/dcn/24/11-24-1611-00-00bn-power-save-capabilities.pptx" TargetMode="External"/><Relationship Id="rId4" Type="http://schemas.openxmlformats.org/officeDocument/2006/relationships/hyperlink" Target="https://mentor.ieee.org/802.11/dcn/23/11-23-2040-01-00bn-enabling-ap-power-save-follow-up.pptx" TargetMode="External"/><Relationship Id="rId9" Type="http://schemas.openxmlformats.org/officeDocument/2006/relationships/hyperlink" Target="https://mentor.ieee.org/802.11/dcn/24/11-24-0451-00-00bn-ap-state-transitions-in-dps-mode.pptx" TargetMode="External"/><Relationship Id="rId14" Type="http://schemas.openxmlformats.org/officeDocument/2006/relationships/hyperlink" Target="https://mentor.ieee.org/802.11/dcn/24/11-24-0659-01-00bn-thoughts-on-ap-power-save.ppt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TWT-Based AP Power Save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982405"/>
              </p:ext>
            </p:extLst>
          </p:nvPr>
        </p:nvGraphicFramePr>
        <p:xfrm>
          <a:off x="993775" y="2416175"/>
          <a:ext cx="1027271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" name="Document" r:id="rId4" imgW="10448057" imgH="2539535" progId="Word.Document.8">
                  <p:embed/>
                </p:oleObj>
              </mc:Choice>
              <mc:Fallback>
                <p:oleObj name="Document" r:id="rId4" imgW="10448057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272713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710D0-A9F8-46B0-A56E-D5A6B3104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Signaling: Reuse Existing Frame/Element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76B8B-0E9A-4A1C-87A5-1FAC4DC9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indicate that AP operates in low capability mode outside of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needs to indicate that a TWT is associated with certain capability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indication can be in existing frame/element or in a new frame/element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Reuse existing frame/element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TWT element: Broadcast TWT Recommendation field value: 5-7 are reserved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TWT Information Extension element: Control field: B1-B7 are reserved; B-TWT Info field: B5-B7 are reserved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not be needed if another field/element already contains the indication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41DC9-73B5-41E7-AC2E-4235EF613F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64CE5-A4C2-4712-A3F6-C907401F9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F81891-D5CD-4147-A1DE-B6AD8F6DF2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93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80C16-D8CE-4953-909A-59F2CD8D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Reuse TWT Element for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BC72-5161-4B25-B1F7-7DD1BBB54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Option 1: Use Broadcast TWT Recommendation field to indicate that the TWT is associated with certain capability mode. Values 5-7 are reserved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6F142-46AD-4855-A47F-EAD6994F04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BC15D-A303-4EDF-806D-7876776694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76B6CA-3502-4CA0-B35D-A9153CE819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2C4059C-B208-4255-A38E-36ADC4A30037}"/>
              </a:ext>
            </a:extLst>
          </p:cNvPr>
          <p:cNvGrpSpPr/>
          <p:nvPr/>
        </p:nvGrpSpPr>
        <p:grpSpPr>
          <a:xfrm>
            <a:off x="625722" y="2948486"/>
            <a:ext cx="10938442" cy="3515205"/>
            <a:chOff x="552183" y="1975756"/>
            <a:chExt cx="10938442" cy="351520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D564BEB-C721-47CD-AC1B-9CDD0A1A1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8806" y="3067322"/>
              <a:ext cx="5317541" cy="1081087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819490C-7F2D-4942-A1BB-E1FCF89BD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0997" y="4249398"/>
              <a:ext cx="5440887" cy="121823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6D52768-720A-4779-95E9-A6599508C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47230" y="4252629"/>
              <a:ext cx="4543395" cy="123833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8888C99-EE63-4CEE-A623-DE02F6334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89414" y="1975756"/>
              <a:ext cx="3811057" cy="96371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0C461BA-2497-40A7-A477-4BE3A2B53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52183" y="2998478"/>
              <a:ext cx="4802380" cy="1081087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C4A9CDF-302D-4510-A812-8E5DC0891A3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1822" y="2413486"/>
              <a:ext cx="4964276" cy="74783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E3B662B-3B9D-4695-ACBD-959F7DFCC2C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291699" y="2437644"/>
              <a:ext cx="956703" cy="72367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ACEAEDC-CB24-487A-A324-4AE0ED5D1F2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48400" y="2437644"/>
              <a:ext cx="355937" cy="6684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CBC484C-8DD0-460D-B59C-8235AFB4018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43322" y="2413486"/>
              <a:ext cx="3440179" cy="69264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9741EF7-3677-46F8-AF07-4907EDA3B52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31881" y="3641745"/>
              <a:ext cx="5236201" cy="78618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F6691CD-2B59-4BFA-93A0-B0CE1C305CC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432865" y="3607865"/>
              <a:ext cx="963428" cy="84172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472FB80-060E-40F7-845A-1003449C0E7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247237" y="3607865"/>
              <a:ext cx="2592605" cy="84172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3EB8336-A1C4-46D5-8C9B-5C71EB3D2DE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654214" y="3641745"/>
              <a:ext cx="757867" cy="8078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CD20BCD-ED15-4057-8827-4D2E5B06A54D}"/>
                </a:ext>
              </a:extLst>
            </p:cNvPr>
            <p:cNvSpPr/>
            <p:nvPr/>
          </p:nvSpPr>
          <p:spPr bwMode="auto">
            <a:xfrm>
              <a:off x="4337117" y="4256563"/>
              <a:ext cx="685800" cy="95015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4967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80C16-D8CE-4953-909A-59F2CD8D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Reuse TWT Information Extension Element for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BC72-5161-4B25-B1F7-7DD1BBB54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Option 2: Use Control field or B-TWT Info field to indicate that the TWT is associated with certain capability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freedom/flexibility than reusing TWT Element, but with higher overhead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6F142-46AD-4855-A47F-EAD6994F04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BC15D-A303-4EDF-806D-7876776694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76B6CA-3502-4CA0-B35D-A9153CE819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8E60287-9961-4D3C-8D5A-0821E2194291}"/>
              </a:ext>
            </a:extLst>
          </p:cNvPr>
          <p:cNvGrpSpPr/>
          <p:nvPr/>
        </p:nvGrpSpPr>
        <p:grpSpPr>
          <a:xfrm>
            <a:off x="2915974" y="3655696"/>
            <a:ext cx="6357937" cy="2638425"/>
            <a:chOff x="3433763" y="1981201"/>
            <a:chExt cx="6357937" cy="263842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9713C29-C731-4C59-B0BB-838E9121A0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36383" y="1981201"/>
              <a:ext cx="4943475" cy="104775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344681F-2B42-4880-9128-4E97ABC23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33763" y="3409951"/>
              <a:ext cx="2809875" cy="119062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1E7DFC5-C654-44D5-A357-9F4BD47077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81800" y="3409951"/>
              <a:ext cx="3009900" cy="1209675"/>
            </a:xfrm>
            <a:prstGeom prst="rect">
              <a:avLst/>
            </a:prstGeom>
          </p:spPr>
        </p:pic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BC1D2F4-D0B2-4138-A362-FDD87A43456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191002" y="2466975"/>
              <a:ext cx="2514598" cy="11334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347239-E167-4D12-ACB9-8F73B959421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053138" y="2466975"/>
              <a:ext cx="1490662" cy="119062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A7D71AD-BCFB-4C33-9E6B-3D6916215769}"/>
                </a:ext>
              </a:extLst>
            </p:cNvPr>
            <p:cNvCxnSpPr/>
            <p:nvPr/>
          </p:nvCxnSpPr>
          <p:spPr bwMode="auto">
            <a:xfrm>
              <a:off x="7543800" y="2466975"/>
              <a:ext cx="0" cy="11334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78EAD6F-5ECB-4D69-BFF9-73DD88458E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444046" y="2466975"/>
              <a:ext cx="990718" cy="11398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AAC9A64E-E5E6-4FAF-813E-F3E565D881D1}"/>
                </a:ext>
              </a:extLst>
            </p:cNvPr>
            <p:cNvSpPr/>
            <p:nvPr/>
          </p:nvSpPr>
          <p:spPr bwMode="auto">
            <a:xfrm>
              <a:off x="5085033" y="3315876"/>
              <a:ext cx="968104" cy="95015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475E5C3-4C9C-4DFD-9CFB-9BB922D62C8B}"/>
                </a:ext>
              </a:extLst>
            </p:cNvPr>
            <p:cNvSpPr/>
            <p:nvPr/>
          </p:nvSpPr>
          <p:spPr bwMode="auto">
            <a:xfrm>
              <a:off x="8483077" y="3320112"/>
              <a:ext cx="968104" cy="950151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3524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710D0-A9F8-46B0-A56E-D5A6B3104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Signaling: Define New Frame/Element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76B8B-0E9A-4A1C-87A5-1FAC4DC9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indicate that AP operates in low capability mode outside of TWT SPs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new frame/element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Define in UHR Capabilities element, may use two UHR Capabilities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Define a capabilities element to indicate high and low capability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indicate that the capabilities element is used together with a certain 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send OMI/OMN together with a certain 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reuse the definition of high and low capability modes from unscheduled/dynamic AP power save, which can be announced in Beacons or ICF [</a:t>
            </a:r>
            <a:r>
              <a:rPr lang="en-US" dirty="0">
                <a:solidFill>
                  <a:schemeClr val="tx1"/>
                </a:solidFill>
              </a:rPr>
              <a:t>8, 10, 12</a:t>
            </a:r>
            <a:r>
              <a:rPr lang="en-US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41DC9-73B5-41E7-AC2E-4235EF613F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64CE5-A4C2-4712-A3F6-C907401F9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F81891-D5CD-4147-A1DE-B6AD8F6DF2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56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62EBA-5660-49FC-BA6C-CEEBEEDE3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464A-41CC-4C45-B8F4-417E292DD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submission presents a mechanism for scheduled AP power save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Inside of TWT SPs: AP is in active state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Pre-UHR and UHR STAs can operate in normal/high capability, without mode switch request, mode switch operation</a:t>
            </a:r>
            <a:r>
              <a:rPr lang="en-US"/>
              <a:t>, or </a:t>
            </a:r>
            <a:r>
              <a:rPr lang="en-US" dirty="0"/>
              <a:t>extra padding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Outside of TWT SPs: AP is in low capability mode or in doze state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may operate in low capability mode with reduced power consumption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may receive and respond to certain frames/requests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may switch to high capability mode, upon receiving requests from upper layer or other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can be used to enhance the enablement/disablement operations for unscheduled/dynamic AP power save: to be more efficient, smooth and flexible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have option for reverse scheme: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in low capability inside of TWT SPs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in high capability outside of TWT SPs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23345-D2FE-48AD-B567-AC62203865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955ED-916A-4571-91C8-916BFA2C8C7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4DD7DA-A4F4-48C5-A073-955ACA00AB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083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fontAlgn="ctr"/>
            <a:r>
              <a:rPr lang="en-US" sz="1200" b="0" dirty="0"/>
              <a:t>[1] </a:t>
            </a:r>
            <a:r>
              <a:rPr lang="en-US" sz="1200" b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23/0010r0</a:t>
            </a:r>
            <a:r>
              <a:rPr lang="en-US" sz="1200" b="0" dirty="0"/>
              <a:t>, Considerations for enabling AP power save, Alfred </a:t>
            </a:r>
            <a:r>
              <a:rPr lang="en-US" sz="1200" b="0" dirty="0" err="1"/>
              <a:t>Asterjadhi</a:t>
            </a:r>
            <a:r>
              <a:rPr lang="en-US" sz="1200" b="0" dirty="0"/>
              <a:t> (Qualcomm Inc.)</a:t>
            </a:r>
          </a:p>
          <a:p>
            <a:pPr fontAlgn="ctr"/>
            <a:r>
              <a:rPr lang="en-US" sz="1200" b="0" dirty="0"/>
              <a:t>[2] </a:t>
            </a:r>
            <a:r>
              <a:rPr lang="en-US" sz="1200" b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23/2040r1</a:t>
            </a:r>
            <a:r>
              <a:rPr lang="en-US" sz="1200" b="0" dirty="0"/>
              <a:t>, Enabling AP power </a:t>
            </a:r>
            <a:r>
              <a:rPr lang="en-US" sz="1200" b="0" dirty="0" err="1"/>
              <a:t>save_follow</a:t>
            </a:r>
            <a:r>
              <a:rPr lang="en-US" sz="1200" b="0" dirty="0"/>
              <a:t> up, Alfred </a:t>
            </a:r>
            <a:r>
              <a:rPr lang="en-US" sz="1200" b="0" dirty="0" err="1"/>
              <a:t>Asterjadhi</a:t>
            </a:r>
            <a:r>
              <a:rPr lang="en-US" sz="1200" b="0" dirty="0"/>
              <a:t> (Qualcomm Inc.)</a:t>
            </a:r>
          </a:p>
          <a:p>
            <a:pPr fontAlgn="ctr"/>
            <a:r>
              <a:rPr lang="en-US" sz="1200" b="0" dirty="0"/>
              <a:t>[3] </a:t>
            </a:r>
            <a:r>
              <a:rPr lang="en-US" sz="1200" b="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23/0015r0</a:t>
            </a:r>
            <a:r>
              <a:rPr lang="en-US" sz="1200" b="0" dirty="0"/>
              <a:t>, AP MLD power management, </a:t>
            </a:r>
            <a:r>
              <a:rPr lang="en-US" sz="1200" b="0" dirty="0" err="1"/>
              <a:t>Liwen</a:t>
            </a:r>
            <a:r>
              <a:rPr lang="en-US" sz="1200" b="0" dirty="0"/>
              <a:t> Chu (NXP)</a:t>
            </a:r>
          </a:p>
          <a:p>
            <a:pPr fontAlgn="ctr"/>
            <a:r>
              <a:rPr lang="en-US" sz="1200" b="0" dirty="0"/>
              <a:t>[4] </a:t>
            </a:r>
            <a:r>
              <a:rPr lang="en-US" sz="1200" b="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23/1936r0</a:t>
            </a:r>
            <a:r>
              <a:rPr lang="en-US" sz="1200" b="0" dirty="0"/>
              <a:t>, AP MLD power save follow up, </a:t>
            </a:r>
            <a:r>
              <a:rPr lang="en-US" sz="1200" b="0" dirty="0" err="1"/>
              <a:t>Liwen</a:t>
            </a:r>
            <a:r>
              <a:rPr lang="en-US" sz="1200" b="0" dirty="0"/>
              <a:t> Chu (NXP)</a:t>
            </a:r>
          </a:p>
          <a:p>
            <a:pPr fontAlgn="ctr"/>
            <a:r>
              <a:rPr lang="en-US" sz="1200" b="0" dirty="0"/>
              <a:t>[5] </a:t>
            </a:r>
            <a:r>
              <a:rPr lang="en-US" sz="1200" b="0" u="sng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23/0225r0</a:t>
            </a:r>
            <a:r>
              <a:rPr lang="en-US" sz="1200" b="0" u="sng" dirty="0"/>
              <a:t>, </a:t>
            </a:r>
            <a:r>
              <a:rPr lang="en-US" sz="1200" b="0" dirty="0"/>
              <a:t>Considering Unscheduled AP Power Save, </a:t>
            </a:r>
            <a:r>
              <a:rPr lang="en-US" sz="1200" b="0" dirty="0" err="1"/>
              <a:t>Guogang</a:t>
            </a:r>
            <a:r>
              <a:rPr lang="en-US" sz="1200" b="0" dirty="0"/>
              <a:t> Huang (Huawei)</a:t>
            </a:r>
          </a:p>
          <a:p>
            <a:pPr fontAlgn="ctr"/>
            <a:r>
              <a:rPr lang="en-GB" sz="1200" b="0" dirty="0"/>
              <a:t>[6] </a:t>
            </a:r>
            <a:r>
              <a:rPr lang="en-US" sz="1200" b="0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23/1420r0</a:t>
            </a:r>
            <a:r>
              <a:rPr lang="en-US" sz="1200" b="0" dirty="0"/>
              <a:t>, Expedited Wake-up in Unscheduled AP MLD Power Saving, Juseong Moon (KNUT)</a:t>
            </a:r>
          </a:p>
          <a:p>
            <a:pPr fontAlgn="ctr"/>
            <a:r>
              <a:rPr lang="en-US" sz="1200" b="0" dirty="0"/>
              <a:t>[7] </a:t>
            </a:r>
            <a:r>
              <a:rPr lang="en-US" sz="1200" b="0" dirty="0">
                <a:solidFill>
                  <a:schemeClr val="accent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24/0451r0</a:t>
            </a:r>
            <a:r>
              <a:rPr lang="en-US" sz="1200" b="0" dirty="0"/>
              <a:t>, AP state transitions in DPS mode, Vishnu Ratnam (Samsung Electronics)</a:t>
            </a:r>
          </a:p>
          <a:p>
            <a:pPr fontAlgn="ctr"/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[8] </a:t>
            </a:r>
            <a:r>
              <a:rPr lang="en-US" sz="1200" b="0" kern="1200" dirty="0">
                <a:solidFill>
                  <a:schemeClr val="accent2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24/0833r0</a:t>
            </a:r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, Dynamic Power Saving for AP, </a:t>
            </a:r>
            <a:r>
              <a:rPr lang="en-US" sz="12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Geonhwan</a:t>
            </a:r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Kim (LG Electronics)</a:t>
            </a:r>
          </a:p>
          <a:p>
            <a:pPr fontAlgn="ctr"/>
            <a:r>
              <a:rPr lang="en-US" sz="1200" b="0" dirty="0"/>
              <a:t>[9] </a:t>
            </a:r>
            <a:r>
              <a:rPr lang="en-US" sz="1200" b="0" kern="1200" dirty="0">
                <a:solidFill>
                  <a:schemeClr val="accent2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24/0671r0</a:t>
            </a:r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, Enhancements on AP Power Save, </a:t>
            </a:r>
            <a:r>
              <a:rPr lang="en-US" sz="12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Sanghyun</a:t>
            </a:r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Kim (WILUS)</a:t>
            </a:r>
          </a:p>
          <a:p>
            <a:pPr fontAlgn="ctr"/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[10] </a:t>
            </a:r>
            <a:r>
              <a:rPr lang="en-US" sz="1200" b="0" dirty="0">
                <a:solidFill>
                  <a:schemeClr val="accent2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24/1146r0</a:t>
            </a:r>
            <a:r>
              <a:rPr lang="en-US" sz="1200" b="0" dirty="0"/>
              <a:t>, Considerations on AP Power Save Mode, Jerome Gu (</a:t>
            </a:r>
            <a:r>
              <a:rPr lang="en-US" sz="1200" b="0" dirty="0" err="1"/>
              <a:t>Clourney</a:t>
            </a:r>
            <a:r>
              <a:rPr lang="en-US" sz="1200" b="0" dirty="0"/>
              <a:t> Semiconductor)</a:t>
            </a:r>
          </a:p>
          <a:p>
            <a:pPr fontAlgn="ctr"/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[11] </a:t>
            </a:r>
            <a:r>
              <a:rPr lang="en-US" sz="1200" b="0" kern="1200" dirty="0">
                <a:solidFill>
                  <a:schemeClr val="accent2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24/0782r1</a:t>
            </a:r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, AP power saving, </a:t>
            </a:r>
            <a:r>
              <a:rPr lang="en-US" sz="12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Chaoming</a:t>
            </a:r>
            <a:r>
              <a:rPr lang="en-US" sz="12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Luo (OPPO)</a:t>
            </a:r>
          </a:p>
          <a:p>
            <a:pPr fontAlgn="ctr"/>
            <a:r>
              <a:rPr lang="en-US" sz="1200" b="0" dirty="0"/>
              <a:t>[12] </a:t>
            </a:r>
            <a:r>
              <a:rPr lang="en-US" sz="1200" b="0" dirty="0">
                <a:solidFill>
                  <a:schemeClr val="accent2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24/0659r1</a:t>
            </a:r>
            <a:r>
              <a:rPr lang="en-US" sz="1200" b="0" dirty="0"/>
              <a:t>, Thoughts on AP Power Save, </a:t>
            </a:r>
            <a:r>
              <a:rPr lang="en-US" sz="1200" b="0" dirty="0" err="1"/>
              <a:t>Binita</a:t>
            </a:r>
            <a:r>
              <a:rPr lang="en-US" sz="1200" b="0" dirty="0"/>
              <a:t> Gupta (Cisco Systems)</a:t>
            </a:r>
          </a:p>
          <a:p>
            <a:pPr fontAlgn="ctr"/>
            <a:r>
              <a:rPr lang="en-US" sz="1200" b="0" dirty="0"/>
              <a:t>[13] </a:t>
            </a:r>
            <a:r>
              <a:rPr lang="en-US" sz="1200" b="0" dirty="0">
                <a:solidFill>
                  <a:schemeClr val="accent2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24/0589r1</a:t>
            </a:r>
            <a:r>
              <a:rPr lang="en-US" sz="1200" b="0" dirty="0"/>
              <a:t>, Dynamic TID-To-Link Mapping for AP MLD Power Save, Yongsen Ma (Samsung)</a:t>
            </a:r>
          </a:p>
          <a:p>
            <a:pPr fontAlgn="ctr"/>
            <a:r>
              <a:rPr lang="en-US" sz="1200" b="0" dirty="0"/>
              <a:t>[14] </a:t>
            </a:r>
            <a:r>
              <a:rPr lang="en-US" sz="1200" b="0" dirty="0">
                <a:solidFill>
                  <a:schemeClr val="accent2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24/0813r0</a:t>
            </a:r>
            <a:r>
              <a:rPr lang="en-US" sz="1200" b="0" dirty="0"/>
              <a:t>, Discussions on AP Power Save, Yongsen Ma (Samsung)</a:t>
            </a:r>
          </a:p>
          <a:p>
            <a:pPr fontAlgn="ctr"/>
            <a:r>
              <a:rPr lang="en-US" sz="1200" b="0" dirty="0"/>
              <a:t>[15] </a:t>
            </a:r>
            <a:r>
              <a:rPr lang="en-US" sz="1200" b="0" dirty="0">
                <a:solidFill>
                  <a:schemeClr val="accent2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24/0097r0</a:t>
            </a:r>
            <a:r>
              <a:rPr lang="en-US" sz="1200" b="0" dirty="0"/>
              <a:t>, AP Power Management - Follow up, Yongsen Ma (Samsung)</a:t>
            </a:r>
          </a:p>
          <a:p>
            <a:pPr fontAlgn="ctr"/>
            <a:r>
              <a:rPr lang="en-US" sz="1200" b="0" dirty="0"/>
              <a:t>[16] </a:t>
            </a:r>
            <a:r>
              <a:rPr lang="en-US" sz="1200" b="0" dirty="0">
                <a:solidFill>
                  <a:schemeClr val="accent2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23/1835r0</a:t>
            </a:r>
            <a:r>
              <a:rPr lang="en-US" sz="1200" b="0" dirty="0"/>
              <a:t>, AP Power Management, Yongsen Ma (Samsung)</a:t>
            </a:r>
          </a:p>
          <a:p>
            <a:pPr fontAlgn="ctr"/>
            <a:r>
              <a:rPr lang="en-US" sz="1200" b="0" dirty="0"/>
              <a:t>[17] </a:t>
            </a:r>
            <a:r>
              <a:rPr lang="en-US" sz="1200" b="0" dirty="0">
                <a:solidFill>
                  <a:schemeClr val="accent2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24/1611r0</a:t>
            </a:r>
            <a:r>
              <a:rPr lang="en-US" sz="1200" b="0" dirty="0"/>
              <a:t>, Power Save Capabilities, Manasi </a:t>
            </a:r>
            <a:r>
              <a:rPr lang="en-US" sz="1200" b="0" dirty="0" err="1"/>
              <a:t>Ekkundi</a:t>
            </a:r>
            <a:r>
              <a:rPr lang="en-US" sz="1200" b="0" dirty="0"/>
              <a:t>(Samsung Electronics)</a:t>
            </a:r>
          </a:p>
          <a:p>
            <a:pPr fontAlgn="ctr"/>
            <a:endParaRPr lang="en-US" sz="1200" b="0" dirty="0"/>
          </a:p>
          <a:p>
            <a:pPr fontAlgn="ctr"/>
            <a:endParaRPr lang="en-US" sz="1200" b="0" dirty="0"/>
          </a:p>
          <a:p>
            <a:endParaRPr lang="en-GB" sz="1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4EBBE-B8F7-4795-9326-9AF2E10D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0DBB1-BBE7-4825-8C6C-212D3303B7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4BDDC-86C4-4881-B1F9-6AB4B3D8C0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418733-F613-4E99-B78E-8F8027FC71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338E045-279E-4370-B921-FBEBEAC25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SP1: Do you support to define a mechanism in </a:t>
            </a:r>
            <a:r>
              <a:rPr lang="en-US" dirty="0" err="1"/>
              <a:t>TGbn</a:t>
            </a:r>
            <a:r>
              <a:rPr lang="en-US" dirty="0"/>
              <a:t> to allow AP enter and exit a low capability mode based on a schedule?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Definition of “low capability mode” is TBD, e.g., BW=20MHz, NSS=1, and may reuse the definition from unscheduled/dynamic AP power save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May reuse existing mechanisms, e.g., TWT and OMN/OMI</a:t>
            </a:r>
          </a:p>
          <a:p>
            <a:pPr marL="0" indent="0"/>
            <a:endParaRPr lang="en-US" b="0" dirty="0"/>
          </a:p>
          <a:p>
            <a:pPr marL="0" indent="0"/>
            <a:r>
              <a:rPr lang="en-US" b="0" dirty="0"/>
              <a:t>Results</a:t>
            </a:r>
          </a:p>
          <a:p>
            <a:pPr marL="0" indent="0"/>
            <a:r>
              <a:rPr lang="en-US" b="0" dirty="0"/>
              <a:t>Y: , N: , A: </a:t>
            </a:r>
          </a:p>
        </p:txBody>
      </p:sp>
    </p:spTree>
    <p:extLst>
      <p:ext uri="{BB962C8B-B14F-4D97-AF65-F5344CB8AC3E}">
        <p14:creationId xmlns:p14="http://schemas.microsoft.com/office/powerpoint/2010/main" val="355275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79DEF-32D6-403C-8522-998E7505F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45556-6EAE-4281-9DEF-FBCC0D941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power save: scheduled, unscheduled, dynamic [1-17]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Scheduled AP power save based on TWT [</a:t>
            </a:r>
            <a:r>
              <a:rPr lang="en-US" dirty="0">
                <a:solidFill>
                  <a:schemeClr val="tx1"/>
                </a:solidFill>
              </a:rPr>
              <a:t>1-4, 12-17</a:t>
            </a:r>
            <a:r>
              <a:rPr lang="en-US" dirty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Inside of TWT SPs: AP is in active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Outside of TWT SPs: AP is in doze state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submission, as a follow-up of [14, 15]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Inside of TWT SPs: AP is in active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Outside of TWT SPs: AP is in low capability mode or in doze 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have option for reverse scheme: AP in low capability inside of TWT SPs and in high capability outside of TWT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45198-F792-4659-AE5C-EA5197FE6D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1C898-38CA-46AE-9653-C2A2AF26E7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CAEB64-096A-4865-ABD8-9F16E6E271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84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4869A-CF3D-4D6B-B947-31F0D9EC2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AP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8AB8E-7E77-43B2-9060-B9F09AD01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power save in PPDU/TXOP/SP/BI levels by different options [14]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Focus of this submission: scheduled AP power save by TWT [</a:t>
            </a:r>
            <a:r>
              <a:rPr lang="en-US" b="0" dirty="0">
                <a:solidFill>
                  <a:schemeClr val="tx1"/>
                </a:solidFill>
              </a:rPr>
              <a:t>1-4, 12, 14, 15</a:t>
            </a:r>
            <a:r>
              <a:rPr lang="en-US" b="0" dirty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in awake state during TWT SPs and in power save mode outside of TWT SPs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453B1-C326-4797-8BA9-D27A089C6F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0C301-84C6-4C5E-B7DE-366A3C9013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DDE65C-ADD3-47D8-8EAC-5AB8D7937A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D870E3B-ECBD-4532-BE1F-C9B9E964E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493940"/>
              </p:ext>
            </p:extLst>
          </p:nvPr>
        </p:nvGraphicFramePr>
        <p:xfrm>
          <a:off x="914400" y="2587805"/>
          <a:ext cx="10361085" cy="274302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287420198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15312442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184169758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770426479"/>
                    </a:ext>
                  </a:extLst>
                </a:gridCol>
                <a:gridCol w="4112685">
                  <a:extLst>
                    <a:ext uri="{9D8B030D-6E8A-4147-A177-3AD203B41FA5}">
                      <a16:colId xmlns:a16="http://schemas.microsoft.com/office/drawing/2014/main" val="1606702037"/>
                    </a:ext>
                  </a:extLst>
                </a:gridCol>
              </a:tblGrid>
              <a:tr h="202976">
                <a:tc gridSpan="2">
                  <a:txBody>
                    <a:bodyPr/>
                    <a:lstStyle/>
                    <a:p>
                      <a:r>
                        <a:rPr lang="en-US" sz="1500" dirty="0"/>
                        <a:t>Timing Information</a:t>
                      </a:r>
                    </a:p>
                  </a:txBody>
                  <a:tcPr marL="76171" marR="76171" marT="38085" marB="3808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500" dirty="0"/>
                        <a:t>Timing Type and Pattern</a:t>
                      </a:r>
                    </a:p>
                  </a:txBody>
                  <a:tcPr marL="76171" marR="76171" marT="38085" marB="3808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Example</a:t>
                      </a:r>
                    </a:p>
                  </a:txBody>
                  <a:tcPr marL="76171" marR="76171" marT="38085" marB="38085" anchor="ctr"/>
                </a:tc>
                <a:extLst>
                  <a:ext uri="{0D108BD9-81ED-4DB2-BD59-A6C34878D82A}">
                    <a16:rowId xmlns:a16="http://schemas.microsoft.com/office/drawing/2014/main" val="228573289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500"/>
                        <a:t>When, how long and how often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Start time, duration, interval, stop time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Long-term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repeatable/periodic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Using TWT</a:t>
                      </a:r>
                    </a:p>
                  </a:txBody>
                  <a:tcPr marL="76171" marR="76171" marT="38085" marB="38085" anchor="ctr"/>
                </a:tc>
                <a:extLst>
                  <a:ext uri="{0D108BD9-81ED-4DB2-BD59-A6C34878D82A}">
                    <a16:rowId xmlns:a16="http://schemas.microsoft.com/office/drawing/2014/main" val="8567159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Start time, duration, interval (persistent)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Long-term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repeatable/periodic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Using TWT with Persistence subfield = 255</a:t>
                      </a:r>
                    </a:p>
                  </a:txBody>
                  <a:tcPr marL="76171" marR="76171" marT="38085" marB="38085" anchor="ctr"/>
                </a:tc>
                <a:extLst>
                  <a:ext uri="{0D108BD9-81ED-4DB2-BD59-A6C34878D82A}">
                    <a16:rowId xmlns:a16="http://schemas.microsoft.com/office/drawing/2014/main" val="426677960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500"/>
                        <a:t>When and how long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Start time, duration (long)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Long-term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/>
                        <a:t>one-time/on-demand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Using TTLM</a:t>
                      </a:r>
                    </a:p>
                  </a:txBody>
                  <a:tcPr marL="76171" marR="76171" marT="38085" marB="38085" anchor="ctr"/>
                </a:tc>
                <a:extLst>
                  <a:ext uri="{0D108BD9-81ED-4DB2-BD59-A6C34878D82A}">
                    <a16:rowId xmlns:a16="http://schemas.microsoft.com/office/drawing/2014/main" val="22448786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Start time, duration (short)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Short-term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one-time/on-demand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Using TWT in SP level or ICF in TXOP level</a:t>
                      </a:r>
                    </a:p>
                  </a:txBody>
                  <a:tcPr marL="76171" marR="76171" marT="38085" marB="38085" anchor="ctr"/>
                </a:tc>
                <a:extLst>
                  <a:ext uri="{0D108BD9-81ED-4DB2-BD59-A6C34878D82A}">
                    <a16:rowId xmlns:a16="http://schemas.microsoft.com/office/drawing/2014/main" val="3422813118"/>
                  </a:ext>
                </a:extLst>
              </a:tr>
              <a:tr h="192056">
                <a:tc rowSpan="2">
                  <a:txBody>
                    <a:bodyPr/>
                    <a:lstStyle/>
                    <a:p>
                      <a:r>
                        <a:rPr lang="en-US" sz="1500"/>
                        <a:t>When</a:t>
                      </a:r>
                    </a:p>
                  </a:txBody>
                  <a:tcPr marL="76171" marR="76171" marT="38085" marB="38085" anchor="ctr"/>
                </a:tc>
                <a:tc rowSpan="2">
                  <a:txBody>
                    <a:bodyPr/>
                    <a:lstStyle/>
                    <a:p>
                      <a:r>
                        <a:rPr lang="en-US" sz="1500" dirty="0"/>
                        <a:t>Start time (w/o duration or stop time, persistent until explicitly terminated)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Long-term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one-time/on-demand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Using OMI/OMN</a:t>
                      </a:r>
                    </a:p>
                  </a:txBody>
                  <a:tcPr marL="76171" marR="76171" marT="38085" marB="38085" anchor="ctr"/>
                </a:tc>
                <a:extLst>
                  <a:ext uri="{0D108BD9-81ED-4DB2-BD59-A6C34878D82A}">
                    <a16:rowId xmlns:a16="http://schemas.microsoft.com/office/drawing/2014/main" val="20946124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Short-time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one-time/on-demand</a:t>
                      </a:r>
                    </a:p>
                  </a:txBody>
                  <a:tcPr marL="76171" marR="76171" marT="38085" marB="38085" anchor="ctr"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Using ICF/CF-END in TXOP level</a:t>
                      </a:r>
                    </a:p>
                  </a:txBody>
                  <a:tcPr marL="76171" marR="76171" marT="38085" marB="38085" anchor="ctr"/>
                </a:tc>
                <a:extLst>
                  <a:ext uri="{0D108BD9-81ED-4DB2-BD59-A6C34878D82A}">
                    <a16:rowId xmlns:a16="http://schemas.microsoft.com/office/drawing/2014/main" val="136603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61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2F6FF-11C8-4A72-9EB3-97E29FBE3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TWT-Based AP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9F5F3-CC7B-4C01-B0C3-0BB5B6D0C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is in low capability mode or doze state outside of TWT SPs (this submission and [14, 15])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is in active state inside of TWT SPs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May have option for reverse scheme: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in low capability inside of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in high capability outside of TWT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8C5D3-71DB-4793-8CC6-39B418A3BC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DC3DE-3E5B-466F-9110-8367E6F075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70C135-443C-46A1-BC97-B99D5F6BAC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1709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744B9-8C17-436B-A171-035404DDC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Outside of TWT 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96245-A398-46A4-B313-37D398160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in </a:t>
            </a:r>
            <a:r>
              <a:rPr lang="en-US" dirty="0"/>
              <a:t>doze state </a:t>
            </a:r>
            <a:r>
              <a:rPr lang="en-US" b="0" dirty="0"/>
              <a:t>outside of TWT SPs (existing submissions [</a:t>
            </a:r>
            <a:r>
              <a:rPr lang="en-US" b="0" dirty="0">
                <a:solidFill>
                  <a:schemeClr val="tx1"/>
                </a:solidFill>
              </a:rPr>
              <a:t>1-4, 12, 14, 15</a:t>
            </a:r>
            <a:r>
              <a:rPr lang="en-US" b="0" dirty="0"/>
              <a:t>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is not able to receive or respond outside of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Legacy STAs assume AP is always available and may try to do frame exchanges outside of TWT SPs. Same for </a:t>
            </a:r>
            <a:r>
              <a:rPr lang="en-US" dirty="0"/>
              <a:t>STAs that do not know AP is in doze state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in </a:t>
            </a:r>
            <a:r>
              <a:rPr lang="en-US" dirty="0"/>
              <a:t>low capability mode </a:t>
            </a:r>
            <a:r>
              <a:rPr lang="en-US" b="0" dirty="0"/>
              <a:t>outside of TWT SPs (this submission and [14, 15])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receive and respond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switch to high capability mode, upon receiving requests from upper layer or from other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Can reuse the high and low capability modes used for unscheduled/dynamic AP power save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Can coexist with unscheduled/dynamic AP power save, both inside and outside of TWT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E406F-3968-400D-9DD8-AB34C3DDCC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E3356-392C-4074-82C6-8262122ACC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E72D31-D599-4D78-A5B8-0254BEE5C7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44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A1372-1227-46AB-9A0A-7604005AA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Inside of TWT SPs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72266-14DC-4AA4-A9C0-7B6A45467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in active state inside of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is operating in normal/high capability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Pre-UHR STAs can operate in their normal/high capability mode as usual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 STAs operating in normal/high capability mode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 not need to send/receive mode switch request in ICF,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 not need to switch between high/low capability modes,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and do not need extra padding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9AAF4-DB23-44AF-9E27-90F114FF86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4D553-A478-43F5-9E22-291B84BC35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7C4365-1EB3-4A34-9359-169F62ADE7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521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25EF3-4861-483A-96F6-F9E2416E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Adjustment of TWT Duration/Interval/Persistence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997D6-AD9D-439D-B815-600EBCECF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AP may adjust the TWT Duration/Interval/Persistence to change how long/often for the AP operating in low capability and high capability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 can coexist with dynamic/unscheduled AP power save and enhance each 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low traffic/channel load, or low performance requirement, or high power save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b="0" dirty="0"/>
              <a:t>onger duration for AP in low capability mode, or AP in low capability by default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Mode switch requests in ICF from AP/STA to let the AP switch to high capability mode when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For high traffic/channel load, high performance requirement, low power save requirement, or too many/frequent capability switch requests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</a:t>
            </a:r>
            <a:r>
              <a:rPr lang="en-US" b="0" dirty="0"/>
              <a:t>onger duration for AP in high capability mode, or AP in high capability by default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Reduce overhead from mode switch requests, mode switch operations, and extra padding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32463-D1F9-4EFC-BACC-045607BBC1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7A686-8B72-42D7-9B34-684D55E8A9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56ED55-E4FD-46C6-9BFA-DFFB192177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37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B929-035B-41DF-A36F-1B47ACA09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TWT-Based and Unscheduled/Dynamic AP Power Save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CA7A5-8007-4289-AE0A-573AC2AE6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Unscheduled/dynamic power saving has three aspects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capability information;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enablement/disablement;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capability switch request/response and I-FCS/padding in ICF/ICR.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Pre-UHR STAs do not understand these new signaling/procedure. So when there are pre-UHR STAs present, the AP may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enable unscheduled/dynamic power save: pre-UHR STAs would operate in low capability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disable unscheduled/dynamic power save: reduced power save benefit, or frequent enablement/disablement actions with increased complexity when pre-UHR STAs come and go. Many IoT devices would be pre-UHR STAs for a long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AEF67-BB4A-4E10-A5A0-9E395BFECB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3F1DC-57AB-4E02-98C0-3BC77ABC76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9B66FB-7893-404A-8683-D739B845EA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357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B929-035B-41DF-A36F-1B47ACA09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TWT-Based and Unscheduled/Dynamic AP Power Save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CA7A5-8007-4289-AE0A-573AC2AE6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TWT-based AP power save can be used to enhance the enablement/disablement operations for unscheduled/dynamic AP power save.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Pre-UHR STAs can understand the enablement/disablement (indirectly by reusing TWT), so they can operate in normal/high capability within TWT SPs.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UHR and post-UHR STAs can also operate in normal/high capability within TWT SPs without capability switch request/response and I-FCS/padding.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enablement/disablement operations can be more efficient, smooth and flexible.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/>
              <a:t>It is aligned with </a:t>
            </a:r>
            <a:r>
              <a:rPr lang="en-US" b="0" dirty="0" err="1"/>
              <a:t>TGbn</a:t>
            </a:r>
            <a:r>
              <a:rPr lang="en-US" b="0" dirty="0"/>
              <a:t> SP (Scheduled periodic power save on AP side with Broadcast TWT ID = 0 and Responder PM Mode = 1), and the only difference is that the AP may operate in low/high capability outside/inside of TWT SPs.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can be enabled by scheduled periodic power save and DPS enablement/disablement.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AEF67-BB4A-4E10-A5A0-9E395BFECB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3F1DC-57AB-4E02-98C0-3BC77ABC76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9B66FB-7893-404A-8683-D739B845EA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692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258C81C6-E9C8-447C-A3A1-ADB1F4A792E6}" vid="{7B9275B1-FA26-4CBD-BDC1-6FAEB0754B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35416</TotalTime>
  <Words>2138</Words>
  <Application>Microsoft Office PowerPoint</Application>
  <PresentationFormat>Widescreen</PresentationFormat>
  <Paragraphs>250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TWT-Based AP Power Save</vt:lpstr>
      <vt:lpstr>Abstract</vt:lpstr>
      <vt:lpstr>Recap: AP Power Save</vt:lpstr>
      <vt:lpstr>Proposal: TWT-Based AP Power Save</vt:lpstr>
      <vt:lpstr>Outside of TWT SPs</vt:lpstr>
      <vt:lpstr>Inside of TWT SPs</vt:lpstr>
      <vt:lpstr>Adjustment of TWT Duration/Interval/Persistence</vt:lpstr>
      <vt:lpstr>TWT-Based and Unscheduled/Dynamic AP Power Save (1/2)</vt:lpstr>
      <vt:lpstr>TWT-Based and Unscheduled/Dynamic AP Power Save (2/2)</vt:lpstr>
      <vt:lpstr>Options for Signaling: Reuse Existing Frame/Element</vt:lpstr>
      <vt:lpstr>Reuse TWT Element for Signaling</vt:lpstr>
      <vt:lpstr>Reuse TWT Information Extension Element for Signaling </vt:lpstr>
      <vt:lpstr>Options for Signaling: Define New Frame/Element</vt:lpstr>
      <vt:lpstr>Conclusion</vt:lpstr>
      <vt:lpstr>References</vt:lpstr>
      <vt:lpstr>Straw Polls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Capability Mode Change for AP Power Save</dc:title>
  <dc:creator>Yongsen Ma</dc:creator>
  <cp:keywords>doc.: IEEE 802.11-24/xxxxr0</cp:keywords>
  <cp:lastModifiedBy>Yongsen Ma</cp:lastModifiedBy>
  <cp:revision>282</cp:revision>
  <cp:lastPrinted>1601-01-01T00:00:00Z</cp:lastPrinted>
  <dcterms:created xsi:type="dcterms:W3CDTF">2024-09-30T21:32:59Z</dcterms:created>
  <dcterms:modified xsi:type="dcterms:W3CDTF">2025-04-01T17:53:53Z</dcterms:modified>
  <cp:category>Yongsen Ma, Samsung</cp:category>
</cp:coreProperties>
</file>