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428" r:id="rId3"/>
    <p:sldId id="590" r:id="rId4"/>
    <p:sldId id="591" r:id="rId5"/>
    <p:sldId id="593" r:id="rId6"/>
    <p:sldId id="592" r:id="rId7"/>
    <p:sldId id="604" r:id="rId8"/>
    <p:sldId id="594" r:id="rId9"/>
    <p:sldId id="595" r:id="rId10"/>
    <p:sldId id="612" r:id="rId11"/>
    <p:sldId id="613" r:id="rId12"/>
    <p:sldId id="614" r:id="rId13"/>
    <p:sldId id="615" r:id="rId14"/>
    <p:sldId id="616" r:id="rId15"/>
    <p:sldId id="601" r:id="rId16"/>
    <p:sldId id="617" r:id="rId17"/>
    <p:sldId id="618" r:id="rId18"/>
    <p:sldId id="619" r:id="rId19"/>
    <p:sldId id="620" r:id="rId20"/>
    <p:sldId id="609" r:id="rId21"/>
    <p:sldId id="603" r:id="rId22"/>
    <p:sldId id="589" r:id="rId23"/>
    <p:sldId id="61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1E1EFA"/>
    <a:srgbClr val="0000FF"/>
    <a:srgbClr val="FFCC66"/>
    <a:srgbClr val="C2C2FE"/>
    <a:srgbClr val="FFABFF"/>
    <a:srgbClr val="CC00CC"/>
    <a:srgbClr val="DDDDDD"/>
    <a:srgbClr val="7A5646"/>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3D049DC0-9D2E-4FA4-8148-9F6401720D5B}"/>
    <pc:docChg chg="custSel modSld">
      <pc:chgData name="Avner Epstein" userId="db4434f7-a91d-48cd-bea2-3b04150f21e4" providerId="ADAL" clId="{3D049DC0-9D2E-4FA4-8148-9F6401720D5B}" dt="2025-05-14T11:48:32.519" v="159" actId="20577"/>
      <pc:docMkLst>
        <pc:docMk/>
      </pc:docMkLst>
      <pc:sldChg chg="addSp delSp modSp mod">
        <pc:chgData name="Avner Epstein" userId="db4434f7-a91d-48cd-bea2-3b04150f21e4" providerId="ADAL" clId="{3D049DC0-9D2E-4FA4-8148-9F6401720D5B}" dt="2025-05-14T11:46:27.219" v="144" actId="1076"/>
        <pc:sldMkLst>
          <pc:docMk/>
          <pc:sldMk cId="524372846" sldId="590"/>
        </pc:sldMkLst>
        <pc:picChg chg="add mod">
          <ac:chgData name="Avner Epstein" userId="db4434f7-a91d-48cd-bea2-3b04150f21e4" providerId="ADAL" clId="{3D049DC0-9D2E-4FA4-8148-9F6401720D5B}" dt="2025-05-14T11:46:27.219" v="144" actId="1076"/>
          <ac:picMkLst>
            <pc:docMk/>
            <pc:sldMk cId="524372846" sldId="590"/>
            <ac:picMk id="4" creationId="{A37E0087-955A-C899-18E3-20766129A38A}"/>
          </ac:picMkLst>
        </pc:picChg>
        <pc:picChg chg="del">
          <ac:chgData name="Avner Epstein" userId="db4434f7-a91d-48cd-bea2-3b04150f21e4" providerId="ADAL" clId="{3D049DC0-9D2E-4FA4-8148-9F6401720D5B}" dt="2025-05-14T11:46:11.248" v="136" actId="478"/>
          <ac:picMkLst>
            <pc:docMk/>
            <pc:sldMk cId="524372846" sldId="590"/>
            <ac:picMk id="5" creationId="{8E301166-8DB7-55B9-21CA-EF230E93B98C}"/>
          </ac:picMkLst>
        </pc:picChg>
      </pc:sldChg>
      <pc:sldChg chg="addSp delSp modSp mod">
        <pc:chgData name="Avner Epstein" userId="db4434f7-a91d-48cd-bea2-3b04150f21e4" providerId="ADAL" clId="{3D049DC0-9D2E-4FA4-8148-9F6401720D5B}" dt="2025-05-14T11:47:09.842" v="153" actId="1076"/>
        <pc:sldMkLst>
          <pc:docMk/>
          <pc:sldMk cId="4178127734" sldId="592"/>
        </pc:sldMkLst>
        <pc:picChg chg="add mod">
          <ac:chgData name="Avner Epstein" userId="db4434f7-a91d-48cd-bea2-3b04150f21e4" providerId="ADAL" clId="{3D049DC0-9D2E-4FA4-8148-9F6401720D5B}" dt="2025-05-14T11:47:09.842" v="153" actId="1076"/>
          <ac:picMkLst>
            <pc:docMk/>
            <pc:sldMk cId="4178127734" sldId="592"/>
            <ac:picMk id="4" creationId="{61DE85F9-B67B-14D0-1CB4-63061CE09927}"/>
          </ac:picMkLst>
        </pc:picChg>
        <pc:picChg chg="del">
          <ac:chgData name="Avner Epstein" userId="db4434f7-a91d-48cd-bea2-3b04150f21e4" providerId="ADAL" clId="{3D049DC0-9D2E-4FA4-8148-9F6401720D5B}" dt="2025-05-14T11:46:48.093" v="145" actId="478"/>
          <ac:picMkLst>
            <pc:docMk/>
            <pc:sldMk cId="4178127734" sldId="592"/>
            <ac:picMk id="5" creationId="{27C1CA9F-A831-71CC-C2A6-70C05BAE734B}"/>
          </ac:picMkLst>
        </pc:picChg>
      </pc:sldChg>
      <pc:sldChg chg="addSp delSp modSp mod">
        <pc:chgData name="Avner Epstein" userId="db4434f7-a91d-48cd-bea2-3b04150f21e4" providerId="ADAL" clId="{3D049DC0-9D2E-4FA4-8148-9F6401720D5B}" dt="2025-05-14T11:47:53.954" v="158" actId="14100"/>
        <pc:sldMkLst>
          <pc:docMk/>
          <pc:sldMk cId="2528263366" sldId="594"/>
        </pc:sldMkLst>
        <pc:picChg chg="del">
          <ac:chgData name="Avner Epstein" userId="db4434f7-a91d-48cd-bea2-3b04150f21e4" providerId="ADAL" clId="{3D049DC0-9D2E-4FA4-8148-9F6401720D5B}" dt="2025-05-14T11:47:39.635" v="154" actId="478"/>
          <ac:picMkLst>
            <pc:docMk/>
            <pc:sldMk cId="2528263366" sldId="594"/>
            <ac:picMk id="3" creationId="{3677CBEC-18C2-6933-100E-EF637FED56B1}"/>
          </ac:picMkLst>
        </pc:picChg>
        <pc:picChg chg="add mod">
          <ac:chgData name="Avner Epstein" userId="db4434f7-a91d-48cd-bea2-3b04150f21e4" providerId="ADAL" clId="{3D049DC0-9D2E-4FA4-8148-9F6401720D5B}" dt="2025-05-14T11:47:53.954" v="158" actId="14100"/>
          <ac:picMkLst>
            <pc:docMk/>
            <pc:sldMk cId="2528263366" sldId="594"/>
            <ac:picMk id="4" creationId="{3D234E8D-E1DE-EE66-ECBF-C0377A099355}"/>
          </ac:picMkLst>
        </pc:picChg>
      </pc:sldChg>
      <pc:sldChg chg="modSp mod">
        <pc:chgData name="Avner Epstein" userId="db4434f7-a91d-48cd-bea2-3b04150f21e4" providerId="ADAL" clId="{3D049DC0-9D2E-4FA4-8148-9F6401720D5B}" dt="2025-05-14T11:48:32.519" v="159" actId="20577"/>
        <pc:sldMkLst>
          <pc:docMk/>
          <pc:sldMk cId="3068673770" sldId="603"/>
        </pc:sldMkLst>
        <pc:spChg chg="mod">
          <ac:chgData name="Avner Epstein" userId="db4434f7-a91d-48cd-bea2-3b04150f21e4" providerId="ADAL" clId="{3D049DC0-9D2E-4FA4-8148-9F6401720D5B}" dt="2025-05-14T11:48:32.519" v="159" actId="20577"/>
          <ac:spMkLst>
            <pc:docMk/>
            <pc:sldMk cId="3068673770" sldId="60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98540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800742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24756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03008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314958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019726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01497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89746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6191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495910" y="332601"/>
            <a:ext cx="294959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802.11-574-r5</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13th,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 (recap - based on [2])</a:t>
            </a:r>
            <a:endParaRPr lang="zh-CN" altLang="en-US" sz="2800" dirty="0"/>
          </a:p>
        </p:txBody>
      </p:sp>
      <p:sp>
        <p:nvSpPr>
          <p:cNvPr id="3" name="Content Placeholder 2"/>
          <p:cNvSpPr>
            <a:spLocks noGrp="1"/>
          </p:cNvSpPr>
          <p:nvPr>
            <p:ph idx="1"/>
          </p:nvPr>
        </p:nvSpPr>
        <p:spPr>
          <a:xfrm>
            <a:off x="5464097" y="2734727"/>
            <a:ext cx="3518679" cy="2015693"/>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PREPARE1</a:t>
            </a:r>
          </a:p>
          <a:p>
            <a:pPr marL="455612" lvl="1" indent="-285750">
              <a:spcBef>
                <a:spcPct val="0"/>
              </a:spcBef>
            </a:pPr>
            <a:r>
              <a:rPr lang="en-US" sz="1600" i="1" kern="1200" dirty="0">
                <a:solidFill>
                  <a:srgbClr val="1E1EFA"/>
                </a:solidFill>
                <a:latin typeface="Times New Roman" charset="0"/>
                <a:ea typeface="+mn-ea"/>
                <a:cs typeface="+mn-cs"/>
              </a:rPr>
              <a:t>Prior to sounding, the Sharing &amp; Shared AP perform an initial handshake (Shared AP may refuse the coordination)</a:t>
            </a:r>
          </a:p>
          <a:p>
            <a:pPr marL="455612" lvl="1" indent="-285750">
              <a:spcBef>
                <a:spcPct val="0"/>
              </a:spcBef>
            </a:pPr>
            <a:r>
              <a:rPr lang="en-US" sz="1600" i="1" kern="1200" dirty="0">
                <a:solidFill>
                  <a:srgbClr val="1E1EFA"/>
                </a:solidFill>
                <a:latin typeface="Times New Roman" charset="0"/>
                <a:ea typeface="+mn-ea"/>
                <a:cs typeface="+mn-cs"/>
              </a:rPr>
              <a:t>Each AP may send ICF to its STAs (e.g. in case of EMLSR/DPS/etc.).</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639229" y="2317063"/>
            <a:ext cx="93318" cy="716069"/>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3354404" y="2317063"/>
            <a:ext cx="1619040" cy="716069"/>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6" name="Picture 15">
            <a:extLst>
              <a:ext uri="{FF2B5EF4-FFF2-40B4-BE49-F238E27FC236}">
                <a16:creationId xmlns:a16="http://schemas.microsoft.com/office/drawing/2014/main" id="{BD658E91-6FA6-F996-D747-042B13A5A621}"/>
              </a:ext>
            </a:extLst>
          </p:cNvPr>
          <p:cNvPicPr>
            <a:picLocks noChangeAspect="1"/>
          </p:cNvPicPr>
          <p:nvPr/>
        </p:nvPicPr>
        <p:blipFill>
          <a:blip r:embed="rId4"/>
          <a:stretch>
            <a:fillRect/>
          </a:stretch>
        </p:blipFill>
        <p:spPr>
          <a:xfrm>
            <a:off x="228130" y="3013356"/>
            <a:ext cx="4803225" cy="1839796"/>
          </a:xfrm>
          <a:prstGeom prst="rect">
            <a:avLst/>
          </a:prstGeom>
        </p:spPr>
      </p:pic>
    </p:spTree>
    <p:extLst>
      <p:ext uri="{BB962C8B-B14F-4D97-AF65-F5344CB8AC3E}">
        <p14:creationId xmlns:p14="http://schemas.microsoft.com/office/powerpoint/2010/main" val="773232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247681" y="2328910"/>
            <a:ext cx="2207788" cy="948781"/>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5024387" y="2340757"/>
            <a:ext cx="0" cy="948781"/>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15493" y="5273681"/>
            <a:ext cx="8720488" cy="1200329"/>
          </a:xfrm>
          <a:prstGeom prst="rect">
            <a:avLst/>
          </a:prstGeom>
          <a:noFill/>
        </p:spPr>
        <p:txBody>
          <a:bodyPr wrap="square">
            <a:spAutoFit/>
          </a:bodyPr>
          <a:lstStyle/>
          <a:p>
            <a:pPr marL="0" lvl="1">
              <a:spcAft>
                <a:spcPts val="0"/>
              </a:spcAft>
            </a:pPr>
            <a:r>
              <a:rPr lang="en-US" sz="1200" b="1" u="sng" dirty="0"/>
              <a:t>NOTES:</a:t>
            </a:r>
          </a:p>
          <a:p>
            <a:pPr marL="285750" lvl="2" indent="-171450">
              <a:spcBef>
                <a:spcPts val="0"/>
              </a:spcBef>
              <a:spcAft>
                <a:spcPts val="0"/>
              </a:spcAft>
              <a:buFont typeface="Arial" panose="020B0604020202020204" pitchFamily="34" charset="0"/>
              <a:buChar char="•"/>
            </a:pPr>
            <a:r>
              <a:rPr lang="en-US" sz="1200" dirty="0"/>
              <a:t>The diagrams are </a:t>
            </a:r>
            <a:r>
              <a:rPr lang="en-US" sz="1200" u="sng" dirty="0"/>
              <a:t>not up to scale</a:t>
            </a:r>
          </a:p>
          <a:p>
            <a:pPr marL="285750" lvl="2" indent="-171450">
              <a:spcBef>
                <a:spcPts val="0"/>
              </a:spcBef>
              <a:spcAft>
                <a:spcPts val="0"/>
              </a:spcAft>
              <a:buFont typeface="Arial" panose="020B0604020202020204" pitchFamily="34" charset="0"/>
              <a:buChar char="•"/>
            </a:pPr>
            <a:r>
              <a:rPr lang="en-US" sz="1200" dirty="0"/>
              <a:t>All PPDUs are SIFS apart</a:t>
            </a:r>
          </a:p>
          <a:p>
            <a:pPr marL="285750" lvl="2" indent="-171450">
              <a:spcBef>
                <a:spcPts val="0"/>
              </a:spcBef>
              <a:spcAft>
                <a:spcPts val="0"/>
              </a:spcAft>
              <a:buFont typeface="Arial" panose="020B0604020202020204" pitchFamily="34" charset="0"/>
              <a:buChar char="•"/>
            </a:pPr>
            <a:r>
              <a:rPr lang="en-US" sz="12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sp>
        <p:nvSpPr>
          <p:cNvPr id="5" name="Content Placeholder 2">
            <a:extLst>
              <a:ext uri="{FF2B5EF4-FFF2-40B4-BE49-F238E27FC236}">
                <a16:creationId xmlns:a16="http://schemas.microsoft.com/office/drawing/2014/main" id="{D5322128-2B8E-30F6-852F-072D15DC9C82}"/>
              </a:ext>
            </a:extLst>
          </p:cNvPr>
          <p:cNvSpPr txBox="1">
            <a:spLocks/>
          </p:cNvSpPr>
          <p:nvPr/>
        </p:nvSpPr>
        <p:spPr bwMode="auto">
          <a:xfrm>
            <a:off x="5310936" y="2798957"/>
            <a:ext cx="3717571" cy="2474724"/>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53975" lvl="1" indent="0">
              <a:spcAft>
                <a:spcPts val="0"/>
              </a:spcAft>
              <a:buNone/>
            </a:pPr>
            <a:r>
              <a:rPr lang="en-US" sz="1600" b="1" i="1" dirty="0">
                <a:solidFill>
                  <a:srgbClr val="1E1EFA"/>
                </a:solidFill>
              </a:rPr>
              <a:t>SOUNDING</a:t>
            </a:r>
          </a:p>
          <a:p>
            <a:pPr marL="341313" lvl="1">
              <a:spcAft>
                <a:spcPts val="0"/>
              </a:spcAft>
            </a:pPr>
            <a:r>
              <a:rPr lang="en-US" sz="1600" i="1" dirty="0">
                <a:solidFill>
                  <a:srgbClr val="1E1EFA"/>
                </a:solidFill>
              </a:rPr>
              <a:t>Fresh sounding is required every ~20msec prior to </a:t>
            </a:r>
            <a:r>
              <a:rPr lang="en-US" sz="1600" i="1" dirty="0" err="1">
                <a:solidFill>
                  <a:srgbClr val="1E1EFA"/>
                </a:solidFill>
              </a:rPr>
              <a:t>CoBF</a:t>
            </a:r>
            <a:r>
              <a:rPr lang="en-US" sz="1600" i="1" dirty="0">
                <a:solidFill>
                  <a:srgbClr val="1E1EFA"/>
                </a:solidFill>
              </a:rPr>
              <a:t> Data transmission</a:t>
            </a:r>
          </a:p>
          <a:p>
            <a:pPr marL="341313" lvl="1">
              <a:spcAft>
                <a:spcPts val="0"/>
              </a:spcAft>
            </a:pPr>
            <a:r>
              <a:rPr lang="en-US" sz="1600" i="1" dirty="0">
                <a:solidFill>
                  <a:srgbClr val="1E1EFA"/>
                </a:solidFill>
              </a:rPr>
              <a:t>Assumed (from a practical </a:t>
            </a:r>
            <a:r>
              <a:rPr lang="en-US" sz="1600" i="1" dirty="0" err="1">
                <a:solidFill>
                  <a:srgbClr val="1E1EFA"/>
                </a:solidFill>
              </a:rPr>
              <a:t>pov</a:t>
            </a:r>
            <a:r>
              <a:rPr lang="en-US" sz="1600" i="1" dirty="0">
                <a:solidFill>
                  <a:srgbClr val="1E1EFA"/>
                </a:solidFill>
              </a:rPr>
              <a:t>) that each </a:t>
            </a:r>
            <a:r>
              <a:rPr lang="en-US" sz="1600" i="1" dirty="0" err="1">
                <a:solidFill>
                  <a:srgbClr val="1E1EFA"/>
                </a:solidFill>
              </a:rPr>
              <a:t>CoBF</a:t>
            </a:r>
            <a:r>
              <a:rPr lang="en-US" sz="1600" i="1" dirty="0">
                <a:solidFill>
                  <a:srgbClr val="1E1EFA"/>
                </a:solidFill>
              </a:rPr>
              <a:t> sequence will include a Sounding section</a:t>
            </a:r>
          </a:p>
          <a:p>
            <a:pPr marL="341313" lvl="1">
              <a:spcAft>
                <a:spcPts val="0"/>
              </a:spcAft>
            </a:pPr>
            <a:r>
              <a:rPr lang="en-US" sz="1600" i="1" dirty="0">
                <a:solidFill>
                  <a:srgbClr val="1E1EFA"/>
                </a:solidFill>
              </a:rPr>
              <a:t>Two options for sounding schemes: </a:t>
            </a:r>
            <a:r>
              <a:rPr lang="en-US" sz="1600" b="1" i="1" dirty="0">
                <a:solidFill>
                  <a:srgbClr val="1E1EFA"/>
                </a:solidFill>
              </a:rPr>
              <a:t>Sequential &amp; Joint Sounding</a:t>
            </a:r>
            <a:endParaRPr lang="en-US" sz="1600" i="1" dirty="0">
              <a:solidFill>
                <a:srgbClr val="1E1EFA"/>
              </a:solidFill>
            </a:endParaRPr>
          </a:p>
        </p:txBody>
      </p:sp>
      <p:pic>
        <p:nvPicPr>
          <p:cNvPr id="12" name="Picture 11">
            <a:extLst>
              <a:ext uri="{FF2B5EF4-FFF2-40B4-BE49-F238E27FC236}">
                <a16:creationId xmlns:a16="http://schemas.microsoft.com/office/drawing/2014/main" id="{B02D9F2D-4724-4638-B53B-270229A7BBF6}"/>
              </a:ext>
            </a:extLst>
          </p:cNvPr>
          <p:cNvPicPr>
            <a:picLocks noChangeAspect="1"/>
          </p:cNvPicPr>
          <p:nvPr/>
        </p:nvPicPr>
        <p:blipFill>
          <a:blip r:embed="rId4"/>
          <a:stretch>
            <a:fillRect/>
          </a:stretch>
        </p:blipFill>
        <p:spPr>
          <a:xfrm>
            <a:off x="0" y="3289538"/>
            <a:ext cx="5024387" cy="1548897"/>
          </a:xfrm>
          <a:prstGeom prst="rect">
            <a:avLst/>
          </a:prstGeom>
        </p:spPr>
      </p:pic>
    </p:spTree>
    <p:extLst>
      <p:ext uri="{BB962C8B-B14F-4D97-AF65-F5344CB8AC3E}">
        <p14:creationId xmlns:p14="http://schemas.microsoft.com/office/powerpoint/2010/main" val="26672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293541" y="2328910"/>
            <a:ext cx="2161928" cy="978274"/>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15493" y="5273681"/>
            <a:ext cx="8720488" cy="1200329"/>
          </a:xfrm>
          <a:prstGeom prst="rect">
            <a:avLst/>
          </a:prstGeom>
          <a:noFill/>
        </p:spPr>
        <p:txBody>
          <a:bodyPr wrap="square">
            <a:spAutoFit/>
          </a:bodyPr>
          <a:lstStyle/>
          <a:p>
            <a:pPr marL="0" lvl="1">
              <a:spcAft>
                <a:spcPts val="0"/>
              </a:spcAft>
            </a:pPr>
            <a:r>
              <a:rPr lang="en-US" sz="1200" b="1" u="sng" dirty="0"/>
              <a:t>NOTES:</a:t>
            </a:r>
          </a:p>
          <a:p>
            <a:pPr marL="285750" lvl="2" indent="-171450">
              <a:spcBef>
                <a:spcPts val="0"/>
              </a:spcBef>
              <a:spcAft>
                <a:spcPts val="0"/>
              </a:spcAft>
              <a:buFont typeface="Arial" panose="020B0604020202020204" pitchFamily="34" charset="0"/>
              <a:buChar char="•"/>
            </a:pPr>
            <a:r>
              <a:rPr lang="en-US" sz="1200" dirty="0"/>
              <a:t>The diagrams are </a:t>
            </a:r>
            <a:r>
              <a:rPr lang="en-US" sz="1200" u="sng" dirty="0"/>
              <a:t>not up to scale</a:t>
            </a:r>
          </a:p>
          <a:p>
            <a:pPr marL="285750" lvl="2" indent="-171450">
              <a:spcBef>
                <a:spcPts val="0"/>
              </a:spcBef>
              <a:spcAft>
                <a:spcPts val="0"/>
              </a:spcAft>
              <a:buFont typeface="Arial" panose="020B0604020202020204" pitchFamily="34" charset="0"/>
              <a:buChar char="•"/>
            </a:pPr>
            <a:r>
              <a:rPr lang="en-US" sz="1200" dirty="0"/>
              <a:t>All PPDUs are SIFS apart</a:t>
            </a:r>
          </a:p>
          <a:p>
            <a:pPr marL="285750" lvl="2" indent="-171450">
              <a:spcBef>
                <a:spcPts val="0"/>
              </a:spcBef>
              <a:spcAft>
                <a:spcPts val="0"/>
              </a:spcAft>
              <a:buFont typeface="Arial" panose="020B0604020202020204" pitchFamily="34" charset="0"/>
              <a:buChar char="•"/>
            </a:pPr>
            <a:r>
              <a:rPr lang="en-US" sz="12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sp>
        <p:nvSpPr>
          <p:cNvPr id="5" name="Content Placeholder 2">
            <a:extLst>
              <a:ext uri="{FF2B5EF4-FFF2-40B4-BE49-F238E27FC236}">
                <a16:creationId xmlns:a16="http://schemas.microsoft.com/office/drawing/2014/main" id="{D5322128-2B8E-30F6-852F-072D15DC9C82}"/>
              </a:ext>
            </a:extLst>
          </p:cNvPr>
          <p:cNvSpPr txBox="1">
            <a:spLocks/>
          </p:cNvSpPr>
          <p:nvPr/>
        </p:nvSpPr>
        <p:spPr bwMode="auto">
          <a:xfrm>
            <a:off x="5310936" y="2798957"/>
            <a:ext cx="3717571" cy="2474724"/>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53975" lvl="1" indent="0">
              <a:spcAft>
                <a:spcPts val="0"/>
              </a:spcAft>
              <a:buNone/>
            </a:pPr>
            <a:r>
              <a:rPr lang="en-US" sz="1600" b="1" i="1" dirty="0">
                <a:solidFill>
                  <a:srgbClr val="1E1EFA"/>
                </a:solidFill>
              </a:rPr>
              <a:t>SOUNDING</a:t>
            </a:r>
          </a:p>
          <a:p>
            <a:pPr marL="341313" lvl="1">
              <a:spcAft>
                <a:spcPts val="0"/>
              </a:spcAft>
            </a:pPr>
            <a:r>
              <a:rPr lang="en-US" sz="1600" i="1" dirty="0">
                <a:solidFill>
                  <a:srgbClr val="1E1EFA"/>
                </a:solidFill>
              </a:rPr>
              <a:t>Fresh sounding is required every ~20msec prior to </a:t>
            </a:r>
            <a:r>
              <a:rPr lang="en-US" sz="1600" i="1" dirty="0" err="1">
                <a:solidFill>
                  <a:srgbClr val="1E1EFA"/>
                </a:solidFill>
              </a:rPr>
              <a:t>CoBF</a:t>
            </a:r>
            <a:r>
              <a:rPr lang="en-US" sz="1600" i="1" dirty="0">
                <a:solidFill>
                  <a:srgbClr val="1E1EFA"/>
                </a:solidFill>
              </a:rPr>
              <a:t> Data transmission</a:t>
            </a:r>
          </a:p>
          <a:p>
            <a:pPr marL="341313" lvl="1">
              <a:spcAft>
                <a:spcPts val="0"/>
              </a:spcAft>
            </a:pPr>
            <a:r>
              <a:rPr lang="en-US" sz="1600" i="1" dirty="0">
                <a:solidFill>
                  <a:srgbClr val="1E1EFA"/>
                </a:solidFill>
              </a:rPr>
              <a:t>Assumed (from a practical </a:t>
            </a:r>
            <a:r>
              <a:rPr lang="en-US" sz="1600" i="1" dirty="0" err="1">
                <a:solidFill>
                  <a:srgbClr val="1E1EFA"/>
                </a:solidFill>
              </a:rPr>
              <a:t>pov</a:t>
            </a:r>
            <a:r>
              <a:rPr lang="en-US" sz="1600" i="1" dirty="0">
                <a:solidFill>
                  <a:srgbClr val="1E1EFA"/>
                </a:solidFill>
              </a:rPr>
              <a:t>) that each </a:t>
            </a:r>
            <a:r>
              <a:rPr lang="en-US" sz="1600" i="1" dirty="0" err="1">
                <a:solidFill>
                  <a:srgbClr val="1E1EFA"/>
                </a:solidFill>
              </a:rPr>
              <a:t>CoBF</a:t>
            </a:r>
            <a:r>
              <a:rPr lang="en-US" sz="1600" i="1" dirty="0">
                <a:solidFill>
                  <a:srgbClr val="1E1EFA"/>
                </a:solidFill>
              </a:rPr>
              <a:t> sequence will include a Sounding section</a:t>
            </a:r>
          </a:p>
          <a:p>
            <a:pPr marL="341313" lvl="1">
              <a:spcAft>
                <a:spcPts val="0"/>
              </a:spcAft>
            </a:pPr>
            <a:r>
              <a:rPr lang="en-US" sz="1600" i="1" dirty="0">
                <a:solidFill>
                  <a:srgbClr val="1E1EFA"/>
                </a:solidFill>
              </a:rPr>
              <a:t>Two options for sounding schemes: </a:t>
            </a:r>
            <a:r>
              <a:rPr lang="en-US" sz="1600" b="1" i="1" dirty="0">
                <a:solidFill>
                  <a:srgbClr val="1E1EFA"/>
                </a:solidFill>
              </a:rPr>
              <a:t>Sequential &amp; Joint Sounding</a:t>
            </a:r>
            <a:endParaRPr lang="en-US" sz="1600" i="1" dirty="0">
              <a:solidFill>
                <a:srgbClr val="1E1EFA"/>
              </a:solidFill>
            </a:endParaRPr>
          </a:p>
        </p:txBody>
      </p:sp>
      <p:pic>
        <p:nvPicPr>
          <p:cNvPr id="3" name="Picture 2">
            <a:extLst>
              <a:ext uri="{FF2B5EF4-FFF2-40B4-BE49-F238E27FC236}">
                <a16:creationId xmlns:a16="http://schemas.microsoft.com/office/drawing/2014/main" id="{65CCC18B-4233-5A5D-0C1E-9A4E3B2D2125}"/>
              </a:ext>
            </a:extLst>
          </p:cNvPr>
          <p:cNvPicPr>
            <a:picLocks noChangeAspect="1"/>
          </p:cNvPicPr>
          <p:nvPr/>
        </p:nvPicPr>
        <p:blipFill>
          <a:blip r:embed="rId4"/>
          <a:stretch>
            <a:fillRect/>
          </a:stretch>
        </p:blipFill>
        <p:spPr>
          <a:xfrm>
            <a:off x="115493" y="3319032"/>
            <a:ext cx="8932244" cy="1545168"/>
          </a:xfrm>
          <a:prstGeom prst="rect">
            <a:avLst/>
          </a:prstGeom>
        </p:spPr>
      </p:pic>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5024387" y="2340757"/>
            <a:ext cx="4004120" cy="978274"/>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Tree>
    <p:extLst>
      <p:ext uri="{BB962C8B-B14F-4D97-AF65-F5344CB8AC3E}">
        <p14:creationId xmlns:p14="http://schemas.microsoft.com/office/powerpoint/2010/main" val="17373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sp>
        <p:nvSpPr>
          <p:cNvPr id="3" name="Content Placeholder 2"/>
          <p:cNvSpPr>
            <a:spLocks noGrp="1"/>
          </p:cNvSpPr>
          <p:nvPr>
            <p:ph idx="1"/>
          </p:nvPr>
        </p:nvSpPr>
        <p:spPr>
          <a:xfrm>
            <a:off x="5464097" y="2734727"/>
            <a:ext cx="3518679" cy="2015693"/>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PREPARE2</a:t>
            </a:r>
          </a:p>
          <a:p>
            <a:pPr marL="455612" lvl="1" indent="-285750">
              <a:spcBef>
                <a:spcPct val="0"/>
              </a:spcBef>
            </a:pPr>
            <a:r>
              <a:rPr lang="en-US" sz="1600" i="1" kern="1200" dirty="0">
                <a:solidFill>
                  <a:srgbClr val="1E1EFA"/>
                </a:solidFill>
                <a:latin typeface="Times New Roman" charset="0"/>
                <a:ea typeface="+mn-ea"/>
                <a:cs typeface="+mn-cs"/>
              </a:rPr>
              <a:t>Prior to DL Data, the Sharing &amp; Shared AP need to repeat the handshake (Shared AP may refuse the coordination)</a:t>
            </a:r>
          </a:p>
          <a:p>
            <a:pPr marL="455612" lvl="1" indent="-285750">
              <a:spcBef>
                <a:spcPct val="0"/>
              </a:spcBef>
            </a:pPr>
            <a:r>
              <a:rPr lang="en-US" sz="1600" i="1" kern="1200" dirty="0">
                <a:solidFill>
                  <a:srgbClr val="1E1EFA"/>
                </a:solidFill>
                <a:latin typeface="Times New Roman" charset="0"/>
                <a:ea typeface="+mn-ea"/>
                <a:cs typeface="+mn-cs"/>
              </a:rPr>
              <a:t>Each AP may send ICF to its STAs (e.g. in case of EMLSR/DPS/etc.).</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639229" y="2340757"/>
            <a:ext cx="3546088" cy="692375"/>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flipH="1">
            <a:off x="4973444" y="2340757"/>
            <a:ext cx="1694985" cy="692375"/>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6" name="Picture 15">
            <a:extLst>
              <a:ext uri="{FF2B5EF4-FFF2-40B4-BE49-F238E27FC236}">
                <a16:creationId xmlns:a16="http://schemas.microsoft.com/office/drawing/2014/main" id="{BD658E91-6FA6-F996-D747-042B13A5A621}"/>
              </a:ext>
            </a:extLst>
          </p:cNvPr>
          <p:cNvPicPr>
            <a:picLocks noChangeAspect="1"/>
          </p:cNvPicPr>
          <p:nvPr/>
        </p:nvPicPr>
        <p:blipFill>
          <a:blip r:embed="rId4"/>
          <a:stretch>
            <a:fillRect/>
          </a:stretch>
        </p:blipFill>
        <p:spPr>
          <a:xfrm>
            <a:off x="228130" y="3013356"/>
            <a:ext cx="4803225" cy="1839796"/>
          </a:xfrm>
          <a:prstGeom prst="rect">
            <a:avLst/>
          </a:prstGeom>
        </p:spPr>
      </p:pic>
    </p:spTree>
    <p:extLst>
      <p:ext uri="{BB962C8B-B14F-4D97-AF65-F5344CB8AC3E}">
        <p14:creationId xmlns:p14="http://schemas.microsoft.com/office/powerpoint/2010/main" val="418997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sp>
        <p:nvSpPr>
          <p:cNvPr id="3" name="Content Placeholder 2"/>
          <p:cNvSpPr>
            <a:spLocks noGrp="1"/>
          </p:cNvSpPr>
          <p:nvPr>
            <p:ph idx="1"/>
          </p:nvPr>
        </p:nvSpPr>
        <p:spPr>
          <a:xfrm>
            <a:off x="64164" y="2530826"/>
            <a:ext cx="3716100" cy="2322325"/>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DL DATA</a:t>
            </a:r>
          </a:p>
          <a:p>
            <a:pPr marL="455612" lvl="1" indent="-285750">
              <a:spcBef>
                <a:spcPct val="0"/>
              </a:spcBef>
            </a:pPr>
            <a:r>
              <a:rPr lang="en-US" sz="1600" i="1" kern="1200" dirty="0">
                <a:solidFill>
                  <a:srgbClr val="1E1EFA"/>
                </a:solidFill>
                <a:latin typeface="Times New Roman" charset="0"/>
                <a:ea typeface="+mn-ea"/>
                <a:cs typeface="+mn-cs"/>
              </a:rPr>
              <a:t>Sharing AP triggers the Shared AP and both transmit DL Data PPDU, following which the BA from the applicable STAs are solicited by each AP via MU-BAR TF (sequentially)</a:t>
            </a:r>
          </a:p>
          <a:p>
            <a:pPr marL="455612" lvl="1" indent="-285750">
              <a:spcBef>
                <a:spcPct val="0"/>
              </a:spcBef>
            </a:pPr>
            <a:r>
              <a:rPr lang="en-US" sz="1600" i="1" kern="1200" dirty="0">
                <a:solidFill>
                  <a:srgbClr val="1E1EFA"/>
                </a:solidFill>
                <a:latin typeface="Times New Roman" charset="0"/>
                <a:ea typeface="+mn-ea"/>
                <a:cs typeface="+mn-cs"/>
              </a:rPr>
              <a:t>Data section may be repeated several times within the same TXOP</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5363737" y="2340757"/>
            <a:ext cx="1483112" cy="1188702"/>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8458199" y="2340757"/>
            <a:ext cx="524578" cy="1188702"/>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2" name="Picture 11">
            <a:extLst>
              <a:ext uri="{FF2B5EF4-FFF2-40B4-BE49-F238E27FC236}">
                <a16:creationId xmlns:a16="http://schemas.microsoft.com/office/drawing/2014/main" id="{87D34C0C-A604-4982-D10B-8DE9FACDED98}"/>
              </a:ext>
            </a:extLst>
          </p:cNvPr>
          <p:cNvPicPr>
            <a:picLocks noChangeAspect="1"/>
          </p:cNvPicPr>
          <p:nvPr/>
        </p:nvPicPr>
        <p:blipFill>
          <a:blip r:embed="rId4"/>
          <a:stretch>
            <a:fillRect/>
          </a:stretch>
        </p:blipFill>
        <p:spPr>
          <a:xfrm>
            <a:off x="3825080" y="3529459"/>
            <a:ext cx="5157697" cy="1975570"/>
          </a:xfrm>
          <a:prstGeom prst="rect">
            <a:avLst/>
          </a:prstGeom>
        </p:spPr>
      </p:pic>
    </p:spTree>
    <p:extLst>
      <p:ext uri="{BB962C8B-B14F-4D97-AF65-F5344CB8AC3E}">
        <p14:creationId xmlns:p14="http://schemas.microsoft.com/office/powerpoint/2010/main" val="398565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sp>
        <p:nvSpPr>
          <p:cNvPr id="25" name="TextBox 24">
            <a:extLst>
              <a:ext uri="{FF2B5EF4-FFF2-40B4-BE49-F238E27FC236}">
                <a16:creationId xmlns:a16="http://schemas.microsoft.com/office/drawing/2014/main" id="{282144C4-E3F7-4BC2-D544-0D45CB2191ED}"/>
              </a:ext>
            </a:extLst>
          </p:cNvPr>
          <p:cNvSpPr txBox="1"/>
          <p:nvPr/>
        </p:nvSpPr>
        <p:spPr>
          <a:xfrm>
            <a:off x="252412" y="5055617"/>
            <a:ext cx="8639175" cy="111100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lgn="l">
              <a:spcAft>
                <a:spcPts val="0"/>
              </a:spcAft>
            </a:pPr>
            <a:r>
              <a:rPr lang="en-US" sz="1800" u="sng" dirty="0">
                <a:solidFill>
                  <a:srgbClr val="FF0000"/>
                </a:solidFill>
              </a:rPr>
              <a:t>Notes:</a:t>
            </a:r>
          </a:p>
          <a:p>
            <a:pPr marL="285750" lvl="2" indent="-285750" algn="l">
              <a:spcAft>
                <a:spcPts val="0"/>
              </a:spcAft>
              <a:buFont typeface="Arial" panose="020B0604020202020204" pitchFamily="34" charset="0"/>
              <a:buChar char="•"/>
            </a:pPr>
            <a:r>
              <a:rPr lang="en-US" sz="1800" dirty="0">
                <a:solidFill>
                  <a:srgbClr val="FF0000"/>
                </a:solidFill>
              </a:rPr>
              <a:t>The APs are symmetric (both play alternately either the role of Sharing/Shared AP)</a:t>
            </a:r>
          </a:p>
          <a:p>
            <a:pPr marL="285750" lvl="2" indent="-285750" algn="l">
              <a:spcAft>
                <a:spcPts val="0"/>
              </a:spcAft>
              <a:buFont typeface="Arial" panose="020B0604020202020204" pitchFamily="34" charset="0"/>
              <a:buChar char="•"/>
            </a:pPr>
            <a:r>
              <a:rPr lang="en-US" sz="1800" dirty="0">
                <a:solidFill>
                  <a:srgbClr val="FF0000"/>
                </a:solidFill>
              </a:rPr>
              <a:t>The Data Section may be repeated several times until the end of the TXOP (within the ~20msec coherence time)</a:t>
            </a:r>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Tree>
    <p:extLst>
      <p:ext uri="{BB962C8B-B14F-4D97-AF65-F5344CB8AC3E}">
        <p14:creationId xmlns:p14="http://schemas.microsoft.com/office/powerpoint/2010/main" val="161077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34637" y="83547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13F2884F-2DD4-F9EC-7D08-B137B0E61764}"/>
              </a:ext>
            </a:extLst>
          </p:cNvPr>
          <p:cNvSpPr txBox="1"/>
          <p:nvPr/>
        </p:nvSpPr>
        <p:spPr>
          <a:xfrm>
            <a:off x="1524000" y="5181600"/>
            <a:ext cx="6591300" cy="954107"/>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solidFill>
                  <a:srgbClr val="FF0000"/>
                </a:solidFill>
              </a:rPr>
              <a:t>The Sharing AP shall transmit Broadcast Control Frames </a:t>
            </a:r>
            <a:r>
              <a:rPr lang="en-US" sz="1800" u="sng" dirty="0">
                <a:solidFill>
                  <a:srgbClr val="FF0000"/>
                </a:solidFill>
              </a:rPr>
              <a:t>to all STAs</a:t>
            </a:r>
            <a:r>
              <a:rPr lang="en-US" sz="1800" dirty="0">
                <a:solidFill>
                  <a:srgbClr val="FF0000"/>
                </a:solidFill>
              </a:rPr>
              <a:t> (including its associated STAs and the Shared AP’s STAs)</a:t>
            </a:r>
          </a:p>
        </p:txBody>
      </p:sp>
      <p:sp>
        <p:nvSpPr>
          <p:cNvPr id="4" name="Rectangle 3">
            <a:extLst>
              <a:ext uri="{FF2B5EF4-FFF2-40B4-BE49-F238E27FC236}">
                <a16:creationId xmlns:a16="http://schemas.microsoft.com/office/drawing/2014/main" id="{B17EDFA8-4131-FFE5-3C05-B100F28104F2}"/>
              </a:ext>
            </a:extLst>
          </p:cNvPr>
          <p:cNvSpPr/>
          <p:nvPr/>
        </p:nvSpPr>
        <p:spPr bwMode="auto">
          <a:xfrm>
            <a:off x="2024592"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0CE0720D-A4C3-5AFC-D7E5-AA849905669A}"/>
              </a:ext>
            </a:extLst>
          </p:cNvPr>
          <p:cNvSpPr/>
          <p:nvPr/>
        </p:nvSpPr>
        <p:spPr bwMode="auto">
          <a:xfrm>
            <a:off x="2843742"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30052EB3-97AD-741A-261B-0531F20BD4EA}"/>
              </a:ext>
            </a:extLst>
          </p:cNvPr>
          <p:cNvSpPr/>
          <p:nvPr/>
        </p:nvSpPr>
        <p:spPr bwMode="auto">
          <a:xfrm>
            <a:off x="3650853"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a:extLst>
              <a:ext uri="{FF2B5EF4-FFF2-40B4-BE49-F238E27FC236}">
                <a16:creationId xmlns:a16="http://schemas.microsoft.com/office/drawing/2014/main" id="{B9CAA22C-7ECE-FAB2-0525-4C87D68F680F}"/>
              </a:ext>
            </a:extLst>
          </p:cNvPr>
          <p:cNvSpPr/>
          <p:nvPr/>
        </p:nvSpPr>
        <p:spPr bwMode="auto">
          <a:xfrm>
            <a:off x="5277114"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a:extLst>
              <a:ext uri="{FF2B5EF4-FFF2-40B4-BE49-F238E27FC236}">
                <a16:creationId xmlns:a16="http://schemas.microsoft.com/office/drawing/2014/main" id="{BD48E1A3-CC84-863F-9371-AAD41C0EEEF1}"/>
              </a:ext>
            </a:extLst>
          </p:cNvPr>
          <p:cNvSpPr/>
          <p:nvPr/>
        </p:nvSpPr>
        <p:spPr bwMode="auto">
          <a:xfrm>
            <a:off x="2018242"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 name="Rectangle 19">
            <a:extLst>
              <a:ext uri="{FF2B5EF4-FFF2-40B4-BE49-F238E27FC236}">
                <a16:creationId xmlns:a16="http://schemas.microsoft.com/office/drawing/2014/main" id="{B2E0E50E-3833-1D76-26E0-2A680D0E3430}"/>
              </a:ext>
            </a:extLst>
          </p:cNvPr>
          <p:cNvSpPr/>
          <p:nvPr/>
        </p:nvSpPr>
        <p:spPr bwMode="auto">
          <a:xfrm>
            <a:off x="2843742"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a:extLst>
              <a:ext uri="{FF2B5EF4-FFF2-40B4-BE49-F238E27FC236}">
                <a16:creationId xmlns:a16="http://schemas.microsoft.com/office/drawing/2014/main" id="{44BCE353-49A1-CF92-3253-3F9091BBB392}"/>
              </a:ext>
            </a:extLst>
          </p:cNvPr>
          <p:cNvSpPr/>
          <p:nvPr/>
        </p:nvSpPr>
        <p:spPr bwMode="auto">
          <a:xfrm>
            <a:off x="3650853"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a:extLst>
              <a:ext uri="{FF2B5EF4-FFF2-40B4-BE49-F238E27FC236}">
                <a16:creationId xmlns:a16="http://schemas.microsoft.com/office/drawing/2014/main" id="{97C8BA10-E4EE-C585-586A-D51F274A326C}"/>
              </a:ext>
            </a:extLst>
          </p:cNvPr>
          <p:cNvSpPr/>
          <p:nvPr/>
        </p:nvSpPr>
        <p:spPr bwMode="auto">
          <a:xfrm>
            <a:off x="4457964"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64089937-8EFF-9E54-F1C5-3163066B3848}"/>
              </a:ext>
            </a:extLst>
          </p:cNvPr>
          <p:cNvSpPr/>
          <p:nvPr/>
        </p:nvSpPr>
        <p:spPr bwMode="auto">
          <a:xfrm>
            <a:off x="5277114"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0162FCBD-1187-ADB8-A061-05B9D7F87C73}"/>
              </a:ext>
            </a:extLst>
          </p:cNvPr>
          <p:cNvSpPr/>
          <p:nvPr/>
        </p:nvSpPr>
        <p:spPr bwMode="auto">
          <a:xfrm>
            <a:off x="6903375"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741879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A8BDC522-7B91-B055-D4B3-87B4B683C109}"/>
              </a:ext>
            </a:extLst>
          </p:cNvPr>
          <p:cNvSpPr txBox="1"/>
          <p:nvPr/>
        </p:nvSpPr>
        <p:spPr>
          <a:xfrm>
            <a:off x="352425" y="5124450"/>
            <a:ext cx="8553449" cy="101125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FF0000"/>
                </a:solidFill>
              </a:rPr>
              <a:t>A STA participating in </a:t>
            </a:r>
            <a:r>
              <a:rPr lang="en-US" sz="1800" b="1" i="1" dirty="0" err="1">
                <a:solidFill>
                  <a:srgbClr val="FF0000"/>
                </a:solidFill>
              </a:rPr>
              <a:t>CoBF</a:t>
            </a:r>
            <a:r>
              <a:rPr lang="en-US" sz="1800" b="1" i="1" dirty="0">
                <a:solidFill>
                  <a:srgbClr val="FF0000"/>
                </a:solidFill>
              </a:rPr>
              <a:t> DL Data TXOP will be able to receive and respond to a broadcast control frame from an unassociated AP (pre-configured to it by its associated AP following </a:t>
            </a:r>
            <a:r>
              <a:rPr lang="en-US" sz="1800" b="1" i="1" dirty="0" err="1">
                <a:solidFill>
                  <a:srgbClr val="FF0000"/>
                </a:solidFill>
              </a:rPr>
              <a:t>CoBF</a:t>
            </a:r>
            <a:r>
              <a:rPr lang="en-US" sz="1800" b="1" i="1" dirty="0">
                <a:solidFill>
                  <a:srgbClr val="FF0000"/>
                </a:solidFill>
              </a:rPr>
              <a:t> agreement with other APs)</a:t>
            </a:r>
          </a:p>
        </p:txBody>
      </p:sp>
      <p:sp>
        <p:nvSpPr>
          <p:cNvPr id="11" name="Rectangle 10">
            <a:extLst>
              <a:ext uri="{FF2B5EF4-FFF2-40B4-BE49-F238E27FC236}">
                <a16:creationId xmlns:a16="http://schemas.microsoft.com/office/drawing/2014/main" id="{118CDEC0-F353-5754-1727-E8C94959D12F}"/>
              </a:ext>
            </a:extLst>
          </p:cNvPr>
          <p:cNvSpPr/>
          <p:nvPr/>
        </p:nvSpPr>
        <p:spPr bwMode="auto">
          <a:xfrm>
            <a:off x="242591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a:extLst>
              <a:ext uri="{FF2B5EF4-FFF2-40B4-BE49-F238E27FC236}">
                <a16:creationId xmlns:a16="http://schemas.microsoft.com/office/drawing/2014/main" id="{78B0FDDD-8C3C-6EB5-EFD9-ED028F27C334}"/>
              </a:ext>
            </a:extLst>
          </p:cNvPr>
          <p:cNvSpPr/>
          <p:nvPr/>
        </p:nvSpPr>
        <p:spPr bwMode="auto">
          <a:xfrm>
            <a:off x="406167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DA4FCEBD-B1BE-A847-9ABC-D24B220DD19D}"/>
              </a:ext>
            </a:extLst>
          </p:cNvPr>
          <p:cNvSpPr/>
          <p:nvPr/>
        </p:nvSpPr>
        <p:spPr bwMode="auto">
          <a:xfrm>
            <a:off x="569743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BA9BEC68-8186-D817-FD68-0A381ADF1392}"/>
              </a:ext>
            </a:extLst>
          </p:cNvPr>
          <p:cNvSpPr/>
          <p:nvPr/>
        </p:nvSpPr>
        <p:spPr bwMode="auto">
          <a:xfrm>
            <a:off x="242591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a:extLst>
              <a:ext uri="{FF2B5EF4-FFF2-40B4-BE49-F238E27FC236}">
                <a16:creationId xmlns:a16="http://schemas.microsoft.com/office/drawing/2014/main" id="{67741D03-C168-F324-5C5E-0597D7894648}"/>
              </a:ext>
            </a:extLst>
          </p:cNvPr>
          <p:cNvSpPr/>
          <p:nvPr/>
        </p:nvSpPr>
        <p:spPr bwMode="auto">
          <a:xfrm>
            <a:off x="406167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5BBDEF5-485F-AAA6-DF53-C4DD086BC50B}"/>
              </a:ext>
            </a:extLst>
          </p:cNvPr>
          <p:cNvSpPr/>
          <p:nvPr/>
        </p:nvSpPr>
        <p:spPr bwMode="auto">
          <a:xfrm>
            <a:off x="569743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28652B1-197D-C58E-01CF-B01E40DA3F88}"/>
              </a:ext>
            </a:extLst>
          </p:cNvPr>
          <p:cNvSpPr/>
          <p:nvPr/>
        </p:nvSpPr>
        <p:spPr bwMode="auto">
          <a:xfrm>
            <a:off x="7294509" y="4300228"/>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23840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1" y="2111435"/>
            <a:ext cx="8639175" cy="2667263"/>
          </a:xfrm>
          <a:prstGeom prst="rect">
            <a:avLst/>
          </a:prstGeom>
        </p:spPr>
      </p:pic>
      <p:sp>
        <p:nvSpPr>
          <p:cNvPr id="2" name="TextBox 1">
            <a:extLst>
              <a:ext uri="{FF2B5EF4-FFF2-40B4-BE49-F238E27FC236}">
                <a16:creationId xmlns:a16="http://schemas.microsoft.com/office/drawing/2014/main" id="{B1D40634-84B6-5BA6-EF23-5CEF340AD775}"/>
              </a:ext>
            </a:extLst>
          </p:cNvPr>
          <p:cNvSpPr txBox="1"/>
          <p:nvPr/>
        </p:nvSpPr>
        <p:spPr>
          <a:xfrm>
            <a:off x="259924" y="5030313"/>
            <a:ext cx="8553449" cy="101125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FF0000"/>
                </a:solidFill>
              </a:rPr>
              <a:t>The BACKs from the STAs to their associated APs may be provided </a:t>
            </a:r>
            <a:r>
              <a:rPr lang="en-US" sz="1800" b="1" i="1" u="sng" dirty="0">
                <a:solidFill>
                  <a:srgbClr val="FF0000"/>
                </a:solidFill>
              </a:rPr>
              <a:t>concurrently</a:t>
            </a:r>
            <a:r>
              <a:rPr lang="en-US" sz="1800" b="1" i="1" dirty="0">
                <a:solidFill>
                  <a:srgbClr val="FF0000"/>
                </a:solidFill>
              </a:rPr>
              <a:t> as a TB PPDU (each AP shall aggregate a Basic TF in the A-MPDU that it transmits in the DL Data PPDU)</a:t>
            </a:r>
          </a:p>
        </p:txBody>
      </p:sp>
      <p:sp>
        <p:nvSpPr>
          <p:cNvPr id="12" name="Rectangle 11">
            <a:extLst>
              <a:ext uri="{FF2B5EF4-FFF2-40B4-BE49-F238E27FC236}">
                <a16:creationId xmlns:a16="http://schemas.microsoft.com/office/drawing/2014/main" id="{5C4C93A1-F99E-7CD8-C943-1F9A5166863C}"/>
              </a:ext>
            </a:extLst>
          </p:cNvPr>
          <p:cNvSpPr/>
          <p:nvPr/>
        </p:nvSpPr>
        <p:spPr bwMode="auto">
          <a:xfrm>
            <a:off x="6489912" y="220231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B0EC1A59-9BB0-5935-FF1C-7905E26DBCD7}"/>
              </a:ext>
            </a:extLst>
          </p:cNvPr>
          <p:cNvSpPr/>
          <p:nvPr/>
        </p:nvSpPr>
        <p:spPr bwMode="auto">
          <a:xfrm>
            <a:off x="6489912" y="267233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134DAC7B-811A-EFB8-ADBF-0854C2758684}"/>
              </a:ext>
            </a:extLst>
          </p:cNvPr>
          <p:cNvSpPr/>
          <p:nvPr/>
        </p:nvSpPr>
        <p:spPr bwMode="auto">
          <a:xfrm>
            <a:off x="6911552" y="244615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a:extLst>
              <a:ext uri="{FF2B5EF4-FFF2-40B4-BE49-F238E27FC236}">
                <a16:creationId xmlns:a16="http://schemas.microsoft.com/office/drawing/2014/main" id="{474508D0-2B15-1D58-8310-4883DFBD7FF3}"/>
              </a:ext>
            </a:extLst>
          </p:cNvPr>
          <p:cNvSpPr/>
          <p:nvPr/>
        </p:nvSpPr>
        <p:spPr bwMode="auto">
          <a:xfrm>
            <a:off x="6911552" y="29185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18784D8C-92BB-B6E8-F39C-E488F666CAEE}"/>
              </a:ext>
            </a:extLst>
          </p:cNvPr>
          <p:cNvSpPr/>
          <p:nvPr/>
        </p:nvSpPr>
        <p:spPr bwMode="auto">
          <a:xfrm>
            <a:off x="8126141"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8A3F6C70-72CF-1219-4ABE-52224FA67186}"/>
              </a:ext>
            </a:extLst>
          </p:cNvPr>
          <p:cNvSpPr/>
          <p:nvPr/>
        </p:nvSpPr>
        <p:spPr bwMode="auto">
          <a:xfrm>
            <a:off x="8126141" y="404901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a:extLst>
              <a:ext uri="{FF2B5EF4-FFF2-40B4-BE49-F238E27FC236}">
                <a16:creationId xmlns:a16="http://schemas.microsoft.com/office/drawing/2014/main" id="{DA6BB85E-1521-56B1-A4DF-9703DD712319}"/>
              </a:ext>
            </a:extLst>
          </p:cNvPr>
          <p:cNvSpPr/>
          <p:nvPr/>
        </p:nvSpPr>
        <p:spPr bwMode="auto">
          <a:xfrm>
            <a:off x="8547781" y="382283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a:extLst>
              <a:ext uri="{FF2B5EF4-FFF2-40B4-BE49-F238E27FC236}">
                <a16:creationId xmlns:a16="http://schemas.microsoft.com/office/drawing/2014/main" id="{80E88495-AE19-B174-4630-83CE68950849}"/>
              </a:ext>
            </a:extLst>
          </p:cNvPr>
          <p:cNvSpPr/>
          <p:nvPr/>
        </p:nvSpPr>
        <p:spPr bwMode="auto">
          <a:xfrm>
            <a:off x="8547781" y="429527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38843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D59AF554-3DCB-3311-86C7-25C38950C959}"/>
              </a:ext>
            </a:extLst>
          </p:cNvPr>
          <p:cNvSpPr txBox="1"/>
          <p:nvPr/>
        </p:nvSpPr>
        <p:spPr>
          <a:xfrm>
            <a:off x="1017899" y="5125848"/>
            <a:ext cx="7603698" cy="533400"/>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FF0000"/>
                </a:solidFill>
              </a:rPr>
              <a:t>The TB feedback from the STAs may either be UL OFDMA or UL MU-MIMO</a:t>
            </a:r>
            <a:endParaRPr lang="en-US" sz="1800" b="1" i="1" dirty="0">
              <a:solidFill>
                <a:srgbClr val="FF0000"/>
              </a:solidFill>
            </a:endParaRPr>
          </a:p>
        </p:txBody>
      </p:sp>
      <p:sp>
        <p:nvSpPr>
          <p:cNvPr id="4" name="Rectangle 3">
            <a:extLst>
              <a:ext uri="{FF2B5EF4-FFF2-40B4-BE49-F238E27FC236}">
                <a16:creationId xmlns:a16="http://schemas.microsoft.com/office/drawing/2014/main" id="{7CB8AD9C-5C61-383B-74AE-EF4FD742C96F}"/>
              </a:ext>
            </a:extLst>
          </p:cNvPr>
          <p:cNvSpPr/>
          <p:nvPr/>
        </p:nvSpPr>
        <p:spPr bwMode="auto">
          <a:xfrm>
            <a:off x="2378927"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 name="Rectangle 4">
            <a:extLst>
              <a:ext uri="{FF2B5EF4-FFF2-40B4-BE49-F238E27FC236}">
                <a16:creationId xmlns:a16="http://schemas.microsoft.com/office/drawing/2014/main" id="{655E9A07-29D2-9870-407D-7EB4AD79D709}"/>
              </a:ext>
            </a:extLst>
          </p:cNvPr>
          <p:cNvSpPr/>
          <p:nvPr/>
        </p:nvSpPr>
        <p:spPr bwMode="auto">
          <a:xfrm>
            <a:off x="3998177"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C7AE9B23-7B62-EDAE-1C06-4C053C3B55F2}"/>
              </a:ext>
            </a:extLst>
          </p:cNvPr>
          <p:cNvSpPr/>
          <p:nvPr/>
        </p:nvSpPr>
        <p:spPr bwMode="auto">
          <a:xfrm>
            <a:off x="5630979"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ectangle 7">
            <a:extLst>
              <a:ext uri="{FF2B5EF4-FFF2-40B4-BE49-F238E27FC236}">
                <a16:creationId xmlns:a16="http://schemas.microsoft.com/office/drawing/2014/main" id="{13D6DED0-D50B-664D-9CC8-566A541337AA}"/>
              </a:ext>
            </a:extLst>
          </p:cNvPr>
          <p:cNvSpPr/>
          <p:nvPr/>
        </p:nvSpPr>
        <p:spPr bwMode="auto">
          <a:xfrm>
            <a:off x="6850179"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8899416C-599C-C3FE-57F4-D6B8552F7CC6}"/>
              </a:ext>
            </a:extLst>
          </p:cNvPr>
          <p:cNvSpPr/>
          <p:nvPr/>
        </p:nvSpPr>
        <p:spPr bwMode="auto">
          <a:xfrm>
            <a:off x="2378926"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0E03F293-0411-F1C6-FD5B-5A860A9E6F0F}"/>
              </a:ext>
            </a:extLst>
          </p:cNvPr>
          <p:cNvSpPr/>
          <p:nvPr/>
        </p:nvSpPr>
        <p:spPr bwMode="auto">
          <a:xfrm>
            <a:off x="4005379"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a:extLst>
              <a:ext uri="{FF2B5EF4-FFF2-40B4-BE49-F238E27FC236}">
                <a16:creationId xmlns:a16="http://schemas.microsoft.com/office/drawing/2014/main" id="{E2A5DF20-27C6-3711-7D36-BFD34857D54D}"/>
              </a:ext>
            </a:extLst>
          </p:cNvPr>
          <p:cNvSpPr/>
          <p:nvPr/>
        </p:nvSpPr>
        <p:spPr bwMode="auto">
          <a:xfrm>
            <a:off x="5619131"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D3A77FB4-7398-9121-A50C-C039019F9697}"/>
              </a:ext>
            </a:extLst>
          </p:cNvPr>
          <p:cNvSpPr/>
          <p:nvPr/>
        </p:nvSpPr>
        <p:spPr bwMode="auto">
          <a:xfrm>
            <a:off x="7257915"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D4002361-A563-EE65-D203-7E836B4CFB1D}"/>
              </a:ext>
            </a:extLst>
          </p:cNvPr>
          <p:cNvSpPr/>
          <p:nvPr/>
        </p:nvSpPr>
        <p:spPr bwMode="auto">
          <a:xfrm>
            <a:off x="8483465" y="3742007"/>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7559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are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a </a:t>
            </a:r>
            <a:r>
              <a:rPr lang="en-US" sz="1400" b="1" u="sng" dirty="0"/>
              <a:t>single DL Data PPDU with full utilization </a:t>
            </a:r>
            <a:r>
              <a:rPr lang="en-US" sz="1400" dirty="0"/>
              <a:t>by both APs (i.e. 5.484msec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949177553"/>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38100"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38100"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632.75</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574.63</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516.33</a:t>
                      </a:r>
                    </a:p>
                    <a:p>
                      <a:pPr marL="0" algn="ctr" defTabSz="457200" rtl="0" eaLnBrk="1" fontAlgn="ctr" latinLnBrk="0" hangingPunct="1"/>
                      <a:r>
                        <a:rPr lang="en-US" sz="1400" kern="1200" dirty="0">
                          <a:solidFill>
                            <a:srgbClr val="FF000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566.59</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569.87</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631.52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617.42</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600.10</a:t>
                      </a:r>
                    </a:p>
                    <a:p>
                      <a:pPr marL="0" algn="ctr" defTabSz="457200" rtl="0" eaLnBrk="1" fontAlgn="ctr" latinLnBrk="0" hangingPunct="1"/>
                      <a:r>
                        <a:rPr lang="en-US" sz="1400" kern="1200" dirty="0">
                          <a:solidFill>
                            <a:srgbClr val="FF0000"/>
                          </a:solidFill>
                          <a:latin typeface="+mj-lt"/>
                          <a:ea typeface="+mn-ea"/>
                          <a:cs typeface="+mn-cs"/>
                        </a:rPr>
                        <a:t>-5%</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712.64</a:t>
                      </a:r>
                    </a:p>
                    <a:p>
                      <a:pPr marL="0" algn="ctr" defTabSz="457200" rtl="0" eaLnBrk="1" fontAlgn="ctr" latinLnBrk="0" hangingPunct="1"/>
                      <a:r>
                        <a:rPr lang="en-US" sz="1400" kern="1200" dirty="0">
                          <a:solidFill>
                            <a:srgbClr val="00B050"/>
                          </a:solidFill>
                          <a:latin typeface="+mj-lt"/>
                          <a:ea typeface="+mn-ea"/>
                          <a:cs typeface="+mn-cs"/>
                        </a:rPr>
                        <a:t>13%</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745.65</a:t>
                      </a:r>
                    </a:p>
                    <a:p>
                      <a:pPr marL="0" algn="ctr" defTabSz="457200" rtl="0" eaLnBrk="1" fontAlgn="ctr" latinLnBrk="0" hangingPunct="1"/>
                      <a:r>
                        <a:rPr lang="en-US" sz="1400" kern="1200" dirty="0">
                          <a:solidFill>
                            <a:srgbClr val="00B05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1341.46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1,362.33</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1,383.23</a:t>
                      </a:r>
                    </a:p>
                    <a:p>
                      <a:pPr marL="0" algn="ctr" defTabSz="457200" rtl="0" eaLnBrk="1" fontAlgn="ctr" latinLnBrk="0" hangingPunct="1"/>
                      <a:r>
                        <a:rPr lang="en-US" sz="1400" kern="1200" dirty="0">
                          <a:solidFill>
                            <a:srgbClr val="00B050"/>
                          </a:solidFill>
                          <a:latin typeface="+mj-lt"/>
                          <a:ea typeface="+mn-ea"/>
                          <a:cs typeface="+mn-cs"/>
                        </a:rPr>
                        <a:t>3%</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n-lt"/>
                          <a:ea typeface="+mn-ea"/>
                          <a:cs typeface="+mn-cs"/>
                        </a:rPr>
                        <a:t>1341.46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1,447.59</a:t>
                      </a:r>
                    </a:p>
                    <a:p>
                      <a:pPr marL="0" algn="ctr" defTabSz="457200" rtl="0" eaLnBrk="1" fontAlgn="ctr" latinLnBrk="0" hangingPunct="1"/>
                      <a:r>
                        <a:rPr lang="en-US" sz="1400" kern="1200" dirty="0">
                          <a:solidFill>
                            <a:srgbClr val="00B050"/>
                          </a:solidFill>
                          <a:latin typeface="+mj-lt"/>
                          <a:ea typeface="+mn-ea"/>
                          <a:cs typeface="+mn-cs"/>
                        </a:rPr>
                        <a:t>8%</a:t>
                      </a:r>
                    </a:p>
                  </a:txBody>
                  <a:tcPr marL="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1,504.20</a:t>
                      </a:r>
                    </a:p>
                    <a:p>
                      <a:pPr marL="0" algn="ctr" defTabSz="457200" rtl="0" eaLnBrk="1" fontAlgn="ctr" latinLnBrk="0" hangingPunct="1"/>
                      <a:r>
                        <a:rPr lang="en-US" sz="1400" kern="1200" dirty="0">
                          <a:solidFill>
                            <a:srgbClr val="00B050"/>
                          </a:solidFill>
                          <a:latin typeface="+mj-lt"/>
                          <a:ea typeface="+mn-ea"/>
                          <a:cs typeface="+mn-cs"/>
                        </a:rPr>
                        <a:t>12%</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80331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512954" y="4091776"/>
            <a:ext cx="8118089" cy="2202511"/>
          </a:xfrm>
        </p:spPr>
        <p:txBody>
          <a:bodyPr/>
          <a:lstStyle/>
          <a:p>
            <a:pPr marL="341313" lvl="1">
              <a:spcBef>
                <a:spcPts val="0"/>
              </a:spcBef>
              <a:spcAft>
                <a:spcPts val="0"/>
              </a:spcAft>
            </a:pPr>
            <a:r>
              <a:rPr lang="en-US" sz="1800" b="1" dirty="0"/>
              <a:t>The simulation results for the above table are provided in [3]</a:t>
            </a:r>
          </a:p>
          <a:p>
            <a:pPr marL="341313" lvl="1">
              <a:spcBef>
                <a:spcPts val="0"/>
              </a:spcBef>
              <a:spcAft>
                <a:spcPts val="0"/>
              </a:spcAft>
            </a:pPr>
            <a:r>
              <a:rPr lang="en-US" sz="1800" u="sng" dirty="0"/>
              <a:t>Conclusions:</a:t>
            </a:r>
          </a:p>
          <a:p>
            <a:pPr marL="682625" lvl="2">
              <a:spcBef>
                <a:spcPts val="0"/>
              </a:spcBef>
              <a:spcAft>
                <a:spcPts val="0"/>
              </a:spcAft>
            </a:pPr>
            <a:r>
              <a:rPr lang="en-US" sz="1600" dirty="0"/>
              <a:t>The current sequence definition in 11bn </a:t>
            </a:r>
            <a:r>
              <a:rPr lang="en-US" sz="1600" b="1" dirty="0"/>
              <a:t>does not allow </a:t>
            </a:r>
            <a:r>
              <a:rPr lang="en-US" sz="1600" dirty="0"/>
              <a:t>to achieve any TP Gain when using Co-BF, unless transmitting very long TXOPs (i.e. two or more DL Data PPDUs) which is undesired from a QoS perspective.</a:t>
            </a:r>
          </a:p>
          <a:p>
            <a:pPr marL="682625" lvl="2">
              <a:spcBef>
                <a:spcPts val="0"/>
              </a:spcBef>
              <a:spcAft>
                <a:spcPts val="0"/>
              </a:spcAft>
            </a:pPr>
            <a:r>
              <a:rPr lang="en-US" sz="1600" b="1" dirty="0">
                <a:solidFill>
                  <a:srgbClr val="00B050"/>
                </a:solidFill>
              </a:rPr>
              <a:t>With </a:t>
            </a:r>
            <a:r>
              <a:rPr lang="en-US" sz="1600" b="1" dirty="0" err="1">
                <a:solidFill>
                  <a:srgbClr val="00B050"/>
                </a:solidFill>
              </a:rPr>
              <a:t>MxL</a:t>
            </a:r>
            <a:r>
              <a:rPr lang="en-US" sz="1600" b="1" dirty="0">
                <a:solidFill>
                  <a:srgbClr val="00B050"/>
                </a:solidFill>
              </a:rPr>
              <a:t> proposed sequences it is possible to achieve up to 18% of the theoretic 40-50% TP Gain </a:t>
            </a:r>
            <a:r>
              <a:rPr lang="en-US" sz="1600" b="1" u="sng" dirty="0">
                <a:solidFill>
                  <a:srgbClr val="00B050"/>
                </a:solidFill>
              </a:rPr>
              <a:t>even with a single DL PPDU</a:t>
            </a:r>
          </a:p>
          <a:p>
            <a:pPr marL="682625" lvl="2">
              <a:spcBef>
                <a:spcPts val="0"/>
              </a:spcBef>
              <a:spcAft>
                <a:spcPts val="0"/>
              </a:spcAft>
            </a:pPr>
            <a:r>
              <a:rPr lang="en-US" sz="1600" dirty="0"/>
              <a:t>UL MU-MIMO TB feedback increases Co-BF TP Gain</a:t>
            </a:r>
          </a:p>
          <a:p>
            <a:pPr marL="682625" lvl="2">
              <a:spcBef>
                <a:spcPts val="0"/>
              </a:spcBef>
              <a:spcAft>
                <a:spcPts val="0"/>
              </a:spcAft>
            </a:pPr>
            <a:r>
              <a:rPr lang="en-US" sz="16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591786712"/>
              </p:ext>
            </p:extLst>
          </p:nvPr>
        </p:nvGraphicFramePr>
        <p:xfrm>
          <a:off x="301658" y="1489965"/>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38100"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38100"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574.63</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516.33</a:t>
                      </a:r>
                    </a:p>
                    <a:p>
                      <a:pPr marL="0" algn="ctr" defTabSz="457200" rtl="0" eaLnBrk="1" fontAlgn="ctr" latinLnBrk="0" hangingPunct="1"/>
                      <a:r>
                        <a:rPr lang="en-US" sz="1400" kern="1200" dirty="0">
                          <a:solidFill>
                            <a:srgbClr val="FF000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566.59</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569.87</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617.42</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600.10</a:t>
                      </a:r>
                    </a:p>
                    <a:p>
                      <a:pPr marL="0" algn="ctr" defTabSz="457200" rtl="0" eaLnBrk="1" fontAlgn="ctr" latinLnBrk="0" hangingPunct="1"/>
                      <a:r>
                        <a:rPr lang="en-US" sz="1400" kern="1200" dirty="0">
                          <a:solidFill>
                            <a:srgbClr val="FF0000"/>
                          </a:solidFill>
                          <a:latin typeface="+mj-lt"/>
                          <a:ea typeface="+mn-ea"/>
                          <a:cs typeface="+mn-cs"/>
                        </a:rPr>
                        <a:t>-5%</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712.64</a:t>
                      </a:r>
                    </a:p>
                    <a:p>
                      <a:pPr marL="0" algn="ctr" defTabSz="457200" rtl="0" eaLnBrk="1" fontAlgn="ctr" latinLnBrk="0" hangingPunct="1"/>
                      <a:r>
                        <a:rPr lang="en-US" sz="1400" kern="1200" dirty="0">
                          <a:solidFill>
                            <a:srgbClr val="00B050"/>
                          </a:solidFill>
                          <a:latin typeface="+mj-lt"/>
                          <a:ea typeface="+mn-ea"/>
                          <a:cs typeface="+mn-cs"/>
                        </a:rPr>
                        <a:t>13%</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745.65</a:t>
                      </a:r>
                    </a:p>
                    <a:p>
                      <a:pPr marL="0" algn="ctr" defTabSz="457200" rtl="0" eaLnBrk="1" fontAlgn="ctr" latinLnBrk="0" hangingPunct="1"/>
                      <a:r>
                        <a:rPr lang="en-US" sz="1400" kern="1200" dirty="0">
                          <a:solidFill>
                            <a:srgbClr val="00B05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1,362.33</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1,383.23</a:t>
                      </a:r>
                    </a:p>
                    <a:p>
                      <a:pPr marL="0" algn="ctr" defTabSz="457200" rtl="0" eaLnBrk="1" fontAlgn="ctr" latinLnBrk="0" hangingPunct="1"/>
                      <a:r>
                        <a:rPr lang="en-US" sz="1400" kern="1200" dirty="0">
                          <a:solidFill>
                            <a:srgbClr val="00B050"/>
                          </a:solidFill>
                          <a:latin typeface="+mj-lt"/>
                          <a:ea typeface="+mn-ea"/>
                          <a:cs typeface="+mn-cs"/>
                        </a:rPr>
                        <a:t>3%</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1,447.59</a:t>
                      </a:r>
                    </a:p>
                    <a:p>
                      <a:pPr marL="0" algn="ctr" defTabSz="457200" rtl="0" eaLnBrk="1" fontAlgn="ctr" latinLnBrk="0" hangingPunct="1"/>
                      <a:r>
                        <a:rPr lang="en-US" sz="1400" kern="1200" dirty="0">
                          <a:solidFill>
                            <a:srgbClr val="00B050"/>
                          </a:solidFill>
                          <a:latin typeface="+mj-lt"/>
                          <a:ea typeface="+mn-ea"/>
                          <a:cs typeface="+mn-cs"/>
                        </a:rPr>
                        <a:t>8%</a:t>
                      </a:r>
                    </a:p>
                  </a:txBody>
                  <a:tcPr marL="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1,504.20</a:t>
                      </a:r>
                    </a:p>
                    <a:p>
                      <a:pPr marL="0" algn="ctr" defTabSz="457200" rtl="0" eaLnBrk="1" fontAlgn="ctr" latinLnBrk="0" hangingPunct="1"/>
                      <a:r>
                        <a:rPr lang="en-US" sz="1400" kern="1200" dirty="0">
                          <a:solidFill>
                            <a:srgbClr val="00B050"/>
                          </a:solidFill>
                          <a:latin typeface="+mj-lt"/>
                          <a:ea typeface="+mn-ea"/>
                          <a:cs typeface="+mn-cs"/>
                        </a:rPr>
                        <a:t>12%</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2400" dirty="0"/>
              <a:t>Do you agree that the Co-BF sequence definition in 11bn </a:t>
            </a:r>
            <a:r>
              <a:rPr lang="en-US" sz="2400" u="sng" dirty="0"/>
              <a:t>need to be revised</a:t>
            </a:r>
            <a:r>
              <a:rPr lang="en-US" sz="2400" dirty="0"/>
              <a:t> in order to achieve a TP Gain while transmitting a single DL Data PPDU?</a:t>
            </a:r>
          </a:p>
          <a:p>
            <a:pPr marL="53975" lvl="1" indent="0">
              <a:spcAft>
                <a:spcPts val="0"/>
              </a:spcAft>
              <a:buNone/>
            </a:pPr>
            <a:endParaRPr lang="en-US" sz="2400" dirty="0"/>
          </a:p>
          <a:p>
            <a:pPr marL="53975" lvl="1" indent="0">
              <a:spcAft>
                <a:spcPts val="0"/>
              </a:spcAft>
              <a:buNone/>
            </a:pPr>
            <a:endParaRPr lang="en-US" sz="2400" dirty="0"/>
          </a:p>
          <a:p>
            <a:pPr marL="53975" lvl="1" indent="0">
              <a:spcAft>
                <a:spcPts val="0"/>
              </a:spcAft>
              <a:buNone/>
            </a:pPr>
            <a:r>
              <a:rPr lang="en-US" sz="2400" dirty="0"/>
              <a:t>Y/N/A</a:t>
            </a:r>
          </a:p>
        </p:txBody>
      </p:sp>
    </p:spTree>
    <p:extLst>
      <p:ext uri="{BB962C8B-B14F-4D97-AF65-F5344CB8AC3E}">
        <p14:creationId xmlns:p14="http://schemas.microsoft.com/office/powerpoint/2010/main" val="162094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309515" y="1676647"/>
            <a:ext cx="4413314" cy="4637003"/>
          </a:xfrm>
          <a:solidFill>
            <a:schemeClr val="bg1">
              <a:alpha val="75000"/>
            </a:schemeClr>
          </a:solidFill>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pic>
        <p:nvPicPr>
          <p:cNvPr id="4" name="Picture 3">
            <a:extLst>
              <a:ext uri="{FF2B5EF4-FFF2-40B4-BE49-F238E27FC236}">
                <a16:creationId xmlns:a16="http://schemas.microsoft.com/office/drawing/2014/main" id="{A37E0087-955A-C899-18E3-20766129A38A}"/>
              </a:ext>
            </a:extLst>
          </p:cNvPr>
          <p:cNvPicPr>
            <a:picLocks noChangeAspect="1"/>
          </p:cNvPicPr>
          <p:nvPr/>
        </p:nvPicPr>
        <p:blipFill>
          <a:blip r:embed="rId3"/>
          <a:stretch>
            <a:fillRect/>
          </a:stretch>
        </p:blipFill>
        <p:spPr>
          <a:xfrm>
            <a:off x="4825909" y="2109052"/>
            <a:ext cx="4008576" cy="3042191"/>
          </a:xfrm>
          <a:prstGeom prst="rect">
            <a:avLst/>
          </a:prstGeom>
        </p:spPr>
      </p:pic>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sp>
        <p:nvSpPr>
          <p:cNvPr id="3" name="Content Placeholder 2"/>
          <p:cNvSpPr>
            <a:spLocks noGrp="1"/>
          </p:cNvSpPr>
          <p:nvPr>
            <p:ph idx="1"/>
          </p:nvPr>
        </p:nvSpPr>
        <p:spPr>
          <a:xfrm>
            <a:off x="215245" y="1688183"/>
            <a:ext cx="4243633" cy="4438229"/>
          </a:xfrm>
          <a:solidFill>
            <a:schemeClr val="bg1">
              <a:alpha val="75000"/>
            </a:schemeClr>
          </a:solidFill>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pic>
        <p:nvPicPr>
          <p:cNvPr id="4" name="Picture 3">
            <a:extLst>
              <a:ext uri="{FF2B5EF4-FFF2-40B4-BE49-F238E27FC236}">
                <a16:creationId xmlns:a16="http://schemas.microsoft.com/office/drawing/2014/main" id="{61DE85F9-B67B-14D0-1CB4-63061CE09927}"/>
              </a:ext>
            </a:extLst>
          </p:cNvPr>
          <p:cNvPicPr>
            <a:picLocks noChangeAspect="1"/>
          </p:cNvPicPr>
          <p:nvPr/>
        </p:nvPicPr>
        <p:blipFill>
          <a:blip r:embed="rId3"/>
          <a:stretch>
            <a:fillRect/>
          </a:stretch>
        </p:blipFill>
        <p:spPr>
          <a:xfrm>
            <a:off x="4580801" y="1997077"/>
            <a:ext cx="4347954" cy="3299753"/>
          </a:xfrm>
          <a:prstGeom prst="rect">
            <a:avLst/>
          </a:prstGeom>
        </p:spPr>
      </p:pic>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165817" y="1636876"/>
            <a:ext cx="3685880" cy="4280848"/>
          </a:xfrm>
          <a:solidFill>
            <a:schemeClr val="bg1">
              <a:alpha val="75000"/>
            </a:schemeClr>
          </a:solidFill>
        </p:spPr>
        <p:txBody>
          <a:bodyPr/>
          <a:lstStyle/>
          <a:p>
            <a:pPr marL="341313" lvl="1">
              <a:spcAft>
                <a:spcPts val="0"/>
              </a:spcAft>
            </a:pPr>
            <a:r>
              <a:rPr lang="en-US" sz="1800" dirty="0"/>
              <a:t>This use case includes only one STA per each BSS (total of two) that is located in the overlap zone between the two BSSs.</a:t>
            </a:r>
          </a:p>
          <a:p>
            <a:pPr marL="341313" lvl="1">
              <a:spcAft>
                <a:spcPts val="0"/>
              </a:spcAft>
            </a:pPr>
            <a:r>
              <a:rPr lang="en-US" sz="1800" dirty="0"/>
              <a:t>AP1 and AP2 have four antennas each, while each STA has two antennas.</a:t>
            </a:r>
          </a:p>
          <a:p>
            <a:pPr marL="341313" lvl="1">
              <a:spcAft>
                <a:spcPts val="0"/>
              </a:spcAft>
            </a:pPr>
            <a:r>
              <a:rPr lang="en-US" sz="1800" dirty="0"/>
              <a:t>Since this scheme allows Full-Rank-Nulling it may be supported by either Joint or Sequential Sounding)</a:t>
            </a:r>
          </a:p>
          <a:p>
            <a:pPr marL="341313" lvl="1">
              <a:spcAft>
                <a:spcPts val="0"/>
              </a:spcAft>
            </a:pPr>
            <a:r>
              <a:rPr lang="en-US" sz="1800" dirty="0"/>
              <a:t>When </a:t>
            </a:r>
            <a:r>
              <a:rPr lang="en-US" sz="1800" dirty="0" err="1"/>
              <a:t>CoBF</a:t>
            </a:r>
            <a:r>
              <a:rPr lang="en-US" sz="1800" dirty="0"/>
              <a:t> is disabled, each AP serves its associated STA as a SU</a:t>
            </a:r>
          </a:p>
        </p:txBody>
      </p:sp>
      <p:pic>
        <p:nvPicPr>
          <p:cNvPr id="4" name="Picture 3">
            <a:extLst>
              <a:ext uri="{FF2B5EF4-FFF2-40B4-BE49-F238E27FC236}">
                <a16:creationId xmlns:a16="http://schemas.microsoft.com/office/drawing/2014/main" id="{3D234E8D-E1DE-EE66-ECBF-C0377A099355}"/>
              </a:ext>
            </a:extLst>
          </p:cNvPr>
          <p:cNvPicPr>
            <a:picLocks noChangeAspect="1"/>
          </p:cNvPicPr>
          <p:nvPr/>
        </p:nvPicPr>
        <p:blipFill>
          <a:blip r:embed="rId3"/>
          <a:stretch>
            <a:fillRect/>
          </a:stretch>
        </p:blipFill>
        <p:spPr>
          <a:xfrm>
            <a:off x="3967167" y="1934492"/>
            <a:ext cx="4871226" cy="3696874"/>
          </a:xfrm>
          <a:prstGeom prst="rect">
            <a:avLst/>
          </a:prstGeom>
        </p:spPr>
      </p:pic>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3750</TotalTime>
  <Words>2721</Words>
  <Application>Microsoft Office PowerPoint</Application>
  <PresentationFormat>On-screen Show (4:3)</PresentationFormat>
  <Paragraphs>368</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 (recap - based on [2])</vt:lpstr>
      <vt:lpstr>CoBF Sequences (recap - based on [2])</vt:lpstr>
      <vt:lpstr>CoBF Sequences (recap - based on [2])</vt:lpstr>
      <vt:lpstr>CoBF Sequences (recap - based on [2])</vt:lpstr>
      <vt:lpstr>CoBF Sequences (recap - based on [2])</vt:lpstr>
      <vt:lpstr>Proposed CoBF Sequences with reduced MAC Overhead</vt:lpstr>
      <vt:lpstr>Proposed CoBF Sequences with reduced MAC Overhead</vt:lpstr>
      <vt:lpstr>Proposed CoBF Sequences with reduced MAC Overhead</vt:lpstr>
      <vt:lpstr>Proposed CoBF Sequences with reduced MAC Overhead</vt:lpstr>
      <vt:lpstr>Proposed 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8</cp:revision>
  <cp:lastPrinted>1998-02-10T13:28:06Z</cp:lastPrinted>
  <dcterms:created xsi:type="dcterms:W3CDTF">2013-11-12T18:41:50Z</dcterms:created>
  <dcterms:modified xsi:type="dcterms:W3CDTF">2025-05-14T11:48:41Z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