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428" r:id="rId3"/>
    <p:sldId id="590" r:id="rId4"/>
    <p:sldId id="591" r:id="rId5"/>
    <p:sldId id="593" r:id="rId6"/>
    <p:sldId id="592" r:id="rId7"/>
    <p:sldId id="604" r:id="rId8"/>
    <p:sldId id="594" r:id="rId9"/>
    <p:sldId id="595" r:id="rId10"/>
    <p:sldId id="600" r:id="rId11"/>
    <p:sldId id="601" r:id="rId12"/>
    <p:sldId id="608" r:id="rId13"/>
    <p:sldId id="606" r:id="rId14"/>
    <p:sldId id="607" r:id="rId15"/>
    <p:sldId id="605" r:id="rId16"/>
    <p:sldId id="609" r:id="rId17"/>
    <p:sldId id="603" r:id="rId18"/>
    <p:sldId id="589" r:id="rId19"/>
    <p:sldId id="61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068975-0DC2-5D3F-9053-F231B0B83339}" name="Avner Epstein" initials="AE" userId="S::aepstein@maxlinear.com::db4434f7-a91d-48cd-bea2-3b04150f21e4" providerId="AD"/>
  <p188:author id="{D54C35BA-4BB6-BEC7-4737-16117DD879E7}" name="Sigurd Schelstraete" initials="SS" userId="S::sschelstraete@maxlinear.com::cc1875bc-5b00-4f0e-92c1-b5b7dcde1a2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E1EFA"/>
    <a:srgbClr val="FF9900"/>
    <a:srgbClr val="FFCC66"/>
    <a:srgbClr val="C2C2FE"/>
    <a:srgbClr val="FFABFF"/>
    <a:srgbClr val="CC00CC"/>
    <a:srgbClr val="DDDDDD"/>
    <a:srgbClr val="7A5646"/>
    <a:srgbClr val="DFB7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E45802-32E9-4EEC-9671-4A25ACDEB4E5}" v="115" dt="2025-05-05T08:19:48.9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1468" y="3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19762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892228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2513036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141360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7853507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6274872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9295319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7047560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8367421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53744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070473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599129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169094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76998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786710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90163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060451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646162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14400"/>
            <a:ext cx="7772400" cy="533400"/>
          </a:xfrm>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16429"/>
            <a:ext cx="7772400" cy="533400"/>
          </a:xfrm>
        </p:spPr>
        <p:txBody>
          <a:bodyPr/>
          <a:lstStyle/>
          <a:p>
            <a:r>
              <a:rPr lang="en-US"/>
              <a:t>Click to edit Master title style</a:t>
            </a:r>
          </a:p>
        </p:txBody>
      </p:sp>
      <p:sp>
        <p:nvSpPr>
          <p:cNvPr id="3" name="Content Placeholder 2"/>
          <p:cNvSpPr>
            <a:spLocks noGrp="1"/>
          </p:cNvSpPr>
          <p:nvPr>
            <p:ph idx="1"/>
          </p:nvPr>
        </p:nvSpPr>
        <p:spPr>
          <a:xfrm>
            <a:off x="685800" y="1371600"/>
            <a:ext cx="7772400" cy="4114800"/>
          </a:xfrm>
        </p:spPr>
        <p:txBody>
          <a:bodyPr/>
          <a:lstStyle>
            <a:lvl2pPr marL="744538" indent="-287338" defTabSz="1084263">
              <a:buFont typeface="Arial" panose="020B0604020202020204" pitchFamily="34" charset="0"/>
              <a:buChar char="•"/>
              <a:tabLst/>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a:spLocks noChangeArrowheads="1"/>
          </p:cNvSpPr>
          <p:nvPr userDrawn="1"/>
        </p:nvSpPr>
        <p:spPr bwMode="auto">
          <a:xfrm>
            <a:off x="4191000" y="6486525"/>
            <a:ext cx="535403"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Slide </a:t>
            </a:r>
            <a:fld id="{8F543214-90B7-43C2-B225-75AD41D4B130}" type="slidenum">
              <a:rPr lang="en-US" baseline="0"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7"/>
          <p:cNvSpPr>
            <a:spLocks noChangeArrowheads="1"/>
          </p:cNvSpPr>
          <p:nvPr/>
        </p:nvSpPr>
        <p:spPr bwMode="auto">
          <a:xfrm>
            <a:off x="5380494" y="332601"/>
            <a:ext cx="3065006"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a:solidFill>
                  <a:schemeClr val="tx1"/>
                </a:solidFill>
                <a:latin typeface="Times New Roman" charset="0"/>
                <a:ea typeface="+mn-ea"/>
                <a:cs typeface="+mn-cs"/>
              </a:rPr>
              <a:t>802.11-574-r1</a:t>
            </a:r>
          </a:p>
        </p:txBody>
      </p:sp>
      <p:sp>
        <p:nvSpPr>
          <p:cNvPr id="1032" name="Line 8"/>
          <p:cNvSpPr>
            <a:spLocks noChangeShapeType="1"/>
          </p:cNvSpPr>
          <p:nvPr/>
        </p:nvSpPr>
        <p:spPr bwMode="auto">
          <a:xfrm>
            <a:off x="673100" y="601785"/>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4" name="Line 10"/>
          <p:cNvSpPr>
            <a:spLocks noChangeShapeType="1"/>
          </p:cNvSpPr>
          <p:nvPr/>
        </p:nvSpPr>
        <p:spPr bwMode="auto">
          <a:xfrm flipV="1">
            <a:off x="685800" y="6475413"/>
            <a:ext cx="8001000" cy="1587"/>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2" name="Rectangle 9"/>
          <p:cNvSpPr>
            <a:spLocks noChangeArrowheads="1"/>
          </p:cNvSpPr>
          <p:nvPr userDrawn="1"/>
        </p:nvSpPr>
        <p:spPr bwMode="auto">
          <a:xfrm>
            <a:off x="762000" y="344083"/>
            <a:ext cx="1293624" cy="246221"/>
          </a:xfrm>
          <a:prstGeom prst="rect">
            <a:avLst/>
          </a:prstGeom>
          <a:noFill/>
          <a:ln w="9525">
            <a:noFill/>
            <a:miter lim="800000"/>
            <a:headEnd/>
            <a:tailEnd/>
          </a:ln>
          <a:effectLst/>
        </p:spPr>
        <p:txBody>
          <a:bodyPr wrap="none" lIns="0" tIns="0" rIns="0" bIns="0">
            <a:prstTxWarp prst="textNoShape">
              <a:avLst/>
            </a:prstTxWarp>
            <a:spAutoFit/>
          </a:bodyPr>
          <a:lstStyle/>
          <a:p>
            <a:r>
              <a:rPr lang="en-US" sz="1600" b="1"/>
              <a:t>February 2025</a:t>
            </a:r>
          </a:p>
        </p:txBody>
      </p:sp>
      <p:sp>
        <p:nvSpPr>
          <p:cNvPr id="9" name="Rectangle 9"/>
          <p:cNvSpPr>
            <a:spLocks noChangeArrowheads="1"/>
          </p:cNvSpPr>
          <p:nvPr userDrawn="1"/>
        </p:nvSpPr>
        <p:spPr bwMode="auto">
          <a:xfrm>
            <a:off x="6858000" y="6477000"/>
            <a:ext cx="1952266"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Avner Epstein et al</a:t>
            </a:r>
            <a:r>
              <a:rPr lang="en-US" baseline="0"/>
              <a:t> (Maxlinear)</a:t>
            </a:r>
            <a:endParaRPr lang="en-US"/>
          </a:p>
        </p:txBody>
      </p:sp>
      <p:sp>
        <p:nvSpPr>
          <p:cNvPr id="10" name="Rectangle 9"/>
          <p:cNvSpPr>
            <a:spLocks noChangeArrowheads="1"/>
          </p:cNvSpPr>
          <p:nvPr userDrawn="1"/>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rstrobel@maxlinear.com" TargetMode="External"/><Relationship Id="rId3" Type="http://schemas.openxmlformats.org/officeDocument/2006/relationships/hyperlink" Target="mailto:aepstein@maxlinear.com" TargetMode="External"/><Relationship Id="rId7" Type="http://schemas.openxmlformats.org/officeDocument/2006/relationships/hyperlink" Target="mailto:sschelstraete@maxlinear.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arosenblum@maxlinear.com" TargetMode="External"/><Relationship Id="rId5" Type="http://schemas.openxmlformats.org/officeDocument/2006/relationships/hyperlink" Target="mailto:ebenyosef@maxlinear.com" TargetMode="External"/><Relationship Id="rId4" Type="http://schemas.openxmlformats.org/officeDocument/2006/relationships/hyperlink" Target="mailto:okedem@maxlinear.com" TargetMode="External"/><Relationship Id="rId9" Type="http://schemas.openxmlformats.org/officeDocument/2006/relationships/hyperlink" Target="mailto:ival@maxlinear.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838503" y="706306"/>
            <a:ext cx="7772400" cy="1066800"/>
          </a:xfrm>
          <a:noFill/>
          <a:ln/>
        </p:spPr>
        <p:txBody>
          <a:bodyPr/>
          <a:lstStyle/>
          <a:p>
            <a:pPr eaLnBrk="1" hangingPunct="1">
              <a:lnSpc>
                <a:spcPct val="120000"/>
              </a:lnSpc>
            </a:pPr>
            <a:r>
              <a:rPr lang="en-US" kern="1200" dirty="0" err="1">
                <a:solidFill>
                  <a:schemeClr val="tx1"/>
                </a:solidFill>
              </a:rPr>
              <a:t>CoBF</a:t>
            </a:r>
            <a:r>
              <a:rPr lang="en-US" kern="1200" dirty="0">
                <a:solidFill>
                  <a:schemeClr val="tx1"/>
                </a:solidFill>
              </a:rPr>
              <a:t> MAC Sequence Analysis</a:t>
            </a:r>
          </a:p>
        </p:txBody>
      </p:sp>
      <p:sp>
        <p:nvSpPr>
          <p:cNvPr id="30726" name="Rectangle 6"/>
          <p:cNvSpPr>
            <a:spLocks noGrp="1" noChangeArrowheads="1"/>
          </p:cNvSpPr>
          <p:nvPr>
            <p:ph type="subTitle" idx="4294967295"/>
          </p:nvPr>
        </p:nvSpPr>
        <p:spPr>
          <a:xfrm>
            <a:off x="1371600" y="1905000"/>
            <a:ext cx="6400800" cy="457200"/>
          </a:xfrm>
          <a:noFill/>
          <a:ln/>
        </p:spPr>
        <p:txBody>
          <a:bodyPr/>
          <a:lstStyle/>
          <a:p>
            <a:pPr algn="ctr">
              <a:buFontTx/>
              <a:buNone/>
            </a:pPr>
            <a:r>
              <a:rPr lang="en-US" sz="2000" dirty="0"/>
              <a:t>Date:</a:t>
            </a:r>
            <a:r>
              <a:rPr lang="en-US" sz="2000" b="0" dirty="0"/>
              <a:t> May 5th, 2025</a:t>
            </a:r>
          </a:p>
        </p:txBody>
      </p:sp>
      <p:sp>
        <p:nvSpPr>
          <p:cNvPr id="30732" name="Rectangle 12"/>
          <p:cNvSpPr>
            <a:spLocks noChangeArrowheads="1"/>
          </p:cNvSpPr>
          <p:nvPr/>
        </p:nvSpPr>
        <p:spPr bwMode="auto">
          <a:xfrm>
            <a:off x="762000" y="2438400"/>
            <a:ext cx="48006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graphicFrame>
        <p:nvGraphicFramePr>
          <p:cNvPr id="6" name="Table 5"/>
          <p:cNvGraphicFramePr>
            <a:graphicFrameLocks noGrp="1"/>
          </p:cNvGraphicFramePr>
          <p:nvPr>
            <p:extLst>
              <p:ext uri="{D42A27DB-BD31-4B8C-83A1-F6EECF244321}">
                <p14:modId xmlns:p14="http://schemas.microsoft.com/office/powerpoint/2010/main" val="3275781725"/>
              </p:ext>
            </p:extLst>
          </p:nvPr>
        </p:nvGraphicFramePr>
        <p:xfrm>
          <a:off x="990903" y="3218522"/>
          <a:ext cx="7467600" cy="2192296"/>
        </p:xfrm>
        <a:graphic>
          <a:graphicData uri="http://schemas.openxmlformats.org/drawingml/2006/table">
            <a:tbl>
              <a:tblPr firstRow="1" bandRow="1">
                <a:tableStyleId>{F5AB1C69-6EDB-4FF4-983F-18BD219EF322}</a:tableStyleId>
              </a:tblPr>
              <a:tblGrid>
                <a:gridCol w="1600200">
                  <a:extLst>
                    <a:ext uri="{9D8B030D-6E8A-4147-A177-3AD203B41FA5}">
                      <a16:colId xmlns:a16="http://schemas.microsoft.com/office/drawing/2014/main" val="20000"/>
                    </a:ext>
                  </a:extLst>
                </a:gridCol>
                <a:gridCol w="107241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64132">
                <a:tc>
                  <a:txBody>
                    <a:bodyPr/>
                    <a:lstStyle/>
                    <a:p>
                      <a:pPr algn="ctr"/>
                      <a:r>
                        <a:rPr lang="en-US" sz="110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dk1"/>
                          </a:solidFill>
                          <a:latin typeface="+mn-lt"/>
                          <a:ea typeface="Times New Roman"/>
                          <a:cs typeface="Arial"/>
                        </a:rPr>
                        <a:t>Avner Epstein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a:latin typeface="+mn-lt"/>
                          <a:ea typeface="Times New Roman"/>
                          <a:cs typeface="Arial"/>
                        </a:rPr>
                        <a:t>MaxLinear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CN" sz="1100" kern="1200">
                          <a:solidFill>
                            <a:srgbClr val="000000"/>
                          </a:solidFill>
                          <a:latin typeface="+mn-lt"/>
                          <a:ea typeface="Times New Roman"/>
                          <a:cs typeface="Arial"/>
                          <a:hlinkClick r:id="rId3"/>
                        </a:rPr>
                        <a:t>aepstein@maxlinear.com</a:t>
                      </a:r>
                      <a:endParaRPr lang="zh-CN" altLang="en-US" sz="1100" kern="120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Oren Kedem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a:latin typeface="+mn-lt"/>
                          <a:ea typeface="Times New Roman"/>
                          <a:cs typeface="Arial"/>
                          <a:hlinkClick r:id="rId4"/>
                        </a:rPr>
                        <a:t>okedem@maxlinear.com</a:t>
                      </a:r>
                      <a:endParaRPr lang="en-US" sz="11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Elad Ben Yosef</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hlinkClick r:id="rId5"/>
                        </a:rPr>
                        <a:t>ebenyosef@maxlinear.com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5452">
                <a:tc>
                  <a:txBody>
                    <a:bodyPr/>
                    <a:lstStyle/>
                    <a:p>
                      <a:pPr marL="0" marR="0" algn="ctr">
                        <a:spcBef>
                          <a:spcPts val="0"/>
                        </a:spcBef>
                        <a:spcAft>
                          <a:spcPts val="0"/>
                        </a:spcAft>
                      </a:pPr>
                      <a:r>
                        <a:rPr lang="en-US" altLang="zh-CN" sz="1200" dirty="0">
                          <a:latin typeface="+mn-lt"/>
                          <a:ea typeface="Times New Roman"/>
                          <a:cs typeface="Arial"/>
                        </a:rPr>
                        <a:t>Amir Rosenblum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6"/>
                        </a:rPr>
                        <a:t>arosenblum@maxlinear.com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1597007"/>
                  </a:ext>
                </a:extLst>
              </a:tr>
              <a:tr h="275452">
                <a:tc>
                  <a:txBody>
                    <a:bodyPr/>
                    <a:lstStyle/>
                    <a:p>
                      <a:pPr marL="0" marR="0" algn="ctr">
                        <a:spcBef>
                          <a:spcPts val="0"/>
                        </a:spcBef>
                        <a:spcAft>
                          <a:spcPts val="0"/>
                        </a:spcAft>
                      </a:pPr>
                      <a:r>
                        <a:rPr lang="de-DE" altLang="zh-CN" sz="1200" dirty="0">
                          <a:latin typeface="+mn-lt"/>
                          <a:ea typeface="Times New Roman"/>
                          <a:cs typeface="Arial"/>
                        </a:rPr>
                        <a:t>Sigurd Schelstraete</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7"/>
                        </a:rPr>
                        <a:t>sschelstraete@maxlinear.com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5452">
                <a:tc>
                  <a:txBody>
                    <a:bodyPr/>
                    <a:lstStyle/>
                    <a:p>
                      <a:pPr marL="0" marR="0" algn="ctr">
                        <a:spcBef>
                          <a:spcPts val="0"/>
                        </a:spcBef>
                        <a:spcAft>
                          <a:spcPts val="0"/>
                        </a:spcAft>
                      </a:pPr>
                      <a:r>
                        <a:rPr lang="de-DE" altLang="zh-CN" sz="1200" dirty="0">
                          <a:latin typeface="+mn-lt"/>
                          <a:ea typeface="Times New Roman"/>
                          <a:cs typeface="Arial"/>
                        </a:rPr>
                        <a:t>Rainer Strobel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de-DE" altLang="zh-CN" sz="1100" dirty="0">
                          <a:latin typeface="+mn-lt"/>
                          <a:ea typeface="Times New Roman"/>
                          <a:cs typeface="Arial"/>
                          <a:hlinkClick r:id="rId8"/>
                        </a:rPr>
                        <a:t>rstrobel@maxlinear.com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r>
                        <a:rPr lang="de-DE" altLang="zh-CN" sz="1200" dirty="0">
                          <a:latin typeface="+mn-lt"/>
                          <a:ea typeface="Times New Roman"/>
                          <a:cs typeface="Arial"/>
                        </a:rPr>
                        <a:t>Iñaki Val Beitia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9"/>
                        </a:rPr>
                        <a:t>ival@maxlinear.com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578304"/>
            <a:ext cx="7772400" cy="533400"/>
          </a:xfrm>
        </p:spPr>
        <p:txBody>
          <a:bodyPr/>
          <a:lstStyle/>
          <a:p>
            <a:pPr lvl="0"/>
            <a:r>
              <a:rPr lang="en-US" altLang="zh-CN" sz="2800" dirty="0" err="1"/>
              <a:t>CoBF</a:t>
            </a:r>
            <a:r>
              <a:rPr lang="en-US" altLang="zh-CN" sz="2800" dirty="0"/>
              <a:t> Sequences</a:t>
            </a:r>
            <a:endParaRPr lang="zh-CN" altLang="en-US" sz="2800" dirty="0"/>
          </a:p>
        </p:txBody>
      </p:sp>
      <p:sp>
        <p:nvSpPr>
          <p:cNvPr id="3" name="Content Placeholder 2"/>
          <p:cNvSpPr>
            <a:spLocks noGrp="1"/>
          </p:cNvSpPr>
          <p:nvPr>
            <p:ph idx="1"/>
          </p:nvPr>
        </p:nvSpPr>
        <p:spPr>
          <a:xfrm>
            <a:off x="202674" y="3198529"/>
            <a:ext cx="8738647" cy="3211795"/>
          </a:xfrm>
        </p:spPr>
        <p:txBody>
          <a:bodyPr/>
          <a:lstStyle/>
          <a:p>
            <a:pPr marL="341313" lvl="1">
              <a:spcAft>
                <a:spcPts val="0"/>
              </a:spcAft>
            </a:pPr>
            <a:r>
              <a:rPr lang="en-US" sz="1400" dirty="0"/>
              <a:t>According to Ref [2] the </a:t>
            </a:r>
            <a:r>
              <a:rPr lang="en-US" sz="1400" dirty="0" err="1"/>
              <a:t>CoBF</a:t>
            </a:r>
            <a:r>
              <a:rPr lang="en-US" sz="1400" dirty="0"/>
              <a:t> Sequences include 3 sections:</a:t>
            </a:r>
          </a:p>
          <a:p>
            <a:pPr marL="682625" lvl="2">
              <a:spcAft>
                <a:spcPts val="0"/>
              </a:spcAft>
            </a:pPr>
            <a:r>
              <a:rPr lang="en-US" sz="1200" b="1" dirty="0"/>
              <a:t>PREPARE:</a:t>
            </a:r>
            <a:r>
              <a:rPr lang="en-US" sz="1200" dirty="0"/>
              <a:t> Sharing &amp; Shared AP perform initial handshake (Shared AP may refuse the coordination) and also each AP may send ICF to its STAs (e.g. in case of EMLSR/DPS/etc.).</a:t>
            </a:r>
          </a:p>
          <a:p>
            <a:pPr marL="682625" lvl="2">
              <a:spcAft>
                <a:spcPts val="0"/>
              </a:spcAft>
            </a:pPr>
            <a:r>
              <a:rPr lang="en-US" sz="1200" b="1" dirty="0"/>
              <a:t>SOUNDING: </a:t>
            </a:r>
            <a:r>
              <a:rPr lang="en-US" sz="1200" dirty="0"/>
              <a:t>fresh sounding is required every ~20msec prior to </a:t>
            </a:r>
            <a:r>
              <a:rPr lang="en-US" sz="1200" dirty="0" err="1"/>
              <a:t>CoBF</a:t>
            </a:r>
            <a:r>
              <a:rPr lang="en-US" sz="1200" dirty="0"/>
              <a:t> Data transmission</a:t>
            </a:r>
          </a:p>
          <a:p>
            <a:pPr marL="1025525" lvl="3">
              <a:spcAft>
                <a:spcPts val="0"/>
              </a:spcAft>
            </a:pPr>
            <a:r>
              <a:rPr lang="en-US" sz="1100" b="1" dirty="0"/>
              <a:t>Sequential Sounding </a:t>
            </a:r>
            <a:r>
              <a:rPr lang="en-US" sz="1100" dirty="0"/>
              <a:t>– STAs only need to support Nr=4; Partial-Rank-Nulling is not possible</a:t>
            </a:r>
          </a:p>
          <a:p>
            <a:pPr marL="1025525" lvl="3">
              <a:spcAft>
                <a:spcPts val="0"/>
              </a:spcAft>
            </a:pPr>
            <a:r>
              <a:rPr lang="en-US" sz="1100" b="1" dirty="0"/>
              <a:t>Joint Sounding </a:t>
            </a:r>
            <a:r>
              <a:rPr lang="en-US" sz="1100" dirty="0"/>
              <a:t>– STAs need to support Nr=8; Partial-Rank-Nulling is possible</a:t>
            </a:r>
          </a:p>
          <a:p>
            <a:pPr marL="682625" lvl="2">
              <a:spcAft>
                <a:spcPts val="0"/>
              </a:spcAft>
            </a:pPr>
            <a:r>
              <a:rPr lang="en-US" sz="1200" b="1" dirty="0"/>
              <a:t>DATA: </a:t>
            </a:r>
            <a:r>
              <a:rPr lang="en-US" sz="1200" dirty="0"/>
              <a:t>Sharing AP triggers the Shared AP and both transmit DL Data PPDU, following which the BA from the applicable STAs are solicited by each AP via MU-BAR TF</a:t>
            </a:r>
          </a:p>
          <a:p>
            <a:pPr marL="341313" lvl="1">
              <a:spcAft>
                <a:spcPts val="0"/>
              </a:spcAft>
            </a:pPr>
            <a:r>
              <a:rPr lang="en-US" sz="1200" b="1" u="sng" dirty="0"/>
              <a:t>NOTES:</a:t>
            </a:r>
          </a:p>
          <a:p>
            <a:pPr marL="682625" lvl="2">
              <a:spcBef>
                <a:spcPts val="0"/>
              </a:spcBef>
              <a:spcAft>
                <a:spcPts val="0"/>
              </a:spcAft>
            </a:pPr>
            <a:r>
              <a:rPr lang="en-US" sz="1200" dirty="0"/>
              <a:t>The diagrams are </a:t>
            </a:r>
            <a:r>
              <a:rPr lang="en-US" sz="1200" u="sng" dirty="0"/>
              <a:t>not up to scale</a:t>
            </a:r>
          </a:p>
          <a:p>
            <a:pPr marL="682625" lvl="2">
              <a:spcBef>
                <a:spcPts val="0"/>
              </a:spcBef>
              <a:spcAft>
                <a:spcPts val="0"/>
              </a:spcAft>
            </a:pPr>
            <a:r>
              <a:rPr lang="en-US" sz="1200" dirty="0"/>
              <a:t>All PPDUs are SIFS apart</a:t>
            </a:r>
          </a:p>
          <a:p>
            <a:pPr marL="682625" lvl="2">
              <a:spcBef>
                <a:spcPts val="0"/>
              </a:spcBef>
              <a:spcAft>
                <a:spcPts val="0"/>
              </a:spcAft>
            </a:pPr>
            <a:r>
              <a:rPr lang="en-US" sz="1200" dirty="0"/>
              <a:t>Since fresh sounding is required every ~20msec, it is assumed from a practical </a:t>
            </a:r>
            <a:r>
              <a:rPr lang="en-US" sz="1200" dirty="0" err="1"/>
              <a:t>pov</a:t>
            </a:r>
            <a:r>
              <a:rPr lang="en-US" sz="1200" dirty="0"/>
              <a:t>, that each </a:t>
            </a:r>
            <a:r>
              <a:rPr lang="en-US" sz="1200" dirty="0" err="1"/>
              <a:t>CoBF</a:t>
            </a:r>
            <a:r>
              <a:rPr lang="en-US" sz="1200" dirty="0"/>
              <a:t> sequence will include a Sounding section</a:t>
            </a:r>
          </a:p>
          <a:p>
            <a:pPr marL="682625" lvl="2">
              <a:spcBef>
                <a:spcPts val="0"/>
              </a:spcBef>
              <a:spcAft>
                <a:spcPts val="0"/>
              </a:spcAft>
            </a:pPr>
            <a:r>
              <a:rPr lang="en-US" sz="1200" dirty="0"/>
              <a:t>AP1-STAs and AP2-STAs may include more than one STA, in which case, the PPDU shown is a TB PPDU</a:t>
            </a:r>
          </a:p>
          <a:p>
            <a:pPr marL="682625" lvl="2">
              <a:spcBef>
                <a:spcPts val="0"/>
              </a:spcBef>
              <a:spcAft>
                <a:spcPts val="0"/>
              </a:spcAft>
            </a:pPr>
            <a:r>
              <a:rPr lang="en-US" sz="1200" dirty="0"/>
              <a:t>PPDUs designated with </a:t>
            </a:r>
            <a:r>
              <a:rPr lang="en-US" sz="1200" baseline="30000" dirty="0"/>
              <a:t>C</a:t>
            </a:r>
            <a:r>
              <a:rPr lang="en-US" sz="1200" dirty="0"/>
              <a:t> (e.g. ICR</a:t>
            </a:r>
            <a:r>
              <a:rPr lang="en-US" sz="1200" baseline="30000" dirty="0"/>
              <a:t>C</a:t>
            </a:r>
            <a:r>
              <a:rPr lang="en-US" sz="1200" dirty="0"/>
              <a:t>) indicate communication between STA and unassociated AP (“cross”). It is assumed that in such case a very low MCS needs to be used.</a:t>
            </a:r>
            <a:endParaRPr lang="en-US" sz="1400" dirty="0"/>
          </a:p>
        </p:txBody>
      </p:sp>
      <p:pic>
        <p:nvPicPr>
          <p:cNvPr id="6" name="Picture 5">
            <a:extLst>
              <a:ext uri="{FF2B5EF4-FFF2-40B4-BE49-F238E27FC236}">
                <a16:creationId xmlns:a16="http://schemas.microsoft.com/office/drawing/2014/main" id="{176222D4-69DC-8020-6C75-E9A523888D0B}"/>
              </a:ext>
            </a:extLst>
          </p:cNvPr>
          <p:cNvPicPr>
            <a:picLocks noChangeAspect="1"/>
          </p:cNvPicPr>
          <p:nvPr/>
        </p:nvPicPr>
        <p:blipFill>
          <a:blip r:embed="rId3"/>
          <a:stretch>
            <a:fillRect/>
          </a:stretch>
        </p:blipFill>
        <p:spPr>
          <a:xfrm>
            <a:off x="83336" y="1111704"/>
            <a:ext cx="8977325" cy="1945035"/>
          </a:xfrm>
          <a:prstGeom prst="rect">
            <a:avLst/>
          </a:prstGeom>
        </p:spPr>
      </p:pic>
    </p:spTree>
    <p:extLst>
      <p:ext uri="{BB962C8B-B14F-4D97-AF65-F5344CB8AC3E}">
        <p14:creationId xmlns:p14="http://schemas.microsoft.com/office/powerpoint/2010/main" val="1256278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25" name="TextBox 24">
            <a:extLst>
              <a:ext uri="{FF2B5EF4-FFF2-40B4-BE49-F238E27FC236}">
                <a16:creationId xmlns:a16="http://schemas.microsoft.com/office/drawing/2014/main" id="{282144C4-E3F7-4BC2-D544-0D45CB2191ED}"/>
              </a:ext>
            </a:extLst>
          </p:cNvPr>
          <p:cNvSpPr txBox="1"/>
          <p:nvPr/>
        </p:nvSpPr>
        <p:spPr>
          <a:xfrm>
            <a:off x="252412" y="5448299"/>
            <a:ext cx="8639175" cy="533401"/>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spcAft>
                <a:spcPts val="0"/>
              </a:spcAft>
            </a:pPr>
            <a:r>
              <a:rPr lang="en-US" sz="1800" dirty="0"/>
              <a:t>Note: The APs are symmetric (both play alternately either the role of Sharing/Shared AP)</a:t>
            </a:r>
          </a:p>
        </p:txBody>
      </p:sp>
    </p:spTree>
    <p:extLst>
      <p:ext uri="{BB962C8B-B14F-4D97-AF65-F5344CB8AC3E}">
        <p14:creationId xmlns:p14="http://schemas.microsoft.com/office/powerpoint/2010/main" val="161077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25" name="TextBox 24">
            <a:extLst>
              <a:ext uri="{FF2B5EF4-FFF2-40B4-BE49-F238E27FC236}">
                <a16:creationId xmlns:a16="http://schemas.microsoft.com/office/drawing/2014/main" id="{282144C4-E3F7-4BC2-D544-0D45CB2191ED}"/>
              </a:ext>
            </a:extLst>
          </p:cNvPr>
          <p:cNvSpPr txBox="1"/>
          <p:nvPr/>
        </p:nvSpPr>
        <p:spPr>
          <a:xfrm>
            <a:off x="1524000" y="5181600"/>
            <a:ext cx="6591300" cy="954107"/>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r>
              <a:rPr lang="en-US" sz="1800" dirty="0"/>
              <a:t>The Sharing AP shall transmit Control Frames to all STAs (its associated STAs and the Shared AP’s STAs)</a:t>
            </a:r>
          </a:p>
        </p:txBody>
      </p:sp>
      <p:sp>
        <p:nvSpPr>
          <p:cNvPr id="2" name="Rectangle 1">
            <a:extLst>
              <a:ext uri="{FF2B5EF4-FFF2-40B4-BE49-F238E27FC236}">
                <a16:creationId xmlns:a16="http://schemas.microsoft.com/office/drawing/2014/main" id="{5FA4FE7E-6438-41B7-D1C3-CF7242E8DA76}"/>
              </a:ext>
            </a:extLst>
          </p:cNvPr>
          <p:cNvSpPr/>
          <p:nvPr/>
        </p:nvSpPr>
        <p:spPr bwMode="auto">
          <a:xfrm>
            <a:off x="2638425" y="157162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 name="Rectangle 2">
            <a:extLst>
              <a:ext uri="{FF2B5EF4-FFF2-40B4-BE49-F238E27FC236}">
                <a16:creationId xmlns:a16="http://schemas.microsoft.com/office/drawing/2014/main" id="{0D383FEE-55E2-EC2A-194D-1520D788F37E}"/>
              </a:ext>
            </a:extLst>
          </p:cNvPr>
          <p:cNvSpPr/>
          <p:nvPr/>
        </p:nvSpPr>
        <p:spPr bwMode="auto">
          <a:xfrm>
            <a:off x="2638425"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Rectangle 3">
            <a:extLst>
              <a:ext uri="{FF2B5EF4-FFF2-40B4-BE49-F238E27FC236}">
                <a16:creationId xmlns:a16="http://schemas.microsoft.com/office/drawing/2014/main" id="{CB167986-E9EF-9067-AF6F-07A6D196D12A}"/>
              </a:ext>
            </a:extLst>
          </p:cNvPr>
          <p:cNvSpPr/>
          <p:nvPr/>
        </p:nvSpPr>
        <p:spPr bwMode="auto">
          <a:xfrm>
            <a:off x="3543300" y="157162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Rectangle 5">
            <a:extLst>
              <a:ext uri="{FF2B5EF4-FFF2-40B4-BE49-F238E27FC236}">
                <a16:creationId xmlns:a16="http://schemas.microsoft.com/office/drawing/2014/main" id="{DF3BE3BA-F09A-B50B-0497-8CB3E84AD3B1}"/>
              </a:ext>
            </a:extLst>
          </p:cNvPr>
          <p:cNvSpPr/>
          <p:nvPr/>
        </p:nvSpPr>
        <p:spPr bwMode="auto">
          <a:xfrm>
            <a:off x="3543300"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 name="Rectangle 6">
            <a:extLst>
              <a:ext uri="{FF2B5EF4-FFF2-40B4-BE49-F238E27FC236}">
                <a16:creationId xmlns:a16="http://schemas.microsoft.com/office/drawing/2014/main" id="{12308092-F27A-2D4A-88BB-B2B0E03E81FE}"/>
              </a:ext>
            </a:extLst>
          </p:cNvPr>
          <p:cNvSpPr/>
          <p:nvPr/>
        </p:nvSpPr>
        <p:spPr bwMode="auto">
          <a:xfrm>
            <a:off x="4448175" y="157162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 name="Rectangle 8">
            <a:extLst>
              <a:ext uri="{FF2B5EF4-FFF2-40B4-BE49-F238E27FC236}">
                <a16:creationId xmlns:a16="http://schemas.microsoft.com/office/drawing/2014/main" id="{37FEBEB7-E5AE-DF98-5924-8A253C5C9F07}"/>
              </a:ext>
            </a:extLst>
          </p:cNvPr>
          <p:cNvSpPr/>
          <p:nvPr/>
        </p:nvSpPr>
        <p:spPr bwMode="auto">
          <a:xfrm>
            <a:off x="4448175"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0" name="Rectangle 9">
            <a:extLst>
              <a:ext uri="{FF2B5EF4-FFF2-40B4-BE49-F238E27FC236}">
                <a16:creationId xmlns:a16="http://schemas.microsoft.com/office/drawing/2014/main" id="{EFA0C938-C6AE-3416-0044-8A6911CEAACA}"/>
              </a:ext>
            </a:extLst>
          </p:cNvPr>
          <p:cNvSpPr/>
          <p:nvPr/>
        </p:nvSpPr>
        <p:spPr bwMode="auto">
          <a:xfrm>
            <a:off x="5331987"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Rectangle 10">
            <a:extLst>
              <a:ext uri="{FF2B5EF4-FFF2-40B4-BE49-F238E27FC236}">
                <a16:creationId xmlns:a16="http://schemas.microsoft.com/office/drawing/2014/main" id="{1F822FBA-FBEB-1CD5-6754-5BFA592FAE5E}"/>
              </a:ext>
            </a:extLst>
          </p:cNvPr>
          <p:cNvSpPr/>
          <p:nvPr/>
        </p:nvSpPr>
        <p:spPr bwMode="auto">
          <a:xfrm>
            <a:off x="6215799"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663547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3" name="TextBox 2">
            <a:extLst>
              <a:ext uri="{FF2B5EF4-FFF2-40B4-BE49-F238E27FC236}">
                <a16:creationId xmlns:a16="http://schemas.microsoft.com/office/drawing/2014/main" id="{1D04CC66-7174-9A8A-B8BF-20BCB8CF4731}"/>
              </a:ext>
            </a:extLst>
          </p:cNvPr>
          <p:cNvSpPr txBox="1"/>
          <p:nvPr/>
        </p:nvSpPr>
        <p:spPr>
          <a:xfrm>
            <a:off x="352425" y="5124450"/>
            <a:ext cx="8553449" cy="1011258"/>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r>
              <a:rPr lang="en-US" sz="1800" b="1" i="1" dirty="0">
                <a:solidFill>
                  <a:srgbClr val="1E1EFA"/>
                </a:solidFill>
              </a:rPr>
              <a:t>A STA participating in </a:t>
            </a:r>
            <a:r>
              <a:rPr lang="en-US" sz="1800" b="1" i="1" dirty="0" err="1">
                <a:solidFill>
                  <a:srgbClr val="1E1EFA"/>
                </a:solidFill>
              </a:rPr>
              <a:t>CoBF</a:t>
            </a:r>
            <a:r>
              <a:rPr lang="en-US" sz="1800" b="1" i="1" dirty="0">
                <a:solidFill>
                  <a:srgbClr val="1E1EFA"/>
                </a:solidFill>
              </a:rPr>
              <a:t> DL Data TXOP will be able to receive and respond to a broadcast control frame from an unassociated AP (pre-configured to it by its associated AP following </a:t>
            </a:r>
            <a:r>
              <a:rPr lang="en-US" sz="1800" b="1" i="1" dirty="0" err="1">
                <a:solidFill>
                  <a:srgbClr val="1E1EFA"/>
                </a:solidFill>
              </a:rPr>
              <a:t>CoBF</a:t>
            </a:r>
            <a:r>
              <a:rPr lang="en-US" sz="1800" b="1" i="1" dirty="0">
                <a:solidFill>
                  <a:srgbClr val="1E1EFA"/>
                </a:solidFill>
              </a:rPr>
              <a:t> agreement with other APs)</a:t>
            </a:r>
          </a:p>
        </p:txBody>
      </p:sp>
      <p:sp>
        <p:nvSpPr>
          <p:cNvPr id="4" name="Rectangle 3">
            <a:extLst>
              <a:ext uri="{FF2B5EF4-FFF2-40B4-BE49-F238E27FC236}">
                <a16:creationId xmlns:a16="http://schemas.microsoft.com/office/drawing/2014/main" id="{806E5999-2C72-22D1-E88A-EB67205D36CD}"/>
              </a:ext>
            </a:extLst>
          </p:cNvPr>
          <p:cNvSpPr/>
          <p:nvPr/>
        </p:nvSpPr>
        <p:spPr bwMode="auto">
          <a:xfrm>
            <a:off x="3105150" y="23907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Rectangle 15">
            <a:extLst>
              <a:ext uri="{FF2B5EF4-FFF2-40B4-BE49-F238E27FC236}">
                <a16:creationId xmlns:a16="http://schemas.microsoft.com/office/drawing/2014/main" id="{46EBA159-2DF3-E02F-F4CA-EAB177FAD53E}"/>
              </a:ext>
            </a:extLst>
          </p:cNvPr>
          <p:cNvSpPr/>
          <p:nvPr/>
        </p:nvSpPr>
        <p:spPr bwMode="auto">
          <a:xfrm>
            <a:off x="3105150" y="3905251"/>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442E096D-B3F0-E696-968C-4F975A52BC3A}"/>
              </a:ext>
            </a:extLst>
          </p:cNvPr>
          <p:cNvSpPr/>
          <p:nvPr/>
        </p:nvSpPr>
        <p:spPr bwMode="auto">
          <a:xfrm>
            <a:off x="4905375" y="3905251"/>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5" name="Rectangle 24">
            <a:extLst>
              <a:ext uri="{FF2B5EF4-FFF2-40B4-BE49-F238E27FC236}">
                <a16:creationId xmlns:a16="http://schemas.microsoft.com/office/drawing/2014/main" id="{1BA322C6-D24C-E80D-274E-2C6815BFECA5}"/>
              </a:ext>
            </a:extLst>
          </p:cNvPr>
          <p:cNvSpPr/>
          <p:nvPr/>
        </p:nvSpPr>
        <p:spPr bwMode="auto">
          <a:xfrm>
            <a:off x="6646437" y="3905251"/>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7" name="Rectangle 26">
            <a:extLst>
              <a:ext uri="{FF2B5EF4-FFF2-40B4-BE49-F238E27FC236}">
                <a16:creationId xmlns:a16="http://schemas.microsoft.com/office/drawing/2014/main" id="{963B7B41-7B08-A04B-FED8-E760C5DC884C}"/>
              </a:ext>
            </a:extLst>
          </p:cNvPr>
          <p:cNvSpPr/>
          <p:nvPr/>
        </p:nvSpPr>
        <p:spPr bwMode="auto">
          <a:xfrm>
            <a:off x="4865262" y="2381251"/>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175010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3" name="TextBox 2">
            <a:extLst>
              <a:ext uri="{FF2B5EF4-FFF2-40B4-BE49-F238E27FC236}">
                <a16:creationId xmlns:a16="http://schemas.microsoft.com/office/drawing/2014/main" id="{0B5D30BD-97A1-2EF0-DE1A-95549DC35B52}"/>
              </a:ext>
            </a:extLst>
          </p:cNvPr>
          <p:cNvSpPr txBox="1"/>
          <p:nvPr/>
        </p:nvSpPr>
        <p:spPr>
          <a:xfrm>
            <a:off x="259924" y="5030313"/>
            <a:ext cx="8553449" cy="1011258"/>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marL="0" lvl="2" algn="ctr">
              <a:spcAft>
                <a:spcPts val="0"/>
              </a:spcAft>
            </a:pPr>
            <a:r>
              <a:rPr lang="en-US" sz="1800" b="1" i="1" dirty="0">
                <a:solidFill>
                  <a:srgbClr val="1E1EFA"/>
                </a:solidFill>
              </a:rPr>
              <a:t>The BACKs from the STAs to their associated APs shall be provided simultaneously as a TB PPDU (each AP shall aggregate a Basic TF in the A-MPDU that it transmits in the DL Data PPDU)</a:t>
            </a:r>
          </a:p>
        </p:txBody>
      </p:sp>
      <p:sp>
        <p:nvSpPr>
          <p:cNvPr id="4" name="Rectangle 3">
            <a:extLst>
              <a:ext uri="{FF2B5EF4-FFF2-40B4-BE49-F238E27FC236}">
                <a16:creationId xmlns:a16="http://schemas.microsoft.com/office/drawing/2014/main" id="{48EDDCEC-3078-149C-316B-D3671C2486E7}"/>
              </a:ext>
            </a:extLst>
          </p:cNvPr>
          <p:cNvSpPr/>
          <p:nvPr/>
        </p:nvSpPr>
        <p:spPr bwMode="auto">
          <a:xfrm>
            <a:off x="5772150" y="1581150"/>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Rectangle 15">
            <a:extLst>
              <a:ext uri="{FF2B5EF4-FFF2-40B4-BE49-F238E27FC236}">
                <a16:creationId xmlns:a16="http://schemas.microsoft.com/office/drawing/2014/main" id="{F096B173-A4EF-3917-668E-B73AA94EEE35}"/>
              </a:ext>
            </a:extLst>
          </p:cNvPr>
          <p:cNvSpPr/>
          <p:nvPr/>
        </p:nvSpPr>
        <p:spPr bwMode="auto">
          <a:xfrm>
            <a:off x="5772150" y="2114550"/>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C770A1A7-6BE8-98A2-60C6-C494E9AF2878}"/>
              </a:ext>
            </a:extLst>
          </p:cNvPr>
          <p:cNvSpPr/>
          <p:nvPr/>
        </p:nvSpPr>
        <p:spPr bwMode="auto">
          <a:xfrm>
            <a:off x="7562850" y="3104346"/>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5" name="Rectangle 24">
            <a:extLst>
              <a:ext uri="{FF2B5EF4-FFF2-40B4-BE49-F238E27FC236}">
                <a16:creationId xmlns:a16="http://schemas.microsoft.com/office/drawing/2014/main" id="{229733FF-CD54-C4D3-C75D-BF5042089796}"/>
              </a:ext>
            </a:extLst>
          </p:cNvPr>
          <p:cNvSpPr/>
          <p:nvPr/>
        </p:nvSpPr>
        <p:spPr bwMode="auto">
          <a:xfrm>
            <a:off x="7562850" y="3614824"/>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6" name="Rectangle 25">
            <a:extLst>
              <a:ext uri="{FF2B5EF4-FFF2-40B4-BE49-F238E27FC236}">
                <a16:creationId xmlns:a16="http://schemas.microsoft.com/office/drawing/2014/main" id="{9530FCE5-EA10-F54E-5ECA-36B44CBF05DF}"/>
              </a:ext>
            </a:extLst>
          </p:cNvPr>
          <p:cNvSpPr/>
          <p:nvPr/>
        </p:nvSpPr>
        <p:spPr bwMode="auto">
          <a:xfrm>
            <a:off x="6229350" y="1814599"/>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7" name="Rectangle 26">
            <a:extLst>
              <a:ext uri="{FF2B5EF4-FFF2-40B4-BE49-F238E27FC236}">
                <a16:creationId xmlns:a16="http://schemas.microsoft.com/office/drawing/2014/main" id="{BA0BA04D-093D-F00F-7FFA-CD976728EC96}"/>
              </a:ext>
            </a:extLst>
          </p:cNvPr>
          <p:cNvSpPr/>
          <p:nvPr/>
        </p:nvSpPr>
        <p:spPr bwMode="auto">
          <a:xfrm>
            <a:off x="6229350" y="2376680"/>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 name="Rectangle 28">
            <a:extLst>
              <a:ext uri="{FF2B5EF4-FFF2-40B4-BE49-F238E27FC236}">
                <a16:creationId xmlns:a16="http://schemas.microsoft.com/office/drawing/2014/main" id="{D8192E15-B177-EE45-AAC0-703BE26167F5}"/>
              </a:ext>
            </a:extLst>
          </p:cNvPr>
          <p:cNvSpPr/>
          <p:nvPr/>
        </p:nvSpPr>
        <p:spPr bwMode="auto">
          <a:xfrm>
            <a:off x="8010525" y="3338599"/>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0" name="Rectangle 29">
            <a:extLst>
              <a:ext uri="{FF2B5EF4-FFF2-40B4-BE49-F238E27FC236}">
                <a16:creationId xmlns:a16="http://schemas.microsoft.com/office/drawing/2014/main" id="{6DEAD84C-06A4-2739-FA71-44A6977D4B1B}"/>
              </a:ext>
            </a:extLst>
          </p:cNvPr>
          <p:cNvSpPr/>
          <p:nvPr/>
        </p:nvSpPr>
        <p:spPr bwMode="auto">
          <a:xfrm>
            <a:off x="8010525" y="3900680"/>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068604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12" name="Rectangle 11">
            <a:extLst>
              <a:ext uri="{FF2B5EF4-FFF2-40B4-BE49-F238E27FC236}">
                <a16:creationId xmlns:a16="http://schemas.microsoft.com/office/drawing/2014/main" id="{6B86517D-7D68-8B24-820B-2A8944FB823C}"/>
              </a:ext>
            </a:extLst>
          </p:cNvPr>
          <p:cNvSpPr/>
          <p:nvPr/>
        </p:nvSpPr>
        <p:spPr bwMode="auto">
          <a:xfrm>
            <a:off x="3048000" y="1790700"/>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 name="Rectangle 12">
            <a:extLst>
              <a:ext uri="{FF2B5EF4-FFF2-40B4-BE49-F238E27FC236}">
                <a16:creationId xmlns:a16="http://schemas.microsoft.com/office/drawing/2014/main" id="{0EC1804C-8FBF-302E-C187-A393EC27A072}"/>
              </a:ext>
            </a:extLst>
          </p:cNvPr>
          <p:cNvSpPr/>
          <p:nvPr/>
        </p:nvSpPr>
        <p:spPr bwMode="auto">
          <a:xfrm>
            <a:off x="4829273" y="1790700"/>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Rectangle 13">
            <a:extLst>
              <a:ext uri="{FF2B5EF4-FFF2-40B4-BE49-F238E27FC236}">
                <a16:creationId xmlns:a16="http://schemas.microsoft.com/office/drawing/2014/main" id="{56B960C1-4BFB-C583-B630-DCA2B68CF62B}"/>
              </a:ext>
            </a:extLst>
          </p:cNvPr>
          <p:cNvSpPr/>
          <p:nvPr/>
        </p:nvSpPr>
        <p:spPr bwMode="auto">
          <a:xfrm>
            <a:off x="6170236" y="1790699"/>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 name="TextBox 2">
            <a:extLst>
              <a:ext uri="{FF2B5EF4-FFF2-40B4-BE49-F238E27FC236}">
                <a16:creationId xmlns:a16="http://schemas.microsoft.com/office/drawing/2014/main" id="{86F3EAA9-826E-5B3D-9424-9EE3032B70B7}"/>
              </a:ext>
            </a:extLst>
          </p:cNvPr>
          <p:cNvSpPr txBox="1"/>
          <p:nvPr/>
        </p:nvSpPr>
        <p:spPr>
          <a:xfrm>
            <a:off x="1017899" y="5125848"/>
            <a:ext cx="7603698" cy="533400"/>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marL="0" lvl="2" algn="ctr">
              <a:spcAft>
                <a:spcPts val="0"/>
              </a:spcAft>
            </a:pPr>
            <a:r>
              <a:rPr lang="en-US" sz="1800" b="1" i="1">
                <a:solidFill>
                  <a:srgbClr val="1E1EFA"/>
                </a:solidFill>
              </a:rPr>
              <a:t>The TB feedback from the STAs may either be UL OFDMA or UL MU-MIMO</a:t>
            </a:r>
            <a:endParaRPr lang="en-US" sz="1800" b="1" i="1" dirty="0">
              <a:solidFill>
                <a:srgbClr val="1E1EFA"/>
              </a:solidFill>
            </a:endParaRPr>
          </a:p>
        </p:txBody>
      </p:sp>
      <p:sp>
        <p:nvSpPr>
          <p:cNvPr id="16" name="Rectangle 15">
            <a:extLst>
              <a:ext uri="{FF2B5EF4-FFF2-40B4-BE49-F238E27FC236}">
                <a16:creationId xmlns:a16="http://schemas.microsoft.com/office/drawing/2014/main" id="{CB4B33C6-2F57-DD5C-5C6B-915D5207F269}"/>
              </a:ext>
            </a:extLst>
          </p:cNvPr>
          <p:cNvSpPr/>
          <p:nvPr/>
        </p:nvSpPr>
        <p:spPr bwMode="auto">
          <a:xfrm>
            <a:off x="3038475" y="3314700"/>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19AC8E3E-36DD-94B3-B4A1-BBC71263D926}"/>
              </a:ext>
            </a:extLst>
          </p:cNvPr>
          <p:cNvSpPr/>
          <p:nvPr/>
        </p:nvSpPr>
        <p:spPr bwMode="auto">
          <a:xfrm>
            <a:off x="4819748" y="3314700"/>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5" name="Rectangle 24">
            <a:extLst>
              <a:ext uri="{FF2B5EF4-FFF2-40B4-BE49-F238E27FC236}">
                <a16:creationId xmlns:a16="http://schemas.microsoft.com/office/drawing/2014/main" id="{9998E985-B02E-64CE-4F0C-59665BA369E3}"/>
              </a:ext>
            </a:extLst>
          </p:cNvPr>
          <p:cNvSpPr/>
          <p:nvPr/>
        </p:nvSpPr>
        <p:spPr bwMode="auto">
          <a:xfrm>
            <a:off x="6601217" y="3314699"/>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6" name="Rectangle 25">
            <a:extLst>
              <a:ext uri="{FF2B5EF4-FFF2-40B4-BE49-F238E27FC236}">
                <a16:creationId xmlns:a16="http://schemas.microsoft.com/office/drawing/2014/main" id="{C78569E8-F5A9-A162-D091-D639D8266308}"/>
              </a:ext>
            </a:extLst>
          </p:cNvPr>
          <p:cNvSpPr/>
          <p:nvPr/>
        </p:nvSpPr>
        <p:spPr bwMode="auto">
          <a:xfrm>
            <a:off x="7953375" y="3314699"/>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153290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a:t>MAC Overhead Comparison</a:t>
            </a:r>
            <a:endParaRPr lang="zh-CN" altLang="en-US" sz="2800" dirty="0"/>
          </a:p>
        </p:txBody>
      </p:sp>
      <p:sp>
        <p:nvSpPr>
          <p:cNvPr id="3" name="Content Placeholder 2"/>
          <p:cNvSpPr>
            <a:spLocks noGrp="1"/>
          </p:cNvSpPr>
          <p:nvPr>
            <p:ph idx="1"/>
          </p:nvPr>
        </p:nvSpPr>
        <p:spPr>
          <a:xfrm>
            <a:off x="301658" y="4105105"/>
            <a:ext cx="8540683" cy="1936466"/>
          </a:xfrm>
        </p:spPr>
        <p:txBody>
          <a:bodyPr/>
          <a:lstStyle/>
          <a:p>
            <a:pPr marL="341313" lvl="1">
              <a:spcBef>
                <a:spcPts val="0"/>
              </a:spcBef>
              <a:spcAft>
                <a:spcPts val="0"/>
              </a:spcAft>
            </a:pPr>
            <a:r>
              <a:rPr lang="en-US" sz="1600" b="1" dirty="0"/>
              <a:t>The simulation results for the above table is provided in [3]</a:t>
            </a:r>
          </a:p>
          <a:p>
            <a:pPr marL="341313" lvl="1">
              <a:spcBef>
                <a:spcPts val="0"/>
              </a:spcBef>
              <a:spcAft>
                <a:spcPts val="0"/>
              </a:spcAft>
            </a:pPr>
            <a:r>
              <a:rPr lang="en-US" sz="1600" u="sng" dirty="0"/>
              <a:t>Working Assumptions:</a:t>
            </a:r>
          </a:p>
          <a:p>
            <a:pPr marL="796925" lvl="2" indent="-342900">
              <a:spcBef>
                <a:spcPts val="0"/>
              </a:spcBef>
              <a:spcAft>
                <a:spcPts val="0"/>
              </a:spcAft>
              <a:buFont typeface="+mj-lt"/>
              <a:buAutoNum type="arabicPeriod"/>
            </a:pPr>
            <a:r>
              <a:rPr lang="en-US" sz="1400" dirty="0"/>
              <a:t>No-</a:t>
            </a:r>
            <a:r>
              <a:rPr lang="en-US" sz="1400" dirty="0" err="1"/>
              <a:t>CoBF</a:t>
            </a:r>
            <a:r>
              <a:rPr lang="en-US" sz="1400" dirty="0"/>
              <a:t> DL Data PPDU are using 320MHz, MCS9, 1SS/2SS per STA (in Use-Case A/B, respectively)</a:t>
            </a:r>
          </a:p>
          <a:p>
            <a:pPr marL="796925" lvl="2" indent="-342900">
              <a:spcBef>
                <a:spcPts val="0"/>
              </a:spcBef>
              <a:spcAft>
                <a:spcPts val="0"/>
              </a:spcAft>
              <a:buFont typeface="+mj-lt"/>
              <a:buAutoNum type="arabicPeriod"/>
            </a:pPr>
            <a:r>
              <a:rPr lang="en-US" sz="1400" dirty="0" err="1"/>
              <a:t>CoBF</a:t>
            </a:r>
            <a:r>
              <a:rPr lang="en-US" sz="1400" dirty="0"/>
              <a:t> DL Data PPDU are using 320MHz, MCS7, 1SS/2SS per STA (in Use-Case A/B, respectively)</a:t>
            </a:r>
          </a:p>
          <a:p>
            <a:pPr marL="796925" lvl="2" indent="-342900">
              <a:spcBef>
                <a:spcPts val="0"/>
              </a:spcBef>
              <a:spcAft>
                <a:spcPts val="0"/>
              </a:spcAft>
              <a:buFont typeface="+mj-lt"/>
              <a:buAutoNum type="arabicPeriod"/>
            </a:pPr>
            <a:r>
              <a:rPr lang="en-US" sz="1400" dirty="0"/>
              <a:t>The analysis assumes full utilization of the DL Data PPDU by both APs (i.e. ~5.4msec PPDU with no EOF padding)</a:t>
            </a:r>
          </a:p>
          <a:p>
            <a:pPr marL="796925" lvl="2" indent="-342900">
              <a:spcBef>
                <a:spcPts val="0"/>
              </a:spcBef>
              <a:spcAft>
                <a:spcPts val="0"/>
              </a:spcAft>
              <a:buFont typeface="+mj-lt"/>
              <a:buAutoNum type="arabicPeriod"/>
            </a:pPr>
            <a:r>
              <a:rPr lang="en-US" sz="1400" dirty="0"/>
              <a:t>The analysis uses MCS0 for Cross BSS PPDUs (i.e. between AP1’s STAs and AP2 and vice versa).</a:t>
            </a:r>
          </a:p>
          <a:p>
            <a:pPr marL="796925" lvl="2" indent="-342900">
              <a:spcBef>
                <a:spcPts val="0"/>
              </a:spcBef>
              <a:spcAft>
                <a:spcPts val="0"/>
              </a:spcAft>
              <a:buFont typeface="+mj-lt"/>
              <a:buAutoNum type="arabicPeriod"/>
            </a:pPr>
            <a:r>
              <a:rPr lang="en-US" sz="1400" dirty="0"/>
              <a:t>The analysis uses 256usec transition delay in ICF (assuming WC conditions)</a:t>
            </a:r>
          </a:p>
          <a:p>
            <a:pPr marL="796925" lvl="2" indent="-342900">
              <a:spcBef>
                <a:spcPts val="0"/>
              </a:spcBef>
              <a:spcAft>
                <a:spcPts val="0"/>
              </a:spcAft>
              <a:buFont typeface="+mj-lt"/>
              <a:buAutoNum type="arabicPeriod"/>
            </a:pPr>
            <a:r>
              <a:rPr lang="en-US" sz="1400" dirty="0"/>
              <a:t>In </a:t>
            </a:r>
            <a:r>
              <a:rPr lang="en-US" sz="1400" dirty="0" err="1"/>
              <a:t>MxL</a:t>
            </a:r>
            <a:r>
              <a:rPr lang="en-US" sz="1400" dirty="0"/>
              <a:t> proposed sequences, the Sharing AP is aware of the Shared APs status and may abort the sequence if deemed unworthy (e.g. Shared AP STAs did not respond to ICF, etc.).</a:t>
            </a:r>
          </a:p>
        </p:txBody>
      </p:sp>
      <p:graphicFrame>
        <p:nvGraphicFramePr>
          <p:cNvPr id="2" name="Table 1">
            <a:extLst>
              <a:ext uri="{FF2B5EF4-FFF2-40B4-BE49-F238E27FC236}">
                <a16:creationId xmlns:a16="http://schemas.microsoft.com/office/drawing/2014/main" id="{1F6AE6DA-D9AA-E748-8A2D-15E6F3404552}"/>
              </a:ext>
            </a:extLst>
          </p:cNvPr>
          <p:cNvGraphicFramePr>
            <a:graphicFrameLocks noGrp="1"/>
          </p:cNvGraphicFramePr>
          <p:nvPr>
            <p:extLst>
              <p:ext uri="{D42A27DB-BD31-4B8C-83A1-F6EECF244321}">
                <p14:modId xmlns:p14="http://schemas.microsoft.com/office/powerpoint/2010/main" val="1606822377"/>
              </p:ext>
            </p:extLst>
          </p:nvPr>
        </p:nvGraphicFramePr>
        <p:xfrm>
          <a:off x="301658" y="1542549"/>
          <a:ext cx="8540683" cy="2448560"/>
        </p:xfrm>
        <a:graphic>
          <a:graphicData uri="http://schemas.openxmlformats.org/drawingml/2006/table">
            <a:tbl>
              <a:tblPr firstRow="1" bandRow="1">
                <a:tableStyleId>{5940675A-B579-460E-94D1-54222C63F5DA}</a:tableStyleId>
              </a:tblPr>
              <a:tblGrid>
                <a:gridCol w="542438">
                  <a:extLst>
                    <a:ext uri="{9D8B030D-6E8A-4147-A177-3AD203B41FA5}">
                      <a16:colId xmlns:a16="http://schemas.microsoft.com/office/drawing/2014/main" val="658533162"/>
                    </a:ext>
                  </a:extLst>
                </a:gridCol>
                <a:gridCol w="835757">
                  <a:extLst>
                    <a:ext uri="{9D8B030D-6E8A-4147-A177-3AD203B41FA5}">
                      <a16:colId xmlns:a16="http://schemas.microsoft.com/office/drawing/2014/main" val="1246431188"/>
                    </a:ext>
                  </a:extLst>
                </a:gridCol>
                <a:gridCol w="733736">
                  <a:extLst>
                    <a:ext uri="{9D8B030D-6E8A-4147-A177-3AD203B41FA5}">
                      <a16:colId xmlns:a16="http://schemas.microsoft.com/office/drawing/2014/main" val="700129267"/>
                    </a:ext>
                  </a:extLst>
                </a:gridCol>
                <a:gridCol w="1153535">
                  <a:extLst>
                    <a:ext uri="{9D8B030D-6E8A-4147-A177-3AD203B41FA5}">
                      <a16:colId xmlns:a16="http://schemas.microsoft.com/office/drawing/2014/main" val="3213069624"/>
                    </a:ext>
                  </a:extLst>
                </a:gridCol>
                <a:gridCol w="835757">
                  <a:extLst>
                    <a:ext uri="{9D8B030D-6E8A-4147-A177-3AD203B41FA5}">
                      <a16:colId xmlns:a16="http://schemas.microsoft.com/office/drawing/2014/main" val="352469551"/>
                    </a:ext>
                  </a:extLst>
                </a:gridCol>
                <a:gridCol w="1109865">
                  <a:extLst>
                    <a:ext uri="{9D8B030D-6E8A-4147-A177-3AD203B41FA5}">
                      <a16:colId xmlns:a16="http://schemas.microsoft.com/office/drawing/2014/main" val="3817958744"/>
                    </a:ext>
                  </a:extLst>
                </a:gridCol>
                <a:gridCol w="1109865">
                  <a:extLst>
                    <a:ext uri="{9D8B030D-6E8A-4147-A177-3AD203B41FA5}">
                      <a16:colId xmlns:a16="http://schemas.microsoft.com/office/drawing/2014/main" val="1825076465"/>
                    </a:ext>
                  </a:extLst>
                </a:gridCol>
                <a:gridCol w="1109865">
                  <a:extLst>
                    <a:ext uri="{9D8B030D-6E8A-4147-A177-3AD203B41FA5}">
                      <a16:colId xmlns:a16="http://schemas.microsoft.com/office/drawing/2014/main" val="178379918"/>
                    </a:ext>
                  </a:extLst>
                </a:gridCol>
                <a:gridCol w="1109865">
                  <a:extLst>
                    <a:ext uri="{9D8B030D-6E8A-4147-A177-3AD203B41FA5}">
                      <a16:colId xmlns:a16="http://schemas.microsoft.com/office/drawing/2014/main" val="3769334466"/>
                    </a:ext>
                  </a:extLst>
                </a:gridCol>
              </a:tblGrid>
              <a:tr h="370840">
                <a:tc rowSpan="2">
                  <a:txBody>
                    <a:bodyPr/>
                    <a:lstStyle/>
                    <a:p>
                      <a:pPr algn="ctr" fontAlgn="ctr"/>
                      <a:r>
                        <a:rPr lang="en-US" sz="1400" b="1" i="0" u="none" strike="noStrike" dirty="0">
                          <a:solidFill>
                            <a:srgbClr val="000000"/>
                          </a:solidFill>
                          <a:effectLst/>
                          <a:latin typeface="+mj-lt"/>
                        </a:rPr>
                        <a:t>Use Case</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Num STA per AP</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Ant Per STA</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Feedback</a:t>
                      </a:r>
                    </a:p>
                  </a:txBody>
                  <a:tcPr marL="0" marR="0" marT="0" marB="0" anchor="ctr">
                    <a:solidFill>
                      <a:schemeClr val="accent2">
                        <a:lumMod val="20000"/>
                        <a:lumOff val="80000"/>
                      </a:schemeClr>
                    </a:solidFill>
                  </a:tcPr>
                </a:tc>
                <a:tc rowSpan="2">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dirty="0">
                          <a:solidFill>
                            <a:srgbClr val="000000"/>
                          </a:solidFill>
                          <a:effectLst/>
                          <a:latin typeface="+mj-lt"/>
                        </a:rPr>
                        <a:t>TP </a:t>
                      </a:r>
                      <a:r>
                        <a:rPr lang="en-US" sz="1400" b="1" i="0" u="none" strike="noStrike" kern="1200" dirty="0">
                          <a:solidFill>
                            <a:srgbClr val="000000"/>
                          </a:solidFill>
                          <a:effectLst/>
                          <a:latin typeface="+mn-lt"/>
                          <a:ea typeface="+mn-ea"/>
                          <a:cs typeface="+mn-cs"/>
                        </a:rPr>
                        <a:t>No CoBF</a:t>
                      </a:r>
                      <a:r>
                        <a:rPr lang="en-US" sz="1400" b="1" i="0" u="none" strike="noStrike" kern="1200" baseline="30000" dirty="0">
                          <a:solidFill>
                            <a:srgbClr val="000000"/>
                          </a:solidFill>
                          <a:effectLst/>
                          <a:latin typeface="+mn-lt"/>
                          <a:ea typeface="+mn-ea"/>
                          <a:cs typeface="+mn-cs"/>
                        </a:rPr>
                        <a:t>1</a:t>
                      </a:r>
                    </a:p>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marL="0" marR="0" marT="0" marB="0" anchor="ct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mn-lt"/>
                          <a:ea typeface="+mn-ea"/>
                          <a:cs typeface="+mn-cs"/>
                        </a:rPr>
                        <a:t>TP 11bn Draft</a:t>
                      </a:r>
                      <a:r>
                        <a:rPr lang="en-US" sz="1400" b="1" kern="1200" baseline="30000" dirty="0">
                          <a:solidFill>
                            <a:schemeClr val="tx1"/>
                          </a:solidFill>
                          <a:latin typeface="+mn-lt"/>
                          <a:ea typeface="+mn-ea"/>
                          <a:cs typeface="+mn-cs"/>
                        </a:rPr>
                        <a:t>2</a:t>
                      </a:r>
                      <a:r>
                        <a:rPr lang="en-US" sz="1400" b="1" kern="1200" dirty="0">
                          <a:solidFill>
                            <a:schemeClr val="tx1"/>
                          </a:solidFill>
                          <a:latin typeface="+mn-lt"/>
                          <a:ea typeface="+mn-ea"/>
                          <a:cs typeface="+mn-cs"/>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R w="28575" cap="flat" cmpd="sng" algn="ctr">
                      <a:solidFill>
                        <a:schemeClr val="tx1"/>
                      </a:solidFill>
                      <a:prstDash val="solid"/>
                      <a:round/>
                      <a:headEnd type="none" w="med" len="med"/>
                      <a:tailEnd type="none" w="med" len="med"/>
                    </a:lnR>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dirty="0">
                          <a:latin typeface="+mj-lt"/>
                        </a:rPr>
                        <a:t>TP </a:t>
                      </a:r>
                      <a:r>
                        <a:rPr lang="en-US" sz="1400" b="1" dirty="0" err="1">
                          <a:latin typeface="+mj-lt"/>
                        </a:rPr>
                        <a:t>MxL</a:t>
                      </a:r>
                      <a:r>
                        <a:rPr lang="en-US" sz="1400" b="1" dirty="0">
                          <a:latin typeface="+mj-lt"/>
                        </a:rPr>
                        <a:t> Proposal</a:t>
                      </a:r>
                      <a:r>
                        <a:rPr lang="en-US" sz="1400" b="1" baseline="30000" dirty="0">
                          <a:latin typeface="+mj-lt"/>
                        </a:rPr>
                        <a:t>2</a:t>
                      </a:r>
                      <a:r>
                        <a:rPr lang="en-US" sz="1400" b="1" dirty="0">
                          <a:latin typeface="+mj-lt"/>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extLst>
                  <a:ext uri="{0D108BD9-81ED-4DB2-BD59-A6C34878D82A}">
                    <a16:rowId xmlns:a16="http://schemas.microsoft.com/office/drawing/2014/main" val="2507335664"/>
                  </a:ext>
                </a:extLst>
              </a:tr>
              <a:tr h="370840">
                <a:tc vMerge="1">
                  <a:txBody>
                    <a:bodyPr/>
                    <a:lstStyle/>
                    <a:p>
                      <a:endParaRPr lang="en-US"/>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a:txBody>
                    <a:bodyPr/>
                    <a:lstStyle/>
                    <a:p>
                      <a:pPr algn="ctr"/>
                      <a:r>
                        <a:rPr lang="en-US" sz="1400" b="1" dirty="0">
                          <a:latin typeface="+mj-lt"/>
                        </a:rPr>
                        <a:t>Sequential</a:t>
                      </a:r>
                    </a:p>
                  </a:txBody>
                  <a:tcPr/>
                </a:tc>
                <a:tc>
                  <a:txBody>
                    <a:bodyPr/>
                    <a:lstStyle/>
                    <a:p>
                      <a:pPr algn="ctr"/>
                      <a:r>
                        <a:rPr lang="en-US" sz="1400" b="1" dirty="0">
                          <a:latin typeface="+mj-lt"/>
                        </a:rPr>
                        <a:t>Joint</a:t>
                      </a:r>
                    </a:p>
                  </a:txBody>
                  <a:tcPr>
                    <a:lnR w="28575" cap="flat" cmpd="sng" algn="ctr">
                      <a:solidFill>
                        <a:schemeClr val="tx1"/>
                      </a:solidFill>
                      <a:prstDash val="solid"/>
                      <a:round/>
                      <a:headEnd type="none" w="med" len="med"/>
                      <a:tailEnd type="none" w="med" len="med"/>
                    </a:lnR>
                  </a:tcPr>
                </a:tc>
                <a:tc>
                  <a:txBody>
                    <a:bodyPr/>
                    <a:lstStyle/>
                    <a:p>
                      <a:pPr algn="ctr"/>
                      <a:r>
                        <a:rPr lang="en-US" sz="1400" b="1" dirty="0">
                          <a:latin typeface="+mj-lt"/>
                        </a:rPr>
                        <a:t>Sequential</a:t>
                      </a:r>
                    </a:p>
                  </a:txBody>
                  <a:tcPr>
                    <a:lnL w="28575" cap="flat" cmpd="sng" algn="ctr">
                      <a:solidFill>
                        <a:schemeClr val="tx1"/>
                      </a:solidFill>
                      <a:prstDash val="solid"/>
                      <a:round/>
                      <a:headEnd type="none" w="med" len="med"/>
                      <a:tailEnd type="none" w="med" len="med"/>
                    </a:lnL>
                  </a:tcPr>
                </a:tc>
                <a:tc>
                  <a:txBody>
                    <a:bodyPr/>
                    <a:lstStyle/>
                    <a:p>
                      <a:pPr algn="ctr"/>
                      <a:r>
                        <a:rPr lang="en-US" sz="1400" b="1" dirty="0">
                          <a:latin typeface="+mj-lt"/>
                        </a:rPr>
                        <a:t>Joint</a:t>
                      </a:r>
                    </a:p>
                  </a:txBody>
                  <a:tcP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87393732"/>
                  </a:ext>
                </a:extLst>
              </a:tr>
              <a:tr h="370840">
                <a:tc rowSpan="2">
                  <a:txBody>
                    <a:bodyPr/>
                    <a:lstStyle/>
                    <a:p>
                      <a:pPr algn="ctr"/>
                      <a:r>
                        <a:rPr lang="en-US" sz="1400" dirty="0">
                          <a:latin typeface="+mj-lt"/>
                        </a:rPr>
                        <a:t>A</a:t>
                      </a:r>
                    </a:p>
                  </a:txBody>
                  <a:tcPr anchor="ctr"/>
                </a:tc>
                <a:tc rowSpan="2">
                  <a:txBody>
                    <a:bodyPr/>
                    <a:lstStyle/>
                    <a:p>
                      <a:pPr algn="ctr"/>
                      <a:r>
                        <a:rPr lang="en-US" sz="1400" dirty="0">
                          <a:latin typeface="+mj-lt"/>
                        </a:rPr>
                        <a:t>2</a:t>
                      </a:r>
                    </a:p>
                  </a:txBody>
                  <a:tcPr anchor="ctr"/>
                </a:tc>
                <a:tc rowSpan="2">
                  <a:txBody>
                    <a:bodyPr/>
                    <a:lstStyle/>
                    <a:p>
                      <a:pPr algn="ctr"/>
                      <a:r>
                        <a:rPr lang="en-US" sz="1400" dirty="0">
                          <a:latin typeface="+mj-lt"/>
                        </a:rPr>
                        <a:t>1</a:t>
                      </a:r>
                    </a:p>
                  </a:txBody>
                  <a:tcPr anchor="ctr"/>
                </a:tc>
                <a:tc>
                  <a:txBody>
                    <a:bodyPr/>
                    <a:lstStyle/>
                    <a:p>
                      <a:pPr marL="0" algn="ctr" defTabSz="457200" rtl="0" eaLnBrk="1" fontAlgn="ctr" latinLnBrk="0" hangingPunct="1"/>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674.66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630.95</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561.35</a:t>
                      </a:r>
                    </a:p>
                    <a:p>
                      <a:pPr marL="0" algn="ctr" defTabSz="457200" rtl="0" eaLnBrk="1" fontAlgn="ctr" latinLnBrk="0" hangingPunct="1"/>
                      <a:r>
                        <a:rPr lang="en-US" sz="1400" kern="1200" dirty="0">
                          <a:solidFill>
                            <a:srgbClr val="FF0000"/>
                          </a:solidFill>
                          <a:latin typeface="+mj-lt"/>
                          <a:ea typeface="+mn-ea"/>
                          <a:cs typeface="+mn-cs"/>
                        </a:rPr>
                        <a:t>-17%</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603.60</a:t>
                      </a:r>
                    </a:p>
                    <a:p>
                      <a:pPr marL="0" algn="ctr" defTabSz="457200" rtl="0" eaLnBrk="1" fontAlgn="ctr" latinLnBrk="0" hangingPunct="1"/>
                      <a:r>
                        <a:rPr lang="en-US" sz="1400" kern="1200" dirty="0">
                          <a:solidFill>
                            <a:srgbClr val="FF0000"/>
                          </a:solidFill>
                          <a:latin typeface="+mj-lt"/>
                          <a:ea typeface="+mn-ea"/>
                          <a:cs typeface="+mn-cs"/>
                        </a:rPr>
                        <a:t>-11%</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607.32</a:t>
                      </a:r>
                    </a:p>
                    <a:p>
                      <a:pPr marL="0" algn="ctr" defTabSz="457200" rtl="0" eaLnBrk="1" fontAlgn="ctr" latinLnBrk="0" hangingPunct="1"/>
                      <a:r>
                        <a:rPr lang="en-US" sz="1400" kern="1200" dirty="0">
                          <a:solidFill>
                            <a:srgbClr val="FF0000"/>
                          </a:solidFill>
                          <a:latin typeface="+mj-lt"/>
                          <a:ea typeface="+mn-ea"/>
                          <a:cs typeface="+mn-cs"/>
                        </a:rPr>
                        <a:t>-10%</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07157524"/>
                  </a:ext>
                </a:extLst>
              </a:tr>
              <a:tr h="370840">
                <a:tc vMerge="1">
                  <a:txBody>
                    <a:bodyPr/>
                    <a:lstStyle/>
                    <a:p>
                      <a:endParaRPr lang="en-US"/>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674.81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685.06</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663.79</a:t>
                      </a:r>
                    </a:p>
                    <a:p>
                      <a:pPr marL="0" algn="ctr" defTabSz="457200" rtl="0" eaLnBrk="1" fontAlgn="ctr" latinLnBrk="0" hangingPunct="1"/>
                      <a:r>
                        <a:rPr lang="en-US" sz="1400" kern="1200" dirty="0">
                          <a:solidFill>
                            <a:srgbClr val="FF0000"/>
                          </a:solidFill>
                          <a:latin typeface="+mj-lt"/>
                          <a:ea typeface="+mn-ea"/>
                          <a:cs typeface="+mn-cs"/>
                        </a:rPr>
                        <a:t>-2%</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774.88</a:t>
                      </a:r>
                    </a:p>
                    <a:p>
                      <a:pPr marL="0" algn="ctr" defTabSz="457200" rtl="0" eaLnBrk="1" fontAlgn="ctr" latinLnBrk="0" hangingPunct="1"/>
                      <a:r>
                        <a:rPr lang="en-US" sz="1400" kern="1200" dirty="0">
                          <a:solidFill>
                            <a:srgbClr val="00B050"/>
                          </a:solidFill>
                          <a:latin typeface="+mj-lt"/>
                          <a:ea typeface="+mn-ea"/>
                          <a:cs typeface="+mn-cs"/>
                        </a:rPr>
                        <a:t>15%</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814.06</a:t>
                      </a:r>
                    </a:p>
                    <a:p>
                      <a:pPr marL="0" algn="ctr" defTabSz="457200" rtl="0" eaLnBrk="1" fontAlgn="ctr" latinLnBrk="0" hangingPunct="1"/>
                      <a:r>
                        <a:rPr lang="en-US" sz="1400" kern="1200" dirty="0">
                          <a:solidFill>
                            <a:srgbClr val="00B050"/>
                          </a:solidFill>
                          <a:latin typeface="+mj-lt"/>
                          <a:ea typeface="+mn-ea"/>
                          <a:cs typeface="+mn-cs"/>
                        </a:rPr>
                        <a:t>21%</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51158816"/>
                  </a:ext>
                </a:extLst>
              </a:tr>
              <a:tr h="370840">
                <a:tc rowSpan="2">
                  <a:txBody>
                    <a:bodyPr/>
                    <a:lstStyle/>
                    <a:p>
                      <a:pPr algn="ctr"/>
                      <a:r>
                        <a:rPr lang="en-US" sz="1400" dirty="0">
                          <a:latin typeface="+mj-lt"/>
                        </a:rPr>
                        <a:t>B</a:t>
                      </a:r>
                    </a:p>
                  </a:txBody>
                  <a:tcPr anchor="ctr"/>
                </a:tc>
                <a:tc rowSpan="2">
                  <a:txBody>
                    <a:bodyPr/>
                    <a:lstStyle/>
                    <a:p>
                      <a:pPr algn="ctr"/>
                      <a:r>
                        <a:rPr lang="en-US" sz="1400" dirty="0">
                          <a:latin typeface="+mj-lt"/>
                        </a:rPr>
                        <a:t>1</a:t>
                      </a:r>
                    </a:p>
                  </a:txBody>
                  <a:tcPr anchor="ctr"/>
                </a:tc>
                <a:tc rowSpan="2">
                  <a:txBody>
                    <a:bodyPr/>
                    <a:lstStyle/>
                    <a:p>
                      <a:pPr algn="ctr"/>
                      <a:r>
                        <a:rPr lang="en-US" sz="1400" dirty="0">
                          <a:latin typeface="+mj-lt"/>
                        </a:rPr>
                        <a:t>2</a:t>
                      </a:r>
                    </a:p>
                  </a:txBody>
                  <a:tcPr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1,391.85</a:t>
                      </a:r>
                    </a:p>
                    <a:p>
                      <a:pPr marL="0" algn="ctr" defTabSz="457200" rtl="0" eaLnBrk="1" fontAlgn="ctr" latinLnBrk="0" hangingPunct="1"/>
                      <a:r>
                        <a:rPr lang="en-US" sz="1400" kern="1200" dirty="0">
                          <a:solidFill>
                            <a:srgbClr val="FF0000"/>
                          </a:solidFill>
                          <a:latin typeface="+mj-lt"/>
                          <a:ea typeface="+mn-ea"/>
                          <a:cs typeface="+mn-cs"/>
                        </a:rPr>
                        <a:t>-3%</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1,345.94</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1,470.34</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1,494.72</a:t>
                      </a:r>
                    </a:p>
                    <a:p>
                      <a:pPr marL="0" algn="ctr" defTabSz="457200" rtl="0" eaLnBrk="1" fontAlgn="ctr" latinLnBrk="0" hangingPunct="1"/>
                      <a:r>
                        <a:rPr lang="en-US" sz="1400" kern="1200" dirty="0">
                          <a:solidFill>
                            <a:srgbClr val="00B050"/>
                          </a:solidFill>
                          <a:latin typeface="+mj-lt"/>
                          <a:ea typeface="+mn-ea"/>
                          <a:cs typeface="+mn-cs"/>
                        </a:rPr>
                        <a:t>4%</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9193678"/>
                  </a:ext>
                </a:extLst>
              </a:tr>
              <a:tr h="370840">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1,391.85</a:t>
                      </a:r>
                    </a:p>
                    <a:p>
                      <a:pPr marL="0" algn="ctr" defTabSz="457200" rtl="0" eaLnBrk="1" fontAlgn="ctr" latinLnBrk="0" hangingPunct="1"/>
                      <a:r>
                        <a:rPr lang="en-US" sz="1400" kern="1200" dirty="0">
                          <a:solidFill>
                            <a:srgbClr val="FF0000"/>
                          </a:solidFill>
                          <a:latin typeface="+mj-lt"/>
                          <a:ea typeface="+mn-ea"/>
                          <a:cs typeface="+mn-cs"/>
                        </a:rPr>
                        <a:t>-3%</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1,345.94</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1,575.59</a:t>
                      </a:r>
                    </a:p>
                    <a:p>
                      <a:pPr marL="0" algn="ctr" defTabSz="457200" rtl="0" eaLnBrk="1" fontAlgn="ctr" latinLnBrk="0" hangingPunct="1"/>
                      <a:r>
                        <a:rPr lang="en-US" sz="1400" kern="1200" dirty="0">
                          <a:solidFill>
                            <a:srgbClr val="00B050"/>
                          </a:solidFill>
                          <a:latin typeface="+mj-lt"/>
                          <a:ea typeface="+mn-ea"/>
                          <a:cs typeface="+mn-cs"/>
                        </a:rPr>
                        <a:t>9%</a:t>
                      </a:r>
                    </a:p>
                  </a:txBody>
                  <a:tcPr marL="0" marR="0" marT="0" marB="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en-US" sz="1400" kern="1200" dirty="0">
                          <a:solidFill>
                            <a:schemeClr val="tx1"/>
                          </a:solidFill>
                          <a:latin typeface="+mj-lt"/>
                          <a:ea typeface="+mn-ea"/>
                          <a:cs typeface="+mn-cs"/>
                        </a:rPr>
                        <a:t>1,494.72</a:t>
                      </a:r>
                    </a:p>
                    <a:p>
                      <a:pPr marL="0" algn="ctr" defTabSz="457200" rtl="0" eaLnBrk="1" fontAlgn="ctr" latinLnBrk="0" hangingPunct="1"/>
                      <a:r>
                        <a:rPr lang="en-US" sz="1400" kern="1200" dirty="0">
                          <a:solidFill>
                            <a:srgbClr val="00B050"/>
                          </a:solidFill>
                          <a:latin typeface="+mj-lt"/>
                          <a:ea typeface="+mn-ea"/>
                          <a:cs typeface="+mn-cs"/>
                        </a:rPr>
                        <a:t>4%</a:t>
                      </a:r>
                    </a:p>
                  </a:txBody>
                  <a:tcPr marL="0" marR="0" marT="0" marB="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7945856"/>
                  </a:ext>
                </a:extLst>
              </a:tr>
            </a:tbl>
          </a:graphicData>
        </a:graphic>
      </p:graphicFrame>
    </p:spTree>
    <p:extLst>
      <p:ext uri="{BB962C8B-B14F-4D97-AF65-F5344CB8AC3E}">
        <p14:creationId xmlns:p14="http://schemas.microsoft.com/office/powerpoint/2010/main" val="1264250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650064"/>
            <a:ext cx="7772400" cy="533400"/>
          </a:xfrm>
        </p:spPr>
        <p:txBody>
          <a:bodyPr/>
          <a:lstStyle/>
          <a:p>
            <a:pPr lvl="0"/>
            <a:r>
              <a:rPr lang="en-US" altLang="zh-CN" sz="2800" dirty="0"/>
              <a:t>MAC Overhead Comparison</a:t>
            </a:r>
            <a:endParaRPr lang="zh-CN" altLang="en-US" sz="2800" dirty="0"/>
          </a:p>
        </p:txBody>
      </p:sp>
      <p:sp>
        <p:nvSpPr>
          <p:cNvPr id="3" name="Content Placeholder 2"/>
          <p:cNvSpPr>
            <a:spLocks noGrp="1"/>
          </p:cNvSpPr>
          <p:nvPr>
            <p:ph idx="1"/>
          </p:nvPr>
        </p:nvSpPr>
        <p:spPr>
          <a:xfrm>
            <a:off x="301658" y="3759376"/>
            <a:ext cx="8738647" cy="2448560"/>
          </a:xfrm>
        </p:spPr>
        <p:txBody>
          <a:bodyPr/>
          <a:lstStyle/>
          <a:p>
            <a:pPr marL="341313" lvl="1">
              <a:spcBef>
                <a:spcPts val="0"/>
              </a:spcBef>
              <a:spcAft>
                <a:spcPts val="0"/>
              </a:spcAft>
            </a:pPr>
            <a:r>
              <a:rPr lang="en-US" sz="1600" b="1" dirty="0"/>
              <a:t>The simulation results for the above table is provided in [3]</a:t>
            </a:r>
          </a:p>
          <a:p>
            <a:pPr marL="341313" lvl="1">
              <a:spcBef>
                <a:spcPts val="0"/>
              </a:spcBef>
              <a:spcAft>
                <a:spcPts val="0"/>
              </a:spcAft>
            </a:pPr>
            <a:r>
              <a:rPr lang="en-US" sz="1600" u="sng" dirty="0"/>
              <a:t>Conclusions:</a:t>
            </a:r>
          </a:p>
          <a:p>
            <a:pPr marL="682625" lvl="2">
              <a:spcBef>
                <a:spcPts val="0"/>
              </a:spcBef>
              <a:spcAft>
                <a:spcPts val="0"/>
              </a:spcAft>
            </a:pPr>
            <a:r>
              <a:rPr lang="en-US" sz="1400" dirty="0"/>
              <a:t>The </a:t>
            </a:r>
            <a:r>
              <a:rPr lang="en-US" sz="1400" dirty="0" err="1"/>
              <a:t>CoBF</a:t>
            </a:r>
            <a:r>
              <a:rPr lang="en-US" sz="1400" dirty="0"/>
              <a:t> sequences as specified in 11bn_D0.2 </a:t>
            </a:r>
            <a:r>
              <a:rPr lang="en-US" sz="1400" b="1" u="sng" dirty="0"/>
              <a:t>eliminate all the theoretic gain </a:t>
            </a:r>
            <a:r>
              <a:rPr lang="en-US" sz="1400" dirty="0"/>
              <a:t>due to the excessive overhead and in most cases is even worse than not activating </a:t>
            </a:r>
            <a:r>
              <a:rPr lang="en-US" sz="1400" dirty="0" err="1"/>
              <a:t>CoBF</a:t>
            </a:r>
            <a:r>
              <a:rPr lang="en-US" sz="1400" dirty="0"/>
              <a:t> at all.</a:t>
            </a:r>
          </a:p>
          <a:p>
            <a:pPr marL="682625" lvl="2">
              <a:spcBef>
                <a:spcPts val="0"/>
              </a:spcBef>
              <a:spcAft>
                <a:spcPts val="0"/>
              </a:spcAft>
            </a:pPr>
            <a:r>
              <a:rPr lang="en-US" sz="1400" dirty="0"/>
              <a:t>The proposed </a:t>
            </a:r>
            <a:r>
              <a:rPr lang="en-US" sz="1400" dirty="0" err="1"/>
              <a:t>CoBF</a:t>
            </a:r>
            <a:r>
              <a:rPr lang="en-US" sz="1400" dirty="0"/>
              <a:t> sequences by </a:t>
            </a:r>
            <a:r>
              <a:rPr lang="en-US" sz="1400" dirty="0" err="1"/>
              <a:t>MxL</a:t>
            </a:r>
            <a:r>
              <a:rPr lang="en-US" sz="1400" dirty="0"/>
              <a:t> always provide </a:t>
            </a:r>
            <a:r>
              <a:rPr lang="en-US" sz="1400" b="1" u="sng" dirty="0"/>
              <a:t>higher TP</a:t>
            </a:r>
            <a:r>
              <a:rPr lang="en-US" sz="1400" b="1" dirty="0"/>
              <a:t> </a:t>
            </a:r>
            <a:r>
              <a:rPr lang="en-US" sz="1400" dirty="0"/>
              <a:t>than The </a:t>
            </a:r>
            <a:r>
              <a:rPr lang="en-US" sz="1400" dirty="0" err="1"/>
              <a:t>CoBF</a:t>
            </a:r>
            <a:r>
              <a:rPr lang="en-US" sz="1400" dirty="0"/>
              <a:t> sequences as specified in 11bn_D0.2.</a:t>
            </a:r>
          </a:p>
          <a:p>
            <a:pPr marL="682625" lvl="2">
              <a:spcBef>
                <a:spcPts val="0"/>
              </a:spcBef>
              <a:spcAft>
                <a:spcPts val="0"/>
              </a:spcAft>
            </a:pPr>
            <a:r>
              <a:rPr lang="en-US" sz="1400" dirty="0"/>
              <a:t>Soliciting TB feedback from the applicable STAs as UL MU-MIMO always provides lower overhead and higher TP than UL OFDMA.</a:t>
            </a:r>
          </a:p>
          <a:p>
            <a:pPr marL="682625" lvl="2">
              <a:spcBef>
                <a:spcPts val="0"/>
              </a:spcBef>
              <a:spcAft>
                <a:spcPts val="0"/>
              </a:spcAft>
            </a:pPr>
            <a:r>
              <a:rPr lang="en-US" sz="1400" b="1" dirty="0"/>
              <a:t>In most cases, the proposed </a:t>
            </a:r>
            <a:r>
              <a:rPr lang="en-US" sz="1400" b="1" dirty="0" err="1"/>
              <a:t>CoBF</a:t>
            </a:r>
            <a:r>
              <a:rPr lang="en-US" sz="1400" b="1" dirty="0"/>
              <a:t> sequences by </a:t>
            </a:r>
            <a:r>
              <a:rPr lang="en-US" sz="1400" b="1" dirty="0" err="1"/>
              <a:t>MxL</a:t>
            </a:r>
            <a:r>
              <a:rPr lang="en-US" sz="1400" b="1" dirty="0"/>
              <a:t> provide TP gain vs. not activating </a:t>
            </a:r>
            <a:r>
              <a:rPr lang="en-US" sz="1400" b="1" dirty="0" err="1"/>
              <a:t>CoBF</a:t>
            </a:r>
            <a:r>
              <a:rPr lang="en-US" sz="1400" b="1" dirty="0"/>
              <a:t> at all</a:t>
            </a:r>
          </a:p>
          <a:p>
            <a:pPr marL="682625" lvl="2">
              <a:spcBef>
                <a:spcPts val="0"/>
              </a:spcBef>
              <a:spcAft>
                <a:spcPts val="0"/>
              </a:spcAft>
            </a:pPr>
            <a:r>
              <a:rPr lang="en-US" sz="1400" b="1" dirty="0">
                <a:solidFill>
                  <a:srgbClr val="00B050"/>
                </a:solidFill>
              </a:rPr>
              <a:t>Use Case A with UL MU-MIMO provides </a:t>
            </a:r>
            <a:r>
              <a:rPr lang="en-US" sz="1400" b="1" u="sng" dirty="0">
                <a:solidFill>
                  <a:srgbClr val="00B050"/>
                </a:solidFill>
              </a:rPr>
              <a:t>the highest TP gain </a:t>
            </a:r>
            <a:r>
              <a:rPr lang="en-US" sz="1400" b="1" dirty="0">
                <a:solidFill>
                  <a:srgbClr val="00B050"/>
                </a:solidFill>
              </a:rPr>
              <a:t>when employing the </a:t>
            </a:r>
            <a:r>
              <a:rPr lang="en-US" sz="1400" b="1" dirty="0" err="1">
                <a:solidFill>
                  <a:srgbClr val="00B050"/>
                </a:solidFill>
              </a:rPr>
              <a:t>MxL</a:t>
            </a:r>
            <a:r>
              <a:rPr lang="en-US" sz="1400" b="1" dirty="0">
                <a:solidFill>
                  <a:srgbClr val="00B050"/>
                </a:solidFill>
              </a:rPr>
              <a:t> proposed sequences with UL MU-MIMO TB feedback – 15%-21% out of the theoretic 40-50%</a:t>
            </a:r>
          </a:p>
          <a:p>
            <a:pPr marL="682625" lvl="2">
              <a:spcBef>
                <a:spcPts val="0"/>
              </a:spcBef>
              <a:spcAft>
                <a:spcPts val="0"/>
              </a:spcAft>
            </a:pPr>
            <a:r>
              <a:rPr lang="en-US" sz="1400" dirty="0"/>
              <a:t>Sequential vs. Joint Sounding TP gain is use case dependent</a:t>
            </a:r>
          </a:p>
        </p:txBody>
      </p:sp>
      <p:graphicFrame>
        <p:nvGraphicFramePr>
          <p:cNvPr id="2" name="Table 1">
            <a:extLst>
              <a:ext uri="{FF2B5EF4-FFF2-40B4-BE49-F238E27FC236}">
                <a16:creationId xmlns:a16="http://schemas.microsoft.com/office/drawing/2014/main" id="{1F6AE6DA-D9AA-E748-8A2D-15E6F3404552}"/>
              </a:ext>
            </a:extLst>
          </p:cNvPr>
          <p:cNvGraphicFramePr>
            <a:graphicFrameLocks noGrp="1"/>
          </p:cNvGraphicFramePr>
          <p:nvPr>
            <p:extLst>
              <p:ext uri="{D42A27DB-BD31-4B8C-83A1-F6EECF244321}">
                <p14:modId xmlns:p14="http://schemas.microsoft.com/office/powerpoint/2010/main" val="3092503013"/>
              </p:ext>
            </p:extLst>
          </p:nvPr>
        </p:nvGraphicFramePr>
        <p:xfrm>
          <a:off x="301658" y="1183464"/>
          <a:ext cx="8540683" cy="2448560"/>
        </p:xfrm>
        <a:graphic>
          <a:graphicData uri="http://schemas.openxmlformats.org/drawingml/2006/table">
            <a:tbl>
              <a:tblPr firstRow="1" bandRow="1">
                <a:tableStyleId>{5940675A-B579-460E-94D1-54222C63F5DA}</a:tableStyleId>
              </a:tblPr>
              <a:tblGrid>
                <a:gridCol w="542438">
                  <a:extLst>
                    <a:ext uri="{9D8B030D-6E8A-4147-A177-3AD203B41FA5}">
                      <a16:colId xmlns:a16="http://schemas.microsoft.com/office/drawing/2014/main" val="658533162"/>
                    </a:ext>
                  </a:extLst>
                </a:gridCol>
                <a:gridCol w="835757">
                  <a:extLst>
                    <a:ext uri="{9D8B030D-6E8A-4147-A177-3AD203B41FA5}">
                      <a16:colId xmlns:a16="http://schemas.microsoft.com/office/drawing/2014/main" val="1246431188"/>
                    </a:ext>
                  </a:extLst>
                </a:gridCol>
                <a:gridCol w="733736">
                  <a:extLst>
                    <a:ext uri="{9D8B030D-6E8A-4147-A177-3AD203B41FA5}">
                      <a16:colId xmlns:a16="http://schemas.microsoft.com/office/drawing/2014/main" val="700129267"/>
                    </a:ext>
                  </a:extLst>
                </a:gridCol>
                <a:gridCol w="1153535">
                  <a:extLst>
                    <a:ext uri="{9D8B030D-6E8A-4147-A177-3AD203B41FA5}">
                      <a16:colId xmlns:a16="http://schemas.microsoft.com/office/drawing/2014/main" val="3213069624"/>
                    </a:ext>
                  </a:extLst>
                </a:gridCol>
                <a:gridCol w="835757">
                  <a:extLst>
                    <a:ext uri="{9D8B030D-6E8A-4147-A177-3AD203B41FA5}">
                      <a16:colId xmlns:a16="http://schemas.microsoft.com/office/drawing/2014/main" val="352469551"/>
                    </a:ext>
                  </a:extLst>
                </a:gridCol>
                <a:gridCol w="1109865">
                  <a:extLst>
                    <a:ext uri="{9D8B030D-6E8A-4147-A177-3AD203B41FA5}">
                      <a16:colId xmlns:a16="http://schemas.microsoft.com/office/drawing/2014/main" val="3817958744"/>
                    </a:ext>
                  </a:extLst>
                </a:gridCol>
                <a:gridCol w="1109865">
                  <a:extLst>
                    <a:ext uri="{9D8B030D-6E8A-4147-A177-3AD203B41FA5}">
                      <a16:colId xmlns:a16="http://schemas.microsoft.com/office/drawing/2014/main" val="1825076465"/>
                    </a:ext>
                  </a:extLst>
                </a:gridCol>
                <a:gridCol w="1109865">
                  <a:extLst>
                    <a:ext uri="{9D8B030D-6E8A-4147-A177-3AD203B41FA5}">
                      <a16:colId xmlns:a16="http://schemas.microsoft.com/office/drawing/2014/main" val="178379918"/>
                    </a:ext>
                  </a:extLst>
                </a:gridCol>
                <a:gridCol w="1109865">
                  <a:extLst>
                    <a:ext uri="{9D8B030D-6E8A-4147-A177-3AD203B41FA5}">
                      <a16:colId xmlns:a16="http://schemas.microsoft.com/office/drawing/2014/main" val="3769334466"/>
                    </a:ext>
                  </a:extLst>
                </a:gridCol>
              </a:tblGrid>
              <a:tr h="370840">
                <a:tc rowSpan="2">
                  <a:txBody>
                    <a:bodyPr/>
                    <a:lstStyle/>
                    <a:p>
                      <a:pPr algn="ctr" fontAlgn="ctr"/>
                      <a:r>
                        <a:rPr lang="en-US" sz="1400" b="1" i="0" u="none" strike="noStrike" dirty="0">
                          <a:solidFill>
                            <a:srgbClr val="000000"/>
                          </a:solidFill>
                          <a:effectLst/>
                          <a:latin typeface="+mj-lt"/>
                        </a:rPr>
                        <a:t>Use Case</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Num STA per AP</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Ant Per STA</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Feedback</a:t>
                      </a:r>
                    </a:p>
                  </a:txBody>
                  <a:tcPr marL="0" marR="0" marT="0" marB="0" anchor="ctr">
                    <a:solidFill>
                      <a:schemeClr val="accent2">
                        <a:lumMod val="20000"/>
                        <a:lumOff val="80000"/>
                      </a:schemeClr>
                    </a:solidFill>
                  </a:tcPr>
                </a:tc>
                <a:tc rowSpan="2">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dirty="0">
                          <a:solidFill>
                            <a:srgbClr val="000000"/>
                          </a:solidFill>
                          <a:effectLst/>
                          <a:latin typeface="+mj-lt"/>
                        </a:rPr>
                        <a:t>TP </a:t>
                      </a:r>
                      <a:r>
                        <a:rPr lang="en-US" sz="1400" b="1" i="0" u="none" strike="noStrike" kern="1200" dirty="0">
                          <a:solidFill>
                            <a:srgbClr val="000000"/>
                          </a:solidFill>
                          <a:effectLst/>
                          <a:latin typeface="+mn-lt"/>
                          <a:ea typeface="+mn-ea"/>
                          <a:cs typeface="+mn-cs"/>
                        </a:rPr>
                        <a:t>No CoBF</a:t>
                      </a:r>
                      <a:r>
                        <a:rPr lang="en-US" sz="1400" b="1" i="0" u="none" strike="noStrike" kern="1200" baseline="30000" dirty="0">
                          <a:solidFill>
                            <a:srgbClr val="000000"/>
                          </a:solidFill>
                          <a:effectLst/>
                          <a:latin typeface="+mn-lt"/>
                          <a:ea typeface="+mn-ea"/>
                          <a:cs typeface="+mn-cs"/>
                        </a:rPr>
                        <a:t>1</a:t>
                      </a:r>
                    </a:p>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marL="0" marR="0" marT="0" marB="0" anchor="ct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mn-lt"/>
                          <a:ea typeface="+mn-ea"/>
                          <a:cs typeface="+mn-cs"/>
                        </a:rPr>
                        <a:t>TP 11bn Draft</a:t>
                      </a:r>
                      <a:r>
                        <a:rPr lang="en-US" sz="1400" b="1" kern="1200" baseline="30000" dirty="0">
                          <a:solidFill>
                            <a:schemeClr val="tx1"/>
                          </a:solidFill>
                          <a:latin typeface="+mn-lt"/>
                          <a:ea typeface="+mn-ea"/>
                          <a:cs typeface="+mn-cs"/>
                        </a:rPr>
                        <a:t>2</a:t>
                      </a:r>
                      <a:r>
                        <a:rPr lang="en-US" sz="1400" b="1" kern="1200" dirty="0">
                          <a:solidFill>
                            <a:schemeClr val="tx1"/>
                          </a:solidFill>
                          <a:latin typeface="+mn-lt"/>
                          <a:ea typeface="+mn-ea"/>
                          <a:cs typeface="+mn-cs"/>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R w="28575" cap="flat" cmpd="sng" algn="ctr">
                      <a:solidFill>
                        <a:schemeClr val="tx1"/>
                      </a:solidFill>
                      <a:prstDash val="solid"/>
                      <a:round/>
                      <a:headEnd type="none" w="med" len="med"/>
                      <a:tailEnd type="none" w="med" len="med"/>
                    </a:lnR>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dirty="0">
                          <a:latin typeface="+mj-lt"/>
                        </a:rPr>
                        <a:t>TP </a:t>
                      </a:r>
                      <a:r>
                        <a:rPr lang="en-US" sz="1400" b="1" dirty="0" err="1">
                          <a:latin typeface="+mj-lt"/>
                        </a:rPr>
                        <a:t>MxL</a:t>
                      </a:r>
                      <a:r>
                        <a:rPr lang="en-US" sz="1400" b="1" dirty="0">
                          <a:latin typeface="+mj-lt"/>
                        </a:rPr>
                        <a:t> Proposal</a:t>
                      </a:r>
                      <a:r>
                        <a:rPr lang="en-US" sz="1400" b="1" baseline="30000" dirty="0">
                          <a:latin typeface="+mj-lt"/>
                        </a:rPr>
                        <a:t>2</a:t>
                      </a:r>
                      <a:r>
                        <a:rPr lang="en-US" sz="1400" b="1" dirty="0">
                          <a:latin typeface="+mj-lt"/>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extLst>
                  <a:ext uri="{0D108BD9-81ED-4DB2-BD59-A6C34878D82A}">
                    <a16:rowId xmlns:a16="http://schemas.microsoft.com/office/drawing/2014/main" val="2507335664"/>
                  </a:ext>
                </a:extLst>
              </a:tr>
              <a:tr h="370840">
                <a:tc vMerge="1">
                  <a:txBody>
                    <a:bodyPr/>
                    <a:lstStyle/>
                    <a:p>
                      <a:endParaRPr lang="en-US"/>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a:txBody>
                    <a:bodyPr/>
                    <a:lstStyle/>
                    <a:p>
                      <a:pPr algn="ctr"/>
                      <a:r>
                        <a:rPr lang="en-US" sz="1400" b="1" dirty="0">
                          <a:latin typeface="+mj-lt"/>
                        </a:rPr>
                        <a:t>Sequential</a:t>
                      </a:r>
                    </a:p>
                  </a:txBody>
                  <a:tcPr/>
                </a:tc>
                <a:tc>
                  <a:txBody>
                    <a:bodyPr/>
                    <a:lstStyle/>
                    <a:p>
                      <a:pPr algn="ctr"/>
                      <a:r>
                        <a:rPr lang="en-US" sz="1400" b="1" dirty="0">
                          <a:latin typeface="+mj-lt"/>
                        </a:rPr>
                        <a:t>Joint</a:t>
                      </a:r>
                    </a:p>
                  </a:txBody>
                  <a:tcPr>
                    <a:lnR w="28575" cap="flat" cmpd="sng" algn="ctr">
                      <a:solidFill>
                        <a:schemeClr val="tx1"/>
                      </a:solidFill>
                      <a:prstDash val="solid"/>
                      <a:round/>
                      <a:headEnd type="none" w="med" len="med"/>
                      <a:tailEnd type="none" w="med" len="med"/>
                    </a:lnR>
                  </a:tcPr>
                </a:tc>
                <a:tc>
                  <a:txBody>
                    <a:bodyPr/>
                    <a:lstStyle/>
                    <a:p>
                      <a:pPr algn="ctr"/>
                      <a:r>
                        <a:rPr lang="en-US" sz="1400" b="1" dirty="0">
                          <a:latin typeface="+mj-lt"/>
                        </a:rPr>
                        <a:t>Sequential</a:t>
                      </a:r>
                    </a:p>
                  </a:txBody>
                  <a:tcPr>
                    <a:lnL w="28575" cap="flat" cmpd="sng" algn="ctr">
                      <a:solidFill>
                        <a:schemeClr val="tx1"/>
                      </a:solidFill>
                      <a:prstDash val="solid"/>
                      <a:round/>
                      <a:headEnd type="none" w="med" len="med"/>
                      <a:tailEnd type="none" w="med" len="med"/>
                    </a:lnL>
                  </a:tcPr>
                </a:tc>
                <a:tc>
                  <a:txBody>
                    <a:bodyPr/>
                    <a:lstStyle/>
                    <a:p>
                      <a:pPr algn="ctr"/>
                      <a:r>
                        <a:rPr lang="en-US" sz="1400" b="1" dirty="0">
                          <a:latin typeface="+mj-lt"/>
                        </a:rPr>
                        <a:t>Joint</a:t>
                      </a:r>
                    </a:p>
                  </a:txBody>
                  <a:tcP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87393732"/>
                  </a:ext>
                </a:extLst>
              </a:tr>
              <a:tr h="370840">
                <a:tc rowSpan="2">
                  <a:txBody>
                    <a:bodyPr/>
                    <a:lstStyle/>
                    <a:p>
                      <a:pPr algn="ctr"/>
                      <a:r>
                        <a:rPr lang="en-US" sz="1400" dirty="0">
                          <a:latin typeface="+mj-lt"/>
                        </a:rPr>
                        <a:t>A</a:t>
                      </a:r>
                    </a:p>
                  </a:txBody>
                  <a:tcPr anchor="ctr"/>
                </a:tc>
                <a:tc rowSpan="2">
                  <a:txBody>
                    <a:bodyPr/>
                    <a:lstStyle/>
                    <a:p>
                      <a:pPr algn="ctr"/>
                      <a:r>
                        <a:rPr lang="en-US" sz="1400" dirty="0">
                          <a:latin typeface="+mj-lt"/>
                        </a:rPr>
                        <a:t>2</a:t>
                      </a:r>
                    </a:p>
                  </a:txBody>
                  <a:tcPr anchor="ctr"/>
                </a:tc>
                <a:tc rowSpan="2">
                  <a:txBody>
                    <a:bodyPr/>
                    <a:lstStyle/>
                    <a:p>
                      <a:pPr algn="ctr"/>
                      <a:r>
                        <a:rPr lang="en-US" sz="1400" dirty="0">
                          <a:latin typeface="+mj-lt"/>
                        </a:rPr>
                        <a:t>1</a:t>
                      </a:r>
                    </a:p>
                  </a:txBody>
                  <a:tcPr anchor="ctr"/>
                </a:tc>
                <a:tc>
                  <a:txBody>
                    <a:bodyPr/>
                    <a:lstStyle/>
                    <a:p>
                      <a:pPr marL="0" algn="ctr" defTabSz="457200" rtl="0" eaLnBrk="1" fontAlgn="ctr" latinLnBrk="0" hangingPunct="1"/>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674.66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630.95</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561.35</a:t>
                      </a:r>
                    </a:p>
                    <a:p>
                      <a:pPr marL="0" algn="ctr" defTabSz="457200" rtl="0" eaLnBrk="1" fontAlgn="ctr" latinLnBrk="0" hangingPunct="1"/>
                      <a:r>
                        <a:rPr lang="en-US" sz="1400" kern="1200" dirty="0">
                          <a:solidFill>
                            <a:srgbClr val="FF0000"/>
                          </a:solidFill>
                          <a:latin typeface="+mj-lt"/>
                          <a:ea typeface="+mn-ea"/>
                          <a:cs typeface="+mn-cs"/>
                        </a:rPr>
                        <a:t>-17%</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603.60</a:t>
                      </a:r>
                    </a:p>
                    <a:p>
                      <a:pPr marL="0" algn="ctr" defTabSz="457200" rtl="0" eaLnBrk="1" fontAlgn="ctr" latinLnBrk="0" hangingPunct="1"/>
                      <a:r>
                        <a:rPr lang="en-US" sz="1400" kern="1200" dirty="0">
                          <a:solidFill>
                            <a:srgbClr val="FF0000"/>
                          </a:solidFill>
                          <a:latin typeface="+mj-lt"/>
                          <a:ea typeface="+mn-ea"/>
                          <a:cs typeface="+mn-cs"/>
                        </a:rPr>
                        <a:t>-11%</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607.32</a:t>
                      </a:r>
                    </a:p>
                    <a:p>
                      <a:pPr marL="0" algn="ctr" defTabSz="457200" rtl="0" eaLnBrk="1" fontAlgn="ctr" latinLnBrk="0" hangingPunct="1"/>
                      <a:r>
                        <a:rPr lang="en-US" sz="1400" kern="1200" dirty="0">
                          <a:solidFill>
                            <a:srgbClr val="FF0000"/>
                          </a:solidFill>
                          <a:latin typeface="+mj-lt"/>
                          <a:ea typeface="+mn-ea"/>
                          <a:cs typeface="+mn-cs"/>
                        </a:rPr>
                        <a:t>-10%</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07157524"/>
                  </a:ext>
                </a:extLst>
              </a:tr>
              <a:tr h="370840">
                <a:tc vMerge="1">
                  <a:txBody>
                    <a:bodyPr/>
                    <a:lstStyle/>
                    <a:p>
                      <a:endParaRPr lang="en-US"/>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674.81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685.06</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663.79</a:t>
                      </a:r>
                    </a:p>
                    <a:p>
                      <a:pPr marL="0" algn="ctr" defTabSz="457200" rtl="0" eaLnBrk="1" fontAlgn="ctr" latinLnBrk="0" hangingPunct="1"/>
                      <a:r>
                        <a:rPr lang="en-US" sz="1400" kern="1200" dirty="0">
                          <a:solidFill>
                            <a:srgbClr val="FF0000"/>
                          </a:solidFill>
                          <a:latin typeface="+mj-lt"/>
                          <a:ea typeface="+mn-ea"/>
                          <a:cs typeface="+mn-cs"/>
                        </a:rPr>
                        <a:t>-2%</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774.88</a:t>
                      </a:r>
                    </a:p>
                    <a:p>
                      <a:pPr marL="0" algn="ctr" defTabSz="457200" rtl="0" eaLnBrk="1" fontAlgn="ctr" latinLnBrk="0" hangingPunct="1"/>
                      <a:r>
                        <a:rPr lang="en-US" sz="1400" kern="1200" dirty="0">
                          <a:solidFill>
                            <a:srgbClr val="00B050"/>
                          </a:solidFill>
                          <a:latin typeface="+mj-lt"/>
                          <a:ea typeface="+mn-ea"/>
                          <a:cs typeface="+mn-cs"/>
                        </a:rPr>
                        <a:t>15%</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814.06</a:t>
                      </a:r>
                    </a:p>
                    <a:p>
                      <a:pPr marL="0" algn="ctr" defTabSz="457200" rtl="0" eaLnBrk="1" fontAlgn="ctr" latinLnBrk="0" hangingPunct="1"/>
                      <a:r>
                        <a:rPr lang="en-US" sz="1400" kern="1200" dirty="0">
                          <a:solidFill>
                            <a:srgbClr val="00B050"/>
                          </a:solidFill>
                          <a:latin typeface="+mj-lt"/>
                          <a:ea typeface="+mn-ea"/>
                          <a:cs typeface="+mn-cs"/>
                        </a:rPr>
                        <a:t>21%</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51158816"/>
                  </a:ext>
                </a:extLst>
              </a:tr>
              <a:tr h="370840">
                <a:tc rowSpan="2">
                  <a:txBody>
                    <a:bodyPr/>
                    <a:lstStyle/>
                    <a:p>
                      <a:pPr algn="ctr"/>
                      <a:r>
                        <a:rPr lang="en-US" sz="1400" dirty="0">
                          <a:latin typeface="+mj-lt"/>
                        </a:rPr>
                        <a:t>B</a:t>
                      </a:r>
                    </a:p>
                  </a:txBody>
                  <a:tcPr anchor="ctr"/>
                </a:tc>
                <a:tc rowSpan="2">
                  <a:txBody>
                    <a:bodyPr/>
                    <a:lstStyle/>
                    <a:p>
                      <a:pPr algn="ctr"/>
                      <a:r>
                        <a:rPr lang="en-US" sz="1400" dirty="0">
                          <a:latin typeface="+mj-lt"/>
                        </a:rPr>
                        <a:t>1</a:t>
                      </a:r>
                    </a:p>
                  </a:txBody>
                  <a:tcPr anchor="ctr"/>
                </a:tc>
                <a:tc rowSpan="2">
                  <a:txBody>
                    <a:bodyPr/>
                    <a:lstStyle/>
                    <a:p>
                      <a:pPr algn="ctr"/>
                      <a:r>
                        <a:rPr lang="en-US" sz="1400" dirty="0">
                          <a:latin typeface="+mj-lt"/>
                        </a:rPr>
                        <a:t>2</a:t>
                      </a:r>
                    </a:p>
                  </a:txBody>
                  <a:tcPr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1,391.85</a:t>
                      </a:r>
                    </a:p>
                    <a:p>
                      <a:pPr marL="0" algn="ctr" defTabSz="457200" rtl="0" eaLnBrk="1" fontAlgn="ctr" latinLnBrk="0" hangingPunct="1"/>
                      <a:r>
                        <a:rPr lang="en-US" sz="1400" kern="1200" dirty="0">
                          <a:solidFill>
                            <a:srgbClr val="FF0000"/>
                          </a:solidFill>
                          <a:latin typeface="+mj-lt"/>
                          <a:ea typeface="+mn-ea"/>
                          <a:cs typeface="+mn-cs"/>
                        </a:rPr>
                        <a:t>-3%</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1,345.94</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1,470.34</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1,494.72</a:t>
                      </a:r>
                    </a:p>
                    <a:p>
                      <a:pPr marL="0" algn="ctr" defTabSz="457200" rtl="0" eaLnBrk="1" fontAlgn="ctr" latinLnBrk="0" hangingPunct="1"/>
                      <a:r>
                        <a:rPr lang="en-US" sz="1400" kern="1200" dirty="0">
                          <a:solidFill>
                            <a:srgbClr val="00B050"/>
                          </a:solidFill>
                          <a:latin typeface="+mj-lt"/>
                          <a:ea typeface="+mn-ea"/>
                          <a:cs typeface="+mn-cs"/>
                        </a:rPr>
                        <a:t>4%</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9193678"/>
                  </a:ext>
                </a:extLst>
              </a:tr>
              <a:tr h="370840">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1,391.85</a:t>
                      </a:r>
                    </a:p>
                    <a:p>
                      <a:pPr marL="0" algn="ctr" defTabSz="457200" rtl="0" eaLnBrk="1" fontAlgn="ctr" latinLnBrk="0" hangingPunct="1"/>
                      <a:r>
                        <a:rPr lang="en-US" sz="1400" kern="1200" dirty="0">
                          <a:solidFill>
                            <a:srgbClr val="FF0000"/>
                          </a:solidFill>
                          <a:latin typeface="+mj-lt"/>
                          <a:ea typeface="+mn-ea"/>
                          <a:cs typeface="+mn-cs"/>
                        </a:rPr>
                        <a:t>-3%</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1,345.94</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1,575.59</a:t>
                      </a:r>
                    </a:p>
                    <a:p>
                      <a:pPr marL="0" algn="ctr" defTabSz="457200" rtl="0" eaLnBrk="1" fontAlgn="ctr" latinLnBrk="0" hangingPunct="1"/>
                      <a:r>
                        <a:rPr lang="en-US" sz="1400" kern="1200" dirty="0">
                          <a:solidFill>
                            <a:srgbClr val="00B050"/>
                          </a:solidFill>
                          <a:latin typeface="+mj-lt"/>
                          <a:ea typeface="+mn-ea"/>
                          <a:cs typeface="+mn-cs"/>
                        </a:rPr>
                        <a:t>9%</a:t>
                      </a:r>
                    </a:p>
                  </a:txBody>
                  <a:tcPr marL="0" marR="0" marT="0" marB="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en-US" sz="1400" kern="1200" dirty="0">
                          <a:solidFill>
                            <a:schemeClr val="tx1"/>
                          </a:solidFill>
                          <a:latin typeface="+mj-lt"/>
                          <a:ea typeface="+mn-ea"/>
                          <a:cs typeface="+mn-cs"/>
                        </a:rPr>
                        <a:t>1,494.72</a:t>
                      </a:r>
                    </a:p>
                    <a:p>
                      <a:pPr marL="0" algn="ctr" defTabSz="457200" rtl="0" eaLnBrk="1" fontAlgn="ctr" latinLnBrk="0" hangingPunct="1"/>
                      <a:r>
                        <a:rPr lang="en-US" sz="1400" kern="1200" dirty="0">
                          <a:solidFill>
                            <a:srgbClr val="00B050"/>
                          </a:solidFill>
                          <a:latin typeface="+mj-lt"/>
                          <a:ea typeface="+mn-ea"/>
                          <a:cs typeface="+mn-cs"/>
                        </a:rPr>
                        <a:t>4%</a:t>
                      </a:r>
                    </a:p>
                  </a:txBody>
                  <a:tcPr marL="0" marR="0" marT="0" marB="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7945856"/>
                  </a:ext>
                </a:extLst>
              </a:tr>
            </a:tbl>
          </a:graphicData>
        </a:graphic>
      </p:graphicFrame>
    </p:spTree>
    <p:extLst>
      <p:ext uri="{BB962C8B-B14F-4D97-AF65-F5344CB8AC3E}">
        <p14:creationId xmlns:p14="http://schemas.microsoft.com/office/powerpoint/2010/main" val="3068673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SP</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396875" lvl="1" indent="-342900">
              <a:spcAft>
                <a:spcPts val="0"/>
              </a:spcAft>
              <a:buFont typeface="+mj-lt"/>
              <a:buAutoNum type="arabicPeriod"/>
            </a:pPr>
            <a:r>
              <a:rPr lang="en-US" sz="1800" dirty="0"/>
              <a:t>Do you agree to add the option to </a:t>
            </a:r>
            <a:r>
              <a:rPr lang="en-US" sz="1800" dirty="0" err="1"/>
              <a:t>CoBF</a:t>
            </a:r>
            <a:r>
              <a:rPr lang="en-US" sz="1800" dirty="0"/>
              <a:t> sequences in 11bn, so that the Sharing AP can transmit broadcast control frames (e.g. ICF, NDPA, BFRP) to </a:t>
            </a:r>
            <a:r>
              <a:rPr lang="en-US" sz="1800" u="sng" dirty="0"/>
              <a:t>all the STAs</a:t>
            </a:r>
            <a:r>
              <a:rPr lang="en-US" sz="1800" dirty="0"/>
              <a:t> that are the recipients of the </a:t>
            </a:r>
            <a:r>
              <a:rPr lang="en-US" sz="1800" dirty="0" err="1"/>
              <a:t>CoBF</a:t>
            </a:r>
            <a:r>
              <a:rPr lang="en-US" sz="1800" dirty="0"/>
              <a:t> DL Data PPDU (including the Shared AP STAs)?</a:t>
            </a:r>
          </a:p>
          <a:p>
            <a:pPr marL="396875" lvl="1" indent="-342900">
              <a:spcAft>
                <a:spcPts val="0"/>
              </a:spcAft>
              <a:buFont typeface="+mj-lt"/>
              <a:buAutoNum type="arabicPeriod"/>
            </a:pPr>
            <a:r>
              <a:rPr lang="en-US" sz="1800" dirty="0"/>
              <a:t>Do you agree to add the option to </a:t>
            </a:r>
            <a:r>
              <a:rPr lang="en-US" sz="1800" dirty="0" err="1"/>
              <a:t>CoBF</a:t>
            </a:r>
            <a:r>
              <a:rPr lang="en-US" sz="1800" dirty="0"/>
              <a:t> sequences in 11bn, so that the </a:t>
            </a:r>
            <a:r>
              <a:rPr lang="en-US" sz="1800" dirty="0" err="1"/>
              <a:t>BlockAck</a:t>
            </a:r>
            <a:r>
              <a:rPr lang="en-US" sz="1800" dirty="0"/>
              <a:t> from all the STAs that are the recipients of the </a:t>
            </a:r>
            <a:r>
              <a:rPr lang="en-US" sz="1800" dirty="0" err="1"/>
              <a:t>CoBF</a:t>
            </a:r>
            <a:r>
              <a:rPr lang="en-US" sz="1800" dirty="0"/>
              <a:t> DL Data PPDU shall be solicited in a single TB PPDU (by aggregating Basic TF to the DL Data by each of the APs)?</a:t>
            </a:r>
          </a:p>
        </p:txBody>
      </p:sp>
    </p:spTree>
    <p:extLst>
      <p:ext uri="{BB962C8B-B14F-4D97-AF65-F5344CB8AC3E}">
        <p14:creationId xmlns:p14="http://schemas.microsoft.com/office/powerpoint/2010/main" val="162094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References</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53975" lvl="1" indent="0">
              <a:spcAft>
                <a:spcPts val="0"/>
              </a:spcAft>
              <a:buNone/>
            </a:pPr>
            <a:r>
              <a:rPr lang="en-US" dirty="0"/>
              <a:t>[1] </a:t>
            </a:r>
            <a:r>
              <a:rPr lang="en-US" kern="1200" dirty="0">
                <a:solidFill>
                  <a:schemeClr val="tx1"/>
                </a:solidFill>
                <a:latin typeface="Times New Roman" charset="0"/>
                <a:ea typeface="+mn-ea"/>
                <a:cs typeface="+mn-cs"/>
              </a:rPr>
              <a:t>24/2142: </a:t>
            </a:r>
            <a:r>
              <a:rPr lang="en-US" dirty="0"/>
              <a:t>Multi-AP Sounding Analysis</a:t>
            </a:r>
          </a:p>
          <a:p>
            <a:pPr marL="53975" lvl="1" indent="0">
              <a:spcAft>
                <a:spcPts val="0"/>
              </a:spcAft>
              <a:buNone/>
            </a:pPr>
            <a:r>
              <a:rPr lang="en-US" dirty="0"/>
              <a:t>[2] 25/0412: </a:t>
            </a:r>
            <a:r>
              <a:rPr lang="en-US" dirty="0" err="1"/>
              <a:t>CoBF</a:t>
            </a:r>
            <a:r>
              <a:rPr lang="en-US" dirty="0"/>
              <a:t> Frame Sequences and Signaling Details</a:t>
            </a:r>
          </a:p>
          <a:p>
            <a:pPr marL="53975" lvl="1" indent="0">
              <a:spcAft>
                <a:spcPts val="0"/>
              </a:spcAft>
              <a:buNone/>
            </a:pPr>
            <a:r>
              <a:rPr lang="en-US" dirty="0"/>
              <a:t>[3] 25/0765: </a:t>
            </a:r>
            <a:r>
              <a:rPr lang="en-US" dirty="0" err="1"/>
              <a:t>CoBF</a:t>
            </a:r>
            <a:r>
              <a:rPr lang="en-US" dirty="0"/>
              <a:t> Sequences Analysis (CoBF.xlsx)</a:t>
            </a:r>
          </a:p>
        </p:txBody>
      </p:sp>
    </p:spTree>
    <p:extLst>
      <p:ext uri="{BB962C8B-B14F-4D97-AF65-F5344CB8AC3E}">
        <p14:creationId xmlns:p14="http://schemas.microsoft.com/office/powerpoint/2010/main" val="2806816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Introduction</a:t>
            </a:r>
            <a:endParaRPr lang="zh-CN" altLang="en-US" sz="2800"/>
          </a:p>
        </p:txBody>
      </p:sp>
      <p:sp>
        <p:nvSpPr>
          <p:cNvPr id="3" name="Content Placeholder 2"/>
          <p:cNvSpPr>
            <a:spLocks noGrp="1"/>
          </p:cNvSpPr>
          <p:nvPr>
            <p:ph idx="1"/>
          </p:nvPr>
        </p:nvSpPr>
        <p:spPr>
          <a:xfrm>
            <a:off x="762000" y="1508288"/>
            <a:ext cx="7848600" cy="4359111"/>
          </a:xfrm>
        </p:spPr>
        <p:txBody>
          <a:bodyPr/>
          <a:lstStyle/>
          <a:p>
            <a:pPr marL="341313" lvl="1">
              <a:spcAft>
                <a:spcPts val="0"/>
              </a:spcAft>
            </a:pPr>
            <a:r>
              <a:rPr lang="en-US" dirty="0" err="1"/>
              <a:t>CoBF</a:t>
            </a:r>
            <a:r>
              <a:rPr lang="en-US" dirty="0"/>
              <a:t> is one of the proposed AP Coordination Schemes for UHR</a:t>
            </a:r>
          </a:p>
          <a:p>
            <a:pPr marL="341313" lvl="1">
              <a:spcAft>
                <a:spcPts val="0"/>
              </a:spcAft>
            </a:pPr>
            <a:r>
              <a:rPr lang="en-US" dirty="0"/>
              <a:t>Ref [1] and [2] outline the applicable MAC sequences that are considered for </a:t>
            </a:r>
            <a:r>
              <a:rPr lang="en-US" dirty="0" err="1"/>
              <a:t>CoBF</a:t>
            </a:r>
            <a:r>
              <a:rPr lang="en-US" dirty="0"/>
              <a:t> as part of 11bn draft.</a:t>
            </a:r>
          </a:p>
          <a:p>
            <a:pPr marL="341313" lvl="1">
              <a:spcAft>
                <a:spcPts val="0"/>
              </a:spcAft>
            </a:pPr>
            <a:r>
              <a:rPr lang="en-US" dirty="0"/>
              <a:t>The sequences described in Ref [1] and [2] also include sounding.</a:t>
            </a:r>
          </a:p>
          <a:p>
            <a:pPr marL="341313" lvl="1">
              <a:spcAft>
                <a:spcPts val="0"/>
              </a:spcAft>
            </a:pPr>
            <a:r>
              <a:rPr lang="en-US" dirty="0" err="1"/>
              <a:t>CoBF</a:t>
            </a:r>
            <a:r>
              <a:rPr lang="en-US" dirty="0"/>
              <a:t> provides theoretic gain in applicable use-cases, as will be shown in the next slides.</a:t>
            </a:r>
          </a:p>
          <a:p>
            <a:pPr marL="341313" lvl="1">
              <a:spcAft>
                <a:spcPts val="0"/>
              </a:spcAft>
            </a:pPr>
            <a:r>
              <a:rPr lang="en-US" dirty="0"/>
              <a:t>However, the MAC sequences that are described in Ref [2] add considerable overhead which may eliminate all the potential gain of </a:t>
            </a:r>
            <a:r>
              <a:rPr lang="en-US" dirty="0" err="1"/>
              <a:t>CoBF</a:t>
            </a:r>
            <a:r>
              <a:rPr lang="en-US" dirty="0"/>
              <a:t>, as will be shown next.</a:t>
            </a:r>
          </a:p>
        </p:txBody>
      </p:sp>
    </p:spTree>
    <p:extLst>
      <p:ext uri="{BB962C8B-B14F-4D97-AF65-F5344CB8AC3E}">
        <p14:creationId xmlns:p14="http://schemas.microsoft.com/office/powerpoint/2010/main" val="344447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931472"/>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sp>
        <p:nvSpPr>
          <p:cNvPr id="3" name="Content Placeholder 2"/>
          <p:cNvSpPr>
            <a:spLocks noGrp="1"/>
          </p:cNvSpPr>
          <p:nvPr>
            <p:ph idx="1"/>
          </p:nvPr>
        </p:nvSpPr>
        <p:spPr>
          <a:xfrm>
            <a:off x="309515" y="1676647"/>
            <a:ext cx="4413314" cy="4637003"/>
          </a:xfrm>
        </p:spPr>
        <p:txBody>
          <a:bodyPr/>
          <a:lstStyle/>
          <a:p>
            <a:pPr marL="341313" lvl="1">
              <a:spcAft>
                <a:spcPts val="0"/>
              </a:spcAft>
            </a:pPr>
            <a:r>
              <a:rPr lang="en-US" sz="1600" dirty="0"/>
              <a:t>The basic use case for </a:t>
            </a:r>
            <a:r>
              <a:rPr lang="en-US" sz="1600" dirty="0" err="1"/>
              <a:t>CoBF</a:t>
            </a:r>
            <a:r>
              <a:rPr lang="en-US" sz="1600" dirty="0"/>
              <a:t> includes two STAs per each BSS that are located in the overlap zone between the two BSSs.</a:t>
            </a:r>
          </a:p>
          <a:p>
            <a:pPr marL="341313" lvl="1">
              <a:spcAft>
                <a:spcPts val="0"/>
              </a:spcAft>
            </a:pPr>
            <a:r>
              <a:rPr lang="en-US" sz="1600" dirty="0"/>
              <a:t>AP1 and AP2 have four antennas each, while each STA has a single antenna.</a:t>
            </a:r>
          </a:p>
          <a:p>
            <a:pPr marL="341313" lvl="1">
              <a:spcAft>
                <a:spcPts val="0"/>
              </a:spcAft>
            </a:pPr>
            <a:r>
              <a:rPr lang="en-US" sz="1600" dirty="0"/>
              <a:t>During </a:t>
            </a:r>
            <a:r>
              <a:rPr lang="en-US" sz="1600" dirty="0" err="1"/>
              <a:t>CoBF</a:t>
            </a:r>
            <a:r>
              <a:rPr lang="en-US" sz="1600" dirty="0"/>
              <a:t> transmission, both AP1 &amp; AP2 transmit a PPDU simultaneously.</a:t>
            </a:r>
          </a:p>
          <a:p>
            <a:pPr marL="341313" lvl="1">
              <a:spcAft>
                <a:spcPts val="0"/>
              </a:spcAft>
            </a:pPr>
            <a:r>
              <a:rPr lang="en-US" sz="1600" dirty="0"/>
              <a:t>Each AP uses its four antennas to transmit a total of 4STS:</a:t>
            </a:r>
          </a:p>
          <a:p>
            <a:pPr marL="682625" lvl="2">
              <a:spcAft>
                <a:spcPts val="0"/>
              </a:spcAft>
            </a:pPr>
            <a:r>
              <a:rPr lang="en-US" sz="1400" dirty="0"/>
              <a:t>1STS </a:t>
            </a:r>
            <a:r>
              <a:rPr lang="en-US" sz="1400" u="sng" dirty="0"/>
              <a:t>per each </a:t>
            </a:r>
            <a:r>
              <a:rPr lang="en-US" sz="1400" dirty="0"/>
              <a:t>of its associated STAs (e.g. AP1 provides 1STS to STA11 and 1STS to STA12)</a:t>
            </a:r>
          </a:p>
          <a:p>
            <a:pPr marL="682625" lvl="2">
              <a:spcAft>
                <a:spcPts val="0"/>
              </a:spcAft>
            </a:pPr>
            <a:r>
              <a:rPr lang="en-US" sz="1400" dirty="0"/>
              <a:t>2*1STS for Full Rank Nulling to each of AP2 STAs (STA21, STA22)</a:t>
            </a:r>
          </a:p>
          <a:p>
            <a:pPr marL="341313" lvl="1">
              <a:spcAft>
                <a:spcPts val="0"/>
              </a:spcAft>
            </a:pPr>
            <a:r>
              <a:rPr lang="en-US" sz="1600" dirty="0" err="1"/>
              <a:t>CoBF</a:t>
            </a:r>
            <a:r>
              <a:rPr lang="en-US" sz="1600" dirty="0"/>
              <a:t> requires frequent sounding (every ~20msec)</a:t>
            </a:r>
          </a:p>
          <a:p>
            <a:pPr marL="341313" lvl="1">
              <a:spcAft>
                <a:spcPts val="0"/>
              </a:spcAft>
            </a:pPr>
            <a:r>
              <a:rPr lang="en-US" sz="1600" dirty="0"/>
              <a:t>Since this scheme allows Full-Rank-Nulling it may be supported by either Joint or Sequential Sounding)</a:t>
            </a:r>
          </a:p>
        </p:txBody>
      </p:sp>
      <p:pic>
        <p:nvPicPr>
          <p:cNvPr id="4" name="Picture 3">
            <a:extLst>
              <a:ext uri="{FF2B5EF4-FFF2-40B4-BE49-F238E27FC236}">
                <a16:creationId xmlns:a16="http://schemas.microsoft.com/office/drawing/2014/main" id="{AB98A122-F81E-7595-940C-AA5565F6CA4C}"/>
              </a:ext>
            </a:extLst>
          </p:cNvPr>
          <p:cNvPicPr>
            <a:picLocks noChangeAspect="1"/>
          </p:cNvPicPr>
          <p:nvPr/>
        </p:nvPicPr>
        <p:blipFill>
          <a:blip r:embed="rId3"/>
          <a:stretch>
            <a:fillRect/>
          </a:stretch>
        </p:blipFill>
        <p:spPr>
          <a:xfrm>
            <a:off x="4722829" y="2247297"/>
            <a:ext cx="4254956" cy="3283928"/>
          </a:xfrm>
          <a:prstGeom prst="rect">
            <a:avLst/>
          </a:prstGeom>
        </p:spPr>
      </p:pic>
    </p:spTree>
    <p:extLst>
      <p:ext uri="{BB962C8B-B14F-4D97-AF65-F5344CB8AC3E}">
        <p14:creationId xmlns:p14="http://schemas.microsoft.com/office/powerpoint/2010/main" val="524372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920124"/>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sp>
        <p:nvSpPr>
          <p:cNvPr id="3" name="Content Placeholder 2"/>
          <p:cNvSpPr>
            <a:spLocks noGrp="1"/>
          </p:cNvSpPr>
          <p:nvPr>
            <p:ph idx="1"/>
          </p:nvPr>
        </p:nvSpPr>
        <p:spPr>
          <a:xfrm>
            <a:off x="279234" y="3923771"/>
            <a:ext cx="8585531" cy="1887814"/>
          </a:xfrm>
        </p:spPr>
        <p:txBody>
          <a:bodyPr/>
          <a:lstStyle/>
          <a:p>
            <a:pPr marL="341313" lvl="1">
              <a:spcBef>
                <a:spcPts val="600"/>
              </a:spcBef>
              <a:spcAft>
                <a:spcPts val="0"/>
              </a:spcAft>
            </a:pPr>
            <a:r>
              <a:rPr lang="en-US" sz="1800" u="sng" dirty="0"/>
              <a:t>When </a:t>
            </a:r>
            <a:r>
              <a:rPr lang="en-US" sz="1800" u="sng" dirty="0" err="1"/>
              <a:t>CoBF</a:t>
            </a:r>
            <a:r>
              <a:rPr lang="en-US" sz="1800" u="sng" dirty="0"/>
              <a:t> is </a:t>
            </a:r>
            <a:r>
              <a:rPr lang="en-US" sz="1800" b="1" u="sng" dirty="0"/>
              <a:t>disabled:</a:t>
            </a:r>
          </a:p>
          <a:p>
            <a:pPr marL="682625" lvl="2">
              <a:spcBef>
                <a:spcPts val="600"/>
              </a:spcBef>
              <a:spcAft>
                <a:spcPts val="0"/>
              </a:spcAft>
            </a:pPr>
            <a:r>
              <a:rPr lang="en-US" sz="1600" dirty="0"/>
              <a:t>Each AP may form an MU-MIMO group of its associated STAs</a:t>
            </a:r>
          </a:p>
          <a:p>
            <a:pPr marL="682625" lvl="2">
              <a:spcBef>
                <a:spcPts val="600"/>
              </a:spcBef>
              <a:spcAft>
                <a:spcPts val="0"/>
              </a:spcAft>
            </a:pPr>
            <a:r>
              <a:rPr lang="en-US" sz="1600" kern="0" dirty="0"/>
              <a:t>Each AP transmits at its own time to its associated STAs</a:t>
            </a:r>
            <a:r>
              <a:rPr lang="en-US" sz="1600" dirty="0"/>
              <a:t>; i</a:t>
            </a:r>
            <a:r>
              <a:rPr lang="en-US" sz="1600" kern="0" dirty="0"/>
              <a:t>t is assumed that each AP obtains the wireless medium 50% of the time</a:t>
            </a:r>
          </a:p>
          <a:p>
            <a:pPr marL="682625" lvl="2">
              <a:spcBef>
                <a:spcPts val="600"/>
              </a:spcBef>
              <a:spcAft>
                <a:spcPts val="0"/>
              </a:spcAft>
            </a:pPr>
            <a:r>
              <a:rPr lang="en-US" sz="1600" dirty="0"/>
              <a:t>For the sake of the example, it is assumed that each STA is able to receive with good SNR at MCS9/1SS, while the AP uses 4 antennas for transmitting a total of 2STS</a:t>
            </a:r>
          </a:p>
        </p:txBody>
      </p:sp>
      <p:pic>
        <p:nvPicPr>
          <p:cNvPr id="10" name="Picture 9">
            <a:extLst>
              <a:ext uri="{FF2B5EF4-FFF2-40B4-BE49-F238E27FC236}">
                <a16:creationId xmlns:a16="http://schemas.microsoft.com/office/drawing/2014/main" id="{841CCE1E-9A31-F84F-22FF-DC44B596E370}"/>
              </a:ext>
            </a:extLst>
          </p:cNvPr>
          <p:cNvPicPr>
            <a:picLocks noChangeAspect="1"/>
          </p:cNvPicPr>
          <p:nvPr/>
        </p:nvPicPr>
        <p:blipFill>
          <a:blip r:embed="rId3"/>
          <a:stretch>
            <a:fillRect/>
          </a:stretch>
        </p:blipFill>
        <p:spPr>
          <a:xfrm>
            <a:off x="1074655" y="2113773"/>
            <a:ext cx="7293778" cy="1640911"/>
          </a:xfrm>
          <a:prstGeom prst="rect">
            <a:avLst/>
          </a:prstGeom>
        </p:spPr>
      </p:pic>
    </p:spTree>
    <p:extLst>
      <p:ext uri="{BB962C8B-B14F-4D97-AF65-F5344CB8AC3E}">
        <p14:creationId xmlns:p14="http://schemas.microsoft.com/office/powerpoint/2010/main" val="3086774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872991"/>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pic>
        <p:nvPicPr>
          <p:cNvPr id="12" name="Picture 11">
            <a:extLst>
              <a:ext uri="{FF2B5EF4-FFF2-40B4-BE49-F238E27FC236}">
                <a16:creationId xmlns:a16="http://schemas.microsoft.com/office/drawing/2014/main" id="{FDE6B532-0D2B-1F08-76B4-525B81734887}"/>
              </a:ext>
            </a:extLst>
          </p:cNvPr>
          <p:cNvPicPr>
            <a:picLocks noChangeAspect="1"/>
          </p:cNvPicPr>
          <p:nvPr/>
        </p:nvPicPr>
        <p:blipFill>
          <a:blip r:embed="rId3"/>
          <a:stretch>
            <a:fillRect/>
          </a:stretch>
        </p:blipFill>
        <p:spPr>
          <a:xfrm>
            <a:off x="802522" y="1598871"/>
            <a:ext cx="7865423" cy="1769518"/>
          </a:xfrm>
          <a:prstGeom prst="rect">
            <a:avLst/>
          </a:prstGeom>
        </p:spPr>
      </p:pic>
      <p:sp>
        <p:nvSpPr>
          <p:cNvPr id="15" name="Content Placeholder 2">
            <a:extLst>
              <a:ext uri="{FF2B5EF4-FFF2-40B4-BE49-F238E27FC236}">
                <a16:creationId xmlns:a16="http://schemas.microsoft.com/office/drawing/2014/main" id="{DC55B5C0-001F-4271-EE9F-F6EE2A222FFC}"/>
              </a:ext>
            </a:extLst>
          </p:cNvPr>
          <p:cNvSpPr txBox="1">
            <a:spLocks/>
          </p:cNvSpPr>
          <p:nvPr/>
        </p:nvSpPr>
        <p:spPr bwMode="auto">
          <a:xfrm>
            <a:off x="274556" y="3240463"/>
            <a:ext cx="8594888" cy="309434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4538" indent="-287338" algn="l" defTabSz="1084263" rtl="0" eaLnBrk="0" fontAlgn="base" hangingPunct="0">
              <a:spcBef>
                <a:spcPct val="20000"/>
              </a:spcBef>
              <a:spcAft>
                <a:spcPct val="0"/>
              </a:spcAft>
              <a:buFont typeface="Arial" panose="020B0604020202020204" pitchFamily="34" charset="0"/>
              <a:buChar char="•"/>
              <a:tabLst/>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341313" lvl="1">
              <a:spcBef>
                <a:spcPts val="600"/>
              </a:spcBef>
              <a:spcAft>
                <a:spcPts val="0"/>
              </a:spcAft>
            </a:pPr>
            <a:r>
              <a:rPr lang="en-US" sz="1600" u="sng" kern="0" dirty="0"/>
              <a:t>When </a:t>
            </a:r>
            <a:r>
              <a:rPr lang="en-US" sz="1600" u="sng" kern="0" dirty="0" err="1"/>
              <a:t>CoBF</a:t>
            </a:r>
            <a:r>
              <a:rPr lang="en-US" sz="1600" u="sng" kern="0" dirty="0"/>
              <a:t> is </a:t>
            </a:r>
            <a:r>
              <a:rPr lang="en-US" sz="1600" b="1" u="sng" kern="0" dirty="0"/>
              <a:t>activated:</a:t>
            </a:r>
          </a:p>
          <a:p>
            <a:pPr marL="682625" lvl="2">
              <a:spcBef>
                <a:spcPts val="600"/>
              </a:spcBef>
              <a:spcAft>
                <a:spcPts val="0"/>
              </a:spcAft>
            </a:pPr>
            <a:r>
              <a:rPr lang="en-US" sz="1400" dirty="0"/>
              <a:t>Both AP1 &amp; AP2 transmit </a:t>
            </a:r>
            <a:r>
              <a:rPr lang="en-US" sz="1400" u="sng" dirty="0"/>
              <a:t>simultaneously</a:t>
            </a:r>
            <a:r>
              <a:rPr lang="en-US" sz="1400" dirty="0"/>
              <a:t> to their associated STAs while creating null to the other AP’s STAs, hence b</a:t>
            </a:r>
            <a:r>
              <a:rPr lang="en-US" sz="1400" dirty="0">
                <a:latin typeface="+mn-lt"/>
                <a:ea typeface="ＭＳ Ｐゴシック" charset="-128"/>
              </a:rPr>
              <a:t>oth APs obtain the wireless medium 100% of the time</a:t>
            </a:r>
          </a:p>
          <a:p>
            <a:pPr marL="682625" lvl="2" indent="-228600">
              <a:spcBef>
                <a:spcPts val="600"/>
              </a:spcBef>
              <a:spcAft>
                <a:spcPts val="0"/>
              </a:spcAft>
              <a:buChar char="•"/>
            </a:pPr>
            <a:r>
              <a:rPr lang="en-US" sz="1400" dirty="0">
                <a:latin typeface="+mn-lt"/>
                <a:ea typeface="ＭＳ Ｐゴシック" charset="-128"/>
              </a:rPr>
              <a:t>Since each AP “wastes” 2STS for creating the nulls towards the other AP’s STAs, the SNR at the STA’s receivers is degraded (compared with the), hence it is assumed roughly (under worst case conditions) that 2MCSs are reduced compared to the non-</a:t>
            </a:r>
            <a:r>
              <a:rPr lang="en-US" sz="1400" dirty="0" err="1">
                <a:latin typeface="+mn-lt"/>
                <a:ea typeface="ＭＳ Ｐゴシック" charset="-128"/>
              </a:rPr>
              <a:t>CoBF</a:t>
            </a:r>
            <a:r>
              <a:rPr lang="en-US" sz="1400" dirty="0">
                <a:latin typeface="+mn-lt"/>
                <a:ea typeface="ＭＳ Ｐゴシック" charset="-128"/>
              </a:rPr>
              <a:t> operation; hence, for the sake of the example each STA receives with MCS7/1SS</a:t>
            </a:r>
          </a:p>
          <a:p>
            <a:pPr marL="682625" lvl="2">
              <a:spcBef>
                <a:spcPts val="600"/>
              </a:spcBef>
              <a:spcAft>
                <a:spcPts val="0"/>
              </a:spcAft>
            </a:pPr>
            <a:r>
              <a:rPr lang="en-US" sz="1400" kern="0" dirty="0"/>
              <a:t>For simplifying the example, the illustration does not show any MAC overheads (such as Backoffs, SIFS, </a:t>
            </a:r>
            <a:r>
              <a:rPr lang="en-US" sz="1400" kern="0" dirty="0" err="1"/>
              <a:t>Blockack</a:t>
            </a:r>
            <a:r>
              <a:rPr lang="en-US" sz="1400" kern="0" dirty="0"/>
              <a:t>, etc.); these overheads will be analyzed in next slides</a:t>
            </a:r>
          </a:p>
          <a:p>
            <a:pPr marL="682625" lvl="2">
              <a:spcBef>
                <a:spcPts val="600"/>
              </a:spcBef>
              <a:spcAft>
                <a:spcPts val="0"/>
              </a:spcAft>
            </a:pPr>
            <a:r>
              <a:rPr lang="en-US" sz="1400" dirty="0">
                <a:latin typeface="+mn-lt"/>
                <a:ea typeface="ＭＳ Ｐゴシック" charset="-128"/>
              </a:rPr>
              <a:t>The </a:t>
            </a:r>
            <a:r>
              <a:rPr lang="pt-BR" sz="1400" dirty="0">
                <a:latin typeface="+mn-lt"/>
                <a:ea typeface="ＭＳ Ｐゴシック" charset="-128"/>
              </a:rPr>
              <a:t>theoretic CoBF Gain in this example (excluding MAC overhead) is:</a:t>
            </a:r>
          </a:p>
          <a:p>
            <a:pPr marL="1025525" lvl="3">
              <a:spcBef>
                <a:spcPts val="0"/>
              </a:spcBef>
              <a:spcAft>
                <a:spcPts val="0"/>
              </a:spcAft>
            </a:pPr>
            <a:r>
              <a:rPr lang="pt-BR" sz="1400" dirty="0">
                <a:latin typeface="+mn-lt"/>
                <a:ea typeface="ＭＳ Ｐゴシック" charset="-128"/>
              </a:rPr>
              <a:t>x2 (since both APs transmit simultaneously)</a:t>
            </a:r>
          </a:p>
          <a:p>
            <a:pPr marL="1025525" lvl="3">
              <a:spcBef>
                <a:spcPts val="0"/>
              </a:spcBef>
              <a:spcAft>
                <a:spcPts val="0"/>
              </a:spcAft>
            </a:pPr>
            <a:r>
              <a:rPr lang="pt-BR" sz="1400" dirty="0">
                <a:latin typeface="+mn-lt"/>
                <a:ea typeface="ＭＳ Ｐゴシック" charset="-128"/>
              </a:rPr>
              <a:t>x0.75 (MCS9</a:t>
            </a:r>
            <a:r>
              <a:rPr lang="pt-BR" sz="1400" dirty="0">
                <a:latin typeface="+mn-lt"/>
                <a:ea typeface="ＭＳ Ｐゴシック" charset="-128"/>
                <a:sym typeface="Wingdings" panose="05000000000000000000" pitchFamily="2" charset="2"/>
              </a:rPr>
              <a:t>MCS7 reduction)</a:t>
            </a:r>
          </a:p>
          <a:p>
            <a:pPr marL="1025525" lvl="3">
              <a:spcBef>
                <a:spcPts val="0"/>
              </a:spcBef>
              <a:spcAft>
                <a:spcPts val="0"/>
              </a:spcAft>
            </a:pPr>
            <a:r>
              <a:rPr lang="pt-BR" sz="1400" b="1" dirty="0">
                <a:sym typeface="Wingdings" panose="05000000000000000000" pitchFamily="2" charset="2"/>
              </a:rPr>
              <a:t>Total gain is 2*0.75 </a:t>
            </a:r>
            <a:r>
              <a:rPr lang="pt-BR" sz="1400" b="1" dirty="0">
                <a:latin typeface="+mn-lt"/>
                <a:ea typeface="ＭＳ Ｐゴシック" charset="-128"/>
              </a:rPr>
              <a:t>= ~1.5  </a:t>
            </a:r>
            <a:r>
              <a:rPr lang="pt-BR" sz="1400" b="1" dirty="0">
                <a:latin typeface="+mn-lt"/>
                <a:ea typeface="ＭＳ Ｐゴシック" charset="-128"/>
                <a:sym typeface="Wingdings" panose="05000000000000000000" pitchFamily="2" charset="2"/>
              </a:rPr>
              <a:t> roughly between </a:t>
            </a:r>
            <a:r>
              <a:rPr lang="pt-BR" sz="1400" b="1" dirty="0">
                <a:latin typeface="+mn-lt"/>
                <a:ea typeface="ＭＳ Ｐゴシック" charset="-128"/>
              </a:rPr>
              <a:t>40-50%</a:t>
            </a:r>
          </a:p>
          <a:p>
            <a:pPr marL="682625" lvl="2">
              <a:spcBef>
                <a:spcPts val="600"/>
              </a:spcBef>
              <a:spcAft>
                <a:spcPts val="0"/>
              </a:spcAft>
            </a:pPr>
            <a:endParaRPr lang="en-US" sz="1400" dirty="0"/>
          </a:p>
        </p:txBody>
      </p:sp>
    </p:spTree>
    <p:extLst>
      <p:ext uri="{BB962C8B-B14F-4D97-AF65-F5344CB8AC3E}">
        <p14:creationId xmlns:p14="http://schemas.microsoft.com/office/powerpoint/2010/main" val="317956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882417"/>
            <a:ext cx="7772400" cy="533400"/>
          </a:xfrm>
        </p:spPr>
        <p:txBody>
          <a:bodyPr/>
          <a:lstStyle/>
          <a:p>
            <a:pPr lvl="0"/>
            <a:r>
              <a:rPr lang="en-US" sz="2400" u="sng" dirty="0" err="1"/>
              <a:t>CoBF</a:t>
            </a:r>
            <a:r>
              <a:rPr lang="en-US" sz="2400" u="sng" dirty="0"/>
              <a:t> Use-Cases</a:t>
            </a:r>
            <a:br>
              <a:rPr lang="en-US" sz="2400" dirty="0"/>
            </a:br>
            <a:r>
              <a:rPr lang="en-US" sz="2000" dirty="0"/>
              <a:t>USE CASE A</a:t>
            </a:r>
            <a:r>
              <a:rPr lang="en-US" sz="2000" baseline="-25000" dirty="0"/>
              <a:t>1</a:t>
            </a:r>
            <a:r>
              <a:rPr lang="en-US" sz="2000" dirty="0"/>
              <a:t> – 4 STAs with Two Antenna</a:t>
            </a:r>
            <a:endParaRPr lang="zh-CN" altLang="en-US" sz="2000" dirty="0"/>
          </a:p>
        </p:txBody>
      </p:sp>
      <p:sp>
        <p:nvSpPr>
          <p:cNvPr id="3" name="Content Placeholder 2"/>
          <p:cNvSpPr>
            <a:spLocks noGrp="1"/>
          </p:cNvSpPr>
          <p:nvPr>
            <p:ph idx="1"/>
          </p:nvPr>
        </p:nvSpPr>
        <p:spPr>
          <a:xfrm>
            <a:off x="215245" y="1688183"/>
            <a:ext cx="4243633" cy="4438229"/>
          </a:xfrm>
        </p:spPr>
        <p:txBody>
          <a:bodyPr/>
          <a:lstStyle/>
          <a:p>
            <a:pPr marL="341313" lvl="1">
              <a:spcAft>
                <a:spcPts val="0"/>
              </a:spcAft>
            </a:pPr>
            <a:r>
              <a:rPr lang="en-US" sz="1800" dirty="0"/>
              <a:t>In this use case each STA has two RX antennas.</a:t>
            </a:r>
          </a:p>
          <a:p>
            <a:pPr marL="341313" lvl="1">
              <a:spcAft>
                <a:spcPts val="0"/>
              </a:spcAft>
            </a:pPr>
            <a:r>
              <a:rPr lang="en-US" sz="1800" dirty="0"/>
              <a:t>Each AP uses its four antennas to transmit a total of 4 STS, the same way as in Use Case A</a:t>
            </a:r>
          </a:p>
          <a:p>
            <a:pPr marL="341313" lvl="1">
              <a:spcAft>
                <a:spcPts val="0"/>
              </a:spcAft>
            </a:pPr>
            <a:r>
              <a:rPr lang="en-US" sz="1800" dirty="0"/>
              <a:t>However, performing the nulling in this use case requires one of the following options to be supported:</a:t>
            </a:r>
          </a:p>
          <a:p>
            <a:pPr marL="682625" lvl="2">
              <a:spcAft>
                <a:spcPts val="0"/>
              </a:spcAft>
            </a:pPr>
            <a:r>
              <a:rPr lang="en-US" sz="1600" b="1" dirty="0"/>
              <a:t>Option 1:</a:t>
            </a:r>
            <a:r>
              <a:rPr lang="en-US" sz="1600" dirty="0"/>
              <a:t> via Joint Sounding to allow Partial-Rank-Nulling (the STAs need to support a CSI Report of 8x2)</a:t>
            </a:r>
          </a:p>
          <a:p>
            <a:pPr marL="682625" lvl="2">
              <a:spcAft>
                <a:spcPts val="0"/>
              </a:spcAft>
            </a:pPr>
            <a:r>
              <a:rPr lang="en-US" sz="1600" b="1" dirty="0"/>
              <a:t>Option 2:</a:t>
            </a:r>
            <a:r>
              <a:rPr lang="en-US" sz="1600" dirty="0"/>
              <a:t> STAs may disable their secondary RX path when performing </a:t>
            </a:r>
            <a:r>
              <a:rPr lang="en-US" sz="1600" dirty="0" err="1"/>
              <a:t>CoBF</a:t>
            </a:r>
            <a:r>
              <a:rPr lang="en-US" sz="1600" dirty="0"/>
              <a:t> (requires additional signaling to be defined as part of 11bn)</a:t>
            </a:r>
          </a:p>
        </p:txBody>
      </p:sp>
      <p:pic>
        <p:nvPicPr>
          <p:cNvPr id="4" name="Picture 3">
            <a:extLst>
              <a:ext uri="{FF2B5EF4-FFF2-40B4-BE49-F238E27FC236}">
                <a16:creationId xmlns:a16="http://schemas.microsoft.com/office/drawing/2014/main" id="{EF4A54C8-6188-BDC2-2BCF-46FFFB1C8F4F}"/>
              </a:ext>
            </a:extLst>
          </p:cNvPr>
          <p:cNvPicPr>
            <a:picLocks noChangeAspect="1"/>
          </p:cNvPicPr>
          <p:nvPr/>
        </p:nvPicPr>
        <p:blipFill>
          <a:blip r:embed="rId3"/>
          <a:stretch>
            <a:fillRect/>
          </a:stretch>
        </p:blipFill>
        <p:spPr>
          <a:xfrm>
            <a:off x="4572000" y="1940811"/>
            <a:ext cx="4129088" cy="3351848"/>
          </a:xfrm>
          <a:prstGeom prst="rect">
            <a:avLst/>
          </a:prstGeom>
        </p:spPr>
      </p:pic>
    </p:spTree>
    <p:extLst>
      <p:ext uri="{BB962C8B-B14F-4D97-AF65-F5344CB8AC3E}">
        <p14:creationId xmlns:p14="http://schemas.microsoft.com/office/powerpoint/2010/main" val="4178127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A</a:t>
            </a:r>
            <a:r>
              <a:rPr lang="en-US" sz="2000" baseline="-25000" dirty="0"/>
              <a:t>1</a:t>
            </a:r>
            <a:r>
              <a:rPr lang="en-US" sz="2000" dirty="0"/>
              <a:t> – 4 STAs with Two Antenna</a:t>
            </a:r>
            <a:endParaRPr lang="zh-CN" altLang="en-US" sz="2000" dirty="0"/>
          </a:p>
        </p:txBody>
      </p:sp>
      <p:pic>
        <p:nvPicPr>
          <p:cNvPr id="8" name="Picture 7">
            <a:extLst>
              <a:ext uri="{FF2B5EF4-FFF2-40B4-BE49-F238E27FC236}">
                <a16:creationId xmlns:a16="http://schemas.microsoft.com/office/drawing/2014/main" id="{4D61F200-C302-EFEC-8B56-AA247DD449F1}"/>
              </a:ext>
            </a:extLst>
          </p:cNvPr>
          <p:cNvPicPr>
            <a:picLocks noChangeAspect="1"/>
          </p:cNvPicPr>
          <p:nvPr/>
        </p:nvPicPr>
        <p:blipFill>
          <a:blip r:embed="rId3"/>
          <a:stretch>
            <a:fillRect/>
          </a:stretch>
        </p:blipFill>
        <p:spPr>
          <a:xfrm>
            <a:off x="2289208" y="1738972"/>
            <a:ext cx="5076695" cy="1933229"/>
          </a:xfrm>
          <a:prstGeom prst="rect">
            <a:avLst/>
          </a:prstGeom>
        </p:spPr>
      </p:pic>
      <p:sp>
        <p:nvSpPr>
          <p:cNvPr id="12" name="Content Placeholder 2">
            <a:extLst>
              <a:ext uri="{FF2B5EF4-FFF2-40B4-BE49-F238E27FC236}">
                <a16:creationId xmlns:a16="http://schemas.microsoft.com/office/drawing/2014/main" id="{12AC21CF-8EE5-A981-FCF5-7FFE0485DDB5}"/>
              </a:ext>
            </a:extLst>
          </p:cNvPr>
          <p:cNvSpPr>
            <a:spLocks noGrp="1"/>
          </p:cNvSpPr>
          <p:nvPr>
            <p:ph idx="1"/>
          </p:nvPr>
        </p:nvSpPr>
        <p:spPr>
          <a:xfrm>
            <a:off x="149044" y="3667949"/>
            <a:ext cx="8845911" cy="2619730"/>
          </a:xfrm>
        </p:spPr>
        <p:txBody>
          <a:bodyPr/>
          <a:lstStyle/>
          <a:p>
            <a:pPr marL="341313" lvl="1">
              <a:spcBef>
                <a:spcPts val="300"/>
              </a:spcBef>
              <a:spcAft>
                <a:spcPts val="0"/>
              </a:spcAft>
            </a:pPr>
            <a:r>
              <a:rPr lang="en-US" sz="1600" u="sng" dirty="0"/>
              <a:t>When </a:t>
            </a:r>
            <a:r>
              <a:rPr lang="en-US" sz="1600" u="sng" dirty="0" err="1"/>
              <a:t>CoBF</a:t>
            </a:r>
            <a:r>
              <a:rPr lang="en-US" sz="1600" u="sng" dirty="0"/>
              <a:t> is </a:t>
            </a:r>
            <a:r>
              <a:rPr lang="en-US" sz="1600" b="1" u="sng" dirty="0"/>
              <a:t>disabled:</a:t>
            </a:r>
          </a:p>
          <a:p>
            <a:pPr marL="682625" lvl="2">
              <a:spcBef>
                <a:spcPts val="300"/>
              </a:spcBef>
              <a:spcAft>
                <a:spcPts val="0"/>
              </a:spcAft>
            </a:pPr>
            <a:r>
              <a:rPr lang="en-US" sz="1400" dirty="0"/>
              <a:t>As opposed to Use-Case A, each STA is allocated </a:t>
            </a:r>
            <a:r>
              <a:rPr lang="en-US" sz="1400" u="sng" dirty="0"/>
              <a:t>2STS</a:t>
            </a:r>
            <a:r>
              <a:rPr lang="en-US" sz="1400" dirty="0"/>
              <a:t> within the MU-MIMO group</a:t>
            </a:r>
          </a:p>
          <a:p>
            <a:pPr marL="682625" lvl="2">
              <a:spcBef>
                <a:spcPts val="300"/>
              </a:spcBef>
              <a:spcAft>
                <a:spcPts val="0"/>
              </a:spcAft>
            </a:pPr>
            <a:r>
              <a:rPr lang="en-US" sz="1400" dirty="0"/>
              <a:t>However, since each AP now uses its four antennas for transmitting a </a:t>
            </a:r>
            <a:r>
              <a:rPr lang="en-US" sz="1400" u="sng" dirty="0"/>
              <a:t>total of 4STS </a:t>
            </a:r>
            <a:r>
              <a:rPr lang="en-US" sz="1400" dirty="0"/>
              <a:t>(as opposed to 2STS in Use-Case A), the MCS is degraded compared with the Non-</a:t>
            </a:r>
            <a:r>
              <a:rPr lang="en-US" sz="1400" dirty="0" err="1"/>
              <a:t>CoBF</a:t>
            </a:r>
            <a:r>
              <a:rPr lang="en-US" sz="1400" dirty="0"/>
              <a:t> option in Use-Case A, hence it is assumed that each STA is able to receive with good SNR at </a:t>
            </a:r>
            <a:r>
              <a:rPr lang="en-US" sz="1400" u="sng" dirty="0"/>
              <a:t>MCS7/2SS</a:t>
            </a:r>
          </a:p>
          <a:p>
            <a:pPr marL="341313" lvl="1">
              <a:spcBef>
                <a:spcPts val="300"/>
              </a:spcBef>
              <a:spcAft>
                <a:spcPts val="0"/>
              </a:spcAft>
            </a:pPr>
            <a:r>
              <a:rPr lang="en-US" sz="1600" u="sng" kern="0" dirty="0"/>
              <a:t>When </a:t>
            </a:r>
            <a:r>
              <a:rPr lang="en-US" sz="1600" u="sng" kern="0" dirty="0" err="1"/>
              <a:t>CoBF</a:t>
            </a:r>
            <a:r>
              <a:rPr lang="en-US" sz="1600" u="sng" kern="0" dirty="0"/>
              <a:t> is </a:t>
            </a:r>
            <a:r>
              <a:rPr lang="en-US" sz="1600" b="1" u="sng" kern="0" dirty="0"/>
              <a:t>activated:</a:t>
            </a:r>
          </a:p>
          <a:p>
            <a:pPr marL="682625" lvl="2">
              <a:spcBef>
                <a:spcPts val="300"/>
              </a:spcBef>
              <a:spcAft>
                <a:spcPts val="0"/>
              </a:spcAft>
            </a:pPr>
            <a:r>
              <a:rPr lang="en-US" sz="1400" dirty="0"/>
              <a:t>Same scheme used for </a:t>
            </a:r>
            <a:r>
              <a:rPr lang="en-US" sz="1400" dirty="0" err="1"/>
              <a:t>CoBF</a:t>
            </a:r>
            <a:r>
              <a:rPr lang="en-US" sz="1400" dirty="0"/>
              <a:t> as in Use-Case A (MCS7/1SS per STA)</a:t>
            </a:r>
          </a:p>
          <a:p>
            <a:pPr marL="682625" lvl="2">
              <a:spcBef>
                <a:spcPts val="300"/>
              </a:spcBef>
              <a:spcAft>
                <a:spcPts val="0"/>
              </a:spcAft>
            </a:pPr>
            <a:r>
              <a:rPr lang="en-US" sz="1400" dirty="0">
                <a:latin typeface="+mn-lt"/>
                <a:ea typeface="ＭＳ Ｐゴシック" charset="-128"/>
              </a:rPr>
              <a:t>No theoretic </a:t>
            </a:r>
            <a:r>
              <a:rPr lang="pt-BR" sz="1400" dirty="0">
                <a:latin typeface="+mn-lt"/>
                <a:ea typeface="ＭＳ Ｐゴシック" charset="-128"/>
              </a:rPr>
              <a:t>CoBF Gain:</a:t>
            </a:r>
          </a:p>
          <a:p>
            <a:pPr marL="1025525" lvl="3">
              <a:spcBef>
                <a:spcPts val="300"/>
              </a:spcBef>
              <a:spcAft>
                <a:spcPts val="0"/>
              </a:spcAft>
            </a:pPr>
            <a:r>
              <a:rPr lang="pt-BR" sz="1400" dirty="0">
                <a:latin typeface="+mn-lt"/>
                <a:ea typeface="ＭＳ Ｐゴシック" charset="-128"/>
              </a:rPr>
              <a:t>x2 over time is evened out by 1SS (CoBF) instead of 2SS (no CoBF)</a:t>
            </a:r>
          </a:p>
          <a:p>
            <a:pPr marL="1025525" lvl="3">
              <a:spcBef>
                <a:spcPts val="300"/>
              </a:spcBef>
              <a:spcAft>
                <a:spcPts val="0"/>
              </a:spcAft>
            </a:pPr>
            <a:r>
              <a:rPr lang="pt-BR" sz="1400" dirty="0">
                <a:latin typeface="+mn-lt"/>
                <a:ea typeface="ＭＳ Ｐゴシック" charset="-128"/>
              </a:rPr>
              <a:t>MCS7 used in both modes (CoBF disabled/activated)</a:t>
            </a:r>
            <a:endParaRPr lang="pt-BR" sz="1400" dirty="0">
              <a:latin typeface="+mn-lt"/>
              <a:ea typeface="ＭＳ Ｐゴシック" charset="-128"/>
              <a:sym typeface="Wingdings" panose="05000000000000000000" pitchFamily="2" charset="2"/>
            </a:endParaRPr>
          </a:p>
        </p:txBody>
      </p:sp>
    </p:spTree>
    <p:extLst>
      <p:ext uri="{BB962C8B-B14F-4D97-AF65-F5344CB8AC3E}">
        <p14:creationId xmlns:p14="http://schemas.microsoft.com/office/powerpoint/2010/main" val="671620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B – 2 STAs with Two Antenna</a:t>
            </a:r>
            <a:endParaRPr lang="zh-CN" altLang="en-US" sz="2000" dirty="0"/>
          </a:p>
        </p:txBody>
      </p:sp>
      <p:pic>
        <p:nvPicPr>
          <p:cNvPr id="25" name="Picture 24">
            <a:extLst>
              <a:ext uri="{FF2B5EF4-FFF2-40B4-BE49-F238E27FC236}">
                <a16:creationId xmlns:a16="http://schemas.microsoft.com/office/drawing/2014/main" id="{F1554373-F8CD-5EBD-5125-4021C1A18063}"/>
              </a:ext>
            </a:extLst>
          </p:cNvPr>
          <p:cNvPicPr>
            <a:picLocks noChangeAspect="1"/>
          </p:cNvPicPr>
          <p:nvPr/>
        </p:nvPicPr>
        <p:blipFill>
          <a:blip r:embed="rId3"/>
          <a:stretch>
            <a:fillRect/>
          </a:stretch>
        </p:blipFill>
        <p:spPr>
          <a:xfrm>
            <a:off x="4512135" y="1863119"/>
            <a:ext cx="4265105" cy="3274124"/>
          </a:xfrm>
          <a:prstGeom prst="rect">
            <a:avLst/>
          </a:prstGeom>
        </p:spPr>
      </p:pic>
      <p:sp>
        <p:nvSpPr>
          <p:cNvPr id="26" name="Content Placeholder 2">
            <a:extLst>
              <a:ext uri="{FF2B5EF4-FFF2-40B4-BE49-F238E27FC236}">
                <a16:creationId xmlns:a16="http://schemas.microsoft.com/office/drawing/2014/main" id="{2CFD7746-FAF4-6000-30A5-A93138955F9C}"/>
              </a:ext>
            </a:extLst>
          </p:cNvPr>
          <p:cNvSpPr>
            <a:spLocks noGrp="1"/>
          </p:cNvSpPr>
          <p:nvPr>
            <p:ph idx="1"/>
          </p:nvPr>
        </p:nvSpPr>
        <p:spPr>
          <a:xfrm>
            <a:off x="593889" y="1636876"/>
            <a:ext cx="3685880" cy="4280848"/>
          </a:xfrm>
        </p:spPr>
        <p:txBody>
          <a:bodyPr/>
          <a:lstStyle/>
          <a:p>
            <a:pPr marL="341313" lvl="1">
              <a:spcAft>
                <a:spcPts val="0"/>
              </a:spcAft>
            </a:pPr>
            <a:r>
              <a:rPr lang="en-US" sz="1600" dirty="0"/>
              <a:t>This use case includes only one STA per each BSS (total of two) that is located in the overlap zone between the two BSSs.</a:t>
            </a:r>
          </a:p>
          <a:p>
            <a:pPr marL="341313" lvl="1">
              <a:spcAft>
                <a:spcPts val="0"/>
              </a:spcAft>
            </a:pPr>
            <a:r>
              <a:rPr lang="en-US" sz="1600" dirty="0"/>
              <a:t>AP1 and AP2 have four antennas each, while each STA has two antennas.</a:t>
            </a:r>
          </a:p>
          <a:p>
            <a:pPr marL="341313" lvl="1">
              <a:spcAft>
                <a:spcPts val="0"/>
              </a:spcAft>
            </a:pPr>
            <a:r>
              <a:rPr lang="en-US" sz="1600" dirty="0"/>
              <a:t>Since this scheme allows Full-Rank-Nulling it may be supported by either Joint or Sequential Sounding)</a:t>
            </a:r>
          </a:p>
          <a:p>
            <a:pPr marL="341313" lvl="1">
              <a:spcAft>
                <a:spcPts val="0"/>
              </a:spcAft>
            </a:pPr>
            <a:r>
              <a:rPr lang="en-US" sz="1600" dirty="0"/>
              <a:t>When </a:t>
            </a:r>
            <a:r>
              <a:rPr lang="en-US" sz="1600" dirty="0" err="1"/>
              <a:t>CoBF</a:t>
            </a:r>
            <a:r>
              <a:rPr lang="en-US" sz="1600" dirty="0"/>
              <a:t> is disabled, each AP serves its associated STA as a SU</a:t>
            </a:r>
          </a:p>
        </p:txBody>
      </p:sp>
    </p:spTree>
    <p:extLst>
      <p:ext uri="{BB962C8B-B14F-4D97-AF65-F5344CB8AC3E}">
        <p14:creationId xmlns:p14="http://schemas.microsoft.com/office/powerpoint/2010/main" val="2528263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B – 2 STAs with Two Antenna</a:t>
            </a:r>
            <a:endParaRPr lang="zh-CN" altLang="en-US" sz="2000" dirty="0"/>
          </a:p>
        </p:txBody>
      </p:sp>
      <p:sp>
        <p:nvSpPr>
          <p:cNvPr id="3" name="Content Placeholder 2"/>
          <p:cNvSpPr>
            <a:spLocks noGrp="1"/>
          </p:cNvSpPr>
          <p:nvPr>
            <p:ph idx="1"/>
          </p:nvPr>
        </p:nvSpPr>
        <p:spPr>
          <a:xfrm>
            <a:off x="409280" y="4490881"/>
            <a:ext cx="8325439" cy="1730809"/>
          </a:xfrm>
        </p:spPr>
        <p:txBody>
          <a:bodyPr/>
          <a:lstStyle/>
          <a:p>
            <a:pPr marL="341313" lvl="1">
              <a:spcBef>
                <a:spcPts val="600"/>
              </a:spcBef>
              <a:spcAft>
                <a:spcPts val="0"/>
              </a:spcAft>
            </a:pPr>
            <a:r>
              <a:rPr lang="en-US" sz="1600" dirty="0"/>
              <a:t>When </a:t>
            </a:r>
            <a:r>
              <a:rPr lang="en-US" sz="1600" dirty="0" err="1"/>
              <a:t>CoBF</a:t>
            </a:r>
            <a:r>
              <a:rPr lang="en-US" sz="1600" dirty="0"/>
              <a:t> is </a:t>
            </a:r>
            <a:r>
              <a:rPr lang="en-US" sz="1600" b="1" dirty="0"/>
              <a:t>disabled</a:t>
            </a:r>
            <a:r>
              <a:rPr lang="en-US" sz="1600" dirty="0"/>
              <a:t>, each AP transmit 2STS to its associated STA using its four antennas 50% of the time; assuming MCS9 for the example</a:t>
            </a:r>
          </a:p>
          <a:p>
            <a:pPr marL="341313" lvl="1">
              <a:spcBef>
                <a:spcPts val="600"/>
              </a:spcBef>
              <a:spcAft>
                <a:spcPts val="0"/>
              </a:spcAft>
            </a:pPr>
            <a:r>
              <a:rPr lang="en-US" sz="1600" dirty="0"/>
              <a:t>When </a:t>
            </a:r>
            <a:r>
              <a:rPr lang="en-US" sz="1600" dirty="0" err="1"/>
              <a:t>CoBF</a:t>
            </a:r>
            <a:r>
              <a:rPr lang="en-US" sz="1600" dirty="0"/>
              <a:t> is </a:t>
            </a:r>
            <a:r>
              <a:rPr lang="en-US" sz="1600" b="1" dirty="0"/>
              <a:t>activated</a:t>
            </a:r>
            <a:r>
              <a:rPr lang="en-US" sz="1600" dirty="0"/>
              <a:t>, both APs transmit 2STS simultaneously (100% of the time) to their associated STA while creating null to the other APs STA (using four antennas); assuming 2MCSs drop due to reduced SNR (i.e. MCS7 for the example).</a:t>
            </a:r>
          </a:p>
          <a:p>
            <a:pPr marL="341313" lvl="1">
              <a:spcBef>
                <a:spcPts val="600"/>
              </a:spcBef>
              <a:spcAft>
                <a:spcPts val="0"/>
              </a:spcAft>
            </a:pPr>
            <a:r>
              <a:rPr lang="en-US" sz="1600" b="1" u="sng" dirty="0">
                <a:latin typeface="+mn-lt"/>
                <a:ea typeface="ＭＳ Ｐゴシック" charset="-128"/>
              </a:rPr>
              <a:t>Same </a:t>
            </a:r>
            <a:r>
              <a:rPr lang="pt-BR" sz="1600" b="1" u="sng" dirty="0">
                <a:latin typeface="+mn-lt"/>
                <a:ea typeface="ＭＳ Ｐゴシック" charset="-128"/>
              </a:rPr>
              <a:t>theoretic CoBF Gain as in Use Case A</a:t>
            </a:r>
            <a:r>
              <a:rPr lang="pt-BR" sz="1600" b="1" dirty="0">
                <a:latin typeface="+mn-lt"/>
                <a:ea typeface="ＭＳ Ｐゴシック" charset="-128"/>
              </a:rPr>
              <a:t>: </a:t>
            </a:r>
            <a:r>
              <a:rPr lang="pt-BR" sz="1600" dirty="0">
                <a:latin typeface="+mn-lt"/>
                <a:ea typeface="ＭＳ Ｐゴシック" charset="-128"/>
              </a:rPr>
              <a:t>x2 x0.75 = ~1.5  </a:t>
            </a:r>
            <a:r>
              <a:rPr lang="pt-BR" sz="1600" dirty="0">
                <a:latin typeface="+mn-lt"/>
                <a:ea typeface="ＭＳ Ｐゴシック" charset="-128"/>
                <a:sym typeface="Wingdings" panose="05000000000000000000" pitchFamily="2" charset="2"/>
              </a:rPr>
              <a:t> roughly between </a:t>
            </a:r>
            <a:r>
              <a:rPr lang="pt-BR" sz="1600" dirty="0">
                <a:latin typeface="+mn-lt"/>
                <a:ea typeface="ＭＳ Ｐゴシック" charset="-128"/>
              </a:rPr>
              <a:t>40-50%</a:t>
            </a:r>
          </a:p>
          <a:p>
            <a:pPr marL="341313" lvl="1">
              <a:spcBef>
                <a:spcPts val="600"/>
              </a:spcBef>
              <a:spcAft>
                <a:spcPts val="0"/>
              </a:spcAft>
            </a:pPr>
            <a:endParaRPr lang="en-US" sz="1600" dirty="0"/>
          </a:p>
          <a:p>
            <a:pPr marL="341313" lvl="1">
              <a:spcBef>
                <a:spcPts val="600"/>
              </a:spcBef>
              <a:spcAft>
                <a:spcPts val="0"/>
              </a:spcAft>
            </a:pPr>
            <a:endParaRPr lang="en-US" sz="1600" dirty="0"/>
          </a:p>
        </p:txBody>
      </p:sp>
      <p:pic>
        <p:nvPicPr>
          <p:cNvPr id="5" name="Picture 4">
            <a:extLst>
              <a:ext uri="{FF2B5EF4-FFF2-40B4-BE49-F238E27FC236}">
                <a16:creationId xmlns:a16="http://schemas.microsoft.com/office/drawing/2014/main" id="{B872D18B-4FA7-3D69-A060-4BA766F52987}"/>
              </a:ext>
            </a:extLst>
          </p:cNvPr>
          <p:cNvPicPr>
            <a:picLocks noChangeAspect="1"/>
          </p:cNvPicPr>
          <p:nvPr/>
        </p:nvPicPr>
        <p:blipFill>
          <a:blip r:embed="rId3"/>
          <a:stretch>
            <a:fillRect/>
          </a:stretch>
        </p:blipFill>
        <p:spPr>
          <a:xfrm>
            <a:off x="2309568" y="1609530"/>
            <a:ext cx="5561814" cy="2881352"/>
          </a:xfrm>
          <a:prstGeom prst="rect">
            <a:avLst/>
          </a:prstGeom>
        </p:spPr>
      </p:pic>
    </p:spTree>
    <p:extLst>
      <p:ext uri="{BB962C8B-B14F-4D97-AF65-F5344CB8AC3E}">
        <p14:creationId xmlns:p14="http://schemas.microsoft.com/office/powerpoint/2010/main" val="383173191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2631</TotalTime>
  <Words>2383</Words>
  <Application>Microsoft Office PowerPoint</Application>
  <PresentationFormat>On-screen Show (4:3)</PresentationFormat>
  <Paragraphs>316</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Times New Roman</vt:lpstr>
      <vt:lpstr>Wingdings</vt:lpstr>
      <vt:lpstr>802-11-Submission</vt:lpstr>
      <vt:lpstr>CoBF MAC Sequence Analysis</vt:lpstr>
      <vt:lpstr>Introduction</vt:lpstr>
      <vt:lpstr>CoBF Use-Cases USE CASE A – 4 STAs with single Antenna</vt:lpstr>
      <vt:lpstr>CoBF Use-Cases USE CASE A – 4 STAs with Single Antenna</vt:lpstr>
      <vt:lpstr>CoBF Use-Cases USE CASE A – 4 STAs with Single Antenna</vt:lpstr>
      <vt:lpstr>CoBF Use-Cases USE CASE A1 – 4 STAs with Two Antenna</vt:lpstr>
      <vt:lpstr>CoBF Use-Cases USE CASE A1 – 4 STAs with Two Antenna</vt:lpstr>
      <vt:lpstr>CoBF Use-Cases USE CASE B – 2 STAs with Two Antenna</vt:lpstr>
      <vt:lpstr>CoBF Use-Cases USE CASE B – 2 STAs with Two Antenna</vt:lpstr>
      <vt:lpstr>CoBF Sequences</vt:lpstr>
      <vt:lpstr>CoBF Sequences with reduced MAC Overhead</vt:lpstr>
      <vt:lpstr>CoBF Sequences with reduced MAC Overhead</vt:lpstr>
      <vt:lpstr>CoBF Sequences with reduced MAC Overhead</vt:lpstr>
      <vt:lpstr>CoBF Sequences with reduced MAC Overhead</vt:lpstr>
      <vt:lpstr>CoBF Sequences with reduced MAC Overhead</vt:lpstr>
      <vt:lpstr>MAC Overhead Comparison</vt:lpstr>
      <vt:lpstr>MAC Overhead Comparison</vt:lpstr>
      <vt:lpstr>SP</vt:lpstr>
      <vt:lpstr>References</vt:lpstr>
    </vt:vector>
  </TitlesOfParts>
  <Company>Stanford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aepstein@maxlinear.com</dc:creator>
  <cp:lastModifiedBy>Avner Epstein</cp:lastModifiedBy>
  <cp:revision>4</cp:revision>
  <cp:lastPrinted>1998-02-10T13:28:06Z</cp:lastPrinted>
  <dcterms:created xsi:type="dcterms:W3CDTF">2013-11-12T18:41:50Z</dcterms:created>
  <dcterms:modified xsi:type="dcterms:W3CDTF">2025-05-05T08:46:38Z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(3)NCNJzTKCyPE21zKqd5U29uFaJERjZdge6WPjo0N+7VTUBPODTYN3daek1VqOyLUxutYM8p9U
oPdoeZfcmeifspp2PSCI3qwAjeZRMbF3lf0bF3h1pvrEnBuJpk47C9QV+NtMgSI4+KaCRuPg
WRfkLZminWMzRFCeci8w1dnUDDX4K3mvqng0AAzi/V0J3NiM6VMJ4OgQUaYZ2/tlMBm6Svla
w7/TCMQ7bxbpF76Mex</vt:lpwstr>
  </property>
  <property fmtid="{D5CDD505-2E9C-101B-9397-08002B2CF9AE}" pid="4" name="_2015_ms_pID_7253431">
    <vt:lpwstr>Jxy8+10HGefimn7KwllIkToF8AQK20fHjFPZVfzhmxQc8FcRJ6Jk36
cwPclsidZpw39xnO9iEwHpYwBYs4DAR9utjfWzIWWli2B4WeacGssBVj/WPR43wWxbckXBb8
VZzLJnpS5GPf7JuATBlDXdc8lsCW5UUq3RXP2yKCDnBSEHNbwXG8vMrRk/jpXGGjztuRxEfJ
sKtZJm3tlInDaush1hNK0m8j2C94H8H1NNew</vt:lpwstr>
  </property>
  <property fmtid="{D5CDD505-2E9C-101B-9397-08002B2CF9AE}" pid="5" name="_2015_ms_pID_7253432">
    <vt:lpwstr>ig==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1630398755</vt:lpwstr>
  </property>
</Properties>
</file>