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959" r:id="rId4"/>
    <p:sldId id="266" r:id="rId5"/>
    <p:sldId id="275" r:id="rId6"/>
    <p:sldId id="956" r:id="rId7"/>
    <p:sldId id="95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04" autoAdjust="0"/>
    <p:restoredTop sz="96509" autoAdjust="0"/>
  </p:normalViewPr>
  <p:slideViewPr>
    <p:cSldViewPr>
      <p:cViewPr varScale="1">
        <p:scale>
          <a:sx n="89" d="100"/>
          <a:sy n="89" d="100"/>
        </p:scale>
        <p:origin x="63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10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Hang Yang,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Hang Yang,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30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6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54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March.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0567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69504"/>
              </p:ext>
            </p:extLst>
          </p:nvPr>
        </p:nvGraphicFramePr>
        <p:xfrm>
          <a:off x="1086836" y="2941634"/>
          <a:ext cx="9897495" cy="171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8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yanghang1@ruijie.com.cn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zhongke@ruijie.com.cn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2308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Hui 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chehui@ruijie.com.cn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27899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32570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7310"/>
            <a:ext cx="10363200" cy="110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Discussion on Protection after Roaming Preparation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8383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2025-3-31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912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BF5C45D-E099-42F9-91E8-2F45679E34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A64D52-3DF7-49F2-ADF4-B58F9A368B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3276226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US" altLang="zh-CN" sz="1800" dirty="0" err="1"/>
              <a:t>TGbn</a:t>
            </a:r>
            <a:r>
              <a:rPr lang="en-US" altLang="zh-CN" sz="1800" dirty="0"/>
              <a:t> has agreed on specify several parts of the Seamless Roaming procedure: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800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Motion #283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 part of seamless roaming procedure, a non-AP MLD can initiate a roaming preparation procedure with a target AP MLD by sending a TBD request frame to its current AP MLD.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GB" altLang="zh-CN" sz="1800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Motion #335</a:t>
            </a:r>
            <a:r>
              <a:rPr lang="en-GB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After the roaming preparation request/response exchange, there is an indicated timeout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there is no successful transmission of the roaming execution request frame from the non-AP MLD within the indicated timeout, then the target AP MLD may delete all preparation information related to the non-AP MLD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 roaming preparation request for a target AP MLD is accepted in the roaming preparation response, and the non-AP MLD sends a following roaming execution request for the target AP MLD received within the indicated timeout, then the roaming execution request shall be accepted in the roaming execution response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In this contribution, we discuss some details about protection issue when target AP is waiting for roaming execution request after roaming</a:t>
            </a:r>
            <a:r>
              <a:rPr lang="zh-CN" altLang="en-US" sz="1800" dirty="0"/>
              <a:t> </a:t>
            </a:r>
            <a:r>
              <a:rPr lang="en-US" altLang="zh-CN" sz="1800" dirty="0"/>
              <a:t>preparation</a:t>
            </a:r>
            <a:r>
              <a:rPr lang="zh-CN" altLang="en-US" sz="1800" dirty="0"/>
              <a:t> </a:t>
            </a:r>
            <a:r>
              <a:rPr lang="en-US" altLang="zh-CN" sz="1800" dirty="0"/>
              <a:t>Request/Response</a:t>
            </a:r>
            <a:r>
              <a:rPr lang="zh-CN" altLang="en-US" sz="1800" dirty="0"/>
              <a:t> </a:t>
            </a:r>
            <a:r>
              <a:rPr lang="en-US" altLang="zh-CN" sz="1800" dirty="0"/>
              <a:t>exchange.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99D83B-B7A9-4912-8FA3-ACB6721412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1FD576D1-458B-456B-9EF8-F348D538E9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4E87F733-35EC-457A-A325-4360D445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553" y="518939"/>
            <a:ext cx="10361084" cy="1065213"/>
          </a:xfrm>
        </p:spPr>
        <p:txBody>
          <a:bodyPr/>
          <a:lstStyle/>
          <a:p>
            <a:r>
              <a:rPr lang="en-US" altLang="zh-CN" dirty="0"/>
              <a:t>Case 1 - Execution via Target AP</a:t>
            </a:r>
            <a:endParaRPr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F24FFE-9646-46F8-AB7E-039B3D8A0E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20402861-E2C4-48B6-8797-C16B61C7D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BCBD6081-0932-49A2-B1A5-BF1D94DFD6BA}"/>
              </a:ext>
            </a:extLst>
          </p:cNvPr>
          <p:cNvSpPr txBox="1"/>
          <p:nvPr/>
        </p:nvSpPr>
        <p:spPr>
          <a:xfrm>
            <a:off x="1977124" y="642359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链路设置完成</a:t>
            </a:r>
          </a:p>
        </p:txBody>
      </p: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BFC9225E-283A-4D28-8A06-EF07D59F2537}"/>
              </a:ext>
            </a:extLst>
          </p:cNvPr>
          <p:cNvCxnSpPr>
            <a:cxnSpLocks/>
          </p:cNvCxnSpPr>
          <p:nvPr/>
        </p:nvCxnSpPr>
        <p:spPr>
          <a:xfrm flipV="1">
            <a:off x="6110352" y="2906233"/>
            <a:ext cx="0" cy="35538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812EEB67-7751-4F97-A7CF-5A32F73174D8}"/>
              </a:ext>
            </a:extLst>
          </p:cNvPr>
          <p:cNvCxnSpPr>
            <a:cxnSpLocks/>
          </p:cNvCxnSpPr>
          <p:nvPr/>
        </p:nvCxnSpPr>
        <p:spPr>
          <a:xfrm flipV="1">
            <a:off x="3705883" y="2931572"/>
            <a:ext cx="0" cy="35538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2CFFD821-9193-4244-B377-12CCC08A3FBC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2536469" y="4282956"/>
            <a:ext cx="73770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144C7637-EDEF-404F-A6AF-558667379E42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2536469" y="5043956"/>
            <a:ext cx="7377038" cy="168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7D7D71DA-D0C8-46DF-845C-580AAC64B5C5}"/>
              </a:ext>
            </a:extLst>
          </p:cNvPr>
          <p:cNvSpPr/>
          <p:nvPr/>
        </p:nvSpPr>
        <p:spPr>
          <a:xfrm>
            <a:off x="3003070" y="4082466"/>
            <a:ext cx="496688" cy="1087253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66B64584-B3EA-4237-BA44-FF8EEDF30EB9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2536469" y="5763992"/>
            <a:ext cx="73223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49D5F1F1-B388-4094-B7A4-7F6ACD336C16}"/>
              </a:ext>
            </a:extLst>
          </p:cNvPr>
          <p:cNvSpPr/>
          <p:nvPr/>
        </p:nvSpPr>
        <p:spPr>
          <a:xfrm>
            <a:off x="1775520" y="5563500"/>
            <a:ext cx="760949" cy="40098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Roam</a:t>
            </a: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STA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08AD73DA-0C2D-4B5E-BEB1-97140A848336}"/>
              </a:ext>
            </a:extLst>
          </p:cNvPr>
          <p:cNvSpPr/>
          <p:nvPr/>
        </p:nvSpPr>
        <p:spPr>
          <a:xfrm>
            <a:off x="1775520" y="4843465"/>
            <a:ext cx="760949" cy="40098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Current AP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C3C1020-69E5-4CC4-A158-0B6FEBEC3C79}"/>
              </a:ext>
            </a:extLst>
          </p:cNvPr>
          <p:cNvSpPr/>
          <p:nvPr/>
        </p:nvSpPr>
        <p:spPr>
          <a:xfrm>
            <a:off x="1775520" y="4082465"/>
            <a:ext cx="760949" cy="40098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Target AP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29053556-5959-4558-9CA4-B96EAD3A545B}"/>
              </a:ext>
            </a:extLst>
          </p:cNvPr>
          <p:cNvCxnSpPr>
            <a:cxnSpLocks/>
          </p:cNvCxnSpPr>
          <p:nvPr/>
        </p:nvCxnSpPr>
        <p:spPr>
          <a:xfrm flipV="1">
            <a:off x="2869123" y="5043957"/>
            <a:ext cx="0" cy="715600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文本框 40">
            <a:extLst>
              <a:ext uri="{FF2B5EF4-FFF2-40B4-BE49-F238E27FC236}">
                <a16:creationId xmlns:a16="http://schemas.microsoft.com/office/drawing/2014/main" id="{98E511E8-C4C1-477D-A8DB-83D439DDDAE2}"/>
              </a:ext>
            </a:extLst>
          </p:cNvPr>
          <p:cNvSpPr txBox="1"/>
          <p:nvPr/>
        </p:nvSpPr>
        <p:spPr>
          <a:xfrm>
            <a:off x="2521231" y="5777357"/>
            <a:ext cx="6980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tx1"/>
                </a:solidFill>
              </a:rPr>
              <a:t>1.Prep. Request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68B0AE7B-31B6-45C8-9A48-545F6E935312}"/>
              </a:ext>
            </a:extLst>
          </p:cNvPr>
          <p:cNvSpPr txBox="1"/>
          <p:nvPr/>
        </p:nvSpPr>
        <p:spPr>
          <a:xfrm rot="16200000">
            <a:off x="3417149" y="5192024"/>
            <a:ext cx="87333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/>
              <a:t>4</a:t>
            </a:r>
            <a:r>
              <a:rPr lang="en-US" altLang="zh-CN" sz="1050" dirty="0">
                <a:solidFill>
                  <a:schemeClr val="tx1"/>
                </a:solidFill>
              </a:rPr>
              <a:t>.</a:t>
            </a:r>
            <a:r>
              <a:rPr lang="en-US" altLang="zh-CN" sz="1050" dirty="0"/>
              <a:t>Link Setup</a:t>
            </a:r>
          </a:p>
          <a:p>
            <a:pPr algn="ctr"/>
            <a:r>
              <a:rPr lang="en-US" altLang="zh-CN" sz="1050" dirty="0"/>
              <a:t> Response</a:t>
            </a:r>
          </a:p>
        </p:txBody>
      </p:sp>
      <p:sp>
        <p:nvSpPr>
          <p:cNvPr id="43" name="箭头: 右 42">
            <a:extLst>
              <a:ext uri="{FF2B5EF4-FFF2-40B4-BE49-F238E27FC236}">
                <a16:creationId xmlns:a16="http://schemas.microsoft.com/office/drawing/2014/main" id="{55656573-98EE-4208-A3DF-2039D71F113B}"/>
              </a:ext>
            </a:extLst>
          </p:cNvPr>
          <p:cNvSpPr/>
          <p:nvPr/>
        </p:nvSpPr>
        <p:spPr>
          <a:xfrm rot="5400000">
            <a:off x="4629476" y="4449894"/>
            <a:ext cx="693304" cy="1881431"/>
          </a:xfrm>
          <a:prstGeom prst="rightArrow">
            <a:avLst>
              <a:gd name="adj1" fmla="val 90961"/>
              <a:gd name="adj2" fmla="val 2986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6FF18C4-AF57-4DCA-A979-100F8CC69399}"/>
              </a:ext>
            </a:extLst>
          </p:cNvPr>
          <p:cNvSpPr txBox="1"/>
          <p:nvPr/>
        </p:nvSpPr>
        <p:spPr>
          <a:xfrm>
            <a:off x="4057488" y="5231353"/>
            <a:ext cx="186886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5.DL data from AP1</a:t>
            </a: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44033E64-0427-44D1-BE69-86C1C20987D8}"/>
              </a:ext>
            </a:extLst>
          </p:cNvPr>
          <p:cNvCxnSpPr>
            <a:cxnSpLocks/>
          </p:cNvCxnSpPr>
          <p:nvPr/>
        </p:nvCxnSpPr>
        <p:spPr>
          <a:xfrm flipV="1">
            <a:off x="3157591" y="4282957"/>
            <a:ext cx="0" cy="751387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22663BE9-C794-4892-B88C-903F02AF61C0}"/>
              </a:ext>
            </a:extLst>
          </p:cNvPr>
          <p:cNvCxnSpPr>
            <a:cxnSpLocks/>
          </p:cNvCxnSpPr>
          <p:nvPr/>
        </p:nvCxnSpPr>
        <p:spPr>
          <a:xfrm flipH="1">
            <a:off x="3317037" y="4302135"/>
            <a:ext cx="9408" cy="74182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57641A9A-6F20-4ABB-99DB-B2EB2539A937}"/>
              </a:ext>
            </a:extLst>
          </p:cNvPr>
          <p:cNvSpPr txBox="1"/>
          <p:nvPr/>
        </p:nvSpPr>
        <p:spPr>
          <a:xfrm>
            <a:off x="4108138" y="6246113"/>
            <a:ext cx="16071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Timeout</a:t>
            </a:r>
            <a:endParaRPr lang="zh-CN" alt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5265D25D-8ECF-41CB-83D4-2BFC5A3E92BD}"/>
              </a:ext>
            </a:extLst>
          </p:cNvPr>
          <p:cNvSpPr txBox="1"/>
          <p:nvPr/>
        </p:nvSpPr>
        <p:spPr>
          <a:xfrm>
            <a:off x="2706752" y="3707211"/>
            <a:ext cx="107525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2.Link Setup &amp;</a:t>
            </a:r>
            <a:br>
              <a:rPr lang="en-US" altLang="zh-CN" sz="1050" dirty="0">
                <a:solidFill>
                  <a:schemeClr val="tx1"/>
                </a:solidFill>
              </a:rPr>
            </a:br>
            <a:r>
              <a:rPr lang="en-US" altLang="zh-CN" sz="1050" dirty="0">
                <a:solidFill>
                  <a:schemeClr val="tx1"/>
                </a:solidFill>
              </a:rPr>
              <a:t>context transfer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F45B8162-4ED6-473F-9CF0-91867546D0C5}"/>
              </a:ext>
            </a:extLst>
          </p:cNvPr>
          <p:cNvSpPr/>
          <p:nvPr/>
        </p:nvSpPr>
        <p:spPr>
          <a:xfrm>
            <a:off x="6612749" y="4158304"/>
            <a:ext cx="458163" cy="971284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38AA5DB5-C758-4A83-9D6E-7681481F5B16}"/>
              </a:ext>
            </a:extLst>
          </p:cNvPr>
          <p:cNvCxnSpPr>
            <a:cxnSpLocks/>
          </p:cNvCxnSpPr>
          <p:nvPr/>
        </p:nvCxnSpPr>
        <p:spPr>
          <a:xfrm flipV="1">
            <a:off x="6745997" y="4305107"/>
            <a:ext cx="0" cy="730662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015C2CAB-CE23-4966-8C7B-133311AAC503}"/>
              </a:ext>
            </a:extLst>
          </p:cNvPr>
          <p:cNvCxnSpPr>
            <a:cxnSpLocks/>
          </p:cNvCxnSpPr>
          <p:nvPr/>
        </p:nvCxnSpPr>
        <p:spPr>
          <a:xfrm>
            <a:off x="6900128" y="4290147"/>
            <a:ext cx="0" cy="7370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80DB56C4-5684-433C-96D1-F474FC60BEF8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2536469" y="3480981"/>
            <a:ext cx="73770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48893F98-E3F0-4EFA-A380-55339573B5CC}"/>
              </a:ext>
            </a:extLst>
          </p:cNvPr>
          <p:cNvSpPr/>
          <p:nvPr/>
        </p:nvSpPr>
        <p:spPr>
          <a:xfrm>
            <a:off x="1775520" y="3280490"/>
            <a:ext cx="760949" cy="40098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STA 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1B0401A9-312B-4189-BB0A-863C8F342128}"/>
              </a:ext>
            </a:extLst>
          </p:cNvPr>
          <p:cNvCxnSpPr>
            <a:cxnSpLocks/>
          </p:cNvCxnSpPr>
          <p:nvPr/>
        </p:nvCxnSpPr>
        <p:spPr>
          <a:xfrm flipH="1">
            <a:off x="3697938" y="5019964"/>
            <a:ext cx="9408" cy="74182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732B7729-32C8-4590-884C-7A2B1A6F2CB7}"/>
              </a:ext>
            </a:extLst>
          </p:cNvPr>
          <p:cNvCxnSpPr>
            <a:cxnSpLocks/>
          </p:cNvCxnSpPr>
          <p:nvPr/>
        </p:nvCxnSpPr>
        <p:spPr>
          <a:xfrm flipV="1">
            <a:off x="6110352" y="4266595"/>
            <a:ext cx="0" cy="1510763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2F379D08-CC8E-422B-A5B2-C62212C7982F}"/>
              </a:ext>
            </a:extLst>
          </p:cNvPr>
          <p:cNvSpPr txBox="1"/>
          <p:nvPr/>
        </p:nvSpPr>
        <p:spPr>
          <a:xfrm>
            <a:off x="5531817" y="5740558"/>
            <a:ext cx="103663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tx1"/>
                </a:solidFill>
              </a:rPr>
              <a:t>6.Execution Request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31540A56-3DB8-4EE3-BCBC-2D1D35AC0FCC}"/>
              </a:ext>
            </a:extLst>
          </p:cNvPr>
          <p:cNvSpPr txBox="1"/>
          <p:nvPr/>
        </p:nvSpPr>
        <p:spPr>
          <a:xfrm>
            <a:off x="6654054" y="5746259"/>
            <a:ext cx="124084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tx1"/>
                </a:solidFill>
              </a:rPr>
              <a:t>8.Execution Response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00C02421-5819-4391-A30B-6A3753229068}"/>
              </a:ext>
            </a:extLst>
          </p:cNvPr>
          <p:cNvCxnSpPr>
            <a:cxnSpLocks/>
          </p:cNvCxnSpPr>
          <p:nvPr/>
        </p:nvCxnSpPr>
        <p:spPr>
          <a:xfrm>
            <a:off x="7218724" y="4302134"/>
            <a:ext cx="0" cy="146726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2AF468CF-26B2-4162-972C-242B2134C236}"/>
              </a:ext>
            </a:extLst>
          </p:cNvPr>
          <p:cNvCxnSpPr>
            <a:cxnSpLocks/>
          </p:cNvCxnSpPr>
          <p:nvPr/>
        </p:nvCxnSpPr>
        <p:spPr>
          <a:xfrm flipV="1">
            <a:off x="3697938" y="6270651"/>
            <a:ext cx="2412414" cy="1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C9D22954-213B-483B-B996-AC8A7BEB5927}"/>
              </a:ext>
            </a:extLst>
          </p:cNvPr>
          <p:cNvCxnSpPr>
            <a:cxnSpLocks/>
          </p:cNvCxnSpPr>
          <p:nvPr/>
        </p:nvCxnSpPr>
        <p:spPr>
          <a:xfrm>
            <a:off x="4476227" y="3463945"/>
            <a:ext cx="0" cy="80383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992383AB-3466-43A4-A0D7-CF339BD55DF4}"/>
              </a:ext>
            </a:extLst>
          </p:cNvPr>
          <p:cNvSpPr/>
          <p:nvPr/>
        </p:nvSpPr>
        <p:spPr>
          <a:xfrm>
            <a:off x="4467758" y="3190017"/>
            <a:ext cx="3649160" cy="2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>
                <a:solidFill>
                  <a:schemeClr val="tx1"/>
                </a:solidFill>
              </a:rPr>
              <a:t>UL DATA </a:t>
            </a:r>
            <a:r>
              <a:rPr lang="en-US" altLang="zh-CN" sz="1200" dirty="0">
                <a:solidFill>
                  <a:schemeClr val="tx1"/>
                </a:solidFill>
              </a:rPr>
              <a:t>or </a:t>
            </a:r>
            <a:r>
              <a:rPr lang="en-US" altLang="zh-CN" sz="1200" b="1" dirty="0">
                <a:solidFill>
                  <a:schemeClr val="tx1"/>
                </a:solidFill>
              </a:rPr>
              <a:t>OBSS interference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C275F9FE-4E55-4E61-B279-852AEC707FB6}"/>
              </a:ext>
            </a:extLst>
          </p:cNvPr>
          <p:cNvSpPr txBox="1"/>
          <p:nvPr/>
        </p:nvSpPr>
        <p:spPr>
          <a:xfrm>
            <a:off x="8220962" y="2831790"/>
            <a:ext cx="134578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End of transmission with Other STA</a:t>
            </a:r>
            <a:endParaRPr lang="zh-CN" altLang="en-US" sz="1050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0" name="箭头: 右 79">
            <a:extLst>
              <a:ext uri="{FF2B5EF4-FFF2-40B4-BE49-F238E27FC236}">
                <a16:creationId xmlns:a16="http://schemas.microsoft.com/office/drawing/2014/main" id="{ED7BB89D-0FD3-4D99-9788-15F55F24C2EF}"/>
              </a:ext>
            </a:extLst>
          </p:cNvPr>
          <p:cNvSpPr/>
          <p:nvPr/>
        </p:nvSpPr>
        <p:spPr>
          <a:xfrm rot="5400000">
            <a:off x="7449255" y="4361266"/>
            <a:ext cx="1456456" cy="1317061"/>
          </a:xfrm>
          <a:prstGeom prst="rightArrow">
            <a:avLst>
              <a:gd name="adj1" fmla="val 90961"/>
              <a:gd name="adj2" fmla="val 2986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315BE257-18B8-451F-A73C-68772DF9216E}"/>
              </a:ext>
            </a:extLst>
          </p:cNvPr>
          <p:cNvSpPr txBox="1"/>
          <p:nvPr/>
        </p:nvSpPr>
        <p:spPr>
          <a:xfrm>
            <a:off x="7251476" y="4768255"/>
            <a:ext cx="186886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DL data from AP2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8F47F68D-024A-4B74-BB66-2C82FB7E8085}"/>
              </a:ext>
            </a:extLst>
          </p:cNvPr>
          <p:cNvSpPr txBox="1"/>
          <p:nvPr/>
        </p:nvSpPr>
        <p:spPr>
          <a:xfrm>
            <a:off x="3327051" y="5755388"/>
            <a:ext cx="7688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tx1"/>
                </a:solidFill>
              </a:rPr>
              <a:t>3.Prep. Response</a:t>
            </a:r>
          </a:p>
        </p:txBody>
      </p:sp>
      <p:cxnSp>
        <p:nvCxnSpPr>
          <p:cNvPr id="103" name="直接箭头连接符 102">
            <a:extLst>
              <a:ext uri="{FF2B5EF4-FFF2-40B4-BE49-F238E27FC236}">
                <a16:creationId xmlns:a16="http://schemas.microsoft.com/office/drawing/2014/main" id="{DB4D515D-9506-4A80-B4FD-426E3E850E5C}"/>
              </a:ext>
            </a:extLst>
          </p:cNvPr>
          <p:cNvCxnSpPr>
            <a:cxnSpLocks/>
          </p:cNvCxnSpPr>
          <p:nvPr/>
        </p:nvCxnSpPr>
        <p:spPr>
          <a:xfrm flipH="1">
            <a:off x="8149333" y="3155049"/>
            <a:ext cx="277795" cy="308896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文本框 110">
            <a:extLst>
              <a:ext uri="{FF2B5EF4-FFF2-40B4-BE49-F238E27FC236}">
                <a16:creationId xmlns:a16="http://schemas.microsoft.com/office/drawing/2014/main" id="{163308CE-D5CF-4FF6-8589-B3C418737A69}"/>
              </a:ext>
            </a:extLst>
          </p:cNvPr>
          <p:cNvSpPr txBox="1"/>
          <p:nvPr/>
        </p:nvSpPr>
        <p:spPr>
          <a:xfrm>
            <a:off x="512559" y="1357932"/>
            <a:ext cx="11075148" cy="1541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Issue:</a:t>
            </a: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the timeout period between the Preparation Request/Response exchange and Execution Request,</a:t>
            </a: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2 may initiate transmission with Target AP, or Target AP may be interfered by the OBSS. </a:t>
            </a: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When Roaming STA send Execution Request to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AP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Target AP could not receive the Execution Request due to being occupied or OBSS interference. It may result in preparation information being deleted and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roaming failure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1DBCA350-4496-40A3-B9DE-E311DE7403BF}"/>
              </a:ext>
            </a:extLst>
          </p:cNvPr>
          <p:cNvSpPr/>
          <p:nvPr/>
        </p:nvSpPr>
        <p:spPr>
          <a:xfrm>
            <a:off x="6413248" y="3934287"/>
            <a:ext cx="2559665" cy="2229842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A78BFB76-1E93-4D25-A08E-F8C3389820DE}"/>
              </a:ext>
            </a:extLst>
          </p:cNvPr>
          <p:cNvCxnSpPr>
            <a:cxnSpLocks/>
          </p:cNvCxnSpPr>
          <p:nvPr/>
        </p:nvCxnSpPr>
        <p:spPr>
          <a:xfrm>
            <a:off x="6413249" y="3934287"/>
            <a:ext cx="2559669" cy="22298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015475D0-4C35-491A-BFF9-4ECFD626C62E}"/>
              </a:ext>
            </a:extLst>
          </p:cNvPr>
          <p:cNvCxnSpPr>
            <a:cxnSpLocks/>
          </p:cNvCxnSpPr>
          <p:nvPr/>
        </p:nvCxnSpPr>
        <p:spPr>
          <a:xfrm flipH="1">
            <a:off x="6459901" y="3934288"/>
            <a:ext cx="2513018" cy="22298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乘号 68">
            <a:extLst>
              <a:ext uri="{FF2B5EF4-FFF2-40B4-BE49-F238E27FC236}">
                <a16:creationId xmlns:a16="http://schemas.microsoft.com/office/drawing/2014/main" id="{E6D7DE1F-89A8-4B28-B77A-2E671728FEBD}"/>
              </a:ext>
            </a:extLst>
          </p:cNvPr>
          <p:cNvSpPr/>
          <p:nvPr/>
        </p:nvSpPr>
        <p:spPr>
          <a:xfrm>
            <a:off x="5862353" y="3824227"/>
            <a:ext cx="493483" cy="445364"/>
          </a:xfrm>
          <a:prstGeom prst="mathMultiply">
            <a:avLst>
              <a:gd name="adj1" fmla="val 871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3CF7E188-2924-4729-A99B-6543B12D57F6}"/>
              </a:ext>
            </a:extLst>
          </p:cNvPr>
          <p:cNvSpPr txBox="1"/>
          <p:nvPr/>
        </p:nvSpPr>
        <p:spPr>
          <a:xfrm>
            <a:off x="5050957" y="3802077"/>
            <a:ext cx="101962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Target AP</a:t>
            </a:r>
            <a:br>
              <a:rPr lang="en-US" altLang="zh-CN" sz="105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105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is occupied</a:t>
            </a:r>
            <a:endParaRPr lang="zh-CN" altLang="en-US" sz="1050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6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4E87F733-35EC-457A-A325-4360D445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553" y="518939"/>
            <a:ext cx="10361084" cy="1065213"/>
          </a:xfrm>
        </p:spPr>
        <p:txBody>
          <a:bodyPr/>
          <a:lstStyle/>
          <a:p>
            <a:r>
              <a:rPr lang="en-US" altLang="zh-CN" dirty="0"/>
              <a:t>Case 2 - Execution via Current AP</a:t>
            </a:r>
            <a:endParaRPr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F24FFE-9646-46F8-AB7E-039B3D8A0E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20402861-E2C4-48B6-8797-C16B61C7D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BCBD6081-0932-49A2-B1A5-BF1D94DFD6BA}"/>
              </a:ext>
            </a:extLst>
          </p:cNvPr>
          <p:cNvSpPr txBox="1"/>
          <p:nvPr/>
        </p:nvSpPr>
        <p:spPr>
          <a:xfrm>
            <a:off x="1977124" y="642359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链路设置完成</a:t>
            </a: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DE10C67-82A2-4CB8-BA2C-0EB7690A2028}"/>
              </a:ext>
            </a:extLst>
          </p:cNvPr>
          <p:cNvGrpSpPr/>
          <p:nvPr/>
        </p:nvGrpSpPr>
        <p:grpSpPr>
          <a:xfrm>
            <a:off x="1775520" y="2831790"/>
            <a:ext cx="8178243" cy="3691322"/>
            <a:chOff x="294021" y="2043612"/>
            <a:chExt cx="9804221" cy="4425222"/>
          </a:xfrm>
        </p:grpSpPr>
        <p:cxnSp>
          <p:nvCxnSpPr>
            <p:cNvPr id="98" name="直接连接符 97">
              <a:extLst>
                <a:ext uri="{FF2B5EF4-FFF2-40B4-BE49-F238E27FC236}">
                  <a16:creationId xmlns:a16="http://schemas.microsoft.com/office/drawing/2014/main" id="{081F1D42-0830-4854-9BA4-EFF3D9193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6200" y="2120970"/>
              <a:ext cx="0" cy="4260358"/>
            </a:xfrm>
            <a:prstGeom prst="line">
              <a:avLst/>
            </a:prstGeom>
            <a:ln w="127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>
              <a:extLst>
                <a:ext uri="{FF2B5EF4-FFF2-40B4-BE49-F238E27FC236}">
                  <a16:creationId xmlns:a16="http://schemas.microsoft.com/office/drawing/2014/main" id="{0B5141DA-D488-4B94-876A-4463E8EDFC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46668" y="2164034"/>
              <a:ext cx="0" cy="4145286"/>
            </a:xfrm>
            <a:prstGeom prst="line">
              <a:avLst/>
            </a:prstGeom>
            <a:ln w="127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>
              <a:extLst>
                <a:ext uri="{FF2B5EF4-FFF2-40B4-BE49-F238E27FC236}">
                  <a16:creationId xmlns:a16="http://schemas.microsoft.com/office/drawing/2014/main" id="{BFC9225E-283A-4D28-8A06-EF07D59F25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90693" y="2132856"/>
              <a:ext cx="0" cy="4260358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id="{812EEB67-7751-4F97-A7CF-5A32F73174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08174" y="2163233"/>
              <a:ext cx="0" cy="4260358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2CFFD821-9193-4244-B377-12CCC08A3FBC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>
              <a:off x="1206260" y="3783296"/>
              <a:ext cx="88437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144C7637-EDEF-404F-A6AF-558667379E42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>
              <a:off x="1206260" y="4695596"/>
              <a:ext cx="8843722" cy="2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7D7D71DA-D0C8-46DF-845C-580AAC64B5C5}"/>
                </a:ext>
              </a:extLst>
            </p:cNvPr>
            <p:cNvSpPr/>
            <p:nvPr/>
          </p:nvSpPr>
          <p:spPr>
            <a:xfrm>
              <a:off x="1765630" y="3542944"/>
              <a:ext cx="595438" cy="130341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66B64584-B3EA-4237-BA44-FF8EEDF30EB9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>
              <a:off x="1206260" y="5558787"/>
              <a:ext cx="87781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49D5F1F1-B388-4094-B7A4-7F6ACD336C16}"/>
                </a:ext>
              </a:extLst>
            </p:cNvPr>
            <p:cNvSpPr/>
            <p:nvPr/>
          </p:nvSpPr>
          <p:spPr>
            <a:xfrm>
              <a:off x="294021" y="5318434"/>
              <a:ext cx="912239" cy="48070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Roam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STA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08AD73DA-0C2D-4B5E-BEB1-97140A848336}"/>
                </a:ext>
              </a:extLst>
            </p:cNvPr>
            <p:cNvSpPr/>
            <p:nvPr/>
          </p:nvSpPr>
          <p:spPr>
            <a:xfrm>
              <a:off x="294021" y="4455244"/>
              <a:ext cx="912239" cy="4807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Current AP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4C3C1020-69E5-4CC4-A158-0B6FEBEC3C79}"/>
                </a:ext>
              </a:extLst>
            </p:cNvPr>
            <p:cNvSpPr/>
            <p:nvPr/>
          </p:nvSpPr>
          <p:spPr>
            <a:xfrm>
              <a:off x="294021" y="3542943"/>
              <a:ext cx="912239" cy="4807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Target AP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接箭头连接符 39">
              <a:extLst>
                <a:ext uri="{FF2B5EF4-FFF2-40B4-BE49-F238E27FC236}">
                  <a16:creationId xmlns:a16="http://schemas.microsoft.com/office/drawing/2014/main" id="{29053556-5959-4558-9CA4-B96EAD3A54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5051" y="4695597"/>
              <a:ext cx="0" cy="857874"/>
            </a:xfrm>
            <a:prstGeom prst="straightConnector1">
              <a:avLst/>
            </a:prstGeom>
            <a:ln w="3810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98E511E8-C4C1-477D-A8DB-83D439DDDAE2}"/>
                </a:ext>
              </a:extLst>
            </p:cNvPr>
            <p:cNvSpPr txBox="1"/>
            <p:nvPr/>
          </p:nvSpPr>
          <p:spPr>
            <a:xfrm>
              <a:off x="1187992" y="5574810"/>
              <a:ext cx="836793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1.Prep. Request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68B0AE7B-31B6-45C8-9A48-545F6E935312}"/>
                </a:ext>
              </a:extLst>
            </p:cNvPr>
            <p:cNvSpPr txBox="1"/>
            <p:nvPr/>
          </p:nvSpPr>
          <p:spPr>
            <a:xfrm rot="16200000">
              <a:off x="2262035" y="4873102"/>
              <a:ext cx="1046973" cy="4981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/>
                <a:t>4</a:t>
              </a:r>
              <a:r>
                <a:rPr lang="en-US" altLang="zh-CN" sz="1050" dirty="0">
                  <a:solidFill>
                    <a:schemeClr val="tx1"/>
                  </a:solidFill>
                </a:rPr>
                <a:t>.</a:t>
              </a:r>
              <a:r>
                <a:rPr lang="en-US" altLang="zh-CN" sz="1050" dirty="0"/>
                <a:t>Link Setup</a:t>
              </a:r>
            </a:p>
            <a:p>
              <a:pPr algn="ctr"/>
              <a:r>
                <a:rPr lang="en-US" altLang="zh-CN" sz="1050" dirty="0"/>
                <a:t> Response</a:t>
              </a:r>
            </a:p>
          </p:txBody>
        </p:sp>
        <p:sp>
          <p:nvSpPr>
            <p:cNvPr id="43" name="箭头: 右 42">
              <a:extLst>
                <a:ext uri="{FF2B5EF4-FFF2-40B4-BE49-F238E27FC236}">
                  <a16:creationId xmlns:a16="http://schemas.microsoft.com/office/drawing/2014/main" id="{55656573-98EE-4208-A3DF-2039D71F113B}"/>
                </a:ext>
              </a:extLst>
            </p:cNvPr>
            <p:cNvSpPr/>
            <p:nvPr/>
          </p:nvSpPr>
          <p:spPr>
            <a:xfrm rot="5400000">
              <a:off x="3715393" y="3983424"/>
              <a:ext cx="831145" cy="2255493"/>
            </a:xfrm>
            <a:prstGeom prst="rightArrow">
              <a:avLst>
                <a:gd name="adj1" fmla="val 90961"/>
                <a:gd name="adj2" fmla="val 2986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/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C6FF18C4-AF57-4DCA-A979-100F8CC69399}"/>
                </a:ext>
              </a:extLst>
            </p:cNvPr>
            <p:cNvSpPr txBox="1"/>
            <p:nvPr/>
          </p:nvSpPr>
          <p:spPr>
            <a:xfrm>
              <a:off x="3029684" y="4920250"/>
              <a:ext cx="2240422" cy="3136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tx1"/>
                  </a:solidFill>
                </a:rPr>
                <a:t>5.DL data from AP1</a:t>
              </a:r>
            </a:p>
          </p:txBody>
        </p:sp>
        <p:cxnSp>
          <p:nvCxnSpPr>
            <p:cNvPr id="45" name="直接箭头连接符 44">
              <a:extLst>
                <a:ext uri="{FF2B5EF4-FFF2-40B4-BE49-F238E27FC236}">
                  <a16:creationId xmlns:a16="http://schemas.microsoft.com/office/drawing/2014/main" id="{44033E64-0427-44D1-BE69-86C1C20987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50872" y="3783297"/>
              <a:ext cx="0" cy="900776"/>
            </a:xfrm>
            <a:prstGeom prst="straightConnector1">
              <a:avLst/>
            </a:prstGeom>
            <a:ln w="1905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箭头连接符 45">
              <a:extLst>
                <a:ext uri="{FF2B5EF4-FFF2-40B4-BE49-F238E27FC236}">
                  <a16:creationId xmlns:a16="http://schemas.microsoft.com/office/drawing/2014/main" id="{22663BE9-C794-4892-B88C-903F02AF61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42018" y="3806287"/>
              <a:ext cx="11278" cy="88931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57641A9A-6F20-4ABB-99DB-B2EB2539A937}"/>
                </a:ext>
              </a:extLst>
            </p:cNvPr>
            <p:cNvSpPr txBox="1"/>
            <p:nvPr/>
          </p:nvSpPr>
          <p:spPr>
            <a:xfrm>
              <a:off x="3090404" y="6136763"/>
              <a:ext cx="1926633" cy="3320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Timeout</a:t>
              </a:r>
              <a:endParaRPr lang="zh-CN" alt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5265D25D-8ECF-41CB-83D4-2BFC5A3E92BD}"/>
                </a:ext>
              </a:extLst>
            </p:cNvPr>
            <p:cNvSpPr txBox="1"/>
            <p:nvPr/>
          </p:nvSpPr>
          <p:spPr>
            <a:xfrm>
              <a:off x="1410398" y="3093082"/>
              <a:ext cx="1289038" cy="4981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chemeClr val="tx1"/>
                  </a:solidFill>
                </a:rPr>
                <a:t>2.Link Setup &amp;</a:t>
              </a:r>
              <a:br>
                <a:rPr lang="en-US" altLang="zh-CN" sz="1050" dirty="0">
                  <a:solidFill>
                    <a:schemeClr val="tx1"/>
                  </a:solidFill>
                </a:rPr>
              </a:br>
              <a:r>
                <a:rPr lang="en-US" altLang="zh-CN" sz="1050" dirty="0">
                  <a:solidFill>
                    <a:schemeClr val="tx1"/>
                  </a:solidFill>
                </a:rPr>
                <a:t>context transfer</a:t>
              </a: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F45B8162-4ED6-473F-9CF0-91867546D0C5}"/>
                </a:ext>
              </a:extLst>
            </p:cNvPr>
            <p:cNvSpPr/>
            <p:nvPr/>
          </p:nvSpPr>
          <p:spPr>
            <a:xfrm>
              <a:off x="5630433" y="3633860"/>
              <a:ext cx="549254" cy="116439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38AA5DB5-C758-4A83-9D6E-7681481F5B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0173" y="3809851"/>
              <a:ext cx="0" cy="875930"/>
            </a:xfrm>
            <a:prstGeom prst="straightConnector1">
              <a:avLst/>
            </a:prstGeom>
            <a:ln w="1905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接箭头连接符 50">
              <a:extLst>
                <a:ext uri="{FF2B5EF4-FFF2-40B4-BE49-F238E27FC236}">
                  <a16:creationId xmlns:a16="http://schemas.microsoft.com/office/drawing/2014/main" id="{015C2CAB-CE23-4966-8C7B-133311AAC503}"/>
                </a:ext>
              </a:extLst>
            </p:cNvPr>
            <p:cNvCxnSpPr>
              <a:cxnSpLocks/>
            </p:cNvCxnSpPr>
            <p:nvPr/>
          </p:nvCxnSpPr>
          <p:spPr>
            <a:xfrm>
              <a:off x="5974947" y="3791916"/>
              <a:ext cx="0" cy="88353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AAD62969-6789-4432-BE6D-3E8678E8B5B3}"/>
                </a:ext>
              </a:extLst>
            </p:cNvPr>
            <p:cNvSpPr txBox="1"/>
            <p:nvPr/>
          </p:nvSpPr>
          <p:spPr>
            <a:xfrm>
              <a:off x="4755803" y="3190164"/>
              <a:ext cx="2226135" cy="6918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chemeClr val="tx1"/>
                  </a:solidFill>
                </a:rPr>
                <a:t>7. Context transfer</a:t>
              </a:r>
              <a:br>
                <a:rPr lang="en-US" altLang="zh-CN" sz="1050" dirty="0">
                  <a:solidFill>
                    <a:schemeClr val="tx1"/>
                  </a:solidFill>
                </a:rPr>
              </a:br>
              <a:r>
                <a:rPr lang="en-US" altLang="zh-CN" sz="1050" dirty="0">
                  <a:solidFill>
                    <a:schemeClr val="tx1"/>
                  </a:solidFill>
                </a:rPr>
                <a:t>&amp; DS map switch</a:t>
              </a:r>
            </a:p>
            <a:p>
              <a:pPr algn="ctr"/>
              <a:endParaRPr lang="en-US" altLang="zh-CN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id="{80DB56C4-5684-433C-96D1-F474FC60BEF8}"/>
                </a:ext>
              </a:extLst>
            </p:cNvPr>
            <p:cNvCxnSpPr>
              <a:cxnSpLocks/>
              <a:stCxn id="55" idx="3"/>
            </p:cNvCxnSpPr>
            <p:nvPr/>
          </p:nvCxnSpPr>
          <p:spPr>
            <a:xfrm>
              <a:off x="1206260" y="2821874"/>
              <a:ext cx="88437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48893F98-E3F0-4EFA-A380-55339573B5CC}"/>
                </a:ext>
              </a:extLst>
            </p:cNvPr>
            <p:cNvSpPr/>
            <p:nvPr/>
          </p:nvSpPr>
          <p:spPr>
            <a:xfrm>
              <a:off x="294021" y="2581521"/>
              <a:ext cx="912239" cy="48070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1B0401A9-312B-4189-BB0A-863C8F3421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8649" y="4666834"/>
              <a:ext cx="11278" cy="88931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接箭头连接符 56">
              <a:extLst>
                <a:ext uri="{FF2B5EF4-FFF2-40B4-BE49-F238E27FC236}">
                  <a16:creationId xmlns:a16="http://schemas.microsoft.com/office/drawing/2014/main" id="{732B7729-32C8-4590-884C-7A2B1A6F2C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90693" y="4684075"/>
              <a:ext cx="0" cy="890735"/>
            </a:xfrm>
            <a:prstGeom prst="straightConnector1">
              <a:avLst/>
            </a:prstGeom>
            <a:ln w="3810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2F379D08-CC8E-422B-A5B2-C62212C7982F}"/>
                </a:ext>
              </a:extLst>
            </p:cNvPr>
            <p:cNvSpPr txBox="1"/>
            <p:nvPr/>
          </p:nvSpPr>
          <p:spPr>
            <a:xfrm>
              <a:off x="4797136" y="5530694"/>
              <a:ext cx="1242734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6.Execution Request</a:t>
              </a:r>
              <a:endParaRPr lang="zh-CN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31540A56-3DB8-4EE3-BCBC-2D1D35AC0FCC}"/>
                </a:ext>
              </a:extLst>
            </p:cNvPr>
            <p:cNvSpPr txBox="1"/>
            <p:nvPr/>
          </p:nvSpPr>
          <p:spPr>
            <a:xfrm>
              <a:off x="5679950" y="5537529"/>
              <a:ext cx="1487548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8.Execution Response</a:t>
              </a:r>
              <a:endParaRPr lang="zh-CN" altLang="en-US" sz="11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00C02421-5819-4391-A30B-6A3753229068}"/>
                </a:ext>
              </a:extLst>
            </p:cNvPr>
            <p:cNvCxnSpPr>
              <a:cxnSpLocks/>
            </p:cNvCxnSpPr>
            <p:nvPr/>
          </p:nvCxnSpPr>
          <p:spPr>
            <a:xfrm>
              <a:off x="6356886" y="4695596"/>
              <a:ext cx="0" cy="869668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接箭头连接符 60">
              <a:extLst>
                <a:ext uri="{FF2B5EF4-FFF2-40B4-BE49-F238E27FC236}">
                  <a16:creationId xmlns:a16="http://schemas.microsoft.com/office/drawing/2014/main" id="{2AF468CF-26B2-4162-972C-242B2134C2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98649" y="6166179"/>
              <a:ext cx="2892044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箭头连接符 61">
              <a:extLst>
                <a:ext uri="{FF2B5EF4-FFF2-40B4-BE49-F238E27FC236}">
                  <a16:creationId xmlns:a16="http://schemas.microsoft.com/office/drawing/2014/main" id="{C9D22954-213B-483B-B996-AC8A7BEB5927}"/>
                </a:ext>
              </a:extLst>
            </p:cNvPr>
            <p:cNvCxnSpPr>
              <a:cxnSpLocks/>
            </p:cNvCxnSpPr>
            <p:nvPr/>
          </p:nvCxnSpPr>
          <p:spPr>
            <a:xfrm>
              <a:off x="3531676" y="2801450"/>
              <a:ext cx="0" cy="96364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992383AB-3466-43A4-A0D7-CF339BD55DF4}"/>
                </a:ext>
              </a:extLst>
            </p:cNvPr>
            <p:cNvSpPr/>
            <p:nvPr/>
          </p:nvSpPr>
          <p:spPr>
            <a:xfrm>
              <a:off x="3521523" y="2473061"/>
              <a:ext cx="4374677" cy="3283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solidFill>
                    <a:schemeClr val="tx1"/>
                  </a:solidFill>
                </a:rPr>
                <a:t>UL DATA </a:t>
              </a:r>
              <a:r>
                <a:rPr lang="en-US" altLang="zh-CN" sz="1200" dirty="0">
                  <a:solidFill>
                    <a:schemeClr val="tx1"/>
                  </a:solidFill>
                </a:rPr>
                <a:t>or </a:t>
              </a:r>
              <a:r>
                <a:rPr lang="en-US" altLang="zh-CN" sz="1200" b="1" dirty="0">
                  <a:solidFill>
                    <a:schemeClr val="tx1"/>
                  </a:solidFill>
                </a:rPr>
                <a:t>OBSS interference</a:t>
              </a:r>
              <a:endParaRPr lang="zh-CN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C275F9FE-4E55-4E61-B279-852AEC707FB6}"/>
                </a:ext>
              </a:extLst>
            </p:cNvPr>
            <p:cNvSpPr txBox="1"/>
            <p:nvPr/>
          </p:nvSpPr>
          <p:spPr>
            <a:xfrm>
              <a:off x="8020930" y="2043612"/>
              <a:ext cx="1613353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rgbClr val="FF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End of transmission with Other STA</a:t>
              </a:r>
              <a:endParaRPr lang="zh-CN" alt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80" name="箭头: 右 79">
              <a:extLst>
                <a:ext uri="{FF2B5EF4-FFF2-40B4-BE49-F238E27FC236}">
                  <a16:creationId xmlns:a16="http://schemas.microsoft.com/office/drawing/2014/main" id="{ED7BB89D-0FD3-4D99-9788-15F55F24C2EF}"/>
                </a:ext>
              </a:extLst>
            </p:cNvPr>
            <p:cNvSpPr/>
            <p:nvPr/>
          </p:nvSpPr>
          <p:spPr>
            <a:xfrm rot="5400000">
              <a:off x="8094921" y="3889842"/>
              <a:ext cx="1746025" cy="1578916"/>
            </a:xfrm>
            <a:prstGeom prst="rightArrow">
              <a:avLst>
                <a:gd name="adj1" fmla="val 90961"/>
                <a:gd name="adj2" fmla="val 2986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/>
            </a:p>
          </p:txBody>
        </p:sp>
        <p:sp>
          <p:nvSpPr>
            <p:cNvPr id="83" name="文本框 82">
              <a:extLst>
                <a:ext uri="{FF2B5EF4-FFF2-40B4-BE49-F238E27FC236}">
                  <a16:creationId xmlns:a16="http://schemas.microsoft.com/office/drawing/2014/main" id="{315BE257-18B8-451F-A73C-68772DF9216E}"/>
                </a:ext>
              </a:extLst>
            </p:cNvPr>
            <p:cNvSpPr txBox="1"/>
            <p:nvPr/>
          </p:nvSpPr>
          <p:spPr>
            <a:xfrm>
              <a:off x="7857820" y="4377747"/>
              <a:ext cx="2240422" cy="3136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tx1"/>
                  </a:solidFill>
                </a:rPr>
                <a:t>DL data from AP2</a:t>
              </a:r>
            </a:p>
          </p:txBody>
        </p:sp>
        <p:cxnSp>
          <p:nvCxnSpPr>
            <p:cNvPr id="90" name="直接箭头连接符 89">
              <a:extLst>
                <a:ext uri="{FF2B5EF4-FFF2-40B4-BE49-F238E27FC236}">
                  <a16:creationId xmlns:a16="http://schemas.microsoft.com/office/drawing/2014/main" id="{B48CD422-E739-4C8B-AF1A-3BD04417AE3D}"/>
                </a:ext>
              </a:extLst>
            </p:cNvPr>
            <p:cNvCxnSpPr>
              <a:cxnSpLocks/>
            </p:cNvCxnSpPr>
            <p:nvPr/>
          </p:nvCxnSpPr>
          <p:spPr>
            <a:xfrm>
              <a:off x="6346668" y="6175151"/>
              <a:ext cx="154953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id="{8F47F68D-024A-4B74-BB66-2C82FB7E8085}"/>
                </a:ext>
              </a:extLst>
            </p:cNvPr>
            <p:cNvSpPr txBox="1"/>
            <p:nvPr/>
          </p:nvSpPr>
          <p:spPr>
            <a:xfrm>
              <a:off x="2154024" y="5548473"/>
              <a:ext cx="921750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3.Prep. Response</a:t>
              </a:r>
            </a:p>
          </p:txBody>
        </p:sp>
        <p:cxnSp>
          <p:nvCxnSpPr>
            <p:cNvPr id="97" name="直接箭头连接符 96">
              <a:extLst>
                <a:ext uri="{FF2B5EF4-FFF2-40B4-BE49-F238E27FC236}">
                  <a16:creationId xmlns:a16="http://schemas.microsoft.com/office/drawing/2014/main" id="{75B2A969-D767-44A3-878B-0BA187041427}"/>
                </a:ext>
              </a:extLst>
            </p:cNvPr>
            <p:cNvCxnSpPr>
              <a:cxnSpLocks/>
            </p:cNvCxnSpPr>
            <p:nvPr/>
          </p:nvCxnSpPr>
          <p:spPr>
            <a:xfrm>
              <a:off x="7896200" y="3781223"/>
              <a:ext cx="0" cy="178404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" name="文本框 101">
              <a:extLst>
                <a:ext uri="{FF2B5EF4-FFF2-40B4-BE49-F238E27FC236}">
                  <a16:creationId xmlns:a16="http://schemas.microsoft.com/office/drawing/2014/main" id="{5A3874E5-AFA8-42AA-8D7D-96B532E789A8}"/>
                </a:ext>
              </a:extLst>
            </p:cNvPr>
            <p:cNvSpPr txBox="1"/>
            <p:nvPr/>
          </p:nvSpPr>
          <p:spPr>
            <a:xfrm>
              <a:off x="6158117" y="6136763"/>
              <a:ext cx="1926633" cy="3320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Delay</a:t>
              </a:r>
              <a:endParaRPr lang="zh-CN" alt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3" name="直接箭头连接符 102">
              <a:extLst>
                <a:ext uri="{FF2B5EF4-FFF2-40B4-BE49-F238E27FC236}">
                  <a16:creationId xmlns:a16="http://schemas.microsoft.com/office/drawing/2014/main" id="{DB4D515D-9506-4A80-B4FD-426E3E850E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35060" y="2431140"/>
              <a:ext cx="333026" cy="37031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F6CDBE5E-E653-4534-BB19-E35B5044E285}"/>
                </a:ext>
              </a:extLst>
            </p:cNvPr>
            <p:cNvSpPr txBox="1"/>
            <p:nvPr/>
          </p:nvSpPr>
          <p:spPr>
            <a:xfrm>
              <a:off x="8092300" y="3139006"/>
              <a:ext cx="1487548" cy="516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chemeClr val="tx1"/>
                  </a:solidFill>
                </a:rPr>
                <a:t>TBD frame to start AP2 transmission</a:t>
              </a:r>
              <a:endParaRPr lang="zh-CN" alt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109" name="直接箭头连接符 108">
              <a:extLst>
                <a:ext uri="{FF2B5EF4-FFF2-40B4-BE49-F238E27FC236}">
                  <a16:creationId xmlns:a16="http://schemas.microsoft.com/office/drawing/2014/main" id="{AA0A746C-12C9-4AEA-A5A6-362A08D843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18237" y="3393372"/>
              <a:ext cx="333026" cy="37031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1" name="文本框 110">
            <a:extLst>
              <a:ext uri="{FF2B5EF4-FFF2-40B4-BE49-F238E27FC236}">
                <a16:creationId xmlns:a16="http://schemas.microsoft.com/office/drawing/2014/main" id="{163308CE-D5CF-4FF6-8589-B3C418737A69}"/>
              </a:ext>
            </a:extLst>
          </p:cNvPr>
          <p:cNvSpPr txBox="1"/>
          <p:nvPr/>
        </p:nvSpPr>
        <p:spPr>
          <a:xfrm>
            <a:off x="493460" y="1530416"/>
            <a:ext cx="10796177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2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When Roaming STA send Execution Request to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AP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 could inform Target AP. However Target AP could not transfer DL data to Roaming STA until the transmission with STA2 is completed (or the OBSS interference ends). It may cause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 roaming latency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dirty="0"/>
              <a:t>Protection of Timeout period</a:t>
            </a:r>
            <a:br>
              <a:rPr lang="en-US" altLang="zh-CN" dirty="0"/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FA5339-D6A5-4946-A898-EBC4A92DB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4ED8B43B-9A9F-4CCE-9A70-B07664624B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E2B3CE3C-0154-4F5E-80D2-4008DFA9BA21}"/>
              </a:ext>
            </a:extLst>
          </p:cNvPr>
          <p:cNvGrpSpPr/>
          <p:nvPr/>
        </p:nvGrpSpPr>
        <p:grpSpPr>
          <a:xfrm>
            <a:off x="2730685" y="2907747"/>
            <a:ext cx="6830114" cy="3616878"/>
            <a:chOff x="1775520" y="2906233"/>
            <a:chExt cx="6830114" cy="3616878"/>
          </a:xfrm>
        </p:grpSpPr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BC9B39B9-FDBB-4357-8EAC-EEF20C630F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10352" y="2906233"/>
              <a:ext cx="0" cy="3553799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58A984FE-A184-41FC-A504-9875D8A361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05883" y="2931572"/>
              <a:ext cx="0" cy="3553799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6C8F3356-0A93-4AAA-9D6F-B363F2E67321}"/>
                </a:ext>
              </a:extLst>
            </p:cNvPr>
            <p:cNvCxnSpPr>
              <a:cxnSpLocks/>
              <a:stCxn id="49" idx="3"/>
            </p:cNvCxnSpPr>
            <p:nvPr/>
          </p:nvCxnSpPr>
          <p:spPr>
            <a:xfrm>
              <a:off x="2536469" y="4282956"/>
              <a:ext cx="60078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E9EFCF71-6A34-4E02-876E-D7DED8B88DC9}"/>
                </a:ext>
              </a:extLst>
            </p:cNvPr>
            <p:cNvCxnSpPr>
              <a:cxnSpLocks/>
              <a:stCxn id="48" idx="3"/>
            </p:cNvCxnSpPr>
            <p:nvPr/>
          </p:nvCxnSpPr>
          <p:spPr>
            <a:xfrm>
              <a:off x="2536469" y="5043957"/>
              <a:ext cx="6007803" cy="137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C087DC79-44A8-487D-A380-E18E68BD7405}"/>
                </a:ext>
              </a:extLst>
            </p:cNvPr>
            <p:cNvSpPr/>
            <p:nvPr/>
          </p:nvSpPr>
          <p:spPr>
            <a:xfrm>
              <a:off x="3003070" y="4082465"/>
              <a:ext cx="496688" cy="1087253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862BE513-DC8B-4330-A5A1-B1D7F5BA1384}"/>
                </a:ext>
              </a:extLst>
            </p:cNvPr>
            <p:cNvCxnSpPr>
              <a:cxnSpLocks/>
              <a:stCxn id="47" idx="3"/>
            </p:cNvCxnSpPr>
            <p:nvPr/>
          </p:nvCxnSpPr>
          <p:spPr>
            <a:xfrm>
              <a:off x="2536469" y="5763991"/>
              <a:ext cx="60078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DAD77A0A-E0CC-4409-8811-AE51A7B1E89D}"/>
                </a:ext>
              </a:extLst>
            </p:cNvPr>
            <p:cNvSpPr/>
            <p:nvPr/>
          </p:nvSpPr>
          <p:spPr>
            <a:xfrm>
              <a:off x="1775520" y="5563499"/>
              <a:ext cx="760949" cy="4009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Roam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STA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06607FA6-129B-4166-B0B0-B512040E31B0}"/>
                </a:ext>
              </a:extLst>
            </p:cNvPr>
            <p:cNvSpPr/>
            <p:nvPr/>
          </p:nvSpPr>
          <p:spPr>
            <a:xfrm>
              <a:off x="1775520" y="4843465"/>
              <a:ext cx="760949" cy="4009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Current AP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ACE279BD-E219-4D98-82A7-D890E424D441}"/>
                </a:ext>
              </a:extLst>
            </p:cNvPr>
            <p:cNvSpPr/>
            <p:nvPr/>
          </p:nvSpPr>
          <p:spPr>
            <a:xfrm>
              <a:off x="1775520" y="4082464"/>
              <a:ext cx="760949" cy="4009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Target AP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CA1482CD-E6A3-41BA-B8E0-EF71A4315A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9123" y="5043956"/>
              <a:ext cx="0" cy="715600"/>
            </a:xfrm>
            <a:prstGeom prst="straightConnector1">
              <a:avLst/>
            </a:prstGeom>
            <a:ln w="3810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2C6B1514-28C5-4FD0-9DD8-B1AFC97264A2}"/>
                </a:ext>
              </a:extLst>
            </p:cNvPr>
            <p:cNvSpPr txBox="1"/>
            <p:nvPr/>
          </p:nvSpPr>
          <p:spPr>
            <a:xfrm>
              <a:off x="2521231" y="5777356"/>
              <a:ext cx="69801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1.Prep. Request</a:t>
              </a: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69360FB5-1F2E-45B3-84C5-49E2D90D2A54}"/>
                </a:ext>
              </a:extLst>
            </p:cNvPr>
            <p:cNvSpPr txBox="1"/>
            <p:nvPr/>
          </p:nvSpPr>
          <p:spPr>
            <a:xfrm rot="16200000">
              <a:off x="3417149" y="5192023"/>
              <a:ext cx="873338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/>
                <a:t>4</a:t>
              </a:r>
              <a:r>
                <a:rPr lang="en-US" altLang="zh-CN" sz="1050" dirty="0">
                  <a:solidFill>
                    <a:schemeClr val="tx1"/>
                  </a:solidFill>
                </a:rPr>
                <a:t>.</a:t>
              </a:r>
              <a:r>
                <a:rPr lang="en-US" altLang="zh-CN" sz="1050" dirty="0"/>
                <a:t>Link Setup</a:t>
              </a:r>
            </a:p>
            <a:p>
              <a:pPr algn="ctr"/>
              <a:r>
                <a:rPr lang="en-US" altLang="zh-CN" sz="1050" dirty="0"/>
                <a:t> Response</a:t>
              </a:r>
            </a:p>
          </p:txBody>
        </p:sp>
        <p:sp>
          <p:nvSpPr>
            <p:cNvPr id="53" name="箭头: 右 52">
              <a:extLst>
                <a:ext uri="{FF2B5EF4-FFF2-40B4-BE49-F238E27FC236}">
                  <a16:creationId xmlns:a16="http://schemas.microsoft.com/office/drawing/2014/main" id="{C5E1501E-A7CE-4AC5-BEF6-CB8783D33C9D}"/>
                </a:ext>
              </a:extLst>
            </p:cNvPr>
            <p:cNvSpPr/>
            <p:nvPr/>
          </p:nvSpPr>
          <p:spPr>
            <a:xfrm rot="5400000">
              <a:off x="4629476" y="4449893"/>
              <a:ext cx="693304" cy="1881431"/>
            </a:xfrm>
            <a:prstGeom prst="rightArrow">
              <a:avLst>
                <a:gd name="adj1" fmla="val 90961"/>
                <a:gd name="adj2" fmla="val 2986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/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3228778-F791-4753-801B-B7B230EBDB95}"/>
                </a:ext>
              </a:extLst>
            </p:cNvPr>
            <p:cNvSpPr txBox="1"/>
            <p:nvPr/>
          </p:nvSpPr>
          <p:spPr>
            <a:xfrm>
              <a:off x="4057488" y="5231352"/>
              <a:ext cx="186886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tx1"/>
                  </a:solidFill>
                </a:rPr>
                <a:t>5.DL data from AP1</a:t>
              </a:r>
            </a:p>
          </p:txBody>
        </p:sp>
        <p:cxnSp>
          <p:nvCxnSpPr>
            <p:cNvPr id="55" name="直接箭头连接符 54">
              <a:extLst>
                <a:ext uri="{FF2B5EF4-FFF2-40B4-BE49-F238E27FC236}">
                  <a16:creationId xmlns:a16="http://schemas.microsoft.com/office/drawing/2014/main" id="{CAB20260-3AB8-4539-85B7-5AE36CBF7A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7591" y="4282957"/>
              <a:ext cx="0" cy="751387"/>
            </a:xfrm>
            <a:prstGeom prst="straightConnector1">
              <a:avLst/>
            </a:prstGeom>
            <a:ln w="1905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FA6A5834-77EE-4CFF-97AA-9006CAFA9B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17037" y="4302134"/>
              <a:ext cx="9408" cy="74182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A4F278F4-9C57-4AC5-9052-E0ED0C263593}"/>
                </a:ext>
              </a:extLst>
            </p:cNvPr>
            <p:cNvSpPr txBox="1"/>
            <p:nvPr/>
          </p:nvSpPr>
          <p:spPr>
            <a:xfrm>
              <a:off x="4108138" y="6246112"/>
              <a:ext cx="160711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Timeout</a:t>
              </a:r>
              <a:endParaRPr lang="zh-CN" alt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390FCE2C-58EF-4910-BCEA-9B5828A9EE73}"/>
                </a:ext>
              </a:extLst>
            </p:cNvPr>
            <p:cNvSpPr txBox="1"/>
            <p:nvPr/>
          </p:nvSpPr>
          <p:spPr>
            <a:xfrm>
              <a:off x="2706752" y="3707210"/>
              <a:ext cx="1075258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chemeClr val="tx1"/>
                  </a:solidFill>
                </a:rPr>
                <a:t>2.Link Setup &amp;</a:t>
              </a:r>
              <a:br>
                <a:rPr lang="en-US" altLang="zh-CN" sz="1050" dirty="0">
                  <a:solidFill>
                    <a:schemeClr val="tx1"/>
                  </a:solidFill>
                </a:rPr>
              </a:br>
              <a:r>
                <a:rPr lang="en-US" altLang="zh-CN" sz="1050" dirty="0">
                  <a:solidFill>
                    <a:schemeClr val="tx1"/>
                  </a:solidFill>
                </a:rPr>
                <a:t>context transfer</a:t>
              </a: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14723621-A1A7-4FEC-9FF8-9A03DA5E090D}"/>
                </a:ext>
              </a:extLst>
            </p:cNvPr>
            <p:cNvSpPr/>
            <p:nvPr/>
          </p:nvSpPr>
          <p:spPr>
            <a:xfrm>
              <a:off x="6226916" y="4158303"/>
              <a:ext cx="458163" cy="97128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22CEEE08-0A1F-4249-B0C9-4B76F084CF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60164" y="4305107"/>
              <a:ext cx="0" cy="730661"/>
            </a:xfrm>
            <a:prstGeom prst="straightConnector1">
              <a:avLst/>
            </a:prstGeom>
            <a:ln w="1905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接箭头连接符 60">
              <a:extLst>
                <a:ext uri="{FF2B5EF4-FFF2-40B4-BE49-F238E27FC236}">
                  <a16:creationId xmlns:a16="http://schemas.microsoft.com/office/drawing/2014/main" id="{A310D6B0-2D64-4BAD-89DE-D7C4C5A9E0AE}"/>
                </a:ext>
              </a:extLst>
            </p:cNvPr>
            <p:cNvCxnSpPr>
              <a:cxnSpLocks/>
            </p:cNvCxnSpPr>
            <p:nvPr/>
          </p:nvCxnSpPr>
          <p:spPr>
            <a:xfrm>
              <a:off x="6514295" y="4290146"/>
              <a:ext cx="0" cy="7370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F1BBE7CA-A442-47A6-9536-DBD68774E76E}"/>
                </a:ext>
              </a:extLst>
            </p:cNvPr>
            <p:cNvSpPr txBox="1"/>
            <p:nvPr/>
          </p:nvSpPr>
          <p:spPr>
            <a:xfrm>
              <a:off x="5715249" y="3732728"/>
              <a:ext cx="1856942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dirty="0">
                  <a:solidFill>
                    <a:schemeClr val="tx1"/>
                  </a:solidFill>
                </a:rPr>
                <a:t>7. Context transfer</a:t>
              </a:r>
              <a:br>
                <a:rPr lang="en-US" altLang="zh-CN" sz="1050" dirty="0">
                  <a:solidFill>
                    <a:schemeClr val="tx1"/>
                  </a:solidFill>
                </a:rPr>
              </a:br>
              <a:r>
                <a:rPr lang="en-US" altLang="zh-CN" sz="1050" dirty="0">
                  <a:solidFill>
                    <a:schemeClr val="tx1"/>
                  </a:solidFill>
                </a:rPr>
                <a:t>&amp; DS map switch</a:t>
              </a:r>
            </a:p>
            <a:p>
              <a:pPr algn="ctr"/>
              <a:endParaRPr lang="en-US" altLang="zh-CN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id="{BB9F832F-F4E8-469D-98E0-9ECB47DD5C72}"/>
                </a:ext>
              </a:extLst>
            </p:cNvPr>
            <p:cNvCxnSpPr>
              <a:cxnSpLocks/>
              <a:stCxn id="64" idx="3"/>
            </p:cNvCxnSpPr>
            <p:nvPr/>
          </p:nvCxnSpPr>
          <p:spPr>
            <a:xfrm>
              <a:off x="2536469" y="3480981"/>
              <a:ext cx="60078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8894832E-056C-4F54-AC77-72BF75A56635}"/>
                </a:ext>
              </a:extLst>
            </p:cNvPr>
            <p:cNvSpPr/>
            <p:nvPr/>
          </p:nvSpPr>
          <p:spPr>
            <a:xfrm>
              <a:off x="1775520" y="3280489"/>
              <a:ext cx="760949" cy="4009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直接箭头连接符 64">
              <a:extLst>
                <a:ext uri="{FF2B5EF4-FFF2-40B4-BE49-F238E27FC236}">
                  <a16:creationId xmlns:a16="http://schemas.microsoft.com/office/drawing/2014/main" id="{9713EC70-A989-425D-AB63-818FA42303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97938" y="5019963"/>
              <a:ext cx="9408" cy="741822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接箭头连接符 65">
              <a:extLst>
                <a:ext uri="{FF2B5EF4-FFF2-40B4-BE49-F238E27FC236}">
                  <a16:creationId xmlns:a16="http://schemas.microsoft.com/office/drawing/2014/main" id="{12C1497F-E1B9-4087-9791-CF3D169846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10352" y="4302133"/>
              <a:ext cx="0" cy="1475224"/>
            </a:xfrm>
            <a:prstGeom prst="straightConnector1">
              <a:avLst/>
            </a:prstGeom>
            <a:ln w="38100"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661E0346-D704-4EFB-B532-F94696051241}"/>
                </a:ext>
              </a:extLst>
            </p:cNvPr>
            <p:cNvSpPr txBox="1"/>
            <p:nvPr/>
          </p:nvSpPr>
          <p:spPr>
            <a:xfrm>
              <a:off x="5531817" y="5740557"/>
              <a:ext cx="1036633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6.Execution Request</a:t>
              </a:r>
              <a:endParaRPr lang="zh-CN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C84CBB80-A597-4467-B67D-1B06BE75A527}"/>
                </a:ext>
              </a:extLst>
            </p:cNvPr>
            <p:cNvSpPr txBox="1"/>
            <p:nvPr/>
          </p:nvSpPr>
          <p:spPr>
            <a:xfrm>
              <a:off x="6268221" y="5746258"/>
              <a:ext cx="1240846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8.Execution Response</a:t>
              </a:r>
              <a:endParaRPr lang="zh-CN" altLang="en-US" sz="11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直接箭头连接符 68">
              <a:extLst>
                <a:ext uri="{FF2B5EF4-FFF2-40B4-BE49-F238E27FC236}">
                  <a16:creationId xmlns:a16="http://schemas.microsoft.com/office/drawing/2014/main" id="{756DA883-6B7F-446D-BEFC-3AA41369C0F6}"/>
                </a:ext>
              </a:extLst>
            </p:cNvPr>
            <p:cNvCxnSpPr>
              <a:cxnSpLocks/>
            </p:cNvCxnSpPr>
            <p:nvPr/>
          </p:nvCxnSpPr>
          <p:spPr>
            <a:xfrm>
              <a:off x="6832891" y="4302133"/>
              <a:ext cx="0" cy="146726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接箭头连接符 69">
              <a:extLst>
                <a:ext uri="{FF2B5EF4-FFF2-40B4-BE49-F238E27FC236}">
                  <a16:creationId xmlns:a16="http://schemas.microsoft.com/office/drawing/2014/main" id="{55650A4D-1C8E-412C-9F0B-360150FE92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7938" y="6270650"/>
              <a:ext cx="2412414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箭头: 右 79">
              <a:extLst>
                <a:ext uri="{FF2B5EF4-FFF2-40B4-BE49-F238E27FC236}">
                  <a16:creationId xmlns:a16="http://schemas.microsoft.com/office/drawing/2014/main" id="{86B69BB3-BF2E-4DCB-85A7-67F5999FB42A}"/>
                </a:ext>
              </a:extLst>
            </p:cNvPr>
            <p:cNvSpPr/>
            <p:nvPr/>
          </p:nvSpPr>
          <p:spPr>
            <a:xfrm rot="5400000">
              <a:off x="6934553" y="4370998"/>
              <a:ext cx="1456456" cy="1317061"/>
            </a:xfrm>
            <a:prstGeom prst="rightArrow">
              <a:avLst>
                <a:gd name="adj1" fmla="val 90961"/>
                <a:gd name="adj2" fmla="val 2986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/>
            </a:p>
          </p:txBody>
        </p:sp>
        <p:sp>
          <p:nvSpPr>
            <p:cNvPr id="81" name="文本框 80">
              <a:extLst>
                <a:ext uri="{FF2B5EF4-FFF2-40B4-BE49-F238E27FC236}">
                  <a16:creationId xmlns:a16="http://schemas.microsoft.com/office/drawing/2014/main" id="{D9483B2B-002C-4ECB-A901-98BD16B6D234}"/>
                </a:ext>
              </a:extLst>
            </p:cNvPr>
            <p:cNvSpPr txBox="1"/>
            <p:nvPr/>
          </p:nvSpPr>
          <p:spPr>
            <a:xfrm>
              <a:off x="6736774" y="4777987"/>
              <a:ext cx="186886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tx1"/>
                  </a:solidFill>
                </a:rPr>
                <a:t>DL data from AP2</a:t>
              </a:r>
            </a:p>
          </p:txBody>
        </p:sp>
        <p:sp>
          <p:nvSpPr>
            <p:cNvPr id="83" name="文本框 82">
              <a:extLst>
                <a:ext uri="{FF2B5EF4-FFF2-40B4-BE49-F238E27FC236}">
                  <a16:creationId xmlns:a16="http://schemas.microsoft.com/office/drawing/2014/main" id="{B911D902-89B7-4F3F-98A9-A1BE0AD757F3}"/>
                </a:ext>
              </a:extLst>
            </p:cNvPr>
            <p:cNvSpPr txBox="1"/>
            <p:nvPr/>
          </p:nvSpPr>
          <p:spPr>
            <a:xfrm>
              <a:off x="3327051" y="5755387"/>
              <a:ext cx="768883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</a:rPr>
                <a:t>3.Prep. Response</a:t>
              </a:r>
            </a:p>
          </p:txBody>
        </p:sp>
        <p:cxnSp>
          <p:nvCxnSpPr>
            <p:cNvPr id="91" name="直接箭头连接符 90">
              <a:extLst>
                <a:ext uri="{FF2B5EF4-FFF2-40B4-BE49-F238E27FC236}">
                  <a16:creationId xmlns:a16="http://schemas.microsoft.com/office/drawing/2014/main" id="{3F26F910-8F05-406E-964B-F708676BC6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05455" y="3504416"/>
              <a:ext cx="0" cy="762179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77718C6C-8ACA-4E4B-8A75-273A64B78C80}"/>
                </a:ext>
              </a:extLst>
            </p:cNvPr>
            <p:cNvSpPr/>
            <p:nvPr/>
          </p:nvSpPr>
          <p:spPr>
            <a:xfrm rot="5400000">
              <a:off x="4754213" y="2105050"/>
              <a:ext cx="304624" cy="2398062"/>
            </a:xfrm>
            <a:prstGeom prst="rect">
              <a:avLst/>
            </a:prstGeom>
            <a:solidFill>
              <a:srgbClr val="FFCC99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3" name="文本框 92">
              <a:extLst>
                <a:ext uri="{FF2B5EF4-FFF2-40B4-BE49-F238E27FC236}">
                  <a16:creationId xmlns:a16="http://schemas.microsoft.com/office/drawing/2014/main" id="{1CCF897E-7D80-4396-9D4A-F2525A1BD7C5}"/>
                </a:ext>
              </a:extLst>
            </p:cNvPr>
            <p:cNvSpPr txBox="1"/>
            <p:nvPr/>
          </p:nvSpPr>
          <p:spPr>
            <a:xfrm>
              <a:off x="4647565" y="3164692"/>
              <a:ext cx="64633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FF0000"/>
                  </a:solidFill>
                </a:rPr>
                <a:t>NAV</a:t>
              </a:r>
              <a:endParaRPr lang="zh-CN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4" name="文本框 93">
            <a:extLst>
              <a:ext uri="{FF2B5EF4-FFF2-40B4-BE49-F238E27FC236}">
                <a16:creationId xmlns:a16="http://schemas.microsoft.com/office/drawing/2014/main" id="{9CA89BAD-03B2-49C4-B354-CDA58DFB5331}"/>
              </a:ext>
            </a:extLst>
          </p:cNvPr>
          <p:cNvSpPr txBox="1"/>
          <p:nvPr/>
        </p:nvSpPr>
        <p:spPr>
          <a:xfrm>
            <a:off x="493460" y="1530416"/>
            <a:ext cx="10796177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Preparation Request/Response frame exchange, Target AP could send a TBD frame to keep other nodes staying in NAV state until the timeout.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 to allow data transmission during the timeout period could be negotiated according to QoS requirements, Timeout setup and other TBD parameters.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F7631D75-9F4A-461D-BAFB-1E6F26A7C781}"/>
              </a:ext>
            </a:extLst>
          </p:cNvPr>
          <p:cNvSpPr txBox="1"/>
          <p:nvPr/>
        </p:nvSpPr>
        <p:spPr>
          <a:xfrm>
            <a:off x="4633631" y="3737720"/>
            <a:ext cx="8726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TBD frame</a:t>
            </a:r>
            <a:endParaRPr lang="zh-CN" alt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3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30810D69-ADD0-4191-AE8C-9572D5F9B962}"/>
              </a:ext>
            </a:extLst>
          </p:cNvPr>
          <p:cNvSpPr txBox="1"/>
          <p:nvPr/>
        </p:nvSpPr>
        <p:spPr>
          <a:xfrm>
            <a:off x="911424" y="1844824"/>
            <a:ext cx="1036108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Preparation Request/Response exchange,</a:t>
            </a: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AP may be occupied by transmission or OBSS interference during the timeout period. This issue might results in extra roaming latency or even roaming failure. </a:t>
            </a: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contribution proposed a solution that Target AP sends a TBD frame to provide protection during the timeout period.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details of Target AP’s behavior after the Preparation Request/Response exchange needs further discussion.</a:t>
            </a: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/>
            <a:endParaRPr lang="en-US" altLang="zh-C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36D0377-F03B-48AB-A825-F9FA6963A8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3618342-AEA9-4442-9964-A3D199157B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02E12288-B3A7-407A-9A9B-FF2C8DD9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dirty="0"/>
              <a:t>Summary</a:t>
            </a:r>
            <a:br>
              <a:rPr lang="en-US" altLang="zh-CN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113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932629" y="1772816"/>
            <a:ext cx="8426226" cy="3312368"/>
          </a:xfrm>
          <a:ln/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>
                <a:solidFill>
                  <a:schemeClr val="tx1"/>
                </a:solidFill>
              </a:rPr>
              <a:t>Do you agree that during the timeout period after the Preparation Request/Response exchange, Target AP could provide protection to prevent roaming affected by other transmission and OBSS interference?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Details of Protection method is TBD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ED43D3-C034-48F5-B5C7-26233DDF4B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March. 2025</a:t>
            </a:r>
            <a:endParaRPr lang="en-GB" altLang="zh-CN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BF6F5276-3DCF-468B-A3CB-26FA272B41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34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14011</TotalTime>
  <Words>965</Words>
  <Application>Microsoft Office PowerPoint</Application>
  <PresentationFormat>宽屏</PresentationFormat>
  <Paragraphs>149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楷体</vt:lpstr>
      <vt:lpstr>Arial</vt:lpstr>
      <vt:lpstr>Times New Roman</vt:lpstr>
      <vt:lpstr>Wingdings</vt:lpstr>
      <vt:lpstr>Office 主题</vt:lpstr>
      <vt:lpstr>Discussion on Protection after Roaming Preparation</vt:lpstr>
      <vt:lpstr>Introduction</vt:lpstr>
      <vt:lpstr>Case 1 - Execution via Target AP</vt:lpstr>
      <vt:lpstr>Case 2 - Execution via Current AP</vt:lpstr>
      <vt:lpstr> Protection of Timeout period </vt:lpstr>
      <vt:lpstr> Summary 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Hang Yang</cp:lastModifiedBy>
  <cp:revision>505</cp:revision>
  <cp:lastPrinted>1601-01-01T00:00:00Z</cp:lastPrinted>
  <dcterms:created xsi:type="dcterms:W3CDTF">2023-10-25T06:39:10Z</dcterms:created>
  <dcterms:modified xsi:type="dcterms:W3CDTF">2025-03-31T22:01:40Z</dcterms:modified>
  <cp:category>Hui Che, Ruijie Networks Co., Ltd</cp:category>
</cp:coreProperties>
</file>