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9"/>
  </p:notesMasterIdLst>
  <p:handoutMasterIdLst>
    <p:handoutMasterId r:id="rId120"/>
  </p:handoutMasterIdLst>
  <p:sldIdLst>
    <p:sldId id="256" r:id="rId2"/>
    <p:sldId id="257" r:id="rId3"/>
    <p:sldId id="564" r:id="rId4"/>
    <p:sldId id="572" r:id="rId5"/>
    <p:sldId id="571" r:id="rId6"/>
    <p:sldId id="573" r:id="rId7"/>
    <p:sldId id="258" r:id="rId8"/>
    <p:sldId id="283" r:id="rId9"/>
    <p:sldId id="262" r:id="rId10"/>
    <p:sldId id="265" r:id="rId11"/>
    <p:sldId id="273" r:id="rId12"/>
    <p:sldId id="2373" r:id="rId13"/>
    <p:sldId id="2392" r:id="rId14"/>
    <p:sldId id="2393" r:id="rId15"/>
    <p:sldId id="2380" r:id="rId16"/>
    <p:sldId id="2394" r:id="rId17"/>
    <p:sldId id="290" r:id="rId18"/>
    <p:sldId id="524" r:id="rId19"/>
    <p:sldId id="288" r:id="rId20"/>
    <p:sldId id="269" r:id="rId21"/>
    <p:sldId id="309" r:id="rId22"/>
    <p:sldId id="310" r:id="rId23"/>
    <p:sldId id="306" r:id="rId24"/>
    <p:sldId id="293" r:id="rId25"/>
    <p:sldId id="2396" r:id="rId26"/>
    <p:sldId id="2398" r:id="rId27"/>
    <p:sldId id="275" r:id="rId28"/>
    <p:sldId id="287" r:id="rId29"/>
    <p:sldId id="2399" r:id="rId30"/>
    <p:sldId id="2400" r:id="rId31"/>
    <p:sldId id="279" r:id="rId32"/>
    <p:sldId id="264" r:id="rId33"/>
    <p:sldId id="331" r:id="rId34"/>
    <p:sldId id="386" r:id="rId35"/>
    <p:sldId id="2402" r:id="rId36"/>
    <p:sldId id="270" r:id="rId37"/>
    <p:sldId id="2403" r:id="rId38"/>
    <p:sldId id="2404" r:id="rId39"/>
    <p:sldId id="523" r:id="rId40"/>
    <p:sldId id="862" r:id="rId41"/>
    <p:sldId id="2376" r:id="rId42"/>
    <p:sldId id="2405" r:id="rId43"/>
    <p:sldId id="2406" r:id="rId44"/>
    <p:sldId id="2407" r:id="rId45"/>
    <p:sldId id="2375" r:id="rId46"/>
    <p:sldId id="2374" r:id="rId47"/>
    <p:sldId id="261" r:id="rId48"/>
    <p:sldId id="5899" r:id="rId49"/>
    <p:sldId id="5900" r:id="rId50"/>
    <p:sldId id="259" r:id="rId51"/>
    <p:sldId id="1578" r:id="rId52"/>
    <p:sldId id="1573" r:id="rId53"/>
    <p:sldId id="1579" r:id="rId54"/>
    <p:sldId id="1580" r:id="rId55"/>
    <p:sldId id="5901" r:id="rId56"/>
    <p:sldId id="5902" r:id="rId57"/>
    <p:sldId id="5903" r:id="rId58"/>
    <p:sldId id="2410" r:id="rId59"/>
    <p:sldId id="263" r:id="rId60"/>
    <p:sldId id="2412" r:id="rId61"/>
    <p:sldId id="2413" r:id="rId62"/>
    <p:sldId id="2414" r:id="rId63"/>
    <p:sldId id="2415" r:id="rId64"/>
    <p:sldId id="2416" r:id="rId65"/>
    <p:sldId id="2418" r:id="rId66"/>
    <p:sldId id="2419" r:id="rId67"/>
    <p:sldId id="276" r:id="rId68"/>
    <p:sldId id="5881" r:id="rId69"/>
    <p:sldId id="5882" r:id="rId70"/>
    <p:sldId id="5883" r:id="rId71"/>
    <p:sldId id="268" r:id="rId72"/>
    <p:sldId id="266" r:id="rId73"/>
    <p:sldId id="267" r:id="rId74"/>
    <p:sldId id="5884" r:id="rId75"/>
    <p:sldId id="5885" r:id="rId76"/>
    <p:sldId id="271" r:id="rId77"/>
    <p:sldId id="5886" r:id="rId78"/>
    <p:sldId id="5880" r:id="rId79"/>
    <p:sldId id="5887" r:id="rId80"/>
    <p:sldId id="5888" r:id="rId81"/>
    <p:sldId id="274" r:id="rId82"/>
    <p:sldId id="5889" r:id="rId83"/>
    <p:sldId id="5890" r:id="rId84"/>
    <p:sldId id="5891" r:id="rId85"/>
    <p:sldId id="898" r:id="rId86"/>
    <p:sldId id="906" r:id="rId87"/>
    <p:sldId id="908" r:id="rId88"/>
    <p:sldId id="909" r:id="rId89"/>
    <p:sldId id="5892" r:id="rId90"/>
    <p:sldId id="5893" r:id="rId91"/>
    <p:sldId id="396" r:id="rId92"/>
    <p:sldId id="316" r:id="rId93"/>
    <p:sldId id="397" r:id="rId94"/>
    <p:sldId id="398" r:id="rId95"/>
    <p:sldId id="400" r:id="rId96"/>
    <p:sldId id="399" r:id="rId97"/>
    <p:sldId id="401" r:id="rId98"/>
    <p:sldId id="5894" r:id="rId99"/>
    <p:sldId id="5895" r:id="rId100"/>
    <p:sldId id="5897" r:id="rId101"/>
    <p:sldId id="5898" r:id="rId102"/>
    <p:sldId id="326" r:id="rId103"/>
    <p:sldId id="339" r:id="rId104"/>
    <p:sldId id="373" r:id="rId105"/>
    <p:sldId id="371" r:id="rId106"/>
    <p:sldId id="372" r:id="rId107"/>
    <p:sldId id="353" r:id="rId108"/>
    <p:sldId id="364" r:id="rId109"/>
    <p:sldId id="376" r:id="rId110"/>
    <p:sldId id="374" r:id="rId111"/>
    <p:sldId id="378" r:id="rId112"/>
    <p:sldId id="343" r:id="rId113"/>
    <p:sldId id="379" r:id="rId114"/>
    <p:sldId id="348" r:id="rId115"/>
    <p:sldId id="357" r:id="rId116"/>
    <p:sldId id="375" r:id="rId117"/>
    <p:sldId id="366" r:id="rId118"/>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37" autoAdjust="0"/>
    <p:restoredTop sz="94660"/>
  </p:normalViewPr>
  <p:slideViewPr>
    <p:cSldViewPr>
      <p:cViewPr varScale="1">
        <p:scale>
          <a:sx n="105" d="100"/>
          <a:sy n="105" d="100"/>
        </p:scale>
        <p:origin x="72" y="29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802.11-25/0561r1</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5/15/2025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802.11-25/0561r1</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ftr="0"/>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802.11-25/0561r1</a:t>
            </a:r>
          </a:p>
        </p:txBody>
      </p:sp>
      <p:sp>
        <p:nvSpPr>
          <p:cNvPr id="5" name="Rectangle 3"/>
          <p:cNvSpPr>
            <a:spLocks noGrp="1" noChangeArrowheads="1"/>
          </p:cNvSpPr>
          <p:nvPr>
            <p:ph type="dt"/>
          </p:nvPr>
        </p:nvSpPr>
        <p:spPr>
          <a:ln/>
        </p:spPr>
        <p:txBody>
          <a:bodyPr/>
          <a:lstStyle/>
          <a:p>
            <a:r>
              <a:rPr lang="en-US"/>
              <a:t>Month Year</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802.11-25/0561r1</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18</a:t>
            </a:fld>
            <a:endParaRPr lang="en-US" dirty="0">
              <a:latin typeface="Times New Roman" charset="0"/>
            </a:endParaRPr>
          </a:p>
        </p:txBody>
      </p:sp>
    </p:spTree>
    <p:extLst>
      <p:ext uri="{BB962C8B-B14F-4D97-AF65-F5344CB8AC3E}">
        <p14:creationId xmlns:p14="http://schemas.microsoft.com/office/powerpoint/2010/main" val="1657766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802.11-25/0561r1</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19</a:t>
            </a:fld>
            <a:endParaRPr lang="en-US" dirty="0">
              <a:latin typeface="Times New Roman" charset="0"/>
            </a:endParaRPr>
          </a:p>
        </p:txBody>
      </p:sp>
    </p:spTree>
    <p:extLst>
      <p:ext uri="{BB962C8B-B14F-4D97-AF65-F5344CB8AC3E}">
        <p14:creationId xmlns:p14="http://schemas.microsoft.com/office/powerpoint/2010/main" val="1302315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802.11-25/0561r1</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20</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517237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802.11-25/0561r1</a:t>
            </a:r>
          </a:p>
        </p:txBody>
      </p:sp>
      <p:sp>
        <p:nvSpPr>
          <p:cNvPr id="21509" name="Date Placeholder 4"/>
          <p:cNvSpPr>
            <a:spLocks noGrp="1"/>
          </p:cNvSpPr>
          <p:nvPr>
            <p:ph type="dt" sz="quarter" idx="1"/>
          </p:nvPr>
        </p:nvSpPr>
        <p:spPr>
          <a:noFill/>
        </p:spPr>
        <p:txBody>
          <a:bodyPr/>
          <a:lstStyle/>
          <a:p>
            <a:r>
              <a:rPr lang="en-US"/>
              <a:t>January 2016</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3177479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802.11-25/0561r1</a:t>
            </a:r>
          </a:p>
        </p:txBody>
      </p:sp>
      <p:sp>
        <p:nvSpPr>
          <p:cNvPr id="21509" name="Date Placeholder 4"/>
          <p:cNvSpPr>
            <a:spLocks noGrp="1"/>
          </p:cNvSpPr>
          <p:nvPr>
            <p:ph type="dt" sz="quarter" idx="1"/>
          </p:nvPr>
        </p:nvSpPr>
        <p:spPr>
          <a:noFill/>
        </p:spPr>
        <p:txBody>
          <a:bodyPr/>
          <a:lstStyle/>
          <a:p>
            <a:r>
              <a:rPr lang="en-US"/>
              <a:t>January 2016</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3350337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802.11-25/0561r1</a:t>
            </a:r>
          </a:p>
        </p:txBody>
      </p:sp>
      <p:sp>
        <p:nvSpPr>
          <p:cNvPr id="21509" name="Date Placeholder 4"/>
          <p:cNvSpPr>
            <a:spLocks noGrp="1"/>
          </p:cNvSpPr>
          <p:nvPr>
            <p:ph type="dt" sz="quarter" idx="1"/>
          </p:nvPr>
        </p:nvSpPr>
        <p:spPr>
          <a:noFill/>
        </p:spPr>
        <p:txBody>
          <a:bodyPr/>
          <a:lstStyle/>
          <a:p>
            <a:r>
              <a:rPr lang="en-US"/>
              <a:t>January 2016</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23</a:t>
            </a:fld>
            <a:endParaRPr lang="en-US"/>
          </a:p>
        </p:txBody>
      </p:sp>
    </p:spTree>
    <p:extLst>
      <p:ext uri="{BB962C8B-B14F-4D97-AF65-F5344CB8AC3E}">
        <p14:creationId xmlns:p14="http://schemas.microsoft.com/office/powerpoint/2010/main" val="943669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802.11-25/0561r1</a:t>
            </a:r>
          </a:p>
        </p:txBody>
      </p:sp>
      <p:sp>
        <p:nvSpPr>
          <p:cNvPr id="21509" name="Date Placeholder 4"/>
          <p:cNvSpPr>
            <a:spLocks noGrp="1"/>
          </p:cNvSpPr>
          <p:nvPr>
            <p:ph type="dt" sz="quarter" idx="1"/>
          </p:nvPr>
        </p:nvSpPr>
        <p:spPr>
          <a:noFill/>
        </p:spPr>
        <p:txBody>
          <a:bodyPr/>
          <a:lstStyle/>
          <a:p>
            <a:r>
              <a:rPr lang="en-US"/>
              <a:t>January 2016</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24</a:t>
            </a:fld>
            <a:endParaRPr lang="en-US"/>
          </a:p>
        </p:txBody>
      </p:sp>
    </p:spTree>
    <p:extLst>
      <p:ext uri="{BB962C8B-B14F-4D97-AF65-F5344CB8AC3E}">
        <p14:creationId xmlns:p14="http://schemas.microsoft.com/office/powerpoint/2010/main" val="1449135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802.11-25/0561r1</a:t>
            </a:r>
            <a:endParaRPr lang="en-US"/>
          </a:p>
        </p:txBody>
      </p:sp>
      <p:sp>
        <p:nvSpPr>
          <p:cNvPr id="5" name="Rectangle 3"/>
          <p:cNvSpPr>
            <a:spLocks noGrp="1" noChangeArrowheads="1"/>
          </p:cNvSpPr>
          <p:nvPr>
            <p:ph type="dt"/>
          </p:nvPr>
        </p:nvSpPr>
        <p:spPr>
          <a:ln/>
        </p:spPr>
        <p:txBody>
          <a:bodyPr/>
          <a:lstStyle/>
          <a:p>
            <a:r>
              <a:rPr lang="en-US"/>
              <a:t>May 2025</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88385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de-DE"/>
              <a:t>doc.: IEEE 802.11-25/0561r1</a:t>
            </a:r>
            <a:endParaRPr lang="en-US"/>
          </a:p>
        </p:txBody>
      </p:sp>
      <p:sp>
        <p:nvSpPr>
          <p:cNvPr id="5" name="Date Placeholder 4"/>
          <p:cNvSpPr>
            <a:spLocks noGrp="1"/>
          </p:cNvSpPr>
          <p:nvPr>
            <p:ph type="dt"/>
          </p:nvPr>
        </p:nvSpPr>
        <p:spPr/>
        <p:txBody>
          <a:bodyPr/>
          <a:lstStyle/>
          <a:p>
            <a:r>
              <a:rPr lang="en-US"/>
              <a:t>May 2025</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26</a:t>
            </a:fld>
            <a:endParaRPr lang="en-US"/>
          </a:p>
        </p:txBody>
      </p:sp>
    </p:spTree>
    <p:extLst>
      <p:ext uri="{BB962C8B-B14F-4D97-AF65-F5344CB8AC3E}">
        <p14:creationId xmlns:p14="http://schemas.microsoft.com/office/powerpoint/2010/main" val="246753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802.11-25/0561r1</a:t>
            </a:r>
            <a:endParaRPr lang="en-US"/>
          </a:p>
        </p:txBody>
      </p:sp>
      <p:sp>
        <p:nvSpPr>
          <p:cNvPr id="5" name="Rectangle 3"/>
          <p:cNvSpPr>
            <a:spLocks noGrp="1" noChangeArrowheads="1"/>
          </p:cNvSpPr>
          <p:nvPr>
            <p:ph type="dt"/>
          </p:nvPr>
        </p:nvSpPr>
        <p:spPr>
          <a:ln/>
        </p:spPr>
        <p:txBody>
          <a:bodyPr/>
          <a:lstStyle/>
          <a:p>
            <a:r>
              <a:rPr lang="en-US"/>
              <a:t>May 2025</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32</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24960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802.11-25/0561r1</a:t>
            </a:r>
          </a:p>
        </p:txBody>
      </p:sp>
      <p:sp>
        <p:nvSpPr>
          <p:cNvPr id="5" name="Rectangle 3"/>
          <p:cNvSpPr>
            <a:spLocks noGrp="1" noChangeArrowheads="1"/>
          </p:cNvSpPr>
          <p:nvPr>
            <p:ph type="dt"/>
          </p:nvPr>
        </p:nvSpPr>
        <p:spPr>
          <a:ln/>
        </p:spPr>
        <p:txBody>
          <a:bodyPr/>
          <a:lstStyle/>
          <a:p>
            <a:r>
              <a:rPr lang="en-US"/>
              <a:t>Month Year</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802.11-25/0561r1</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33</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853469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802.11-25/0561r1</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34</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261700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802.11-25/0561r1</a:t>
            </a:r>
          </a:p>
        </p:txBody>
      </p:sp>
      <p:sp>
        <p:nvSpPr>
          <p:cNvPr id="5" name="Rectangle 3"/>
          <p:cNvSpPr>
            <a:spLocks noGrp="1" noChangeArrowheads="1"/>
          </p:cNvSpPr>
          <p:nvPr>
            <p:ph type="dt"/>
          </p:nvPr>
        </p:nvSpPr>
        <p:spPr>
          <a:ln/>
        </p:spPr>
        <p:txBody>
          <a:bodyPr/>
          <a:lstStyle/>
          <a:p>
            <a:r>
              <a:rPr lang="en-US" dirty="0"/>
              <a:t>May 2023</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74268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802.11-25/0561r1</a:t>
            </a:r>
          </a:p>
        </p:txBody>
      </p:sp>
      <p:sp>
        <p:nvSpPr>
          <p:cNvPr id="5" name="Date Placeholder 4"/>
          <p:cNvSpPr>
            <a:spLocks noGrp="1"/>
          </p:cNvSpPr>
          <p:nvPr>
            <p:ph type="dt"/>
          </p:nvPr>
        </p:nvSpPr>
        <p:spPr/>
        <p:txBody>
          <a:bodyPr/>
          <a:lstStyle/>
          <a:p>
            <a:r>
              <a:rPr lang="en-US" dirty="0"/>
              <a:t>May 2023</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36</a:t>
            </a:fld>
            <a:endParaRPr lang="en-US"/>
          </a:p>
        </p:txBody>
      </p:sp>
    </p:spTree>
    <p:extLst>
      <p:ext uri="{BB962C8B-B14F-4D97-AF65-F5344CB8AC3E}">
        <p14:creationId xmlns:p14="http://schemas.microsoft.com/office/powerpoint/2010/main" val="1824363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802.11-25/0561r1</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38</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3908095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802.11-25/0561r1</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39</a:t>
            </a:fld>
            <a:endParaRPr lang="en-US">
              <a:latin typeface="Times New Roman" charset="0"/>
            </a:endParaRPr>
          </a:p>
        </p:txBody>
      </p:sp>
    </p:spTree>
    <p:extLst>
      <p:ext uri="{BB962C8B-B14F-4D97-AF65-F5344CB8AC3E}">
        <p14:creationId xmlns:p14="http://schemas.microsoft.com/office/powerpoint/2010/main" val="3055000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802.11-25/0561r1</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40</a:t>
            </a:fld>
            <a:endParaRPr lang="en-US">
              <a:latin typeface="Times New Roman" charset="0"/>
            </a:endParaRPr>
          </a:p>
        </p:txBody>
      </p:sp>
    </p:spTree>
    <p:extLst>
      <p:ext uri="{BB962C8B-B14F-4D97-AF65-F5344CB8AC3E}">
        <p14:creationId xmlns:p14="http://schemas.microsoft.com/office/powerpoint/2010/main" val="1107345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32313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802.11-25/0561r1</a:t>
            </a:r>
          </a:p>
        </p:txBody>
      </p:sp>
      <p:sp>
        <p:nvSpPr>
          <p:cNvPr id="5" name="Date Placeholder 4"/>
          <p:cNvSpPr>
            <a:spLocks noGrp="1"/>
          </p:cNvSpPr>
          <p:nvPr>
            <p:ph type="dt"/>
          </p:nvPr>
        </p:nvSpPr>
        <p:spPr/>
        <p:txBody>
          <a:bodyPr/>
          <a:lstStyle/>
          <a:p>
            <a:r>
              <a:rPr lang="en-US"/>
              <a:t>Month Year</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48</a:t>
            </a:fld>
            <a:endParaRPr lang="en-US"/>
          </a:p>
        </p:txBody>
      </p:sp>
    </p:spTree>
    <p:extLst>
      <p:ext uri="{BB962C8B-B14F-4D97-AF65-F5344CB8AC3E}">
        <p14:creationId xmlns:p14="http://schemas.microsoft.com/office/powerpoint/2010/main" val="3841610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802.11-25/0561r1</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55</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802.11-25/0561r1</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7</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200291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802.11-25/0561r1</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56</a:t>
            </a:fld>
            <a:endParaRPr lang="en-US">
              <a:latin typeface="Times New Roman" charset="0"/>
            </a:endParaRPr>
          </a:p>
        </p:txBody>
      </p:sp>
    </p:spTree>
    <p:extLst>
      <p:ext uri="{BB962C8B-B14F-4D97-AF65-F5344CB8AC3E}">
        <p14:creationId xmlns:p14="http://schemas.microsoft.com/office/powerpoint/2010/main" val="1272344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802.11-25/0561r1</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57</a:t>
            </a:fld>
            <a:endParaRPr lang="en-US">
              <a:latin typeface="Times New Roman" charset="0"/>
            </a:endParaRPr>
          </a:p>
        </p:txBody>
      </p:sp>
    </p:spTree>
    <p:extLst>
      <p:ext uri="{BB962C8B-B14F-4D97-AF65-F5344CB8AC3E}">
        <p14:creationId xmlns:p14="http://schemas.microsoft.com/office/powerpoint/2010/main" val="1308637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802.11-25/0561r1</a:t>
            </a:r>
          </a:p>
        </p:txBody>
      </p:sp>
      <p:sp>
        <p:nvSpPr>
          <p:cNvPr id="5" name="Rectangle 3"/>
          <p:cNvSpPr>
            <a:spLocks noGrp="1" noChangeArrowheads="1"/>
          </p:cNvSpPr>
          <p:nvPr>
            <p:ph type="dt"/>
          </p:nvPr>
        </p:nvSpPr>
        <p:spPr>
          <a:ln/>
        </p:spPr>
        <p:txBody>
          <a:bodyPr/>
          <a:lstStyle/>
          <a:p>
            <a:r>
              <a:rPr lang="en-US"/>
              <a:t>Sept. 2019</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59542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802.11-25/0561r1</a:t>
            </a:r>
          </a:p>
        </p:txBody>
      </p:sp>
      <p:sp>
        <p:nvSpPr>
          <p:cNvPr id="5" name="Rectangle 3"/>
          <p:cNvSpPr>
            <a:spLocks noGrp="1" noChangeArrowheads="1"/>
          </p:cNvSpPr>
          <p:nvPr>
            <p:ph type="dt"/>
          </p:nvPr>
        </p:nvSpPr>
        <p:spPr>
          <a:ln/>
        </p:spPr>
        <p:txBody>
          <a:bodyPr/>
          <a:lstStyle/>
          <a:p>
            <a:r>
              <a:rPr lang="en-US"/>
              <a:t>Sept. 2019</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59</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8752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802.11-25/0561r1</a:t>
            </a:r>
          </a:p>
        </p:txBody>
      </p:sp>
      <p:sp>
        <p:nvSpPr>
          <p:cNvPr id="5" name="Rectangle 3"/>
          <p:cNvSpPr>
            <a:spLocks noGrp="1" noChangeArrowheads="1"/>
          </p:cNvSpPr>
          <p:nvPr>
            <p:ph type="dt"/>
          </p:nvPr>
        </p:nvSpPr>
        <p:spPr>
          <a:ln/>
        </p:spPr>
        <p:txBody>
          <a:bodyPr/>
          <a:lstStyle/>
          <a:p>
            <a:r>
              <a:rPr lang="en-US"/>
              <a:t>Sept. 2019</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60</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497682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802.11-25/0561r1</a:t>
            </a:r>
            <a:endParaRPr lang="en-US" dirty="0">
              <a:latin typeface="Times New Roman" charset="0"/>
            </a:endParaRP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61</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3854960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802.11-25/0561r1</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62</a:t>
            </a:fld>
            <a:endParaRPr lang="en-US" dirty="0">
              <a:latin typeface="Times New Roman" charset="0"/>
            </a:endParaRPr>
          </a:p>
        </p:txBody>
      </p:sp>
    </p:spTree>
    <p:extLst>
      <p:ext uri="{BB962C8B-B14F-4D97-AF65-F5344CB8AC3E}">
        <p14:creationId xmlns:p14="http://schemas.microsoft.com/office/powerpoint/2010/main" val="24236119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802.11-25/0561r1</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63</a:t>
            </a:fld>
            <a:endParaRPr lang="en-US" dirty="0">
              <a:latin typeface="Times New Roman" charset="0"/>
            </a:endParaRPr>
          </a:p>
        </p:txBody>
      </p:sp>
    </p:spTree>
    <p:extLst>
      <p:ext uri="{BB962C8B-B14F-4D97-AF65-F5344CB8AC3E}">
        <p14:creationId xmlns:p14="http://schemas.microsoft.com/office/powerpoint/2010/main" val="25810935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802.11-25/0561r1</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64</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0216306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802.11-25/0561r1</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65</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970912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802.11-25/0561r1</a:t>
            </a:r>
          </a:p>
        </p:txBody>
      </p:sp>
      <p:sp>
        <p:nvSpPr>
          <p:cNvPr id="5" name="Rectangle 3"/>
          <p:cNvSpPr>
            <a:spLocks noGrp="1" noChangeArrowheads="1"/>
          </p:cNvSpPr>
          <p:nvPr>
            <p:ph type="dt"/>
          </p:nvPr>
        </p:nvSpPr>
        <p:spPr>
          <a:ln/>
        </p:spPr>
        <p:txBody>
          <a:bodyPr/>
          <a:lstStyle/>
          <a:p>
            <a:r>
              <a:rPr lang="en-US"/>
              <a:t>Month Year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lvl="1" indent="0"/>
            <a:r>
              <a:rPr lang="en-US" sz="1600" b="1" dirty="0"/>
              <a:t> </a:t>
            </a:r>
            <a:endParaRPr lang="en-US" dirty="0"/>
          </a:p>
        </p:txBody>
      </p:sp>
    </p:spTree>
    <p:extLst>
      <p:ext uri="{BB962C8B-B14F-4D97-AF65-F5344CB8AC3E}">
        <p14:creationId xmlns:p14="http://schemas.microsoft.com/office/powerpoint/2010/main" val="39853077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802.11-25/0561r1</a:t>
            </a:r>
          </a:p>
        </p:txBody>
      </p:sp>
      <p:sp>
        <p:nvSpPr>
          <p:cNvPr id="5" name="Rectangle 3"/>
          <p:cNvSpPr>
            <a:spLocks noGrp="1" noChangeArrowheads="1"/>
          </p:cNvSpPr>
          <p:nvPr>
            <p:ph type="dt"/>
          </p:nvPr>
        </p:nvSpPr>
        <p:spPr>
          <a:ln/>
        </p:spPr>
        <p:txBody>
          <a:bodyPr/>
          <a:lstStyle/>
          <a:p>
            <a:r>
              <a:rPr lang="en-US"/>
              <a:t>Month Year</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807955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2C52328-B2A4-819C-DAAD-CD4BA962E73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B0967B1-C3E6-5D1B-D89F-D98AC511B1A7}"/>
              </a:ext>
            </a:extLst>
          </p:cNvPr>
          <p:cNvSpPr>
            <a:spLocks noGrp="1" noChangeArrowheads="1"/>
          </p:cNvSpPr>
          <p:nvPr>
            <p:ph type="hdr"/>
          </p:nvPr>
        </p:nvSpPr>
        <p:spPr>
          <a:ln/>
        </p:spPr>
        <p:txBody>
          <a:bodyPr/>
          <a:lstStyle/>
          <a:p>
            <a:r>
              <a:rPr lang="en-US"/>
              <a:t>doc.: IEEE 802.11-25/0561r1</a:t>
            </a:r>
          </a:p>
        </p:txBody>
      </p:sp>
      <p:sp>
        <p:nvSpPr>
          <p:cNvPr id="5" name="Rectangle 3">
            <a:extLst>
              <a:ext uri="{FF2B5EF4-FFF2-40B4-BE49-F238E27FC236}">
                <a16:creationId xmlns:a16="http://schemas.microsoft.com/office/drawing/2014/main" id="{1E49E85A-7A06-A611-9418-E85328B02C47}"/>
              </a:ext>
            </a:extLst>
          </p:cNvPr>
          <p:cNvSpPr>
            <a:spLocks noGrp="1" noChangeArrowheads="1"/>
          </p:cNvSpPr>
          <p:nvPr>
            <p:ph type="dt"/>
          </p:nvPr>
        </p:nvSpPr>
        <p:spPr>
          <a:ln/>
        </p:spPr>
        <p:txBody>
          <a:bodyPr/>
          <a:lstStyle/>
          <a:p>
            <a:r>
              <a:rPr lang="en-US"/>
              <a:t>Month Year</a:t>
            </a:r>
          </a:p>
        </p:txBody>
      </p:sp>
      <p:sp>
        <p:nvSpPr>
          <p:cNvPr id="7" name="Rectangle 7">
            <a:extLst>
              <a:ext uri="{FF2B5EF4-FFF2-40B4-BE49-F238E27FC236}">
                <a16:creationId xmlns:a16="http://schemas.microsoft.com/office/drawing/2014/main" id="{F0B27D64-708E-C9CF-D124-8BB2DEA2A006}"/>
              </a:ext>
            </a:extLst>
          </p:cNvPr>
          <p:cNvSpPr>
            <a:spLocks noGrp="1" noChangeArrowheads="1"/>
          </p:cNvSpPr>
          <p:nvPr>
            <p:ph type="sldNum"/>
          </p:nvPr>
        </p:nvSpPr>
        <p:spPr>
          <a:ln/>
        </p:spPr>
        <p:txBody>
          <a:bodyPr/>
          <a:lstStyle/>
          <a:p>
            <a:r>
              <a:rPr lang="en-US"/>
              <a:t>Page </a:t>
            </a:r>
            <a:fld id="{CA5AFF69-4AEE-4693-9CD6-98E2EBC076EC}" type="slidenum">
              <a:rPr lang="en-US"/>
              <a:pPr/>
              <a:t>67</a:t>
            </a:fld>
            <a:endParaRPr lang="en-US"/>
          </a:p>
        </p:txBody>
      </p:sp>
      <p:sp>
        <p:nvSpPr>
          <p:cNvPr id="13313" name="Text Box 1">
            <a:extLst>
              <a:ext uri="{FF2B5EF4-FFF2-40B4-BE49-F238E27FC236}">
                <a16:creationId xmlns:a16="http://schemas.microsoft.com/office/drawing/2014/main" id="{DFD18A5F-9223-C5CC-B9D7-5A6A67E45374}"/>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6FDABB4C-C8F8-AC8E-3BF6-28B3B90D03B7}"/>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417959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802.11-25/0561r1</a:t>
            </a:r>
          </a:p>
        </p:txBody>
      </p:sp>
      <p:sp>
        <p:nvSpPr>
          <p:cNvPr id="5" name="Rectangle 3"/>
          <p:cNvSpPr>
            <a:spLocks noGrp="1" noChangeArrowheads="1"/>
          </p:cNvSpPr>
          <p:nvPr>
            <p:ph type="dt"/>
          </p:nvPr>
        </p:nvSpPr>
        <p:spPr>
          <a:ln/>
        </p:spPr>
        <p:txBody>
          <a:bodyPr/>
          <a:lstStyle/>
          <a:p>
            <a:r>
              <a:rPr lang="en-US"/>
              <a:t>Month Year</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69</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711667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802.11-25/0561r1</a:t>
            </a:r>
          </a:p>
        </p:txBody>
      </p:sp>
      <p:sp>
        <p:nvSpPr>
          <p:cNvPr id="5" name="Rectangle 3"/>
          <p:cNvSpPr>
            <a:spLocks noGrp="1" noChangeArrowheads="1"/>
          </p:cNvSpPr>
          <p:nvPr>
            <p:ph type="dt"/>
          </p:nvPr>
        </p:nvSpPr>
        <p:spPr>
          <a:ln/>
        </p:spPr>
        <p:txBody>
          <a:bodyPr/>
          <a:lstStyle/>
          <a:p>
            <a:r>
              <a:rPr lang="en-US"/>
              <a:t>Month Year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085472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9350051-D29B-4BA1-8001-3F6B646E31EB}" type="slidenum">
              <a:rPr kumimoji="1" lang="ja-JP" altLang="en-US" smtClean="0"/>
              <a:t>78</a:t>
            </a:fld>
            <a:endParaRPr kumimoji="1" lang="ja-JP" altLang="en-US"/>
          </a:p>
        </p:txBody>
      </p:sp>
    </p:spTree>
    <p:extLst>
      <p:ext uri="{BB962C8B-B14F-4D97-AF65-F5344CB8AC3E}">
        <p14:creationId xmlns:p14="http://schemas.microsoft.com/office/powerpoint/2010/main" val="11928139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EBCF6D4-381F-48FF-842D-8250460519E3}"/>
              </a:ext>
            </a:extLst>
          </p:cNvPr>
          <p:cNvSpPr>
            <a:spLocks noGrp="1" noChangeArrowheads="1"/>
          </p:cNvSpPr>
          <p:nvPr>
            <p:ph type="hdr" sz="quarter"/>
          </p:nvPr>
        </p:nvSpPr>
        <p:spPr>
          <a:ln/>
        </p:spPr>
        <p:txBody>
          <a:bodyPr/>
          <a:lstStyle/>
          <a:p>
            <a:r>
              <a:rPr lang="en-US" altLang="en-US"/>
              <a:t>doc.: IEEE 802.11-25/0561r1</a:t>
            </a:r>
            <a:endParaRPr lang="en-US" altLang="en-US" dirty="0"/>
          </a:p>
        </p:txBody>
      </p:sp>
      <p:sp>
        <p:nvSpPr>
          <p:cNvPr id="5" name="Rectangle 3">
            <a:extLst>
              <a:ext uri="{FF2B5EF4-FFF2-40B4-BE49-F238E27FC236}">
                <a16:creationId xmlns:a16="http://schemas.microsoft.com/office/drawing/2014/main" id="{5190A212-2C9C-46AB-9059-430C0A43BA32}"/>
              </a:ext>
            </a:extLst>
          </p:cNvPr>
          <p:cNvSpPr>
            <a:spLocks noGrp="1" noChangeArrowheads="1"/>
          </p:cNvSpPr>
          <p:nvPr>
            <p:ph type="dt" idx="1"/>
          </p:nvPr>
        </p:nvSpPr>
        <p:spPr>
          <a:ln/>
        </p:spPr>
        <p:txBody>
          <a:bodyPr/>
          <a:lstStyle/>
          <a:p>
            <a:r>
              <a:rPr lang="en-US" altLang="en-US"/>
              <a:t>&lt;month year&gt;</a:t>
            </a:r>
          </a:p>
        </p:txBody>
      </p:sp>
      <p:sp>
        <p:nvSpPr>
          <p:cNvPr id="7" name="Rectangle 7">
            <a:extLst>
              <a:ext uri="{FF2B5EF4-FFF2-40B4-BE49-F238E27FC236}">
                <a16:creationId xmlns:a16="http://schemas.microsoft.com/office/drawing/2014/main" id="{A5EFA8C7-7335-4E44-9C19-5B2731430D69}"/>
              </a:ext>
            </a:extLst>
          </p:cNvPr>
          <p:cNvSpPr>
            <a:spLocks noGrp="1" noChangeArrowheads="1"/>
          </p:cNvSpPr>
          <p:nvPr>
            <p:ph type="sldNum" sz="quarter" idx="5"/>
          </p:nvPr>
        </p:nvSpPr>
        <p:spPr>
          <a:ln/>
        </p:spPr>
        <p:txBody>
          <a:bodyPr/>
          <a:lstStyle/>
          <a:p>
            <a:r>
              <a:rPr lang="en-US" altLang="en-US"/>
              <a:t>Page </a:t>
            </a:r>
            <a:fld id="{824EC013-93EB-48F9-854A-4C4A8EC68288}" type="slidenum">
              <a:rPr lang="en-US" altLang="en-US"/>
              <a:pPr/>
              <a:t>83</a:t>
            </a:fld>
            <a:endParaRPr lang="en-US" altLang="en-US"/>
          </a:p>
        </p:txBody>
      </p:sp>
      <p:sp>
        <p:nvSpPr>
          <p:cNvPr id="24578" name="Rectangle 2">
            <a:extLst>
              <a:ext uri="{FF2B5EF4-FFF2-40B4-BE49-F238E27FC236}">
                <a16:creationId xmlns:a16="http://schemas.microsoft.com/office/drawing/2014/main" id="{F0251BC8-9342-4CAB-A182-4084CB8D1B3C}"/>
              </a:ext>
            </a:extLst>
          </p:cNvPr>
          <p:cNvSpPr>
            <a:spLocks noGrp="1" noRot="1" noChangeAspect="1" noChangeArrowheads="1" noTextEdit="1"/>
          </p:cNvSpPr>
          <p:nvPr>
            <p:ph type="sldImg"/>
          </p:nvPr>
        </p:nvSpPr>
        <p:spPr>
          <a:xfrm>
            <a:off x="384175" y="701675"/>
            <a:ext cx="6165850" cy="3468688"/>
          </a:xfrm>
          <a:ln/>
        </p:spPr>
      </p:sp>
      <p:sp>
        <p:nvSpPr>
          <p:cNvPr id="24579" name="Rectangle 3">
            <a:extLst>
              <a:ext uri="{FF2B5EF4-FFF2-40B4-BE49-F238E27FC236}">
                <a16:creationId xmlns:a16="http://schemas.microsoft.com/office/drawing/2014/main" id="{A89D6B1B-1F53-4C74-8C28-348D6AAEED7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109268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802.11-25/0561r1</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84</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0778280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802.11-25/0561r1</a:t>
            </a:r>
            <a:endParaRPr lang="en-US" dirty="0"/>
          </a:p>
        </p:txBody>
      </p:sp>
      <p:sp>
        <p:nvSpPr>
          <p:cNvPr id="5" name="Date Placeholder 4"/>
          <p:cNvSpPr>
            <a:spLocks noGrp="1"/>
          </p:cNvSpPr>
          <p:nvPr>
            <p:ph type="dt"/>
          </p:nvPr>
        </p:nvSpPr>
        <p:spPr/>
        <p:txBody>
          <a:bodyPr/>
          <a:lstStyle/>
          <a:p>
            <a:r>
              <a:rPr lang="en-US" dirty="0"/>
              <a:t>Month Year</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85</a:t>
            </a:fld>
            <a:endParaRPr lang="en-US" dirty="0"/>
          </a:p>
        </p:txBody>
      </p:sp>
    </p:spTree>
    <p:extLst>
      <p:ext uri="{BB962C8B-B14F-4D97-AF65-F5344CB8AC3E}">
        <p14:creationId xmlns:p14="http://schemas.microsoft.com/office/powerpoint/2010/main" val="12427273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802.11-25/0561r1</a:t>
            </a:r>
            <a:endParaRPr lang="en-US" dirty="0"/>
          </a:p>
        </p:txBody>
      </p:sp>
      <p:sp>
        <p:nvSpPr>
          <p:cNvPr id="5" name="Date Placeholder 4"/>
          <p:cNvSpPr>
            <a:spLocks noGrp="1"/>
          </p:cNvSpPr>
          <p:nvPr>
            <p:ph type="dt"/>
          </p:nvPr>
        </p:nvSpPr>
        <p:spPr/>
        <p:txBody>
          <a:bodyPr/>
          <a:lstStyle/>
          <a:p>
            <a:r>
              <a:rPr lang="en-US" dirty="0"/>
              <a:t>Month Year</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86</a:t>
            </a:fld>
            <a:endParaRPr lang="en-US" dirty="0"/>
          </a:p>
        </p:txBody>
      </p:sp>
    </p:spTree>
    <p:extLst>
      <p:ext uri="{BB962C8B-B14F-4D97-AF65-F5344CB8AC3E}">
        <p14:creationId xmlns:p14="http://schemas.microsoft.com/office/powerpoint/2010/main" val="13980929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802.11-25/0561r1</a:t>
            </a:r>
            <a:endParaRPr lang="en-US" dirty="0"/>
          </a:p>
        </p:txBody>
      </p:sp>
      <p:sp>
        <p:nvSpPr>
          <p:cNvPr id="5" name="Date Placeholder 4"/>
          <p:cNvSpPr>
            <a:spLocks noGrp="1"/>
          </p:cNvSpPr>
          <p:nvPr>
            <p:ph type="dt"/>
          </p:nvPr>
        </p:nvSpPr>
        <p:spPr/>
        <p:txBody>
          <a:bodyPr/>
          <a:lstStyle/>
          <a:p>
            <a:r>
              <a:rPr lang="en-US" dirty="0"/>
              <a:t>Month Year</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87</a:t>
            </a:fld>
            <a:endParaRPr lang="en-US" dirty="0"/>
          </a:p>
        </p:txBody>
      </p:sp>
    </p:spTree>
    <p:extLst>
      <p:ext uri="{BB962C8B-B14F-4D97-AF65-F5344CB8AC3E}">
        <p14:creationId xmlns:p14="http://schemas.microsoft.com/office/powerpoint/2010/main" val="3214582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802.11-25/0561r1</a:t>
            </a:r>
          </a:p>
        </p:txBody>
      </p:sp>
      <p:sp>
        <p:nvSpPr>
          <p:cNvPr id="5" name="Rectangle 3"/>
          <p:cNvSpPr>
            <a:spLocks noGrp="1" noChangeArrowheads="1"/>
          </p:cNvSpPr>
          <p:nvPr>
            <p:ph type="dt"/>
          </p:nvPr>
        </p:nvSpPr>
        <p:spPr>
          <a:ln/>
        </p:spPr>
        <p:txBody>
          <a:bodyPr/>
          <a:lstStyle/>
          <a:p>
            <a:r>
              <a:rPr lang="en-US"/>
              <a:t>Month Year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929781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802.11-25/0561r1</a:t>
            </a:r>
            <a:endParaRPr lang="en-US" dirty="0"/>
          </a:p>
        </p:txBody>
      </p:sp>
      <p:sp>
        <p:nvSpPr>
          <p:cNvPr id="5" name="Date Placeholder 4"/>
          <p:cNvSpPr>
            <a:spLocks noGrp="1"/>
          </p:cNvSpPr>
          <p:nvPr>
            <p:ph type="dt"/>
          </p:nvPr>
        </p:nvSpPr>
        <p:spPr/>
        <p:txBody>
          <a:bodyPr/>
          <a:lstStyle/>
          <a:p>
            <a:r>
              <a:rPr lang="en-US" dirty="0"/>
              <a:t>Month Year</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88</a:t>
            </a:fld>
            <a:endParaRPr lang="en-US" dirty="0"/>
          </a:p>
        </p:txBody>
      </p:sp>
    </p:spTree>
    <p:extLst>
      <p:ext uri="{BB962C8B-B14F-4D97-AF65-F5344CB8AC3E}">
        <p14:creationId xmlns:p14="http://schemas.microsoft.com/office/powerpoint/2010/main" val="25963557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802.11-25/0561r1</a:t>
            </a:r>
          </a:p>
        </p:txBody>
      </p:sp>
      <p:sp>
        <p:nvSpPr>
          <p:cNvPr id="5" name="Rectangle 3"/>
          <p:cNvSpPr>
            <a:spLocks noGrp="1" noChangeArrowheads="1"/>
          </p:cNvSpPr>
          <p:nvPr>
            <p:ph type="dt"/>
          </p:nvPr>
        </p:nvSpPr>
        <p:spPr>
          <a:ln/>
        </p:spPr>
        <p:txBody>
          <a:bodyPr/>
          <a:lstStyle/>
          <a:p>
            <a:r>
              <a:rPr lang="en-US"/>
              <a:t>January 2023</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0452924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802.11-25/0561r1</a:t>
            </a:r>
          </a:p>
        </p:txBody>
      </p:sp>
      <p:sp>
        <p:nvSpPr>
          <p:cNvPr id="5" name="Rectangle 3"/>
          <p:cNvSpPr>
            <a:spLocks noGrp="1" noChangeArrowheads="1"/>
          </p:cNvSpPr>
          <p:nvPr>
            <p:ph type="dt"/>
          </p:nvPr>
        </p:nvSpPr>
        <p:spPr>
          <a:ln/>
        </p:spPr>
        <p:txBody>
          <a:bodyPr/>
          <a:lstStyle/>
          <a:p>
            <a:r>
              <a:rPr lang="en-US"/>
              <a:t>January 2023</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800532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802.11-25/0561r1</a:t>
            </a:r>
            <a:endParaRPr lang="en-US" sz="1400" dirty="0"/>
          </a:p>
        </p:txBody>
      </p:sp>
      <p:sp>
        <p:nvSpPr>
          <p:cNvPr id="23555"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2025</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101</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0191942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802.11-25/0561r1</a:t>
            </a:r>
            <a:endParaRPr lang="en-US" sz="1400" dirty="0"/>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2025</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102</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6605527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802.11-25/0561r1</a:t>
            </a:r>
            <a:endParaRPr lang="en-US" sz="1400" dirty="0"/>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2025</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987005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802.11-25/0561r1</a:t>
            </a:r>
            <a:endParaRPr lang="en-US" sz="1400" dirty="0"/>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2025</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241173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802.11-25/0561r1</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2025</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105</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0174680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802.11-25/0561r1</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2025</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106</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572699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802.11-25/0561r1</a:t>
            </a:r>
            <a:endParaRPr lang="en-US" sz="1400" dirty="0"/>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2025</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581435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802.11-25/0561r1</a:t>
            </a:r>
          </a:p>
        </p:txBody>
      </p:sp>
      <p:sp>
        <p:nvSpPr>
          <p:cNvPr id="5" name="Rectangle 3"/>
          <p:cNvSpPr>
            <a:spLocks noGrp="1" noChangeArrowheads="1"/>
          </p:cNvSpPr>
          <p:nvPr>
            <p:ph type="dt"/>
          </p:nvPr>
        </p:nvSpPr>
        <p:spPr>
          <a:ln/>
        </p:spPr>
        <p:txBody>
          <a:bodyPr/>
          <a:lstStyle/>
          <a:p>
            <a:r>
              <a:rPr lang="en-US"/>
              <a:t>Month Year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337828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802.11-25/0561r1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9770194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802.11-25/0561r1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3514676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802.11-25/0561r1</a:t>
            </a:r>
            <a:endParaRPr lang="en-US" sz="1400" dirty="0"/>
          </a:p>
        </p:txBody>
      </p:sp>
      <p:sp>
        <p:nvSpPr>
          <p:cNvPr id="40963"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110</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5014282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802.11-25/0561r1</a:t>
            </a:r>
            <a:endParaRPr lang="en-US" sz="1400" dirty="0"/>
          </a:p>
        </p:txBody>
      </p:sp>
      <p:sp>
        <p:nvSpPr>
          <p:cNvPr id="40963"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111</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847994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802.11-25/0561r1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78341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802.11-25/0561r1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6066891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802.11-25/0561r1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0497398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802.11-25/0561r1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4846047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802.11-25/0561r1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9060806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802.11-25/0561r1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838132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802.11-25/0561r1</a:t>
            </a:r>
          </a:p>
        </p:txBody>
      </p:sp>
      <p:sp>
        <p:nvSpPr>
          <p:cNvPr id="5" name="Rectangle 3"/>
          <p:cNvSpPr>
            <a:spLocks noGrp="1" noChangeArrowheads="1"/>
          </p:cNvSpPr>
          <p:nvPr>
            <p:ph type="dt"/>
          </p:nvPr>
        </p:nvSpPr>
        <p:spPr>
          <a:ln/>
        </p:spPr>
        <p:txBody>
          <a:bodyPr/>
          <a:lstStyle/>
          <a:p>
            <a:r>
              <a:rPr lang="en-US"/>
              <a:t>Month Year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5732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D33C166-27E2-22CD-84EE-773BE29B23B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25D0A1D-C23A-E0F8-063D-F55608D20AB3}"/>
              </a:ext>
            </a:extLst>
          </p:cNvPr>
          <p:cNvSpPr>
            <a:spLocks noGrp="1" noChangeArrowheads="1"/>
          </p:cNvSpPr>
          <p:nvPr>
            <p:ph type="hdr"/>
          </p:nvPr>
        </p:nvSpPr>
        <p:spPr>
          <a:ln/>
        </p:spPr>
        <p:txBody>
          <a:bodyPr/>
          <a:lstStyle/>
          <a:p>
            <a:r>
              <a:rPr lang="en-US"/>
              <a:t>doc.: IEEE 802.11-25/0561r1</a:t>
            </a:r>
          </a:p>
        </p:txBody>
      </p:sp>
      <p:sp>
        <p:nvSpPr>
          <p:cNvPr id="5" name="Rectangle 3">
            <a:extLst>
              <a:ext uri="{FF2B5EF4-FFF2-40B4-BE49-F238E27FC236}">
                <a16:creationId xmlns:a16="http://schemas.microsoft.com/office/drawing/2014/main" id="{92AA71F0-A86D-8955-D9B4-8C22E49A7893}"/>
              </a:ext>
            </a:extLst>
          </p:cNvPr>
          <p:cNvSpPr>
            <a:spLocks noGrp="1" noChangeArrowheads="1"/>
          </p:cNvSpPr>
          <p:nvPr>
            <p:ph type="dt"/>
          </p:nvPr>
        </p:nvSpPr>
        <p:spPr>
          <a:ln/>
        </p:spPr>
        <p:txBody>
          <a:bodyPr/>
          <a:lstStyle/>
          <a:p>
            <a:r>
              <a:rPr lang="en-US"/>
              <a:t>Month Year</a:t>
            </a:r>
          </a:p>
        </p:txBody>
      </p:sp>
      <p:sp>
        <p:nvSpPr>
          <p:cNvPr id="7" name="Rectangle 7">
            <a:extLst>
              <a:ext uri="{FF2B5EF4-FFF2-40B4-BE49-F238E27FC236}">
                <a16:creationId xmlns:a16="http://schemas.microsoft.com/office/drawing/2014/main" id="{510B3868-2164-353A-53A8-F7081296F031}"/>
              </a:ext>
            </a:extLst>
          </p:cNvPr>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a:extLst>
              <a:ext uri="{FF2B5EF4-FFF2-40B4-BE49-F238E27FC236}">
                <a16:creationId xmlns:a16="http://schemas.microsoft.com/office/drawing/2014/main" id="{BFE26296-3992-139E-7055-7FFAC61DB19A}"/>
              </a:ext>
            </a:extLst>
          </p:cNvPr>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a:extLst>
              <a:ext uri="{FF2B5EF4-FFF2-40B4-BE49-F238E27FC236}">
                <a16:creationId xmlns:a16="http://schemas.microsoft.com/office/drawing/2014/main" id="{4357D7D5-D3A8-F827-0054-83195DC67E08}"/>
              </a:ext>
            </a:extLst>
          </p:cNvPr>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11503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802.11-25/0561r1</a:t>
            </a:r>
            <a:endParaRPr lang="en-US" dirty="0">
              <a:latin typeface="Times New Roman" charset="0"/>
            </a:endParaRP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17</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2786080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968214" cy="276999"/>
          </a:xfrm>
        </p:spPr>
        <p:txBody>
          <a:bodyPr/>
          <a:lstStyle/>
          <a:p>
            <a:pPr>
              <a:defRPr/>
            </a:pPr>
            <a:r>
              <a:rPr lang="en-US" dirty="0"/>
              <a:t>May 2025</a:t>
            </a:r>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dirty="0"/>
              <a:t>Xiaofei Wang (InterDigital)</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dirty="0"/>
              <a:t>Slide </a:t>
            </a:r>
            <a:fld id="{C0237118-83BD-4B23-982E-CD5E6FF86FA7}" type="slidenum">
              <a:rPr lang="en-US" smtClean="0"/>
              <a:pPr>
                <a:defRPr/>
              </a:pPr>
              <a:t>‹#›</a:t>
            </a:fld>
            <a:endParaRPr lang="en-US" dirty="0"/>
          </a:p>
        </p:txBody>
      </p:sp>
    </p:spTree>
    <p:extLst>
      <p:ext uri="{BB962C8B-B14F-4D97-AF65-F5344CB8AC3E}">
        <p14:creationId xmlns:p14="http://schemas.microsoft.com/office/powerpoint/2010/main" val="4285140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8839201" y="6481822"/>
            <a:ext cx="3048305" cy="299978"/>
          </a:xfrm>
        </p:spPr>
        <p:txBody>
          <a:bodyPr lIns="0" tIns="0" rIns="0" bIns="0"/>
          <a:lstStyle>
            <a:lvl1pPr>
              <a:defRPr sz="1200" b="1" i="0">
                <a:solidFill>
                  <a:srgbClr val="808080"/>
                </a:solidFill>
                <a:latin typeface="+mn-lt"/>
                <a:cs typeface="ＭＳ Ｐゴシック"/>
              </a:defRPr>
            </a:lvl1pPr>
          </a:lstStyle>
          <a:p>
            <a:pPr marL="12700"/>
            <a:endParaRPr lang="en-US" spc="-5" dirty="0"/>
          </a:p>
        </p:txBody>
      </p:sp>
      <p:sp>
        <p:nvSpPr>
          <p:cNvPr id="4" name="Holder 4"/>
          <p:cNvSpPr>
            <a:spLocks noGrp="1"/>
          </p:cNvSpPr>
          <p:nvPr>
            <p:ph type="sldNum" sz="quarter" idx="7"/>
          </p:nvPr>
        </p:nvSpPr>
        <p:spPr/>
        <p:txBody>
          <a:bodyPr lIns="0" tIns="0" rIns="0" bIns="0"/>
          <a:lstStyle>
            <a:lvl1pPr>
              <a:defRPr sz="1000" b="0" i="0">
                <a:solidFill>
                  <a:schemeClr val="tx1"/>
                </a:solidFill>
                <a:latin typeface="メイリオ"/>
                <a:cs typeface="メイリオ"/>
              </a:defRPr>
            </a:lvl1pPr>
          </a:lstStyle>
          <a:p>
            <a:pPr marL="25400"/>
            <a:fld id="{81D60167-4931-47E6-BA6A-407CBD079E47}" type="slidenum">
              <a:rPr lang="en-US" spc="-10" smtClean="0"/>
              <a:pPr marL="25400"/>
              <a:t>‹#›</a:t>
            </a:fld>
            <a:endParaRPr lang="en-US" spc="-10" dirty="0"/>
          </a:p>
        </p:txBody>
      </p:sp>
      <p:sp>
        <p:nvSpPr>
          <p:cNvPr id="5" name=" 4">
            <a:extLst>
              <a:ext uri="{FF2B5EF4-FFF2-40B4-BE49-F238E27FC236}">
                <a16:creationId xmlns:a16="http://schemas.microsoft.com/office/drawing/2014/main" id="{41E35370-3728-02C2-A318-674C3154A04C}"/>
              </a:ext>
            </a:extLst>
          </p:cNvPr>
          <p:cNvSpPr>
            <a:spLocks noGrp="1" noChangeArrowheads="1"/>
          </p:cNvSpPr>
          <p:nvPr>
            <p:ph type="dt" sz="half" idx="13"/>
          </p:nvPr>
        </p:nvSpPr>
        <p:spPr bwMode="auto">
          <a:xfrm>
            <a:off x="912644" y="381000"/>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12056095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2023</a:t>
            </a:r>
            <a:endParaRPr lang="en-GB"/>
          </a:p>
        </p:txBody>
      </p:sp>
      <p:sp>
        <p:nvSpPr>
          <p:cNvPr id="6" name="Footer Placeholder 5"/>
          <p:cNvSpPr>
            <a:spLocks noGrp="1"/>
          </p:cNvSpPr>
          <p:nvPr>
            <p:ph type="ftr" idx="11"/>
          </p:nvPr>
        </p:nvSpPr>
        <p:spPr/>
        <p:txBody>
          <a:bodyPr/>
          <a:lstStyle>
            <a:lvl1pPr>
              <a:defRPr/>
            </a:lvl1pPr>
          </a:lstStyle>
          <a:p>
            <a:r>
              <a:rPr lang="en-GB"/>
              <a:t>Stephen McCann, Huawei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Stephen McCann,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2023</a:t>
            </a:r>
            <a:endParaRPr lang="en-GB"/>
          </a:p>
        </p:txBody>
      </p:sp>
      <p:sp>
        <p:nvSpPr>
          <p:cNvPr id="4" name="Footer Placeholder 3"/>
          <p:cNvSpPr>
            <a:spLocks noGrp="1"/>
          </p:cNvSpPr>
          <p:nvPr>
            <p:ph type="ftr" idx="11"/>
          </p:nvPr>
        </p:nvSpPr>
        <p:spPr/>
        <p:txBody>
          <a:bodyPr/>
          <a:lstStyle>
            <a:lvl1pPr>
              <a:defRPr/>
            </a:lvl1pPr>
          </a:lstStyle>
          <a:p>
            <a:r>
              <a:rPr lang="en-GB"/>
              <a:t>Stephen McCann, Huawei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2023</a:t>
            </a:r>
            <a:endParaRPr lang="en-GB"/>
          </a:p>
        </p:txBody>
      </p:sp>
      <p:sp>
        <p:nvSpPr>
          <p:cNvPr id="3" name="Footer Placeholder 2"/>
          <p:cNvSpPr>
            <a:spLocks noGrp="1"/>
          </p:cNvSpPr>
          <p:nvPr>
            <p:ph type="ftr" idx="11"/>
          </p:nvPr>
        </p:nvSpPr>
        <p:spPr/>
        <p:txBody>
          <a:bodyPr/>
          <a:lstStyle>
            <a:lvl1pPr>
              <a:defRPr/>
            </a:lvl1pPr>
          </a:lstStyle>
          <a:p>
            <a:r>
              <a:rPr lang="en-GB"/>
              <a:t>Stephen McCann, Huawei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802.11-25/0561r1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 id="2147483661" r:id="rId11"/>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8.emf"/><Relationship Id="rId4" Type="http://schemas.openxmlformats.org/officeDocument/2006/relationships/oleObject" Target="../embeddings/oleObject16.bin"/></Relationships>
</file>

<file path=ppt/slides/_rels/slide102.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www.rfc-editor.org/info/rfc9724"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hyperlink" Target="https://datatracker.ietf.org/wg/skex/about/" TargetMode="External"/><Relationship Id="rId4" Type="http://schemas.openxmlformats.org/officeDocument/2006/relationships/hyperlink" Target="https://datatracker.ietf.org/wg/nasr/about/" TargetMode="External"/></Relationships>
</file>

<file path=ppt/slides/_rels/slide106.xml.rels><?xml version="1.0" encoding="UTF-8" standalone="yes"?>
<Relationships xmlns="http://schemas.openxmlformats.org/package/2006/relationships"><Relationship Id="rId8" Type="http://schemas.openxmlformats.org/officeDocument/2006/relationships/hyperlink" Target="https://datatracker.ietf.org/wg/diem/about/" TargetMode="External"/><Relationship Id="rId13" Type="http://schemas.openxmlformats.org/officeDocument/2006/relationships/hyperlink" Target="https://datatracker.ietf.org/doc/charter-ietf-hpke/"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group/hpke/" TargetMode="External"/><Relationship Id="rId17" Type="http://schemas.openxmlformats.org/officeDocument/2006/relationships/hyperlink" Target="https://datatracker.ietf.org/doc/charter-ietf-spring/" TargetMode="External"/><Relationship Id="rId2" Type="http://schemas.openxmlformats.org/officeDocument/2006/relationships/notesSlide" Target="../notesSlides/notesSlide58.xml"/><Relationship Id="rId16" Type="http://schemas.openxmlformats.org/officeDocument/2006/relationships/hyperlink" Target="https://datatracker.ietf.org/wg/spring/about/" TargetMode="Externa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dmarc/" TargetMode="External"/><Relationship Id="rId5" Type="http://schemas.openxmlformats.org/officeDocument/2006/relationships/hyperlink" Target="https://datatracker.ietf.org/doc/charter-irtf-hrpc/" TargetMode="External"/><Relationship Id="rId15" Type="http://schemas.openxmlformats.org/officeDocument/2006/relationships/hyperlink" Target="https://datatracker.ietf.org/doc/charter-ietf-ianabis/" TargetMode="External"/><Relationship Id="rId10" Type="http://schemas.openxmlformats.org/officeDocument/2006/relationships/hyperlink" Target="https://datatracker.ietf.org/wg/dmarc/about/" TargetMode="External"/><Relationship Id="rId4" Type="http://schemas.openxmlformats.org/officeDocument/2006/relationships/hyperlink" Target="https://datatracker.ietf.org/rg/hrpc/about/" TargetMode="External"/><Relationship Id="rId9" Type="http://schemas.openxmlformats.org/officeDocument/2006/relationships/hyperlink" Target="https://datatracker.ietf.org/doc/charter-ietf-diem/" TargetMode="External"/><Relationship Id="rId14" Type="http://schemas.openxmlformats.org/officeDocument/2006/relationships/hyperlink" Target="https://datatracker.ietf.org/wg/ianabis/about/"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s://datatracker.ietf.org/wg/6lo/"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s://datatracker.ietf.org/doc/draft-ietf-6lo-nd-gaao/" TargetMode="External"/><Relationship Id="rId5" Type="http://schemas.openxmlformats.org/officeDocument/2006/relationships/hyperlink" Target="https://datatracker.ietf.org/doc/draft-ietf-6lo-prefix-registration/" TargetMode="External"/><Relationship Id="rId4" Type="http://schemas.openxmlformats.org/officeDocument/2006/relationships/hyperlink" Target="https://datatracker.ietf.org/doc/draft-ietf-6lo-updating-rfc-8928/"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s://datatracker.ietf.org/wg/roll/"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s://datatracker.ietf.org/wg/madinas/"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hyperlink" Target="https://datatracker.ietf.org/doc/draft-ietf-madinas-use-cases/" TargetMode="External"/><Relationship Id="rId4" Type="http://schemas.openxmlformats.org/officeDocument/2006/relationships/hyperlink" Target="https://www.rfc-editor.org/info/rfc9724"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s://datatracker.ietf.org/wg/emu/"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s://datatracker.ietf.org/doc/draft-ietf-emu-rfc7170bis/" TargetMode="External"/><Relationship Id="rId4" Type="http://schemas.openxmlformats.org/officeDocument/2006/relationships/hyperlink" Target="https://datatracker.ietf.org/doc/draft-ietf-emu-eap-arpa/"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s://datatracker.ietf.org/wg/opsawg/"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https://www.ietf.org/topics/netmgmt/" TargetMode="External"/><Relationship Id="rId5" Type="http://schemas.openxmlformats.org/officeDocument/2006/relationships/hyperlink" Target="https://tools.ietf.org/html/rfc6632" TargetMode="External"/><Relationship Id="rId4" Type="http://schemas.openxmlformats.org/officeDocument/2006/relationships/hyperlink" Target="https://datatracker.ietf.org/doc/draft-ietf-opsawg-pcaplinktype/"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s://datatracker.ietf.org/wg/intarea/"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s://datatracker.ietf.org/doc/draft-ietf-intarea-proxy-config/" TargetMode="External"/></Relationships>
</file>

<file path=ppt/slides/_rels/slide114.xml.rels><?xml version="1.0" encoding="UTF-8" standalone="yes"?>
<Relationships xmlns="http://schemas.openxmlformats.org/package/2006/relationships"><Relationship Id="rId8" Type="http://schemas.openxmlformats.org/officeDocument/2006/relationships/hyperlink" Target="https://datatracker.ietf.org/doc/draft-ietf-tls-ecdhe-mlkem/" TargetMode="External"/><Relationship Id="rId3" Type="http://schemas.openxmlformats.org/officeDocument/2006/relationships/hyperlink" Target="https://datatracker.ietf.org/wg/tls/" TargetMode="External"/><Relationship Id="rId7" Type="http://schemas.openxmlformats.org/officeDocument/2006/relationships/hyperlink" Target="https://datatracker.ietf.org/doc/draft-ietf-tls-tls12-frozen/"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s://datatracker.ietf.org/doc/draft-ietf-tls-rfc8447bis/" TargetMode="External"/><Relationship Id="rId5" Type="http://schemas.openxmlformats.org/officeDocument/2006/relationships/hyperlink" Target="https://datatracker.ietf.org/doc/draft-ietf-tls-mlkem/" TargetMode="External"/><Relationship Id="rId4" Type="http://schemas.openxmlformats.org/officeDocument/2006/relationships/hyperlink" Target="https://datatracker.ietf.org/doc/draft-ietf-tls-8773bis/"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hyperlink" Target="https://datatracker.ietf.org/doc/draft-ietf-raw-architecture/" TargetMode="External"/><Relationship Id="rId4" Type="http://schemas.openxmlformats.org/officeDocument/2006/relationships/hyperlink" Target="https://datatracker.ietf.org/doc/draft-ietf-raw-technologies/"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s://datatracker.ietf.org/group/anima/"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hyperlink" Target="https://datatracker.ietf.org/doc/draft-ietf-anima-rfc8366bis/" TargetMode="External"/><Relationship Id="rId4" Type="http://schemas.openxmlformats.org/officeDocument/2006/relationships/hyperlink" Target="https://datatracker.ietf.org/doc/draft-ietf-anima-brski-prm/"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mailto:po-kai.huang@intel.com" TargetMode="External"/><Relationship Id="rId3" Type="http://schemas.openxmlformats.org/officeDocument/2006/relationships/hyperlink" Target="mailto:emily.h.qi@intel.com" TargetMode="External"/><Relationship Id="rId7" Type="http://schemas.openxmlformats.org/officeDocument/2006/relationships/hyperlink" Target="mailto:carol@ansley.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robert.stacey@intel.com" TargetMode="External"/><Relationship Id="rId5" Type="http://schemas.openxmlformats.org/officeDocument/2006/relationships/hyperlink" Target="mailto:montemurro.michael@gmail.com" TargetMode="External"/><Relationship Id="rId10" Type="http://schemas.openxmlformats.org/officeDocument/2006/relationships/hyperlink" Target="mailto:aasterja@qti.qualcomm.com" TargetMode="External"/><Relationship Id="rId4" Type="http://schemas.openxmlformats.org/officeDocument/2006/relationships/hyperlink" Target="mailto:edward.ks.au@gmail.com" TargetMode="External"/><Relationship Id="rId9" Type="http://schemas.openxmlformats.org/officeDocument/2006/relationships/hyperlink" Target="mailto:mark.hamilton2152@gmail.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23/11-23-0880-08-0arc-revised-annex-g-containing-example-frame-exchange-sequences.doc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mentor.ieee.org/802.11/dcn/25/11-25-0738-00-0arc-wms-protection-mechanisms-and-frame-exchange-sequences.ppt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25/11-25-0780-01-0arc-issues-with-mib-truthvalue-usage-patterns.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25/11-25-0923-01-0arc-proposed-changes-to-802-11-definitions-based-on-802-2024.ppt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mentor.ieee.org/802.11/dcn/25/11-25-0150-04-0arc-initial-thoughts-on-arc-misc-802-topics.docx"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mentor.ieee.org/802.11/dcn/25/11-25-0609-03-0arc-arc-sc-agenda-may-2025.ppt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2.emf"/><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ieee802.org/11/private/ETSI_documents/BRAN/05-CONTRIBUTIONS/2025/BRAN(25)129021_RSSI_level_measurments_RLAN_5GHz_indoor_band_LPI_C2C_RLAN_6G.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3.emf"/><Relationship Id="rId4" Type="http://schemas.openxmlformats.org/officeDocument/2006/relationships/oleObject" Target="../embeddings/oleObject6.bin"/></Relationships>
</file>

<file path=ppt/slides/_rels/slide34.xml.rels><?xml version="1.0" encoding="UTF-8" standalone="yes"?>
<Relationships xmlns="http://schemas.openxmlformats.org/package/2006/relationships"><Relationship Id="rId3" Type="http://schemas.openxmlformats.org/officeDocument/2006/relationships/hyperlink" Target="https://mentor.ieee.org/802.11/dcn/25/11-25-0605-00-0wng-agenda-for-wng-sc-2025-may.ppt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mentor.ieee.org/802.11/dcn/25/11-25-0947-00-0wng-wng-meeting-minutes-2025-may-warsaw-meeting.docx" TargetMode="External"/><Relationship Id="rId4" Type="http://schemas.openxmlformats.org/officeDocument/2006/relationships/hyperlink" Target="https://mentor.ieee.org/802.11/dcn/25/11-25-0897-00-0wng-field-measurements-of-edca-characteristics.pptx"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4.emf"/><Relationship Id="rId4" Type="http://schemas.openxmlformats.org/officeDocument/2006/relationships/oleObject" Target="../embeddings/oleObject7.bin"/></Relationships>
</file>

<file path=ppt/slides/_rels/slide36.xml.rels><?xml version="1.0" encoding="UTF-8" standalone="yes"?>
<Relationships xmlns="http://schemas.openxmlformats.org/package/2006/relationships"><Relationship Id="rId3" Type="http://schemas.openxmlformats.org/officeDocument/2006/relationships/hyperlink" Target="https://mentor.ieee.org/802-ec/dcn/25/ec-25-0090-04-JTC1-agenda-for-may-2025-mixed-mode.ppt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5.emf"/><Relationship Id="rId4" Type="http://schemas.openxmlformats.org/officeDocument/2006/relationships/oleObject" Target="../embeddings/oleObject8.bin"/></Relationships>
</file>

<file path=ppt/slides/_rels/slide39.xml.rels><?xml version="1.0" encoding="UTF-8" standalone="yes"?>
<Relationships xmlns="http://schemas.openxmlformats.org/package/2006/relationships"><Relationship Id="rId3" Type="http://schemas.openxmlformats.org/officeDocument/2006/relationships/hyperlink" Target="https://mentor.ieee.org/802.11/dcn/25/11-25-0590-04-000m-revmf-agenda-may-2025-session.pptx"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6.emf"/></Relationships>
</file>

<file path=ppt/slides/_rels/slide48.xml.rels><?xml version="1.0" encoding="UTF-8" standalone="yes"?>
<Relationships xmlns="http://schemas.openxmlformats.org/package/2006/relationships"><Relationship Id="rId3" Type="http://schemas.openxmlformats.org/officeDocument/2006/relationships/hyperlink" Target="https://mentor.ieee.org/802.11/dcn/25/11-25-0568-14-00bn-tgbn-may-2025-meeting-agenda.ppt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mentor.ieee.org/802.11/dcn/25/11-25-0014-22-00bn-tgbn-motions-list-part-2.pptx"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7.emf"/><Relationship Id="rId4" Type="http://schemas.openxmlformats.org/officeDocument/2006/relationships/oleObject" Target="../embeddings/oleObject10.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8.emf"/><Relationship Id="rId4" Type="http://schemas.openxmlformats.org/officeDocument/2006/relationships/oleObject" Target="../embeddings/oleObject11.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9.emf"/><Relationship Id="rId4" Type="http://schemas.openxmlformats.org/officeDocument/2006/relationships/oleObject" Target="../embeddings/oleObject12.bin"/></Relationships>
</file>

<file path=ppt/slides/_rels/slide62.xml.rels><?xml version="1.0" encoding="UTF-8" standalone="yes"?>
<Relationships xmlns="http://schemas.openxmlformats.org/package/2006/relationships"><Relationship Id="rId3" Type="http://schemas.openxmlformats.org/officeDocument/2006/relationships/hyperlink" Target="https://mentor.ieee.org/802.11/dcn/25/11-25-0861-03-0PQC-pqcsg-may-2025-meeting-agenda.pptx" TargetMode="External"/><Relationship Id="rId2" Type="http://schemas.openxmlformats.org/officeDocument/2006/relationships/notesSlide" Target="../notesSlides/notesSlide36.xml"/><Relationship Id="rId1" Type="http://schemas.openxmlformats.org/officeDocument/2006/relationships/slideLayout" Target="../slideLayouts/slideLayout10.xml"/><Relationship Id="rId6" Type="http://schemas.openxmlformats.org/officeDocument/2006/relationships/hyperlink" Target="https://mentor.ieee.org/802.11/dcn/25/11-25-0770-01-0PQC-a-pqc-pake.pptx" TargetMode="External"/><Relationship Id="rId5" Type="http://schemas.openxmlformats.org/officeDocument/2006/relationships/hyperlink" Target="https://mentor.ieee.org/802.11/dcn/25/11-25-0598-03-0PQC-pqc-draft-proposed-csd.docx" TargetMode="External"/><Relationship Id="rId4" Type="http://schemas.openxmlformats.org/officeDocument/2006/relationships/hyperlink" Target="https://mentor.ieee.org/802.11/dcn/25/11-25-0597-04-0PQC-pqc-draft-proposed-par.docx"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0.emf"/><Relationship Id="rId4" Type="http://schemas.openxmlformats.org/officeDocument/2006/relationships/oleObject" Target="../embeddings/oleObject13.bin"/></Relationships>
</file>

<file path=ppt/slides/_rels/slide65.xml.rels><?xml version="1.0" encoding="UTF-8" standalone="yes"?>
<Relationships xmlns="http://schemas.openxmlformats.org/package/2006/relationships"><Relationship Id="rId3" Type="http://schemas.openxmlformats.org/officeDocument/2006/relationships/hyperlink" Target="https://mentor.ieee.org/802.11/dcn/25/11-25-0604-00-auto-agenda-for-automotive-tig-2025-may.pptx" TargetMode="External"/><Relationship Id="rId7" Type="http://schemas.openxmlformats.org/officeDocument/2006/relationships/hyperlink" Target="https://mentor.ieee.org/802.11/dcn/25/11-25-0943-02-auto-auto-tig-meeting-minutes-2025-may.docx"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mentor.ieee.org/802.11/dcn/25/11-25-0832-01-auto-follow-up-on-proposed-ieee-802-11-automotive-tig-technical-report-text.doc" TargetMode="External"/><Relationship Id="rId5" Type="http://schemas.openxmlformats.org/officeDocument/2006/relationships/hyperlink" Target="https://mentor.ieee.org/802.11/dcn/25/11-25-0733-00-auto-thoughts-on-throughput-improvement-for-high-mobility-stas.potx" TargetMode="External"/><Relationship Id="rId4" Type="http://schemas.openxmlformats.org/officeDocument/2006/relationships/hyperlink" Target="https://mentor.ieee.org/802.11/dcn/25/11-25-0896-01-auto-location-information-assisted-ap-discovery.pptx" TargetMode="Externa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vmlDrawing" Target="../drawings/vmlDrawing14.vml"/><Relationship Id="rId5" Type="http://schemas.openxmlformats.org/officeDocument/2006/relationships/image" Target="../media/image21.emf"/><Relationship Id="rId4" Type="http://schemas.openxmlformats.org/officeDocument/2006/relationships/oleObject" Target="../embeddings/oleObject14.bin"/></Relationships>
</file>

<file path=ppt/slides/_rels/slide67.xml.rels><?xml version="1.0" encoding="UTF-8" standalone="yes"?>
<Relationships xmlns="http://schemas.openxmlformats.org/package/2006/relationships"><Relationship Id="rId3" Type="http://schemas.openxmlformats.org/officeDocument/2006/relationships/hyperlink" Target="https://mentor.ieee.org/802.15/dcn/25/15-25-0167-03-0000-may-2025-802-15-agenda.xlsx"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mentor.ieee.org/802.15/dcn/25/15-25-0168-03-0000-may-2025-802-15-opening-report.pptx"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s://mentor.ieee.org/802.15/dcn/25/15-25-0238-01-acss-ig-access-may-2025-meeting-slides.pptx" TargetMode="External"/><Relationship Id="rId3" Type="http://schemas.openxmlformats.org/officeDocument/2006/relationships/hyperlink" Target="https://mentor.ieee.org/802.15/dcn/25/15-25-0235-01-0mag-scm-agenda-opening-and-closing-report-may-2025.pptx" TargetMode="External"/><Relationship Id="rId7" Type="http://schemas.openxmlformats.org/officeDocument/2006/relationships/hyperlink" Target="https://mentor.ieee.org/802.15/dcn/25/15-25-0216-01-04ae-may-opening-and-closing.pptx" TargetMode="External"/><Relationship Id="rId2" Type="http://schemas.openxmlformats.org/officeDocument/2006/relationships/hyperlink" Target="https://mentor.ieee.org/802.15/dcn/25/15-25-0265-00-006a-tg15-6ma-closing-report-for-may-2025.pptx" TargetMode="External"/><Relationship Id="rId1" Type="http://schemas.openxmlformats.org/officeDocument/2006/relationships/slideLayout" Target="../slideLayouts/slideLayout2.xml"/><Relationship Id="rId6" Type="http://schemas.openxmlformats.org/officeDocument/2006/relationships/hyperlink" Target="https://mentor.ieee.org/802.15/dcn/25/15-25-0219-01-04ad-tg4ad-agenda-opening-and-closing-report-may-2025.pptx" TargetMode="External"/><Relationship Id="rId5" Type="http://schemas.openxmlformats.org/officeDocument/2006/relationships/hyperlink" Target="https://mentor.ieee.org/802.15/dcn/25/15-25-0215-01-04ac-may-opening-and-closing.pptx" TargetMode="External"/><Relationship Id="rId10" Type="http://schemas.openxmlformats.org/officeDocument/2006/relationships/hyperlink" Target="https://mentor.ieee.org/802.15/dcn/25/15-25-0271-00-16me-tg16me-may-2025-closing-report.pptx" TargetMode="External"/><Relationship Id="rId4" Type="http://schemas.openxmlformats.org/officeDocument/2006/relationships/hyperlink" Target="https://mentor.ieee.org/802.15/dcn/25/15-25-0272-00-04ab-tg4ab-may-2025-closing-report.pptx" TargetMode="External"/><Relationship Id="rId9" Type="http://schemas.openxmlformats.org/officeDocument/2006/relationships/hyperlink" Target="https://mentor.ieee.org/802.15/dcn/25/15-25-0217-01-009a-may-opening-and-closing.pptx"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mentor.ieee.org/802.15/dcn/25/15-25-0272-00-04ab-tg4ab-may-2025-closing-report.pptx"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5/dcn/25/15-25-0215-01-04ac-may-opening-and-closing.pptx"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5/dcn/25/15-25-0219-00-04ad-tg4ad-agenda-opening-and-closing-report-may-2025.pptx"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mentor.ieee.org/802.15/dcn/25/15-25-0216-01-04ae-may-opening-and-closing.pptx"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mentor.ieee.org/802.15/dcn/25/15-25-0265-00-006a-tg15-6ma-closing-report-for-may-2025.pptx" TargetMode="Externa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mentor.ieee.org/802.15/dcn/25/15-25-0217-01-009a-may-opening-and-closing.ppt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mentor.ieee.org/802.15/dcn/25/15-25-0245-01-acss-overview-of-srm-function.pptx" TargetMode="External"/><Relationship Id="rId2" Type="http://schemas.openxmlformats.org/officeDocument/2006/relationships/hyperlink" Target="https://mentor.ieee.org/802.15/dcn/25/15-25-0243-01-acss-cca-modes-for-suspendable-csma-ca.pptx"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5/dcn/25/15-25-0271-00-16me-tg16me-may-2025-closing-report.pptx"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hyperlink" Target="https://mentor.ieee.org/802.18/dcn/25/18-25-0042-08-0000-draft-response-fcc-noi.pdf" TargetMode="External"/><Relationship Id="rId3" Type="http://schemas.openxmlformats.org/officeDocument/2006/relationships/hyperlink" Target="https://mentor.ieee.org/802.18/documents?is_dcn=0001&amp;is_group=0000&amp;is_year=2024" TargetMode="External"/><Relationship Id="rId7" Type="http://schemas.openxmlformats.org/officeDocument/2006/relationships/hyperlink" Target="https://mentor.ieee.org/802.18/dcn/25/18-25-0030-04-0000-draft-response-to-australia-acma-s-consultation-remaking-the-low-interference-potential-devices-class-licence.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mentor.ieee.org/802.18/dcn/25/18-25-0035-05-0000-response-to-ofcom-consultation-on-expanding-access-to-6-ghz-band-for-commercial-mobile-and-wi-fi-services.pdf" TargetMode="External"/><Relationship Id="rId5" Type="http://schemas.openxmlformats.org/officeDocument/2006/relationships/hyperlink" Target="https://mentor.ieee.org/802.18/dcn/25/18-25-0024-06-0000-draft-response-to-lithuania-rrt-s-consultation-re-the-upper-6-ghz-band.pdf" TargetMode="External"/><Relationship Id="rId4" Type="http://schemas.openxmlformats.org/officeDocument/2006/relationships/hyperlink" Target="https://mentor.ieee.org/802.18/dcn/25/18-25-0024-05-0000-draft-response-to-lithuania-rrt-s-consultation-re-the-upper-6-ghz-band.pdf"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s://cmc.iq/ar/%d8%a7%d8%b3%d8%aa%d8%b4%d8%a7%d8%b1%d8%a9-%d8%b9%d8%a7%d9%85%d8%a9-%d9%85%d8%b3%d9%88%d8%af%d8%a9-%d8%a7%d9%84%d9%84%d8%a7%d8%a6%d8%ad%d8%a9-%d8%a7%d9%84%d8%aa%d9%86%d8%b8%d9%8a%d9%85%d9%8a%d8%a9-2/"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mentor.ieee.org/802.18/documents?is_dcn=0048&amp;is_group=0000&amp;is_year=2025" TargetMode="External"/><Relationship Id="rId5" Type="http://schemas.openxmlformats.org/officeDocument/2006/relationships/hyperlink" Target="https://www.icasa.org.za/legislation-and-regulations/draft-radio-frequency-plan-2025-nrfp" TargetMode="External"/><Relationship Id="rId4" Type="http://schemas.openxmlformats.org/officeDocument/2006/relationships/hyperlink" Target="https://www.icasa.org.za/legislation-and-regulations/draft-regulations-on-the-dynamic-spectrum-access"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image" Target="../media/image26.emf"/><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8" Type="http://schemas.openxmlformats.org/officeDocument/2006/relationships/hyperlink" Target="mailto:RoyWant@google.com" TargetMode="External"/><Relationship Id="rId13" Type="http://schemas.openxmlformats.org/officeDocument/2006/relationships/hyperlink" Target="mailto:cheng.chen@intel.com" TargetMode="External"/><Relationship Id="rId3" Type="http://schemas.openxmlformats.org/officeDocument/2006/relationships/hyperlink" Target="mailto:robert.stacey@intel.com" TargetMode="External"/><Relationship Id="rId7" Type="http://schemas.openxmlformats.org/officeDocument/2006/relationships/hyperlink" Target="mailto:carol@ansley.com" TargetMode="External"/><Relationship Id="rId12" Type="http://schemas.openxmlformats.org/officeDocument/2006/relationships/hyperlink" Target="mailto:v-qiyinan@oppo.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edward.ks.au@gmail.com" TargetMode="External"/><Relationship Id="rId11" Type="http://schemas.openxmlformats.org/officeDocument/2006/relationships/hyperlink" Target="mailto:ross.yujian@huawei.com" TargetMode="External"/><Relationship Id="rId5" Type="http://schemas.openxmlformats.org/officeDocument/2006/relationships/hyperlink" Target="mailto:emily.h.qi@gmail.com" TargetMode="External"/><Relationship Id="rId10" Type="http://schemas.openxmlformats.org/officeDocument/2006/relationships/hyperlink" Target="mailto:po-kai.huang@intel.com" TargetMode="External"/><Relationship Id="rId4" Type="http://schemas.openxmlformats.org/officeDocument/2006/relationships/hyperlink" Target="mailto:emily.h.qi@intel.com" TargetMode="External"/><Relationship Id="rId9" Type="http://schemas.openxmlformats.org/officeDocument/2006/relationships/hyperlink" Target="mailto:wifi.phy@gmail.com"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hyperlink" Target="https://go.standards.ieee.org/MjExLUZZTC05NTUAAAGYcI4aLwgiJm4Lf7GbTCxLrulX56CsETAcYHHVc7Q99Roee80lW5dtzg0RqxlPAbv2K7ouFGE=" TargetMode="External"/><Relationship Id="rId3" Type="http://schemas.openxmlformats.org/officeDocument/2006/relationships/hyperlink" Target="https://go.standards.ieee.org/MjExLUZZTC05NTUAAAGYcI4aL8_TPZalPFeM0B9aAvtIsxPwDlu2HfDQfmmldyt2FjZbZn-I-D0J8gTSGETBZR5-JYs=" TargetMode="External"/><Relationship Id="rId7" Type="http://schemas.openxmlformats.org/officeDocument/2006/relationships/hyperlink" Target="https://go.standards.ieee.org/MjExLUZZTC05NTUAAAGYcI4aLxcuscfzSOwFRXlJa6AX5amXtdPl4v5tJdz3_YkVYa48gRftTXgXFDFyL40YWOBBKbc=" TargetMode="External"/><Relationship Id="rId2" Type="http://schemas.openxmlformats.org/officeDocument/2006/relationships/hyperlink" Target="https://standards.ieee.org/about/awards/nominate/" TargetMode="External"/><Relationship Id="rId1" Type="http://schemas.openxmlformats.org/officeDocument/2006/relationships/slideLayout" Target="../slideLayouts/slideLayout2.xml"/><Relationship Id="rId6" Type="http://schemas.openxmlformats.org/officeDocument/2006/relationships/hyperlink" Target="https://go.standards.ieee.org/MjExLUZZTC05NTUAAAGYcI4aL18TcjN0MgZO0TxVTkMSed81wrDObuRiiUic4ESZIaNwj04duBZjFjh63AnMBJAzJg0=" TargetMode="External"/><Relationship Id="rId5" Type="http://schemas.openxmlformats.org/officeDocument/2006/relationships/hyperlink" Target="https://go.standards.ieee.org/MjExLUZZTC05NTUAAAGYcI4aLkJE1YwkxLQRgRIFbnnWvNqQiyxwnCcw3VOVpq3qXXim4aT5ze8uJTd4sLGiDpXnSgY=" TargetMode="External"/><Relationship Id="rId4" Type="http://schemas.openxmlformats.org/officeDocument/2006/relationships/hyperlink" Target="https://go.standards.ieee.org/MjExLUZZTC05NTUAAAGYcI4aL2TAeILfYzlw_c3Dh7ilvztmxu2oSCkPiPVRMrrNJPZT8IjjKFXeiJBLLjIrkKqIt8I=" TargetMode="External"/><Relationship Id="rId9" Type="http://schemas.openxmlformats.org/officeDocument/2006/relationships/hyperlink" Target="https://go.standards.ieee.org/MjExLUZZTC05NTUAAAGYcI4aLjqYgKuqSQGmB2uPhJNFS3DGa4eg1qqLub9deOkKRjO3UMZoQ4wUFNDT0oNEPFffbE8="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802.11 WG May 2025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2025-05-15</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556312109"/>
              </p:ext>
            </p:extLst>
          </p:nvPr>
        </p:nvGraphicFramePr>
        <p:xfrm>
          <a:off x="982663" y="2416175"/>
          <a:ext cx="10058400" cy="2428875"/>
        </p:xfrm>
        <a:graphic>
          <a:graphicData uri="http://schemas.openxmlformats.org/presentationml/2006/ole">
            <mc:AlternateContent xmlns:mc="http://schemas.openxmlformats.org/markup-compatibility/2006">
              <mc:Choice xmlns:v="urn:schemas-microsoft-com:vml" Requires="v">
                <p:oleObj spid="_x0000_s1033" name="Document" r:id="rId4" imgW="10504897" imgH="2538262" progId="Word.Document.8">
                  <p:embed/>
                </p:oleObj>
              </mc:Choice>
              <mc:Fallback>
                <p:oleObj name="Document" r:id="rId4" imgW="10504897" imgH="2538262" progId="Word.Document.8">
                  <p:embed/>
                  <p:pic>
                    <p:nvPicPr>
                      <p:cNvPr id="0" name="Picture 3"/>
                      <p:cNvPicPr>
                        <a:picLocks noChangeAspect="1" noChangeArrowheads="1"/>
                      </p:cNvPicPr>
                      <p:nvPr/>
                    </p:nvPicPr>
                    <p:blipFill>
                      <a:blip r:embed="rId5"/>
                      <a:srcRect/>
                      <a:stretch>
                        <a:fillRect/>
                      </a:stretch>
                    </p:blipFill>
                    <p:spPr bwMode="auto">
                      <a:xfrm>
                        <a:off x="982663" y="2416175"/>
                        <a:ext cx="1005840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2A65CEA4-17B0-40B5-B440-699D4F46C022}"/>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97FF0346-C6F7-4C7D-B25D-6EE3505C3401}"/>
              </a:ext>
            </a:extLst>
          </p:cNvPr>
          <p:cNvSpPr>
            <a:spLocks noGrp="1"/>
          </p:cNvSpPr>
          <p:nvPr>
            <p:ph type="sldNum" idx="12"/>
          </p:nvPr>
        </p:nvSpPr>
        <p:spPr/>
        <p:txBody>
          <a:bodyPr/>
          <a:lstStyle/>
          <a:p>
            <a:r>
              <a:rPr lang="en-GB"/>
              <a:t>Slide </a:t>
            </a:r>
            <a:fld id="{DE40C9FC-4879-4F20-9ECA-A574A90476B7}" type="slidenum">
              <a:rPr lang="en-GB" smtClean="0"/>
              <a:pPr/>
              <a:t>1</a:t>
            </a:fld>
            <a:endParaRPr lang="en-GB"/>
          </a:p>
        </p:txBody>
      </p:sp>
      <p:sp>
        <p:nvSpPr>
          <p:cNvPr id="4" name="Date Placeholder 3">
            <a:extLst>
              <a:ext uri="{FF2B5EF4-FFF2-40B4-BE49-F238E27FC236}">
                <a16:creationId xmlns:a16="http://schemas.microsoft.com/office/drawing/2014/main" id="{B546C2B9-F896-44DA-851F-4C497CC7C73E}"/>
              </a:ext>
            </a:extLst>
          </p:cNvPr>
          <p:cNvSpPr>
            <a:spLocks noGrp="1"/>
          </p:cNvSpPr>
          <p:nvPr>
            <p:ph type="dt" idx="10"/>
          </p:nvPr>
        </p:nvSpPr>
        <p:spPr/>
        <p:txBody>
          <a:bodyPr/>
          <a:lstStyle/>
          <a:p>
            <a:r>
              <a:rPr lang="en-US"/>
              <a:t>May 2025</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May meeting roundtable status report (to be updated)</a:t>
            </a:r>
          </a:p>
        </p:txBody>
      </p:sp>
      <p:sp>
        <p:nvSpPr>
          <p:cNvPr id="9218" name="Rectangle 2"/>
          <p:cNvSpPr>
            <a:spLocks noGrp="1" noChangeArrowheads="1"/>
          </p:cNvSpPr>
          <p:nvPr>
            <p:ph idx="1"/>
          </p:nvPr>
        </p:nvSpPr>
        <p:spPr>
          <a:xfrm>
            <a:off x="911728" y="1791534"/>
            <a:ext cx="10361084" cy="4380666"/>
          </a:xfrm>
          <a:ln/>
        </p:spPr>
        <p:txBody>
          <a:bodyPr/>
          <a:lstStyle/>
          <a:p>
            <a:r>
              <a:rPr lang="en-GB" sz="1600" dirty="0" err="1"/>
              <a:t>REVme</a:t>
            </a:r>
            <a:r>
              <a:rPr lang="en-GB" sz="1600" dirty="0"/>
              <a:t> – D7.0, </a:t>
            </a:r>
            <a:r>
              <a:rPr lang="en-GB" sz="1600" b="0" dirty="0"/>
              <a:t>approved by IEEE SASB, will be published as </a:t>
            </a:r>
            <a:r>
              <a:rPr lang="en-US" sz="1600" b="0" dirty="0"/>
              <a:t>IEEE Std 802.11™-2024 </a:t>
            </a:r>
            <a:r>
              <a:rPr lang="en-US" sz="1600" b="0" dirty="0">
                <a:sym typeface="Wingdings" panose="05000000000000000000" pitchFamily="2" charset="2"/>
              </a:rPr>
              <a:t> Published in April 2025.</a:t>
            </a:r>
            <a:endParaRPr lang="en-US" sz="1600" b="0" dirty="0"/>
          </a:p>
          <a:p>
            <a:r>
              <a:rPr lang="en-GB" sz="1600" dirty="0"/>
              <a:t>11bh – D6.0, </a:t>
            </a:r>
            <a:r>
              <a:rPr lang="en-GB" sz="1600" b="0" dirty="0"/>
              <a:t>approved by IEEE SASB, will be published as </a:t>
            </a:r>
            <a:r>
              <a:rPr lang="en-US" sz="1600" b="0" dirty="0"/>
              <a:t>IEEE Std 802.11bh™-2024</a:t>
            </a:r>
            <a:endParaRPr lang="en-GB" sz="1600" b="0" dirty="0"/>
          </a:p>
          <a:p>
            <a:r>
              <a:rPr lang="en-GB" sz="1600" dirty="0"/>
              <a:t>11be – </a:t>
            </a:r>
            <a:r>
              <a:rPr lang="en-US" sz="1600" dirty="0"/>
              <a:t>D7.0</a:t>
            </a:r>
            <a:r>
              <a:rPr lang="en-US" sz="1600" b="0" dirty="0"/>
              <a:t>, </a:t>
            </a:r>
            <a:r>
              <a:rPr lang="en-GB" sz="1600" b="0" dirty="0"/>
              <a:t>approved by IEEE SASB, will be published as I</a:t>
            </a:r>
            <a:r>
              <a:rPr lang="en-US" sz="1600" b="0" dirty="0"/>
              <a:t>EEE Std 802.11be™-2024</a:t>
            </a:r>
          </a:p>
          <a:p>
            <a:r>
              <a:rPr lang="en-GB" sz="1600" b="0" dirty="0"/>
              <a:t>===</a:t>
            </a:r>
          </a:p>
          <a:p>
            <a:r>
              <a:rPr lang="en-GB" sz="1600" dirty="0"/>
              <a:t>11bk</a:t>
            </a:r>
            <a:r>
              <a:rPr lang="en-GB" sz="1600" b="0" dirty="0"/>
              <a:t> – </a:t>
            </a:r>
            <a:r>
              <a:rPr lang="en-US" sz="1600" b="0" dirty="0"/>
              <a:t>Recommended approval from RevCom. Awaiting SASB approval.</a:t>
            </a:r>
          </a:p>
          <a:p>
            <a:r>
              <a:rPr lang="en-US" sz="1600" dirty="0"/>
              <a:t>11bf </a:t>
            </a:r>
            <a:r>
              <a:rPr lang="en-GB" sz="1600" dirty="0"/>
              <a:t>– </a:t>
            </a:r>
            <a:r>
              <a:rPr lang="en-US" sz="1600" b="0" dirty="0"/>
              <a:t>Recommended approval from RevCom. Awaiting SASB approval</a:t>
            </a:r>
            <a:r>
              <a:rPr lang="en-GB" sz="1600" b="0" dirty="0"/>
              <a:t>.</a:t>
            </a:r>
          </a:p>
          <a:p>
            <a:r>
              <a:rPr lang="en-GB" sz="1600" dirty="0"/>
              <a:t>11bi – </a:t>
            </a:r>
            <a:r>
              <a:rPr lang="en-GB" sz="1600" b="0" dirty="0"/>
              <a:t>Doing comment resolution on D1.0. Should complete around 20-30% of comments in May. Possibly ready with D2.0 in September.</a:t>
            </a:r>
          </a:p>
          <a:p>
            <a:r>
              <a:rPr lang="en-GB" sz="1600" dirty="0"/>
              <a:t>11bn </a:t>
            </a:r>
            <a:r>
              <a:rPr lang="en-GB" sz="1600" b="0" dirty="0"/>
              <a:t>– Released D0.2. Expect to approve D1.0 this week. Using FrameMaker.</a:t>
            </a:r>
          </a:p>
          <a:p>
            <a:r>
              <a:rPr lang="en-GB" sz="1600" dirty="0"/>
              <a:t>11bp – </a:t>
            </a:r>
            <a:r>
              <a:rPr lang="en-GB" sz="1600" b="0" dirty="0"/>
              <a:t>Start drafting D0.1, should be ready by July.</a:t>
            </a:r>
          </a:p>
          <a:p>
            <a:r>
              <a:rPr lang="en-GB" sz="1600" dirty="0" err="1"/>
              <a:t>REVmf</a:t>
            </a:r>
            <a:r>
              <a:rPr lang="en-GB" sz="1600" b="0" dirty="0"/>
              <a:t> – Expect to run motion to release D1.0 this week. D1.0 = 802.11-2024+11bh+11be+approved motions (except 11be related).</a:t>
            </a:r>
          </a:p>
          <a:p>
            <a:r>
              <a:rPr lang="en-GB" sz="1400" b="0" dirty="0"/>
              <a:t> </a:t>
            </a:r>
            <a:endParaRPr lang="en-GB" sz="2000" dirty="0"/>
          </a:p>
        </p:txBody>
      </p:sp>
      <p:sp>
        <p:nvSpPr>
          <p:cNvPr id="3" name="Footer Placeholder 2">
            <a:extLst>
              <a:ext uri="{FF2B5EF4-FFF2-40B4-BE49-F238E27FC236}">
                <a16:creationId xmlns:a16="http://schemas.microsoft.com/office/drawing/2014/main" id="{E2CC58E2-C1D8-44BF-9426-034869DDE5DF}"/>
              </a:ext>
            </a:extLst>
          </p:cNvPr>
          <p:cNvSpPr>
            <a:spLocks noGrp="1"/>
          </p:cNvSpPr>
          <p:nvPr>
            <p:ph type="ftr" idx="14"/>
          </p:nvPr>
        </p:nvSpPr>
        <p:spPr/>
        <p:txBody>
          <a:bodyPr/>
          <a:lstStyle/>
          <a:p>
            <a:r>
              <a:rPr lang="en-GB"/>
              <a:t>Emily Qi, Self</a:t>
            </a:r>
            <a:endParaRPr lang="en-GB" dirty="0"/>
          </a:p>
        </p:txBody>
      </p:sp>
      <p:sp>
        <p:nvSpPr>
          <p:cNvPr id="7" name="Slide Number Placeholder 6">
            <a:extLst>
              <a:ext uri="{FF2B5EF4-FFF2-40B4-BE49-F238E27FC236}">
                <a16:creationId xmlns:a16="http://schemas.microsoft.com/office/drawing/2014/main" id="{98289B0C-9292-4A62-ABE2-12AD3FB5CD84}"/>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8" name="Date Placeholder 7">
            <a:extLst>
              <a:ext uri="{FF2B5EF4-FFF2-40B4-BE49-F238E27FC236}">
                <a16:creationId xmlns:a16="http://schemas.microsoft.com/office/drawing/2014/main" id="{5E764829-0C41-43FA-97C0-2688141F27DB}"/>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42800009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0B425-ED83-4C9A-8258-B90C117F006E}"/>
              </a:ext>
            </a:extLst>
          </p:cNvPr>
          <p:cNvSpPr>
            <a:spLocks noGrp="1"/>
          </p:cNvSpPr>
          <p:nvPr>
            <p:ph type="ctrTitle"/>
          </p:nvPr>
        </p:nvSpPr>
        <p:spPr/>
        <p:txBody>
          <a:bodyPr/>
          <a:lstStyle/>
          <a:p>
            <a:r>
              <a:rPr lang="en-US"/>
              <a:t>WBA liaison</a:t>
            </a:r>
          </a:p>
        </p:txBody>
      </p:sp>
      <p:sp>
        <p:nvSpPr>
          <p:cNvPr id="3" name="Subtitle 2">
            <a:extLst>
              <a:ext uri="{FF2B5EF4-FFF2-40B4-BE49-F238E27FC236}">
                <a16:creationId xmlns:a16="http://schemas.microsoft.com/office/drawing/2014/main" id="{15185239-C022-426E-8890-85626A98FF2D}"/>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F0CC877B-949B-4EDC-A2A3-E0DF0AF44788}"/>
              </a:ext>
            </a:extLst>
          </p:cNvPr>
          <p:cNvSpPr>
            <a:spLocks noGrp="1"/>
          </p:cNvSpPr>
          <p:nvPr>
            <p:ph type="ftr" idx="11"/>
          </p:nvPr>
        </p:nvSpPr>
        <p:spPr/>
        <p:txBody>
          <a:bodyPr/>
          <a:lstStyle/>
          <a:p>
            <a:r>
              <a:rPr lang="en-GB"/>
              <a:t>Necati Canpolat, Intel</a:t>
            </a:r>
          </a:p>
        </p:txBody>
      </p:sp>
      <p:sp>
        <p:nvSpPr>
          <p:cNvPr id="8" name="Slide Number Placeholder 7">
            <a:extLst>
              <a:ext uri="{FF2B5EF4-FFF2-40B4-BE49-F238E27FC236}">
                <a16:creationId xmlns:a16="http://schemas.microsoft.com/office/drawing/2014/main" id="{7C4645CE-57AB-4664-A391-AEB3574A3B7D}"/>
              </a:ext>
            </a:extLst>
          </p:cNvPr>
          <p:cNvSpPr>
            <a:spLocks noGrp="1"/>
          </p:cNvSpPr>
          <p:nvPr>
            <p:ph type="sldNum" idx="12"/>
          </p:nvPr>
        </p:nvSpPr>
        <p:spPr/>
        <p:txBody>
          <a:bodyPr/>
          <a:lstStyle/>
          <a:p>
            <a:r>
              <a:rPr lang="en-GB"/>
              <a:t>Slide </a:t>
            </a:r>
            <a:fld id="{DE40C9FC-4879-4F20-9ECA-A574A90476B7}" type="slidenum">
              <a:rPr lang="en-GB" smtClean="0"/>
              <a:pPr/>
              <a:t>100</a:t>
            </a:fld>
            <a:endParaRPr lang="en-GB"/>
          </a:p>
        </p:txBody>
      </p:sp>
      <p:sp>
        <p:nvSpPr>
          <p:cNvPr id="9" name="Date Placeholder 8">
            <a:extLst>
              <a:ext uri="{FF2B5EF4-FFF2-40B4-BE49-F238E27FC236}">
                <a16:creationId xmlns:a16="http://schemas.microsoft.com/office/drawing/2014/main" id="{D0C6716E-D184-4D1C-B037-061DF35E6C4A}"/>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384448166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2025-05-14</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2821472224"/>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spid="_x0000_s14345" name="Document" r:id="rId4" imgW="8255000" imgH="1066800" progId="Word.Document.8">
                  <p:embed/>
                </p:oleObj>
              </mc:Choice>
              <mc:Fallback>
                <p:oleObj name="Document" r:id="rId4" imgW="8255000" imgH="1066800" progId="Word.Document.8">
                  <p:embed/>
                  <p:pic>
                    <p:nvPicPr>
                      <p:cNvPr id="2055" name="Object 11"/>
                      <p:cNvPicPr>
                        <a:picLocks noChangeAspect="1" noChangeArrowheads="1"/>
                      </p:cNvPicPr>
                      <p:nvPr/>
                    </p:nvPicPr>
                    <p:blipFill>
                      <a:blip r:embed="rId5"/>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A4C26D63-3636-4B76-A43D-20441FB930E9}"/>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90FFBA73-9BA4-4CD3-9165-AE22B2641A8F}"/>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4" name="Date Placeholder 3">
            <a:extLst>
              <a:ext uri="{FF2B5EF4-FFF2-40B4-BE49-F238E27FC236}">
                <a16:creationId xmlns:a16="http://schemas.microsoft.com/office/drawing/2014/main" id="{BA3AD634-F73E-49BB-B3D9-E2F2C74FE3C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4833074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July 19-25, 2025 – Madrid, ES</a:t>
            </a:r>
          </a:p>
          <a:p>
            <a:pPr lvl="1"/>
            <a:r>
              <a:rPr lang="en-US" dirty="0"/>
              <a:t>November 1-7, 2025 – Montreal, QC, CA</a:t>
            </a:r>
          </a:p>
          <a:p>
            <a:r>
              <a:rPr lang="en-US" dirty="0">
                <a:solidFill>
                  <a:srgbClr val="00B050"/>
                </a:solidFill>
              </a:rPr>
              <a:t>IETF meeting fee waivers</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51168B78-1944-48E0-AE37-2857B7DD312D}"/>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7A43FEBA-C9DA-415A-8DF3-EC8273EE3A43}"/>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4" name="Date Placeholder 3">
            <a:extLst>
              <a:ext uri="{FF2B5EF4-FFF2-40B4-BE49-F238E27FC236}">
                <a16:creationId xmlns:a16="http://schemas.microsoft.com/office/drawing/2014/main" id="{EDE767D6-590B-4DD3-A435-77B97DA4634A}"/>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9557573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Layer 2/Layer 3 Interaction for Time-Sensitive Traffic, Development of YANG models in the IEEE 802, Capability Discovery, MADINAS</a:t>
            </a:r>
          </a:p>
          <a:p>
            <a:pPr lvl="1">
              <a:lnSpc>
                <a:spcPct val="80000"/>
              </a:lnSpc>
              <a:defRPr/>
            </a:pPr>
            <a:r>
              <a:rPr lang="en-US" sz="1600" dirty="0"/>
              <a:t>IETF-IEEE 802 coordination teleconferences: February 19, 2025</a:t>
            </a:r>
          </a:p>
        </p:txBody>
      </p:sp>
      <p:sp>
        <p:nvSpPr>
          <p:cNvPr id="2" name="Footer Placeholder 1">
            <a:extLst>
              <a:ext uri="{FF2B5EF4-FFF2-40B4-BE49-F238E27FC236}">
                <a16:creationId xmlns:a16="http://schemas.microsoft.com/office/drawing/2014/main" id="{0B250D21-A0DB-4627-90D7-BDA414CE7EC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96135363-1285-4B25-B9A1-4E98B1CB3864}"/>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4" name="Date Placeholder 3">
            <a:extLst>
              <a:ext uri="{FF2B5EF4-FFF2-40B4-BE49-F238E27FC236}">
                <a16:creationId xmlns:a16="http://schemas.microsoft.com/office/drawing/2014/main" id="{8AD5B0A7-60A5-45BD-B679-E440137658A4}"/>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3350397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hlinkClick r:id="rId3"/>
              </a:rPr>
              <a:t>RFC 9724</a:t>
            </a:r>
            <a:r>
              <a:rPr lang="en-US" b="0" dirty="0">
                <a:solidFill>
                  <a:srgbClr val="000000"/>
                </a:solidFill>
                <a:ea typeface="Arial Unicode MS" pitchFamily="34" charset="-128"/>
                <a:cs typeface="Arial Unicode MS" pitchFamily="34" charset="-128"/>
              </a:rPr>
              <a:t> (State of Affairs for Randomized and Changing Media Access Control (MAC) Addresses) has been published.</a:t>
            </a:r>
          </a:p>
        </p:txBody>
      </p:sp>
      <p:sp>
        <p:nvSpPr>
          <p:cNvPr id="2" name="Footer Placeholder 1">
            <a:extLst>
              <a:ext uri="{FF2B5EF4-FFF2-40B4-BE49-F238E27FC236}">
                <a16:creationId xmlns:a16="http://schemas.microsoft.com/office/drawing/2014/main" id="{5EC3BAED-8907-4170-AA07-B966DBC24E6F}"/>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EDF2FB57-C025-4BB8-86E6-4B91D4D2DBD7}"/>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4" name="Date Placeholder 3">
            <a:extLst>
              <a:ext uri="{FF2B5EF4-FFF2-40B4-BE49-F238E27FC236}">
                <a16:creationId xmlns:a16="http://schemas.microsoft.com/office/drawing/2014/main" id="{AD4D03E1-DD5B-41B8-A6BB-2A1EDF84C7FF}"/>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0389798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122 March 15-21, 2025</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1384919879"/>
              </p:ext>
            </p:extLst>
          </p:nvPr>
        </p:nvGraphicFramePr>
        <p:xfrm>
          <a:off x="2607221" y="2574504"/>
          <a:ext cx="6977557" cy="1046832"/>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r>
                        <a:rPr lang="en-US" dirty="0">
                          <a:hlinkClick r:id="rId4"/>
                        </a:rPr>
                        <a:t>nasr</a:t>
                      </a:r>
                      <a:endParaRPr lang="en-US" dirty="0"/>
                    </a:p>
                  </a:txBody>
                  <a:tcPr anchor="ctr"/>
                </a:tc>
                <a:tc>
                  <a:txBody>
                    <a:bodyPr/>
                    <a:lstStyle/>
                    <a:p>
                      <a:r>
                        <a:rPr lang="en-US" dirty="0"/>
                        <a:t>Network Attestation for Secure Routing</a:t>
                      </a:r>
                    </a:p>
                  </a:txBody>
                  <a:tcPr anchor="ctr"/>
                </a:tc>
                <a:extLst>
                  <a:ext uri="{0D108BD9-81ED-4DB2-BD59-A6C34878D82A}">
                    <a16:rowId xmlns:a16="http://schemas.microsoft.com/office/drawing/2014/main" val="343337399"/>
                  </a:ext>
                </a:extLst>
              </a:tr>
              <a:tr h="523416">
                <a:tc>
                  <a:txBody>
                    <a:bodyPr/>
                    <a:lstStyle/>
                    <a:p>
                      <a:r>
                        <a:rPr lang="en-US" dirty="0">
                          <a:hlinkClick r:id="rId5"/>
                        </a:rPr>
                        <a:t>skex</a:t>
                      </a:r>
                      <a:endParaRPr lang="en-US" dirty="0"/>
                    </a:p>
                  </a:txBody>
                  <a:tcPr anchor="ctr"/>
                </a:tc>
                <a:tc>
                  <a:txBody>
                    <a:bodyPr/>
                    <a:lstStyle/>
                    <a:p>
                      <a:r>
                        <a:rPr lang="en-US" dirty="0"/>
                        <a:t>Symmetric Key Establishment and Exchange</a:t>
                      </a:r>
                    </a:p>
                  </a:txBody>
                  <a:tcPr anchor="ctr"/>
                </a:tc>
                <a:extLst>
                  <a:ext uri="{0D108BD9-81ED-4DB2-BD59-A6C34878D82A}">
                    <a16:rowId xmlns:a16="http://schemas.microsoft.com/office/drawing/2014/main" val="3624949388"/>
                  </a:ext>
                </a:extLst>
              </a:tr>
            </a:tbl>
          </a:graphicData>
        </a:graphic>
      </p:graphicFrame>
      <p:sp>
        <p:nvSpPr>
          <p:cNvPr id="3" name="Footer Placeholder 2">
            <a:extLst>
              <a:ext uri="{FF2B5EF4-FFF2-40B4-BE49-F238E27FC236}">
                <a16:creationId xmlns:a16="http://schemas.microsoft.com/office/drawing/2014/main" id="{78BCD8E4-B52D-4CB6-BA1A-2517FF2CC29D}"/>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8B1FFE68-5921-4DCB-A20A-2FFC02BB0492}"/>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5" name="Date Placeholder 4">
            <a:extLst>
              <a:ext uri="{FF2B5EF4-FFF2-40B4-BE49-F238E27FC236}">
                <a16:creationId xmlns:a16="http://schemas.microsoft.com/office/drawing/2014/main" id="{3809EEEC-FFEA-4F11-AB7F-725E62A96066}"/>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4688537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1273449061"/>
              </p:ext>
            </p:extLst>
          </p:nvPr>
        </p:nvGraphicFramePr>
        <p:xfrm>
          <a:off x="2514600" y="1983626"/>
          <a:ext cx="6977558" cy="3619764"/>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err="1">
                          <a:hlinkClick r:id="rId4"/>
                        </a:rPr>
                        <a:t>hrpc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Human Rights Protocol Considerations</a:t>
                      </a:r>
                      <a:endParaRPr lang="en-US" sz="1800" b="0" dirty="0"/>
                    </a:p>
                  </a:txBody>
                  <a:tcPr marL="70945" marR="70945" marT="35472" marB="35472" anchor="ctr"/>
                </a:tc>
                <a:extLst>
                  <a:ext uri="{0D108BD9-81ED-4DB2-BD59-A6C34878D82A}">
                    <a16:rowId xmlns:a16="http://schemas.microsoft.com/office/drawing/2014/main" val="3123972842"/>
                  </a:ext>
                </a:extLst>
              </a:tr>
              <a:tr h="496614">
                <a:tc>
                  <a:txBody>
                    <a:bodyPr/>
                    <a:lstStyle/>
                    <a:p>
                      <a:r>
                        <a:rPr lang="en-US" dirty="0">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r>
                        <a:rPr lang="en-US" dirty="0">
                          <a:hlinkClick r:id="rId8"/>
                        </a:rPr>
                        <a:t>diem</a:t>
                      </a:r>
                      <a:endParaRPr lang="en-US" dirty="0"/>
                    </a:p>
                  </a:txBody>
                  <a:tcPr anchor="ctr"/>
                </a:tc>
                <a:tc>
                  <a:txBody>
                    <a:bodyPr/>
                    <a:lstStyle/>
                    <a:p>
                      <a:r>
                        <a:rPr lang="en-US" dirty="0">
                          <a:hlinkClick r:id="rId9"/>
                        </a:rPr>
                        <a:t>Digital Emblems</a:t>
                      </a:r>
                      <a:endParaRPr lang="en-US" dirty="0"/>
                    </a:p>
                  </a:txBody>
                  <a:tcPr anchor="ctr"/>
                </a:tc>
                <a:extLst>
                  <a:ext uri="{0D108BD9-81ED-4DB2-BD59-A6C34878D82A}">
                    <a16:rowId xmlns:a16="http://schemas.microsoft.com/office/drawing/2014/main" val="3079880896"/>
                  </a:ext>
                </a:extLst>
              </a:tr>
              <a:tr h="496614">
                <a:tc>
                  <a:txBody>
                    <a:bodyPr/>
                    <a:lstStyle/>
                    <a:p>
                      <a:r>
                        <a:rPr lang="en-US" dirty="0">
                          <a:hlinkClick r:id="rId10"/>
                        </a:rPr>
                        <a:t>dmarc</a:t>
                      </a:r>
                      <a:endParaRPr lang="en-US" dirty="0"/>
                    </a:p>
                  </a:txBody>
                  <a:tcPr anchor="ctr"/>
                </a:tc>
                <a:tc>
                  <a:txBody>
                    <a:bodyPr/>
                    <a:lstStyle/>
                    <a:p>
                      <a:r>
                        <a:rPr lang="en-US" dirty="0">
                          <a:hlinkClick r:id="rId11"/>
                        </a:rPr>
                        <a:t>Domain-based Message Authentication, Reporting &amp; Conformance</a:t>
                      </a:r>
                      <a:endParaRPr lang="en-US" dirty="0"/>
                    </a:p>
                  </a:txBody>
                  <a:tcPr anchor="ctr"/>
                </a:tc>
                <a:extLst>
                  <a:ext uri="{0D108BD9-81ED-4DB2-BD59-A6C34878D82A}">
                    <a16:rowId xmlns:a16="http://schemas.microsoft.com/office/drawing/2014/main" val="2874618327"/>
                  </a:ext>
                </a:extLst>
              </a:tr>
              <a:tr h="496614">
                <a:tc>
                  <a:txBody>
                    <a:bodyPr/>
                    <a:lstStyle/>
                    <a:p>
                      <a:r>
                        <a:rPr lang="en-US" dirty="0" err="1">
                          <a:hlinkClick r:id="rId12"/>
                        </a:rPr>
                        <a:t>hpke</a:t>
                      </a:r>
                      <a:r>
                        <a:rPr lang="en-US" dirty="0"/>
                        <a:t>*</a:t>
                      </a:r>
                    </a:p>
                  </a:txBody>
                  <a:tcPr anchor="ctr"/>
                </a:tc>
                <a:tc>
                  <a:txBody>
                    <a:bodyPr/>
                    <a:lstStyle/>
                    <a:p>
                      <a:r>
                        <a:rPr lang="en-US" dirty="0">
                          <a:hlinkClick r:id="rId13"/>
                        </a:rPr>
                        <a:t>HPKE Publication, Kept Efficient</a:t>
                      </a:r>
                      <a:endParaRPr lang="en-US" dirty="0"/>
                    </a:p>
                  </a:txBody>
                  <a:tcPr anchor="ctr"/>
                </a:tc>
                <a:extLst>
                  <a:ext uri="{0D108BD9-81ED-4DB2-BD59-A6C34878D82A}">
                    <a16:rowId xmlns:a16="http://schemas.microsoft.com/office/drawing/2014/main" val="40187700"/>
                  </a:ext>
                </a:extLst>
              </a:tr>
              <a:tr h="496614">
                <a:tc>
                  <a:txBody>
                    <a:bodyPr/>
                    <a:lstStyle/>
                    <a:p>
                      <a:r>
                        <a:rPr lang="en-US" dirty="0">
                          <a:hlinkClick r:id="rId14"/>
                        </a:rPr>
                        <a:t>ianabis</a:t>
                      </a:r>
                      <a:r>
                        <a:rPr lang="en-US" dirty="0"/>
                        <a:t> </a:t>
                      </a:r>
                    </a:p>
                  </a:txBody>
                  <a:tcPr anchor="ctr"/>
                </a:tc>
                <a:tc>
                  <a:txBody>
                    <a:bodyPr/>
                    <a:lstStyle/>
                    <a:p>
                      <a:r>
                        <a:rPr lang="en-US" dirty="0">
                          <a:hlinkClick r:id="rId15"/>
                        </a:rPr>
                        <a:t>Update to IANA Considerations</a:t>
                      </a:r>
                      <a:endParaRPr lang="en-US" dirty="0"/>
                    </a:p>
                  </a:txBody>
                  <a:tcPr anchor="ctr"/>
                </a:tc>
                <a:extLst>
                  <a:ext uri="{0D108BD9-81ED-4DB2-BD59-A6C34878D82A}">
                    <a16:rowId xmlns:a16="http://schemas.microsoft.com/office/drawing/2014/main" val="1062457747"/>
                  </a:ext>
                </a:extLst>
              </a:tr>
              <a:tr h="496614">
                <a:tc>
                  <a:txBody>
                    <a:bodyPr/>
                    <a:lstStyle/>
                    <a:p>
                      <a:r>
                        <a:rPr lang="en-US" dirty="0">
                          <a:hlinkClick r:id="rId16"/>
                        </a:rPr>
                        <a:t>spring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7"/>
                        </a:rPr>
                        <a:t>Source Packet Routing in Networking</a:t>
                      </a:r>
                      <a:endParaRPr lang="en-US" sz="1800" b="0" dirty="0"/>
                    </a:p>
                  </a:txBody>
                  <a:tcPr marL="70945" marR="70945" marT="35472" marB="35472" anchor="ctr"/>
                </a:tc>
                <a:extLst>
                  <a:ext uri="{0D108BD9-81ED-4DB2-BD59-A6C34878D82A}">
                    <a16:rowId xmlns:a16="http://schemas.microsoft.com/office/drawing/2014/main" val="4120773362"/>
                  </a:ext>
                </a:extLst>
              </a:tr>
            </a:tbl>
          </a:graphicData>
        </a:graphic>
      </p:graphicFrame>
      <p:sp>
        <p:nvSpPr>
          <p:cNvPr id="3" name="Footer Placeholder 2">
            <a:extLst>
              <a:ext uri="{FF2B5EF4-FFF2-40B4-BE49-F238E27FC236}">
                <a16:creationId xmlns:a16="http://schemas.microsoft.com/office/drawing/2014/main" id="{79F46C74-EF1E-481C-B3C4-115A045705C6}"/>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AE764F70-DCED-4F12-AD90-3E12C1AA1F24}"/>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5" name="Date Placeholder 4">
            <a:extLst>
              <a:ext uri="{FF2B5EF4-FFF2-40B4-BE49-F238E27FC236}">
                <a16:creationId xmlns:a16="http://schemas.microsoft.com/office/drawing/2014/main" id="{D1C94599-CDCF-49CE-8EFB-5CF326037170}"/>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6189175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FCA80E45-4108-478A-81D3-A8D88AC0B0D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C16733E-4EBD-4DA9-A469-A680B14617BF}"/>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4" name="Date Placeholder 3">
            <a:extLst>
              <a:ext uri="{FF2B5EF4-FFF2-40B4-BE49-F238E27FC236}">
                <a16:creationId xmlns:a16="http://schemas.microsoft.com/office/drawing/2014/main" id="{AEFCD11E-0E92-443C-80AE-DF3699008C1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4168593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https://datatracker.ietf.org/wg/6lo/</a:t>
            </a:r>
            <a:endParaRPr lang="en-GB" sz="1400" dirty="0"/>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Revised: Fixing the C-Flag in EARO: </a:t>
            </a:r>
            <a:r>
              <a:rPr lang="en-US" sz="1400" dirty="0">
                <a:hlinkClick r:id="rId4"/>
              </a:rPr>
              <a:t>https://datatracker.ietf.org/doc/draft-ietf-6lo-updating-rfc-8928/</a:t>
            </a:r>
            <a:r>
              <a:rPr lang="en-US" sz="1400" dirty="0"/>
              <a:t> (April 2025)</a:t>
            </a:r>
          </a:p>
          <a:p>
            <a:pPr lvl="1">
              <a:lnSpc>
                <a:spcPct val="80000"/>
              </a:lnSpc>
              <a:spcAft>
                <a:spcPts val="600"/>
              </a:spcAft>
            </a:pPr>
            <a:r>
              <a:rPr lang="en-US" sz="1400" dirty="0"/>
              <a:t>Revised: IPv6 Neighbor Discovery Prefix Registration: </a:t>
            </a:r>
            <a:r>
              <a:rPr lang="en-US" sz="1400" dirty="0">
                <a:hlinkClick r:id="rId5"/>
              </a:rPr>
              <a:t>https://datatracker.ietf.org/doc/draft-ietf-6lo-prefix-registration/</a:t>
            </a:r>
            <a:r>
              <a:rPr lang="en-US" sz="1400" dirty="0"/>
              <a:t> (April 2025)</a:t>
            </a:r>
          </a:p>
          <a:p>
            <a:pPr lvl="1">
              <a:lnSpc>
                <a:spcPct val="80000"/>
              </a:lnSpc>
              <a:spcAft>
                <a:spcPts val="600"/>
              </a:spcAft>
            </a:pPr>
            <a:r>
              <a:rPr lang="en-US" sz="1400" dirty="0"/>
              <a:t>Revised: Generic Address Assignment Option for 6LowPAN Neighbor Discovery: </a:t>
            </a:r>
            <a:r>
              <a:rPr lang="en-US" sz="1400" dirty="0">
                <a:hlinkClick r:id="rId6"/>
              </a:rPr>
              <a:t>https://datatracker.ietf.org/doc/draft-ietf-6lo-nd-gaao/</a:t>
            </a:r>
            <a:r>
              <a:rPr lang="en-US" sz="1400" dirty="0"/>
              <a:t> (March 2025)</a:t>
            </a:r>
          </a:p>
        </p:txBody>
      </p:sp>
      <p:sp>
        <p:nvSpPr>
          <p:cNvPr id="2" name="Footer Placeholder 1">
            <a:extLst>
              <a:ext uri="{FF2B5EF4-FFF2-40B4-BE49-F238E27FC236}">
                <a16:creationId xmlns:a16="http://schemas.microsoft.com/office/drawing/2014/main" id="{3DB0E290-FE0E-4A67-8691-F7FDE11D1ACF}"/>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6EADAD6F-C327-40F0-8A76-94612BDD8659}"/>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4" name="Date Placeholder 3">
            <a:extLst>
              <a:ext uri="{FF2B5EF4-FFF2-40B4-BE49-F238E27FC236}">
                <a16:creationId xmlns:a16="http://schemas.microsoft.com/office/drawing/2014/main" id="{0821A36C-BC67-41DC-A505-DE72F195705A}"/>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21641755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https://datatracker.ietf.org/wg/roll/</a:t>
            </a:r>
            <a:r>
              <a:rPr lang="en-GB" sz="1800" dirty="0"/>
              <a:t> </a:t>
            </a:r>
          </a:p>
          <a:p>
            <a:pPr lvl="1"/>
            <a:r>
              <a:rPr lang="en-US" sz="1400" dirty="0"/>
              <a:t>Focus: Routing over Low Power and Lossy Networks</a:t>
            </a:r>
          </a:p>
          <a:p>
            <a:pPr marL="457200" lvl="1" indent="0"/>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8E00822E-0EB7-44A3-B532-57DAB1453802}"/>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EA419209-3F9E-4195-B5C2-29EB41CA9EA0}"/>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4" name="Date Placeholder 3">
            <a:extLst>
              <a:ext uri="{FF2B5EF4-FFF2-40B4-BE49-F238E27FC236}">
                <a16:creationId xmlns:a16="http://schemas.microsoft.com/office/drawing/2014/main" id="{695F7764-A49C-4707-98F4-0297B613EA4F}"/>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658700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69950" y="1447801"/>
            <a:ext cx="10665885" cy="4572000"/>
          </a:xfrm>
          <a:ln/>
        </p:spPr>
        <p:txBody>
          <a:bodyPr/>
          <a:lstStyle/>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solidFill>
                  <a:schemeClr val="tx1"/>
                </a:solidFill>
              </a:rPr>
              <a:t>Changes are usually based on MDR readiness.</a:t>
            </a:r>
          </a:p>
          <a:p>
            <a:pPr>
              <a:lnSpc>
                <a:spcPct val="80000"/>
              </a:lnSpc>
              <a:spcBef>
                <a:spcPct val="20000"/>
              </a:spcBef>
              <a:buFontTx/>
              <a:buChar char="•"/>
            </a:pPr>
            <a:r>
              <a:rPr lang="en-US" sz="1800" dirty="0">
                <a:solidFill>
                  <a:schemeClr val="tx1"/>
                </a:solidFill>
              </a:rPr>
              <a:t>As discussed in November 2024</a:t>
            </a:r>
          </a:p>
        </p:txBody>
      </p:sp>
      <p:graphicFrame>
        <p:nvGraphicFramePr>
          <p:cNvPr id="3" name="Table 2"/>
          <p:cNvGraphicFramePr>
            <a:graphicFrameLocks noGrp="1"/>
          </p:cNvGraphicFramePr>
          <p:nvPr>
            <p:extLst>
              <p:ext uri="{D42A27DB-BD31-4B8C-83A1-F6EECF244321}">
                <p14:modId xmlns:p14="http://schemas.microsoft.com/office/powerpoint/2010/main" val="3036826434"/>
              </p:ext>
            </p:extLst>
          </p:nvPr>
        </p:nvGraphicFramePr>
        <p:xfrm>
          <a:off x="962330" y="2403743"/>
          <a:ext cx="10665885" cy="4079291"/>
        </p:xfrm>
        <a:graphic>
          <a:graphicData uri="http://schemas.openxmlformats.org/drawingml/2006/table">
            <a:tbl>
              <a:tblPr firstRow="1" bandRow="1">
                <a:tableStyleId>{5C22544A-7EE6-4342-B048-85BDC9FD1C3A}</a:tableStyleId>
              </a:tblPr>
              <a:tblGrid>
                <a:gridCol w="3461196">
                  <a:extLst>
                    <a:ext uri="{9D8B030D-6E8A-4147-A177-3AD203B41FA5}">
                      <a16:colId xmlns:a16="http://schemas.microsoft.com/office/drawing/2014/main" val="3336049185"/>
                    </a:ext>
                  </a:extLst>
                </a:gridCol>
                <a:gridCol w="1955969">
                  <a:extLst>
                    <a:ext uri="{9D8B030D-6E8A-4147-A177-3AD203B41FA5}">
                      <a16:colId xmlns:a16="http://schemas.microsoft.com/office/drawing/2014/main" val="1921072032"/>
                    </a:ext>
                  </a:extLst>
                </a:gridCol>
                <a:gridCol w="1711473">
                  <a:extLst>
                    <a:ext uri="{9D8B030D-6E8A-4147-A177-3AD203B41FA5}">
                      <a16:colId xmlns:a16="http://schemas.microsoft.com/office/drawing/2014/main" val="3854697234"/>
                    </a:ext>
                  </a:extLst>
                </a:gridCol>
                <a:gridCol w="3537247">
                  <a:extLst>
                    <a:ext uri="{9D8B030D-6E8A-4147-A177-3AD203B41FA5}">
                      <a16:colId xmlns:a16="http://schemas.microsoft.com/office/drawing/2014/main" val="3834352144"/>
                    </a:ext>
                  </a:extLst>
                </a:gridCol>
              </a:tblGrid>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 Count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 (submission)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55414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sngStrike" cap="none" normalizeH="0" baseline="0" dirty="0" err="1">
                          <a:ln>
                            <a:noFill/>
                          </a:ln>
                          <a:solidFill>
                            <a:schemeClr val="tx1"/>
                          </a:solidFill>
                          <a:effectLst/>
                          <a:latin typeface="Times New Roman" pitchFamily="18" charset="0"/>
                        </a:rPr>
                        <a:t>REVme</a:t>
                      </a:r>
                      <a:endParaRPr kumimoji="0" lang="en-US" sz="1600" b="0" i="0" u="none" strike="sng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sngStrike" cap="none" normalizeH="0" baseline="0" dirty="0" err="1">
                          <a:ln>
                            <a:noFill/>
                          </a:ln>
                          <a:solidFill>
                            <a:schemeClr val="tx1"/>
                          </a:solidFill>
                          <a:effectLst/>
                          <a:latin typeface="Times New Roman" pitchFamily="18" charset="0"/>
                        </a:rPr>
                        <a:t>TGm</a:t>
                      </a:r>
                      <a:endParaRPr kumimoji="0" lang="en-US" sz="1600" b="0" i="0" u="none" strike="sng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sngStrike" cap="none" normalizeH="0" baseline="0" dirty="0">
                          <a:ln>
                            <a:noFill/>
                          </a:ln>
                          <a:solidFill>
                            <a:schemeClr val="tx1"/>
                          </a:solidFill>
                          <a:effectLst/>
                          <a:latin typeface="Times New Roman" pitchFamily="18" charset="0"/>
                        </a:rPr>
                        <a:t>6213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sngStrike" cap="none" normalizeH="0" baseline="0" dirty="0">
                          <a:ln>
                            <a:noFill/>
                          </a:ln>
                          <a:solidFill>
                            <a:schemeClr val="tx1"/>
                          </a:solidFill>
                          <a:effectLst/>
                          <a:latin typeface="Times New Roman" pitchFamily="18" charset="0"/>
                        </a:rPr>
                        <a:t>September 2024 - Approved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177727"/>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TGbh</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34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September 2024 - Approved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1619219"/>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TGbe</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1089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September 2024 – Approved</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075965"/>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TGbk</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111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March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06558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4</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March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635205"/>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5  </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TGbi</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138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951284"/>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TGbn</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May 2028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9638656"/>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REVmf</a:t>
                      </a:r>
                      <a:endParaRPr kumimoji="0" lang="en-US" sz="16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802.11-xxxx Amendment x</a:t>
                      </a:r>
                      <a:endPar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TGbp</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Feb 2028</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1888610"/>
                  </a:ext>
                </a:extLst>
              </a:tr>
            </a:tbl>
          </a:graphicData>
        </a:graphic>
      </p:graphicFrame>
      <p:sp>
        <p:nvSpPr>
          <p:cNvPr id="7" name="Footer Placeholder 6">
            <a:extLst>
              <a:ext uri="{FF2B5EF4-FFF2-40B4-BE49-F238E27FC236}">
                <a16:creationId xmlns:a16="http://schemas.microsoft.com/office/drawing/2014/main" id="{2EDB4AAA-E65C-43F6-80FF-5ABB3D2F9A85}"/>
              </a:ext>
            </a:extLst>
          </p:cNvPr>
          <p:cNvSpPr>
            <a:spLocks noGrp="1"/>
          </p:cNvSpPr>
          <p:nvPr>
            <p:ph type="ftr" idx="14"/>
          </p:nvPr>
        </p:nvSpPr>
        <p:spPr/>
        <p:txBody>
          <a:bodyPr/>
          <a:lstStyle/>
          <a:p>
            <a:r>
              <a:rPr lang="en-GB"/>
              <a:t>Emily Qi, Self</a:t>
            </a:r>
            <a:endParaRPr lang="en-GB" dirty="0"/>
          </a:p>
        </p:txBody>
      </p:sp>
      <p:sp>
        <p:nvSpPr>
          <p:cNvPr id="8" name="Slide Number Placeholder 7">
            <a:extLst>
              <a:ext uri="{FF2B5EF4-FFF2-40B4-BE49-F238E27FC236}">
                <a16:creationId xmlns:a16="http://schemas.microsoft.com/office/drawing/2014/main" id="{AE38245D-B223-4FFA-92B3-2C7531475181}"/>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9" name="Date Placeholder 8">
            <a:extLst>
              <a:ext uri="{FF2B5EF4-FFF2-40B4-BE49-F238E27FC236}">
                <a16:creationId xmlns:a16="http://schemas.microsoft.com/office/drawing/2014/main" id="{1C4C9EBA-752A-462D-9EE7-D06AAF851684}"/>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7380990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https://datatracker.ietf.org/wg/madinas/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Bef>
                <a:spcPts val="1200"/>
              </a:spcBef>
              <a:spcAft>
                <a:spcPts val="600"/>
              </a:spcAft>
            </a:pPr>
            <a:r>
              <a:rPr lang="en-US" sz="1800" dirty="0"/>
              <a:t>Updates</a:t>
            </a:r>
          </a:p>
          <a:p>
            <a:pPr lvl="1">
              <a:lnSpc>
                <a:spcPct val="80000"/>
              </a:lnSpc>
              <a:spcAft>
                <a:spcPts val="600"/>
              </a:spcAft>
            </a:pPr>
            <a:r>
              <a:rPr lang="en-US" sz="1400" dirty="0"/>
              <a:t>Published as RFC 9724: Randomized and Changing MAC Address State of Affairs: </a:t>
            </a:r>
            <a:r>
              <a:rPr lang="en-US" sz="1400" dirty="0">
                <a:hlinkClick r:id="rId4"/>
              </a:rPr>
              <a:t>https://www.rfc-editor.org/info/rfc9724</a:t>
            </a:r>
            <a:r>
              <a:rPr lang="en-US" sz="1400" dirty="0"/>
              <a:t> (March 2025)</a:t>
            </a:r>
          </a:p>
          <a:p>
            <a:pPr lvl="1">
              <a:lnSpc>
                <a:spcPct val="80000"/>
              </a:lnSpc>
              <a:spcAft>
                <a:spcPts val="600"/>
              </a:spcAft>
            </a:pPr>
            <a:r>
              <a:rPr lang="en-US" sz="1400" dirty="0"/>
              <a:t>In RFC Editor’s queue: Randomized and Changing MAC Address Use Cases and Requirements: </a:t>
            </a:r>
            <a:r>
              <a:rPr lang="en-US" sz="1400" dirty="0">
                <a:hlinkClick r:id="rId5"/>
              </a:rPr>
              <a:t>https://datatracker.ietf.org/doc/draft-ietf-madinas-use-cases/</a:t>
            </a:r>
            <a:r>
              <a:rPr lang="en-US" sz="1400" dirty="0"/>
              <a:t> (December 2024)</a:t>
            </a:r>
          </a:p>
          <a:p>
            <a:pPr lvl="1">
              <a:lnSpc>
                <a:spcPct val="80000"/>
              </a:lnSpc>
              <a:spcAft>
                <a:spcPts val="600"/>
              </a:spcAft>
            </a:pPr>
            <a:endParaRPr lang="en-US" sz="1400" dirty="0"/>
          </a:p>
        </p:txBody>
      </p:sp>
      <p:sp>
        <p:nvSpPr>
          <p:cNvPr id="2" name="Footer Placeholder 1">
            <a:extLst>
              <a:ext uri="{FF2B5EF4-FFF2-40B4-BE49-F238E27FC236}">
                <a16:creationId xmlns:a16="http://schemas.microsoft.com/office/drawing/2014/main" id="{182AC8D2-2A51-42B1-AE91-B5D416A01AEB}"/>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0C4C7704-14B9-4DF0-9D93-74700E99CC8B}"/>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4" name="Date Placeholder 3">
            <a:extLst>
              <a:ext uri="{FF2B5EF4-FFF2-40B4-BE49-F238E27FC236}">
                <a16:creationId xmlns:a16="http://schemas.microsoft.com/office/drawing/2014/main" id="{8B30C6DF-5474-490B-8E8B-B5EAA4846311}"/>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8345654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https://datatracker.ietf.org/wg/emu/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In IETF Last Call: The </a:t>
            </a:r>
            <a:r>
              <a:rPr lang="en-US" sz="1400" dirty="0" err="1"/>
              <a:t>eap.arpa</a:t>
            </a:r>
            <a:r>
              <a:rPr lang="en-US" sz="1400" dirty="0"/>
              <a:t> domain and EAP provisioning: </a:t>
            </a:r>
            <a:r>
              <a:rPr lang="en-US" sz="1400" dirty="0">
                <a:hlinkClick r:id="rId4"/>
              </a:rPr>
              <a:t>https://datatracker.ietf.org/doc/draft-ietf-emu-eap-arpa/</a:t>
            </a:r>
            <a:r>
              <a:rPr lang="en-US" sz="1400" dirty="0"/>
              <a:t> (April 2025)</a:t>
            </a:r>
          </a:p>
          <a:p>
            <a:pPr lvl="1">
              <a:lnSpc>
                <a:spcPct val="80000"/>
              </a:lnSpc>
              <a:spcAft>
                <a:spcPts val="600"/>
              </a:spcAft>
            </a:pPr>
            <a:r>
              <a:rPr lang="en-US" sz="1400" dirty="0"/>
              <a:t>Returned to the WG by request to Security AD: Tunnel Extensible Authentication Protocol (TEAP) Version 1: </a:t>
            </a:r>
            <a:r>
              <a:rPr lang="en-US" sz="1400" dirty="0">
                <a:hlinkClick r:id="rId5"/>
              </a:rPr>
              <a:t>https://datatracker.ietf.org/doc/draft-ietf-emu-rfc7170bis/</a:t>
            </a:r>
            <a:r>
              <a:rPr lang="en-US" sz="1400" dirty="0"/>
              <a:t> (March 2025)</a:t>
            </a:r>
          </a:p>
        </p:txBody>
      </p:sp>
      <p:sp>
        <p:nvSpPr>
          <p:cNvPr id="2" name="Footer Placeholder 1">
            <a:extLst>
              <a:ext uri="{FF2B5EF4-FFF2-40B4-BE49-F238E27FC236}">
                <a16:creationId xmlns:a16="http://schemas.microsoft.com/office/drawing/2014/main" id="{BAE8AE11-AAC5-4021-BE83-DE3F9489E8A5}"/>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BAA2FED0-C444-41C0-9C76-23BCC39EAFB6}"/>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4" name="Date Placeholder 3">
            <a:extLst>
              <a:ext uri="{FF2B5EF4-FFF2-40B4-BE49-F238E27FC236}">
                <a16:creationId xmlns:a16="http://schemas.microsoft.com/office/drawing/2014/main" id="{55078CCD-7A0A-44F3-8A9C-A3B9D9E54225}"/>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5709980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endParaRPr lang="en-US" sz="1400" dirty="0"/>
          </a:p>
          <a:p>
            <a:pPr lvl="1">
              <a:lnSpc>
                <a:spcPct val="80000"/>
              </a:lnSpc>
              <a:spcAft>
                <a:spcPts val="600"/>
              </a:spcAft>
              <a:defRPr/>
            </a:pPr>
            <a:r>
              <a:rPr lang="en-US" sz="1400" dirty="0"/>
              <a:t>Revised: Link-Layer Types for PCAP-related Capture File Formats: </a:t>
            </a:r>
            <a:r>
              <a:rPr lang="en-US" sz="1400" dirty="0">
                <a:hlinkClick r:id="rId4"/>
              </a:rPr>
              <a:t>https://datatracker.ietf.org/doc/draft-ietf-opsawg-pcaplinktype/</a:t>
            </a:r>
            <a:r>
              <a:rPr lang="en-US" sz="1400" dirty="0"/>
              <a:t> (April 2025)</a:t>
            </a:r>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5"/>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6"/>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B97DC4A1-B227-4DBB-928A-F395E26764EB}"/>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AD11F9BF-0C10-49D8-A263-1692CA4C50D8}"/>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4" name="Date Placeholder 3">
            <a:extLst>
              <a:ext uri="{FF2B5EF4-FFF2-40B4-BE49-F238E27FC236}">
                <a16:creationId xmlns:a16="http://schemas.microsoft.com/office/drawing/2014/main" id="{6B7971CA-19E6-4798-8D55-E5634D48E41D}"/>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97491109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Internet Area Working Group </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https://datatracker.ietf.org/wg/intarea/</a:t>
            </a:r>
            <a:endParaRPr lang="en-US" sz="2000" dirty="0"/>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Revised: Communicating Proxy Configurations in Provisioning Domains: </a:t>
            </a:r>
            <a:r>
              <a:rPr lang="en-US" sz="1400" dirty="0">
                <a:hlinkClick r:id="rId4"/>
              </a:rPr>
              <a:t>https://datatracker.ietf.org/doc/draft-ietf-intarea-proxy-config/</a:t>
            </a:r>
            <a:r>
              <a:rPr lang="en-US" sz="1400" dirty="0"/>
              <a:t> (March 2025)</a:t>
            </a:r>
          </a:p>
        </p:txBody>
      </p:sp>
      <p:sp>
        <p:nvSpPr>
          <p:cNvPr id="2" name="Footer Placeholder 1">
            <a:extLst>
              <a:ext uri="{FF2B5EF4-FFF2-40B4-BE49-F238E27FC236}">
                <a16:creationId xmlns:a16="http://schemas.microsoft.com/office/drawing/2014/main" id="{9732CA06-FC09-48CE-83B2-ED296E2AC15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89EA07A4-757F-4100-8C8F-EF5CAEC9A810}"/>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
        <p:nvSpPr>
          <p:cNvPr id="4" name="Date Placeholder 3">
            <a:extLst>
              <a:ext uri="{FF2B5EF4-FFF2-40B4-BE49-F238E27FC236}">
                <a16:creationId xmlns:a16="http://schemas.microsoft.com/office/drawing/2014/main" id="{72A65A78-C3A3-4C54-9F76-650750610092}"/>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422724537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See: </a:t>
            </a:r>
            <a:r>
              <a:rPr lang="en-US" sz="2000" dirty="0">
                <a:hlinkClick r:id="rId3"/>
              </a:rPr>
              <a:t>https://datatracker.ietf.org/wg/tls/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Held for formal analysis but revised: TLS 1.3 Extension for Using Certificates with an External Pre-Shared Key: </a:t>
            </a:r>
            <a:r>
              <a:rPr lang="en-US" sz="1400" dirty="0">
                <a:hlinkClick r:id="rId4"/>
              </a:rPr>
              <a:t>https://datatracker.ietf.org/doc/draft-ietf-tls-8773bis/</a:t>
            </a:r>
            <a:r>
              <a:rPr lang="en-US" sz="1400" dirty="0"/>
              <a:t> (May 2025)</a:t>
            </a:r>
          </a:p>
          <a:p>
            <a:pPr lvl="1">
              <a:lnSpc>
                <a:spcPct val="80000"/>
              </a:lnSpc>
              <a:spcAft>
                <a:spcPts val="600"/>
              </a:spcAft>
              <a:defRPr/>
            </a:pPr>
            <a:r>
              <a:rPr lang="en-US" sz="1400" dirty="0"/>
              <a:t>Adopted: ML-KEM Post-Quantum Key Agreement for TLS 1.3: </a:t>
            </a:r>
            <a:r>
              <a:rPr lang="en-US" sz="1400" dirty="0">
                <a:hlinkClick r:id="rId5"/>
              </a:rPr>
              <a:t>https://datatracker.ietf.org/doc/draft-ietf-tls-mlkem/</a:t>
            </a:r>
            <a:r>
              <a:rPr lang="en-US" sz="1400" dirty="0"/>
              <a:t> (April 2025)</a:t>
            </a:r>
          </a:p>
          <a:p>
            <a:pPr lvl="1">
              <a:lnSpc>
                <a:spcPct val="80000"/>
              </a:lnSpc>
              <a:spcAft>
                <a:spcPts val="600"/>
              </a:spcAft>
              <a:defRPr/>
            </a:pPr>
            <a:r>
              <a:rPr lang="en-US" sz="1400" dirty="0"/>
              <a:t>In IESG Evaluation: IANA Registry Updates for TLS and DTLS: </a:t>
            </a:r>
            <a:r>
              <a:rPr lang="en-US" sz="1400" dirty="0">
                <a:hlinkClick r:id="rId6"/>
              </a:rPr>
              <a:t>https://datatracker.ietf.org/doc/draft-ietf-tls-rfc8447bis/</a:t>
            </a:r>
            <a:r>
              <a:rPr lang="en-US" sz="1400" dirty="0"/>
              <a:t> (April 2025)</a:t>
            </a:r>
          </a:p>
          <a:p>
            <a:pPr lvl="1">
              <a:lnSpc>
                <a:spcPct val="80000"/>
              </a:lnSpc>
              <a:spcAft>
                <a:spcPts val="600"/>
              </a:spcAft>
              <a:defRPr/>
            </a:pPr>
            <a:r>
              <a:rPr lang="en-US" sz="1400" dirty="0"/>
              <a:t>Approved for publication: TLS 1.2 is in Feature Freeze: </a:t>
            </a:r>
            <a:r>
              <a:rPr lang="en-US" sz="1400" dirty="0">
                <a:hlinkClick r:id="rId7"/>
              </a:rPr>
              <a:t>https://datatracker.ietf.org/doc/draft-ietf-tls-tls12-frozen/</a:t>
            </a:r>
            <a:r>
              <a:rPr lang="en-US" sz="1400" dirty="0"/>
              <a:t> (April 2025)</a:t>
            </a:r>
          </a:p>
          <a:p>
            <a:pPr lvl="1">
              <a:lnSpc>
                <a:spcPct val="80000"/>
              </a:lnSpc>
              <a:spcAft>
                <a:spcPts val="600"/>
              </a:spcAft>
              <a:defRPr/>
            </a:pPr>
            <a:r>
              <a:rPr lang="en-US" sz="1400" dirty="0"/>
              <a:t>Adopted: Post-quantum hybrid ECDHE-MLKEM Key Agreement for TLSv1.3: </a:t>
            </a:r>
            <a:r>
              <a:rPr lang="en-US" sz="1400" dirty="0">
                <a:hlinkClick r:id="rId8"/>
              </a:rPr>
              <a:t>https://datatracker.ietf.org/doc/draft-ietf-tls-ecdhe-mlkem/</a:t>
            </a:r>
            <a:r>
              <a:rPr lang="en-US" sz="1400" dirty="0"/>
              <a:t> (March 2025)</a:t>
            </a:r>
          </a:p>
        </p:txBody>
      </p:sp>
      <p:sp>
        <p:nvSpPr>
          <p:cNvPr id="2" name="Footer Placeholder 1">
            <a:extLst>
              <a:ext uri="{FF2B5EF4-FFF2-40B4-BE49-F238E27FC236}">
                <a16:creationId xmlns:a16="http://schemas.microsoft.com/office/drawing/2014/main" id="{CB5DC2C2-522D-48BB-AEE5-1989FA3F1113}"/>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98A4AD4-632C-4DE7-A8BF-3D6DB198738A}"/>
              </a:ext>
            </a:extLst>
          </p:cNvPr>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4" name="Date Placeholder 3">
            <a:extLst>
              <a:ext uri="{FF2B5EF4-FFF2-40B4-BE49-F238E27FC236}">
                <a16:creationId xmlns:a16="http://schemas.microsoft.com/office/drawing/2014/main" id="{0CE3F366-B514-421D-8625-4E25C144DAEF}"/>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4393404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In RFC Editor’s queue (missing reference): Reliable and Available Wireless Technologies: </a:t>
            </a:r>
            <a:r>
              <a:rPr lang="en-US" sz="1400" dirty="0">
                <a:hlinkClick r:id="rId4"/>
              </a:rPr>
              <a:t>https://datatracker.ietf.org/doc/draft-ietf-raw-technologies/</a:t>
            </a:r>
            <a:r>
              <a:rPr lang="en-US" sz="1400" dirty="0"/>
              <a:t> (April 2025)</a:t>
            </a:r>
          </a:p>
          <a:p>
            <a:pPr lvl="1"/>
            <a:r>
              <a:rPr lang="en-US" sz="1400" dirty="0"/>
              <a:t>Waiting for WG Chair Go-Ahead: Reliable and Available Wireless Architecture: </a:t>
            </a:r>
            <a:r>
              <a:rPr lang="en-US" sz="1400" dirty="0">
                <a:hlinkClick r:id="rId5"/>
              </a:rPr>
              <a:t>https://datatracker.ietf.org/doc/draft-ietf-raw-architecture/</a:t>
            </a:r>
            <a:r>
              <a:rPr lang="en-US" sz="1400" dirty="0"/>
              <a:t> (February 2025)</a:t>
            </a:r>
          </a:p>
        </p:txBody>
      </p:sp>
      <p:sp>
        <p:nvSpPr>
          <p:cNvPr id="2" name="Footer Placeholder 1">
            <a:extLst>
              <a:ext uri="{FF2B5EF4-FFF2-40B4-BE49-F238E27FC236}">
                <a16:creationId xmlns:a16="http://schemas.microsoft.com/office/drawing/2014/main" id="{09FC3604-4F23-4E49-80CA-80704123135B}"/>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BEE7B7D-9412-4E16-A475-2FBCCB95C82C}"/>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4" name="Date Placeholder 3">
            <a:extLst>
              <a:ext uri="{FF2B5EF4-FFF2-40B4-BE49-F238E27FC236}">
                <a16:creationId xmlns:a16="http://schemas.microsoft.com/office/drawing/2014/main" id="{BA28C7A8-203C-4775-9E66-E9A7682FD3B6}"/>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07962953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t>
            </a: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a:t>
            </a:r>
            <a:r>
              <a:rPr lang="en-US" sz="1400" i="1" dirty="0">
                <a:ea typeface="Arial Unicode MS" pitchFamily="34" charset="-128"/>
                <a:cs typeface="Arial Unicode MS" pitchFamily="34" charset="-128"/>
              </a:rPr>
              <a:t>e.g.</a:t>
            </a:r>
            <a:r>
              <a:rPr lang="en-US" sz="1400" dirty="0">
                <a:ea typeface="Arial Unicode MS" pitchFamily="34" charset="-128"/>
                <a:cs typeface="Arial Unicode MS" pitchFamily="34" charset="-128"/>
              </a:rPr>
              <a:t>, on-boarding)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AD follow-up needed: BRSKI with Pledge in Responder Mode (BRSKI-PRM): </a:t>
            </a:r>
            <a:r>
              <a:rPr lang="en-US" sz="1400" dirty="0">
                <a:hlinkClick r:id="rId4"/>
              </a:rPr>
              <a:t>https://datatracker.ietf.org/doc/draft-ietf-anima-brski-prm/</a:t>
            </a:r>
            <a:r>
              <a:rPr lang="en-US" sz="1400" dirty="0"/>
              <a:t> (April 2025) [2 DISCUSS positions]</a:t>
            </a:r>
          </a:p>
          <a:p>
            <a:pPr lvl="1">
              <a:lnSpc>
                <a:spcPct val="80000"/>
              </a:lnSpc>
              <a:spcAft>
                <a:spcPts val="600"/>
              </a:spcAft>
              <a:defRPr/>
            </a:pPr>
            <a:r>
              <a:rPr lang="en-US" sz="1400" dirty="0"/>
              <a:t>Revised: A Voucher Artifact for Bootstrapping Protocols: </a:t>
            </a:r>
            <a:r>
              <a:rPr lang="en-US" sz="1400" dirty="0">
                <a:hlinkClick r:id="rId5"/>
              </a:rPr>
              <a:t>https://datatracker.ietf.org/doc/draft-ietf-anima-rfc8366bis/</a:t>
            </a:r>
            <a:r>
              <a:rPr lang="en-US" sz="1400" dirty="0"/>
              <a:t> (April 2025)</a:t>
            </a:r>
          </a:p>
        </p:txBody>
      </p:sp>
      <p:sp>
        <p:nvSpPr>
          <p:cNvPr id="2" name="Footer Placeholder 1">
            <a:extLst>
              <a:ext uri="{FF2B5EF4-FFF2-40B4-BE49-F238E27FC236}">
                <a16:creationId xmlns:a16="http://schemas.microsoft.com/office/drawing/2014/main" id="{38A47C82-608A-4221-9A93-F067A046C59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CD7772F-E993-4395-90F6-59FDBD8B3823}"/>
              </a:ext>
            </a:extLst>
          </p:cNvPr>
          <p:cNvSpPr>
            <a:spLocks noGrp="1"/>
          </p:cNvSpPr>
          <p:nvPr>
            <p:ph type="sldNum" idx="12"/>
          </p:nvPr>
        </p:nvSpPr>
        <p:spPr/>
        <p:txBody>
          <a:bodyPr/>
          <a:lstStyle/>
          <a:p>
            <a:r>
              <a:rPr lang="en-GB"/>
              <a:t>Slide </a:t>
            </a:r>
            <a:fld id="{440F5867-744E-4AA6-B0ED-4C44D2DFBB7B}" type="slidenum">
              <a:rPr lang="en-GB" smtClean="0"/>
              <a:pPr/>
              <a:t>116</a:t>
            </a:fld>
            <a:endParaRPr lang="en-GB" dirty="0"/>
          </a:p>
        </p:txBody>
      </p:sp>
      <p:sp>
        <p:nvSpPr>
          <p:cNvPr id="4" name="Date Placeholder 3">
            <a:extLst>
              <a:ext uri="{FF2B5EF4-FFF2-40B4-BE49-F238E27FC236}">
                <a16:creationId xmlns:a16="http://schemas.microsoft.com/office/drawing/2014/main" id="{24711913-A584-4B2A-A940-BE1B637D8ED3}"/>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4772868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3AF8CF13-3A0C-4C7F-9B91-5F6B41446AC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B27A91C0-BCB4-4086-B029-D946F5CC1F6C}"/>
              </a:ext>
            </a:extLst>
          </p:cNvPr>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4" name="Date Placeholder 3">
            <a:extLst>
              <a:ext uri="{FF2B5EF4-FFF2-40B4-BE49-F238E27FC236}">
                <a16:creationId xmlns:a16="http://schemas.microsoft.com/office/drawing/2014/main" id="{E5F810C3-D1A3-4EC0-AD07-38EC8CE73DB3}"/>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630036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528692818"/>
              </p:ext>
            </p:extLst>
          </p:nvPr>
        </p:nvGraphicFramePr>
        <p:xfrm>
          <a:off x="737392" y="1521960"/>
          <a:ext cx="9930607" cy="4298743"/>
        </p:xfrm>
        <a:graphic>
          <a:graphicData uri="http://schemas.openxmlformats.org/drawingml/2006/table">
            <a:tbl>
              <a:tblPr firstRow="1">
                <a:tableStyleId>{073A0DAA-6AF3-43AB-8588-CEC1D06C72B9}</a:tableStyleId>
              </a:tblPr>
              <a:tblGrid>
                <a:gridCol w="654532">
                  <a:extLst>
                    <a:ext uri="{9D8B030D-6E8A-4147-A177-3AD203B41FA5}">
                      <a16:colId xmlns:a16="http://schemas.microsoft.com/office/drawing/2014/main" val="4261970102"/>
                    </a:ext>
                  </a:extLst>
                </a:gridCol>
                <a:gridCol w="742726">
                  <a:extLst>
                    <a:ext uri="{9D8B030D-6E8A-4147-A177-3AD203B41FA5}">
                      <a16:colId xmlns:a16="http://schemas.microsoft.com/office/drawing/2014/main" val="78877518"/>
                    </a:ext>
                  </a:extLst>
                </a:gridCol>
                <a:gridCol w="455605">
                  <a:extLst>
                    <a:ext uri="{9D8B030D-6E8A-4147-A177-3AD203B41FA5}">
                      <a16:colId xmlns:a16="http://schemas.microsoft.com/office/drawing/2014/main" val="1625024730"/>
                    </a:ext>
                  </a:extLst>
                </a:gridCol>
                <a:gridCol w="455605">
                  <a:extLst>
                    <a:ext uri="{9D8B030D-6E8A-4147-A177-3AD203B41FA5}">
                      <a16:colId xmlns:a16="http://schemas.microsoft.com/office/drawing/2014/main" val="2198051875"/>
                    </a:ext>
                  </a:extLst>
                </a:gridCol>
                <a:gridCol w="455605">
                  <a:extLst>
                    <a:ext uri="{9D8B030D-6E8A-4147-A177-3AD203B41FA5}">
                      <a16:colId xmlns:a16="http://schemas.microsoft.com/office/drawing/2014/main" val="2849464904"/>
                    </a:ext>
                  </a:extLst>
                </a:gridCol>
                <a:gridCol w="455605">
                  <a:extLst>
                    <a:ext uri="{9D8B030D-6E8A-4147-A177-3AD203B41FA5}">
                      <a16:colId xmlns:a16="http://schemas.microsoft.com/office/drawing/2014/main" val="3784159027"/>
                    </a:ext>
                  </a:extLst>
                </a:gridCol>
                <a:gridCol w="411789">
                  <a:extLst>
                    <a:ext uri="{9D8B030D-6E8A-4147-A177-3AD203B41FA5}">
                      <a16:colId xmlns:a16="http://schemas.microsoft.com/office/drawing/2014/main" val="1499934070"/>
                    </a:ext>
                  </a:extLst>
                </a:gridCol>
                <a:gridCol w="465315">
                  <a:extLst>
                    <a:ext uri="{9D8B030D-6E8A-4147-A177-3AD203B41FA5}">
                      <a16:colId xmlns:a16="http://schemas.microsoft.com/office/drawing/2014/main" val="1031708747"/>
                    </a:ext>
                  </a:extLst>
                </a:gridCol>
                <a:gridCol w="465315">
                  <a:extLst>
                    <a:ext uri="{9D8B030D-6E8A-4147-A177-3AD203B41FA5}">
                      <a16:colId xmlns:a16="http://schemas.microsoft.com/office/drawing/2014/main" val="2437252008"/>
                    </a:ext>
                  </a:extLst>
                </a:gridCol>
                <a:gridCol w="465315">
                  <a:extLst>
                    <a:ext uri="{9D8B030D-6E8A-4147-A177-3AD203B41FA5}">
                      <a16:colId xmlns:a16="http://schemas.microsoft.com/office/drawing/2014/main" val="1271843575"/>
                    </a:ext>
                  </a:extLst>
                </a:gridCol>
                <a:gridCol w="1283465">
                  <a:extLst>
                    <a:ext uri="{9D8B030D-6E8A-4147-A177-3AD203B41FA5}">
                      <a16:colId xmlns:a16="http://schemas.microsoft.com/office/drawing/2014/main" val="309422106"/>
                    </a:ext>
                  </a:extLst>
                </a:gridCol>
                <a:gridCol w="597079">
                  <a:extLst>
                    <a:ext uri="{9D8B030D-6E8A-4147-A177-3AD203B41FA5}">
                      <a16:colId xmlns:a16="http://schemas.microsoft.com/office/drawing/2014/main" val="2746800865"/>
                    </a:ext>
                  </a:extLst>
                </a:gridCol>
                <a:gridCol w="1824346">
                  <a:extLst>
                    <a:ext uri="{9D8B030D-6E8A-4147-A177-3AD203B41FA5}">
                      <a16:colId xmlns:a16="http://schemas.microsoft.com/office/drawing/2014/main" val="664609411"/>
                    </a:ext>
                  </a:extLst>
                </a:gridCol>
                <a:gridCol w="1198305">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bk</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1200" b="0" dirty="0">
                          <a:solidFill>
                            <a:schemeClr val="tx1"/>
                          </a:solidFill>
                          <a:latin typeface="+mn-lt"/>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solidFill>
                            <a:schemeClr val="tx1"/>
                          </a:solidFill>
                        </a:rPr>
                        <a:t>FrameMaker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solidFill>
                            <a:schemeClr val="tx1"/>
                          </a:solidFill>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16,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863496149"/>
                  </a:ext>
                </a:extLst>
              </a:tr>
              <a:tr h="50764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15,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058542191"/>
                  </a:ext>
                </a:extLst>
              </a:tr>
              <a:tr h="410503">
                <a:tc>
                  <a:txBody>
                    <a:bodyPr/>
                    <a:lstStyle/>
                    <a:p>
                      <a:pPr algn="ctr"/>
                      <a:r>
                        <a:rPr lang="en-US" sz="1400" b="0" dirty="0">
                          <a:solidFill>
                            <a:schemeClr val="tx1"/>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March 10,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3245670"/>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January 14, 2025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205252">
                <a:tc>
                  <a:txBody>
                    <a:bodyPr/>
                    <a:lstStyle/>
                    <a:p>
                      <a:pPr algn="ctr"/>
                      <a:r>
                        <a:rPr lang="en-US" sz="1400" b="0" dirty="0">
                          <a:solidFill>
                            <a:schemeClr val="tx1"/>
                          </a:solidFill>
                          <a:latin typeface="+mn-lt"/>
                          <a:cs typeface="Arial" panose="020B0604020202020204" pitchFamily="34" charset="0"/>
                        </a:rPr>
                        <a:t>bi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6.0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FrameMaker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kern="1200" dirty="0">
                          <a:solidFill>
                            <a:schemeClr val="tx1"/>
                          </a:solidFill>
                          <a:latin typeface="+mn-lt"/>
                          <a:ea typeface="+mn-ea"/>
                          <a:cs typeface="+mn-cs"/>
                        </a:rPr>
                        <a:t>Po-kai Huang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May 7,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r h="205252">
                <a:tc>
                  <a:txBody>
                    <a:bodyPr/>
                    <a:lstStyle/>
                    <a:p>
                      <a:pPr algn="ctr"/>
                      <a:r>
                        <a:rPr lang="en-US" sz="1400" b="0" dirty="0">
                          <a:solidFill>
                            <a:schemeClr val="tx1"/>
                          </a:solidFill>
                          <a:latin typeface="+mn-lt"/>
                          <a:cs typeface="Arial" panose="020B0604020202020204" pitchFamily="34" charset="0"/>
                        </a:rPr>
                        <a:t>bn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6.0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FrameMaker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b="0" dirty="0"/>
                        <a:t>Ross Jian Yu </a:t>
                      </a:r>
                      <a:endParaRPr lang="en-US" sz="12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May 7,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516225"/>
                  </a:ext>
                </a:extLst>
              </a:tr>
              <a:tr h="2052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cs typeface="Arial" panose="020B0604020202020204" pitchFamily="34" charset="0"/>
                        </a:rPr>
                        <a:t>bp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6.0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FF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Yinan Qi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May 7,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4624098"/>
                  </a:ext>
                </a:extLst>
              </a:tr>
              <a:tr h="205252">
                <a:tc>
                  <a:txBody>
                    <a:bodyPr/>
                    <a:lstStyle/>
                    <a:p>
                      <a:pPr algn="ctr"/>
                      <a:r>
                        <a:rPr lang="en-US" sz="1400" b="0" dirty="0">
                          <a:solidFill>
                            <a:schemeClr val="tx1"/>
                          </a:solidFill>
                          <a:latin typeface="+mn-lt"/>
                          <a:cs typeface="Arial" panose="020B0604020202020204" pitchFamily="34" charset="0"/>
                        </a:rPr>
                        <a:t>mf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normalizeH="0" baseline="0" dirty="0">
                        <a:ln>
                          <a:noFill/>
                        </a:ln>
                        <a:solidFill>
                          <a:schemeClr val="tx1"/>
                        </a:solidFill>
                        <a:effectLst/>
                        <a:latin typeface="Times New Roman"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FF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FF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FF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FF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Po-kai Huang, </a:t>
                      </a:r>
                      <a:r>
                        <a:rPr lang="en-US" sz="1200" dirty="0">
                          <a:solidFill>
                            <a:schemeClr val="tx1"/>
                          </a:solidFill>
                        </a:rPr>
                        <a:t>Edward 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cap="none" normalizeH="0" baseline="0" dirty="0">
                        <a:ln>
                          <a:noFill/>
                        </a:ln>
                        <a:solidFill>
                          <a:schemeClr val="tx1"/>
                        </a:solidFill>
                        <a:effectLst/>
                        <a:latin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7887178"/>
                  </a:ext>
                </a:extLst>
              </a:tr>
            </a:tbl>
          </a:graphicData>
        </a:graphic>
      </p:graphicFrame>
      <p:sp>
        <p:nvSpPr>
          <p:cNvPr id="8" name="Text Box 231"/>
          <p:cNvSpPr txBox="1">
            <a:spLocks noChangeArrowheads="1"/>
          </p:cNvSpPr>
          <p:nvPr/>
        </p:nvSpPr>
        <p:spPr bwMode="auto">
          <a:xfrm>
            <a:off x="715826" y="1051030"/>
            <a:ext cx="1701008"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May 2025</a:t>
            </a:r>
            <a:endParaRPr lang="en-US" sz="1800" dirty="0">
              <a:solidFill>
                <a:srgbClr val="FF0000"/>
              </a:solidFill>
              <a:latin typeface="Arial" charset="0"/>
            </a:endParaRPr>
          </a:p>
        </p:txBody>
      </p:sp>
      <p:sp>
        <p:nvSpPr>
          <p:cNvPr id="9" name="Text Box 116"/>
          <p:cNvSpPr txBox="1">
            <a:spLocks noChangeArrowheads="1"/>
          </p:cNvSpPr>
          <p:nvPr/>
        </p:nvSpPr>
        <p:spPr bwMode="auto">
          <a:xfrm>
            <a:off x="2209800" y="589365"/>
            <a:ext cx="1676400" cy="461665"/>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A22F47CA-8377-4FF3-B5E8-1B40FB3DD8BA}"/>
              </a:ext>
            </a:extLst>
          </p:cNvPr>
          <p:cNvSpPr>
            <a:spLocks noGrp="1"/>
          </p:cNvSpPr>
          <p:nvPr>
            <p:ph type="ftr" idx="14"/>
          </p:nvPr>
        </p:nvSpPr>
        <p:spPr/>
        <p:txBody>
          <a:bodyPr/>
          <a:lstStyle/>
          <a:p>
            <a:r>
              <a:rPr lang="en-GB"/>
              <a:t>Emily Qi, Self</a:t>
            </a:r>
            <a:endParaRPr lang="en-GB" dirty="0"/>
          </a:p>
        </p:txBody>
      </p:sp>
      <p:sp>
        <p:nvSpPr>
          <p:cNvPr id="7" name="Slide Number Placeholder 6">
            <a:extLst>
              <a:ext uri="{FF2B5EF4-FFF2-40B4-BE49-F238E27FC236}">
                <a16:creationId xmlns:a16="http://schemas.microsoft.com/office/drawing/2014/main" id="{77A36DEA-D2E1-4DF9-923C-6ED1B9F46C99}"/>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11" name="Date Placeholder 10">
            <a:extLst>
              <a:ext uri="{FF2B5EF4-FFF2-40B4-BE49-F238E27FC236}">
                <a16:creationId xmlns:a16="http://schemas.microsoft.com/office/drawing/2014/main" id="{1AB36EA8-B418-440E-8C84-384C61075389}"/>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4180688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533399"/>
          </a:xfrm>
        </p:spPr>
        <p:txBody>
          <a:bodyPr/>
          <a:lstStyle/>
          <a:p>
            <a:r>
              <a:rPr lang="en-GB" dirty="0"/>
              <a:t>Publication Review Committees and Status</a:t>
            </a:r>
          </a:p>
        </p:txBody>
      </p:sp>
      <p:sp>
        <p:nvSpPr>
          <p:cNvPr id="9218" name="Rectangle 2"/>
          <p:cNvSpPr>
            <a:spLocks noGrp="1" noChangeArrowheads="1"/>
          </p:cNvSpPr>
          <p:nvPr>
            <p:ph idx="1"/>
          </p:nvPr>
        </p:nvSpPr>
        <p:spPr>
          <a:xfrm>
            <a:off x="761999" y="1611297"/>
            <a:ext cx="4800601" cy="4127622"/>
          </a:xfrm>
          <a:ln/>
        </p:spPr>
        <p:txBody>
          <a:bodyPr/>
          <a:lstStyle/>
          <a:p>
            <a:r>
              <a:rPr lang="en-US" dirty="0" err="1"/>
              <a:t>REVme</a:t>
            </a:r>
            <a:r>
              <a:rPr lang="en-US" dirty="0"/>
              <a:t> Review Committee</a:t>
            </a:r>
          </a:p>
          <a:p>
            <a:pPr>
              <a:buFont typeface="Courier New" panose="02070309020205020404" pitchFamily="49" charset="0"/>
              <a:buChar char="o"/>
            </a:pPr>
            <a:r>
              <a:rPr lang="en-US" sz="1600" b="0" dirty="0"/>
              <a:t>Emily Qi (lead): </a:t>
            </a:r>
            <a:r>
              <a:rPr lang="en-US" sz="1600" b="0" dirty="0">
                <a:hlinkClick r:id="rId3"/>
              </a:rPr>
              <a:t>emily.h.qi@</a:t>
            </a:r>
            <a:r>
              <a:rPr lang="en-US" sz="1600" dirty="0">
                <a:hlinkClick r:id="rId3"/>
              </a:rPr>
              <a:t>gmail</a:t>
            </a:r>
            <a:r>
              <a:rPr lang="en-US" sz="1600" b="0" dirty="0">
                <a:hlinkClick r:id="rId3"/>
              </a:rPr>
              <a:t>.com</a:t>
            </a:r>
            <a:endParaRPr lang="en-US" sz="1600" b="1" dirty="0"/>
          </a:p>
          <a:p>
            <a:pPr>
              <a:buFont typeface="Courier New" panose="02070309020205020404" pitchFamily="49" charset="0"/>
              <a:buChar char="o"/>
            </a:pPr>
            <a:r>
              <a:rPr lang="en-US" sz="1600" b="0" dirty="0"/>
              <a:t>Edward Au: </a:t>
            </a:r>
            <a:r>
              <a:rPr lang="en-US" sz="1600" u="sng" dirty="0">
                <a:hlinkClick r:id="rId4"/>
              </a:rPr>
              <a:t>edward.ks.au@gmail.com</a:t>
            </a:r>
            <a:r>
              <a:rPr lang="en-US" sz="1600" u="sng" dirty="0"/>
              <a:t> </a:t>
            </a:r>
            <a:endParaRPr lang="en-US" sz="1600" b="0" dirty="0"/>
          </a:p>
          <a:p>
            <a:pPr>
              <a:buFont typeface="Courier New" panose="02070309020205020404" pitchFamily="49" charset="0"/>
              <a:buChar char="o"/>
            </a:pPr>
            <a:r>
              <a:rPr lang="en-US" sz="1600" b="0" dirty="0"/>
              <a:t>Mike Montemurro: </a:t>
            </a:r>
            <a:r>
              <a:rPr lang="en-US" sz="1600" b="0" dirty="0">
                <a:hlinkClick r:id="rId5"/>
              </a:rPr>
              <a:t>montemurro.michael@gmail.com</a:t>
            </a:r>
            <a:endParaRPr lang="en-US" sz="1600" b="0" dirty="0"/>
          </a:p>
          <a:p>
            <a:pPr>
              <a:buFont typeface="Courier New" panose="02070309020205020404" pitchFamily="49" charset="0"/>
              <a:buChar char="o"/>
            </a:pPr>
            <a:r>
              <a:rPr lang="en-US" sz="1600" b="0" dirty="0"/>
              <a:t>Robert Stacey: </a:t>
            </a:r>
            <a:r>
              <a:rPr lang="en-US" sz="1600" dirty="0">
                <a:hlinkClick r:id="rId6"/>
              </a:rPr>
              <a:t>robert.stacey@intel.com</a:t>
            </a:r>
            <a:endParaRPr lang="en-US" sz="1600" b="0" dirty="0"/>
          </a:p>
          <a:p>
            <a:pPr>
              <a:buFont typeface="Courier New" panose="02070309020205020404" pitchFamily="49" charset="0"/>
              <a:buChar char="o"/>
            </a:pPr>
            <a:r>
              <a:rPr lang="en-US" sz="1600" b="0" dirty="0"/>
              <a:t>Carol Ansley: </a:t>
            </a:r>
            <a:r>
              <a:rPr lang="en-US" sz="1600" dirty="0">
                <a:hlinkClick r:id="rId7"/>
              </a:rPr>
              <a:t>carol@ansley.com</a:t>
            </a:r>
            <a:endParaRPr lang="en-US" sz="1600" dirty="0"/>
          </a:p>
          <a:p>
            <a:pPr>
              <a:buFont typeface="Courier New" panose="02070309020205020404" pitchFamily="49" charset="0"/>
              <a:buChar char="o"/>
            </a:pPr>
            <a:r>
              <a:rPr lang="en-US" sz="1600" b="0" dirty="0"/>
              <a:t>Po-kai Huang: </a:t>
            </a:r>
            <a:r>
              <a:rPr lang="en-US" sz="1600" dirty="0">
                <a:hlinkClick r:id="rId8"/>
              </a:rPr>
              <a:t>po-kai.huang@intel.com</a:t>
            </a:r>
            <a:r>
              <a:rPr lang="en-US" sz="1600" dirty="0"/>
              <a:t> </a:t>
            </a:r>
            <a:endParaRPr lang="en-US" sz="1600" b="0" dirty="0"/>
          </a:p>
          <a:p>
            <a:pPr>
              <a:buFont typeface="Courier New" panose="02070309020205020404" pitchFamily="49" charset="0"/>
              <a:buChar char="o"/>
            </a:pPr>
            <a:r>
              <a:rPr lang="en-US" sz="1600" b="0" dirty="0"/>
              <a:t>Joseph Levy</a:t>
            </a:r>
          </a:p>
          <a:p>
            <a:pPr>
              <a:buFont typeface="Courier New" panose="02070309020205020404" pitchFamily="49" charset="0"/>
              <a:buChar char="o"/>
            </a:pPr>
            <a:r>
              <a:rPr lang="en-US" sz="1600" b="0" dirty="0"/>
              <a:t>Mark Hamilton</a:t>
            </a:r>
          </a:p>
          <a:p>
            <a:pPr marL="0" indent="0"/>
            <a:r>
              <a:rPr lang="en-US" sz="1600" b="0" dirty="0">
                <a:highlight>
                  <a:srgbClr val="00FF00"/>
                </a:highlight>
              </a:rPr>
              <a:t>Status: Published in April 2025</a:t>
            </a:r>
          </a:p>
          <a:p>
            <a:pPr marL="0" indent="0"/>
            <a:endParaRPr lang="en-US" sz="1600" b="0" dirty="0"/>
          </a:p>
          <a:p>
            <a:pPr marL="0" indent="0"/>
            <a:r>
              <a:rPr lang="en-US" sz="3200" dirty="0"/>
              <a:t>Congratulations to All! </a:t>
            </a:r>
            <a:endParaRPr lang="en-US" sz="4000" dirty="0"/>
          </a:p>
          <a:p>
            <a:endParaRPr lang="en-US" sz="2000" dirty="0"/>
          </a:p>
        </p:txBody>
      </p:sp>
      <p:sp>
        <p:nvSpPr>
          <p:cNvPr id="3" name="Rectangle 2">
            <a:extLst>
              <a:ext uri="{FF2B5EF4-FFF2-40B4-BE49-F238E27FC236}">
                <a16:creationId xmlns:a16="http://schemas.microsoft.com/office/drawing/2014/main" id="{BAD40958-3657-7C69-751E-96368A8BDCED}"/>
              </a:ext>
            </a:extLst>
          </p:cNvPr>
          <p:cNvSpPr txBox="1">
            <a:spLocks noChangeArrowheads="1"/>
          </p:cNvSpPr>
          <p:nvPr/>
        </p:nvSpPr>
        <p:spPr bwMode="auto">
          <a:xfrm>
            <a:off x="6115173" y="1283498"/>
            <a:ext cx="5029200" cy="487521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kern="0" dirty="0"/>
              <a:t>11bh Review Committee</a:t>
            </a:r>
          </a:p>
          <a:p>
            <a:pPr>
              <a:buFont typeface="Courier New" panose="02070309020205020404" pitchFamily="49" charset="0"/>
              <a:buChar char="o"/>
            </a:pPr>
            <a:r>
              <a:rPr lang="en-US" sz="1600" b="0" kern="0" dirty="0"/>
              <a:t>Carol Ansley (lead); </a:t>
            </a:r>
          </a:p>
          <a:p>
            <a:pPr>
              <a:buFont typeface="Courier New" panose="02070309020205020404" pitchFamily="49" charset="0"/>
              <a:buChar char="o"/>
            </a:pPr>
            <a:r>
              <a:rPr lang="en-US" sz="1600" b="0" kern="0" dirty="0"/>
              <a:t>Mark Hamilton: </a:t>
            </a:r>
            <a:r>
              <a:rPr lang="en-US" sz="1600" b="0" kern="0" dirty="0">
                <a:hlinkClick r:id="rId9"/>
              </a:rPr>
              <a:t>mark.hamilton2152@gmail.com</a:t>
            </a:r>
            <a:endParaRPr lang="en-US" sz="1600" b="0" kern="0" dirty="0"/>
          </a:p>
          <a:p>
            <a:pPr>
              <a:buFont typeface="Courier New" panose="02070309020205020404" pitchFamily="49" charset="0"/>
              <a:buChar char="o"/>
            </a:pPr>
            <a:r>
              <a:rPr lang="en-US" sz="1600" b="0" kern="0" dirty="0"/>
              <a:t>Emily Qi; </a:t>
            </a:r>
          </a:p>
          <a:p>
            <a:pPr>
              <a:buFont typeface="Courier New" panose="02070309020205020404" pitchFamily="49" charset="0"/>
              <a:buChar char="o"/>
            </a:pPr>
            <a:r>
              <a:rPr lang="en-US" sz="1600" b="0" kern="0" dirty="0"/>
              <a:t>Robert Stacey;</a:t>
            </a:r>
          </a:p>
          <a:p>
            <a:pPr marL="0" indent="0"/>
            <a:r>
              <a:rPr lang="en-US" sz="1600" kern="0" dirty="0"/>
              <a:t>Status: Completed the first-round review. </a:t>
            </a:r>
          </a:p>
          <a:p>
            <a:pPr marL="0" indent="0"/>
            <a:endParaRPr lang="en-US" sz="1600" b="0" kern="0" dirty="0"/>
          </a:p>
          <a:p>
            <a:r>
              <a:rPr lang="en-US" kern="0" dirty="0"/>
              <a:t>11be Review Committee</a:t>
            </a:r>
          </a:p>
          <a:p>
            <a:pPr>
              <a:buFont typeface="Courier New" panose="02070309020205020404" pitchFamily="49" charset="0"/>
              <a:buChar char="o"/>
            </a:pPr>
            <a:r>
              <a:rPr lang="en-US" sz="1600" b="0" kern="0" dirty="0"/>
              <a:t>Edward Au (lead);</a:t>
            </a:r>
          </a:p>
          <a:p>
            <a:pPr>
              <a:buFont typeface="Courier New" panose="02070309020205020404" pitchFamily="49" charset="0"/>
              <a:buChar char="o"/>
            </a:pPr>
            <a:r>
              <a:rPr lang="en-US" sz="1600" b="0" kern="0" dirty="0"/>
              <a:t>Alfred Asterjadhi: </a:t>
            </a:r>
            <a:r>
              <a:rPr lang="en-US" sz="1600" b="0" kern="0" dirty="0">
                <a:hlinkClick r:id="rId10"/>
              </a:rPr>
              <a:t>aasterja@qti.qualcomm.com</a:t>
            </a:r>
            <a:endParaRPr lang="en-US" sz="1600" b="0" kern="0" dirty="0"/>
          </a:p>
          <a:p>
            <a:pPr>
              <a:buFont typeface="Courier New" panose="02070309020205020404" pitchFamily="49" charset="0"/>
              <a:buChar char="o"/>
            </a:pPr>
            <a:r>
              <a:rPr lang="en-US" sz="1600" b="0" kern="0" dirty="0"/>
              <a:t>Emily Qi; </a:t>
            </a:r>
          </a:p>
          <a:p>
            <a:pPr>
              <a:buFont typeface="Courier New" panose="02070309020205020404" pitchFamily="49" charset="0"/>
              <a:buChar char="o"/>
            </a:pPr>
            <a:r>
              <a:rPr lang="en-US" sz="1600" b="0" kern="0" dirty="0"/>
              <a:t>Robert Stacey; </a:t>
            </a:r>
          </a:p>
          <a:p>
            <a:pPr>
              <a:buFont typeface="Courier New" panose="02070309020205020404" pitchFamily="49" charset="0"/>
              <a:buChar char="o"/>
            </a:pPr>
            <a:r>
              <a:rPr lang="en-US" sz="1600" b="0" kern="0" dirty="0"/>
              <a:t>Carol Ansley </a:t>
            </a:r>
          </a:p>
          <a:p>
            <a:pPr marL="0" indent="0"/>
            <a:r>
              <a:rPr lang="en-US" sz="1600" kern="0" dirty="0"/>
              <a:t>Status:  ? </a:t>
            </a:r>
          </a:p>
          <a:p>
            <a:endParaRPr lang="en-US" sz="2000" kern="0" dirty="0"/>
          </a:p>
        </p:txBody>
      </p:sp>
      <p:sp>
        <p:nvSpPr>
          <p:cNvPr id="7" name="Footer Placeholder 6">
            <a:extLst>
              <a:ext uri="{FF2B5EF4-FFF2-40B4-BE49-F238E27FC236}">
                <a16:creationId xmlns:a16="http://schemas.microsoft.com/office/drawing/2014/main" id="{B4A2A0BD-407D-4439-A4AE-5513AF7C26B4}"/>
              </a:ext>
            </a:extLst>
          </p:cNvPr>
          <p:cNvSpPr>
            <a:spLocks noGrp="1"/>
          </p:cNvSpPr>
          <p:nvPr>
            <p:ph type="ftr" idx="14"/>
          </p:nvPr>
        </p:nvSpPr>
        <p:spPr/>
        <p:txBody>
          <a:bodyPr/>
          <a:lstStyle/>
          <a:p>
            <a:r>
              <a:rPr lang="en-GB"/>
              <a:t>Emily Qi, Self</a:t>
            </a:r>
            <a:endParaRPr lang="en-GB" dirty="0"/>
          </a:p>
        </p:txBody>
      </p:sp>
      <p:sp>
        <p:nvSpPr>
          <p:cNvPr id="8" name="Slide Number Placeholder 7">
            <a:extLst>
              <a:ext uri="{FF2B5EF4-FFF2-40B4-BE49-F238E27FC236}">
                <a16:creationId xmlns:a16="http://schemas.microsoft.com/office/drawing/2014/main" id="{DCAAA9BD-5B78-4BC9-8C11-9F9E8F1E6A12}"/>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9" name="Date Placeholder 8">
            <a:extLst>
              <a:ext uri="{FF2B5EF4-FFF2-40B4-BE49-F238E27FC236}">
                <a16:creationId xmlns:a16="http://schemas.microsoft.com/office/drawing/2014/main" id="{734F8B4D-59FC-4096-8ED8-394A605ED764}"/>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6249147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CF6E6-89A5-6760-BD38-88670FC659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81A285-952A-ED5E-7D7A-F9570B29221D}"/>
              </a:ext>
            </a:extLst>
          </p:cNvPr>
          <p:cNvSpPr>
            <a:spLocks noGrp="1"/>
          </p:cNvSpPr>
          <p:nvPr>
            <p:ph type="title"/>
          </p:nvPr>
        </p:nvSpPr>
        <p:spPr/>
        <p:txBody>
          <a:bodyPr/>
          <a:lstStyle/>
          <a:p>
            <a:r>
              <a:rPr lang="en-GB" dirty="0"/>
              <a:t>802.11bh-2024 Publication Review</a:t>
            </a:r>
          </a:p>
        </p:txBody>
      </p:sp>
      <p:sp>
        <p:nvSpPr>
          <p:cNvPr id="9218" name="Rectangle 2">
            <a:extLst>
              <a:ext uri="{FF2B5EF4-FFF2-40B4-BE49-F238E27FC236}">
                <a16:creationId xmlns:a16="http://schemas.microsoft.com/office/drawing/2014/main" id="{76CE72E6-3CEB-8D1D-4D73-4BC475E081FA}"/>
              </a:ext>
            </a:extLst>
          </p:cNvPr>
          <p:cNvSpPr>
            <a:spLocks noGrp="1" noChangeArrowheads="1"/>
          </p:cNvSpPr>
          <p:nvPr>
            <p:ph idx="1"/>
          </p:nvPr>
        </p:nvSpPr>
        <p:spPr>
          <a:xfrm>
            <a:off x="906102" y="1815978"/>
            <a:ext cx="10361084" cy="4113213"/>
          </a:xfrm>
          <a:ln/>
        </p:spPr>
        <p:txBody>
          <a:bodyPr/>
          <a:lstStyle/>
          <a:p>
            <a:pPr>
              <a:buFontTx/>
              <a:buChar char="-"/>
            </a:pPr>
            <a:r>
              <a:rPr lang="en-US" sz="2000" dirty="0"/>
              <a:t>Carol &amp; Robert lead the discussion</a:t>
            </a:r>
          </a:p>
          <a:p>
            <a:pPr>
              <a:buFontTx/>
              <a:buChar char="-"/>
            </a:pPr>
            <a:r>
              <a:rPr lang="en-US" sz="2000" dirty="0"/>
              <a:t>Incorporated Mark Hamilton’s changes into the marked up PDF</a:t>
            </a:r>
          </a:p>
          <a:p>
            <a:pPr>
              <a:buFontTx/>
              <a:buChar char="-"/>
            </a:pPr>
            <a:r>
              <a:rPr lang="en-US" sz="2000" dirty="0"/>
              <a:t>Robert will forward to Michelle</a:t>
            </a:r>
          </a:p>
        </p:txBody>
      </p:sp>
      <p:sp>
        <p:nvSpPr>
          <p:cNvPr id="3" name="Footer Placeholder 2">
            <a:extLst>
              <a:ext uri="{FF2B5EF4-FFF2-40B4-BE49-F238E27FC236}">
                <a16:creationId xmlns:a16="http://schemas.microsoft.com/office/drawing/2014/main" id="{51FA40FC-8CDA-43EA-96B9-558C7CE5EEF0}"/>
              </a:ext>
            </a:extLst>
          </p:cNvPr>
          <p:cNvSpPr>
            <a:spLocks noGrp="1"/>
          </p:cNvSpPr>
          <p:nvPr>
            <p:ph type="ftr" idx="14"/>
          </p:nvPr>
        </p:nvSpPr>
        <p:spPr/>
        <p:txBody>
          <a:bodyPr/>
          <a:lstStyle/>
          <a:p>
            <a:r>
              <a:rPr lang="en-GB"/>
              <a:t>Emily Qi, Self</a:t>
            </a:r>
            <a:endParaRPr lang="en-GB" dirty="0"/>
          </a:p>
        </p:txBody>
      </p:sp>
      <p:sp>
        <p:nvSpPr>
          <p:cNvPr id="7" name="Slide Number Placeholder 6">
            <a:extLst>
              <a:ext uri="{FF2B5EF4-FFF2-40B4-BE49-F238E27FC236}">
                <a16:creationId xmlns:a16="http://schemas.microsoft.com/office/drawing/2014/main" id="{8C6698E0-AE8B-4171-BF7E-F5F42A61EC9C}"/>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8" name="Date Placeholder 7">
            <a:extLst>
              <a:ext uri="{FF2B5EF4-FFF2-40B4-BE49-F238E27FC236}">
                <a16:creationId xmlns:a16="http://schemas.microsoft.com/office/drawing/2014/main" id="{6A20F1E8-8BFD-4AB0-B497-65A459E23A5C}"/>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9253031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B302-E13F-FB4D-BBBC-6CD727AB68F5}"/>
              </a:ext>
            </a:extLst>
          </p:cNvPr>
          <p:cNvSpPr>
            <a:spLocks noGrp="1"/>
          </p:cNvSpPr>
          <p:nvPr>
            <p:ph type="title"/>
          </p:nvPr>
        </p:nvSpPr>
        <p:spPr>
          <a:xfrm>
            <a:off x="914401" y="685801"/>
            <a:ext cx="10361084" cy="609599"/>
          </a:xfrm>
        </p:spPr>
        <p:txBody>
          <a:bodyPr/>
          <a:lstStyle/>
          <a:p>
            <a:r>
              <a:rPr lang="en-US" dirty="0"/>
              <a:t>ANA managed number space</a:t>
            </a:r>
          </a:p>
        </p:txBody>
      </p:sp>
      <p:sp>
        <p:nvSpPr>
          <p:cNvPr id="3" name="Content Placeholder 2">
            <a:extLst>
              <a:ext uri="{FF2B5EF4-FFF2-40B4-BE49-F238E27FC236}">
                <a16:creationId xmlns:a16="http://schemas.microsoft.com/office/drawing/2014/main" id="{2F3715E9-9131-AA1E-58EC-301175C17C35}"/>
              </a:ext>
            </a:extLst>
          </p:cNvPr>
          <p:cNvSpPr>
            <a:spLocks noGrp="1"/>
          </p:cNvSpPr>
          <p:nvPr>
            <p:ph idx="1"/>
          </p:nvPr>
        </p:nvSpPr>
        <p:spPr>
          <a:xfrm>
            <a:off x="379943" y="1463675"/>
            <a:ext cx="11429999" cy="4251325"/>
          </a:xfrm>
        </p:spPr>
        <p:txBody>
          <a:bodyPr numCol="2"/>
          <a:lstStyle/>
          <a:p>
            <a:r>
              <a:rPr lang="en-US" sz="1400" dirty="0"/>
              <a:t>Protocol Version subfield: 9.2.4.1.2</a:t>
            </a:r>
          </a:p>
          <a:p>
            <a:r>
              <a:rPr lang="en-US" sz="1400" dirty="0"/>
              <a:t>Frame types and subtypes: 9.2.4.1.3, Tables 9-1 and 9-2</a:t>
            </a:r>
          </a:p>
          <a:p>
            <a:r>
              <a:rPr lang="en-US" sz="1400" dirty="0"/>
              <a:t>Element ID and Element ID extension: Table 9-128</a:t>
            </a:r>
          </a:p>
          <a:p>
            <a:r>
              <a:rPr lang="en-US" sz="1400" dirty="0"/>
              <a:t>Capability Information field: 9.4.1.4</a:t>
            </a:r>
          </a:p>
          <a:p>
            <a:r>
              <a:rPr lang="en-US" sz="1400" dirty="0"/>
              <a:t>Extended Capabilities: 9.4.2.25, Table 9-190</a:t>
            </a:r>
          </a:p>
          <a:p>
            <a:r>
              <a:rPr lang="en-US" sz="1400" dirty="0"/>
              <a:t>Reason codes: 9.4.1.7, Table 9-77</a:t>
            </a:r>
          </a:p>
          <a:p>
            <a:r>
              <a:rPr lang="en-US" sz="1400" dirty="0"/>
              <a:t>Status codes: 9.4.1.9, Table 9-78</a:t>
            </a:r>
          </a:p>
          <a:p>
            <a:r>
              <a:rPr lang="en-US" sz="1400" dirty="0"/>
              <a:t>Action frame categories: 9.4.1.11, Table 9-79</a:t>
            </a:r>
          </a:p>
          <a:p>
            <a:r>
              <a:rPr lang="en-US" sz="1400" dirty="0"/>
              <a:t>Authentication algorithm: 9.4.1.1</a:t>
            </a:r>
          </a:p>
          <a:p>
            <a:r>
              <a:rPr lang="en-US" sz="1400" dirty="0"/>
              <a:t>RSNE: 9.4.2.23</a:t>
            </a:r>
          </a:p>
          <a:p>
            <a:r>
              <a:rPr lang="en-US" sz="1400" dirty="0"/>
              <a:t>	Cypher suites: Table 9-186</a:t>
            </a:r>
          </a:p>
          <a:p>
            <a:r>
              <a:rPr lang="en-US" sz="1400" dirty="0"/>
              <a:t>	AKM suites: Table 9-188</a:t>
            </a:r>
          </a:p>
          <a:p>
            <a:r>
              <a:rPr lang="en-US" sz="1400" dirty="0"/>
              <a:t>	RSN Capabilities: Figure 9-345</a:t>
            </a:r>
          </a:p>
          <a:p>
            <a:r>
              <a:rPr lang="en-US" sz="1400" dirty="0"/>
              <a:t>RSNXE Capabilities: 9.4.2.240, Table 9-365</a:t>
            </a:r>
          </a:p>
          <a:p>
            <a:r>
              <a:rPr lang="en-US" sz="1400" dirty="0"/>
              <a:t>ANQP-element (Info ID): 9.4.5.1, Table 9-412</a:t>
            </a:r>
          </a:p>
          <a:p>
            <a:r>
              <a:rPr lang="en-US" sz="1400" dirty="0"/>
              <a:t>Neighbor Report </a:t>
            </a:r>
            <a:r>
              <a:rPr lang="en-US" sz="1400" dirty="0" err="1"/>
              <a:t>subelements</a:t>
            </a:r>
            <a:r>
              <a:rPr lang="en-US" sz="1400" dirty="0"/>
              <a:t>: 9.4.2.35, Table 9-210</a:t>
            </a:r>
          </a:p>
          <a:p>
            <a:r>
              <a:rPr lang="en-US" sz="1400" dirty="0"/>
              <a:t>FTE </a:t>
            </a:r>
            <a:r>
              <a:rPr lang="en-US" sz="1400" dirty="0" err="1"/>
              <a:t>subelements</a:t>
            </a:r>
            <a:r>
              <a:rPr lang="en-US" sz="1400" dirty="0"/>
              <a:t>: 9.4.2.46, Table 9-219</a:t>
            </a:r>
          </a:p>
          <a:p>
            <a:r>
              <a:rPr lang="en-US" sz="1400" dirty="0"/>
              <a:t>Public Action frames: 9.6.7.1, Table 9-450</a:t>
            </a:r>
          </a:p>
          <a:p>
            <a:r>
              <a:rPr lang="en-US" sz="1400" dirty="0"/>
              <a:t>WMN-Notification Types: 9.6.13.29, Table 9-516</a:t>
            </a:r>
          </a:p>
          <a:p>
            <a:r>
              <a:rPr lang="en-US" sz="1400" dirty="0"/>
              <a:t>Mesh Configuration Active Path: 9.4.2.96.2, Table 9-277</a:t>
            </a:r>
          </a:p>
          <a:p>
            <a:r>
              <a:rPr lang="en-US" sz="1400" dirty="0"/>
              <a:t>TLV encodings: 9.4.4</a:t>
            </a:r>
          </a:p>
          <a:p>
            <a:r>
              <a:rPr lang="en-US" sz="1400" u="sng" dirty="0"/>
              <a:t>KDE Selector Data Type: 12.7.2 </a:t>
            </a:r>
          </a:p>
          <a:p>
            <a:r>
              <a:rPr lang="en-US" sz="1400" dirty="0"/>
              <a:t>Operating classes: Annex E</a:t>
            </a:r>
          </a:p>
          <a:p>
            <a:r>
              <a:rPr lang="en-US" sz="1400" dirty="0"/>
              <a:t>	global, USA, Europe, Japan</a:t>
            </a:r>
          </a:p>
          <a:p>
            <a:r>
              <a:rPr lang="en-US" sz="1400" dirty="0"/>
              <a:t>MIB objects: Annex C</a:t>
            </a:r>
          </a:p>
          <a:p>
            <a:r>
              <a:rPr lang="en-US" sz="1400" dirty="0"/>
              <a:t>	ieee802dot11, dot11smt, dot11phy, dot11mac, dot11StationConfigEntry, dot11OperationEntry, dot11Compliances, dot11Groups</a:t>
            </a:r>
          </a:p>
        </p:txBody>
      </p:sp>
      <p:sp>
        <p:nvSpPr>
          <p:cNvPr id="7" name="Footer Placeholder 6">
            <a:extLst>
              <a:ext uri="{FF2B5EF4-FFF2-40B4-BE49-F238E27FC236}">
                <a16:creationId xmlns:a16="http://schemas.microsoft.com/office/drawing/2014/main" id="{17B4B05A-D9CA-4A85-B0B8-3FAFF19B47D1}"/>
              </a:ext>
            </a:extLst>
          </p:cNvPr>
          <p:cNvSpPr>
            <a:spLocks noGrp="1"/>
          </p:cNvSpPr>
          <p:nvPr>
            <p:ph type="ftr" idx="14"/>
          </p:nvPr>
        </p:nvSpPr>
        <p:spPr/>
        <p:txBody>
          <a:bodyPr/>
          <a:lstStyle/>
          <a:p>
            <a:r>
              <a:rPr lang="en-GB"/>
              <a:t>Emily Qi, Self</a:t>
            </a:r>
            <a:endParaRPr lang="en-GB" dirty="0"/>
          </a:p>
        </p:txBody>
      </p:sp>
      <p:sp>
        <p:nvSpPr>
          <p:cNvPr id="8" name="Slide Number Placeholder 7">
            <a:extLst>
              <a:ext uri="{FF2B5EF4-FFF2-40B4-BE49-F238E27FC236}">
                <a16:creationId xmlns:a16="http://schemas.microsoft.com/office/drawing/2014/main" id="{2ECB0E4B-5D20-4244-B68D-FD794D480E83}"/>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9" name="Date Placeholder 8">
            <a:extLst>
              <a:ext uri="{FF2B5EF4-FFF2-40B4-BE49-F238E27FC236}">
                <a16:creationId xmlns:a16="http://schemas.microsoft.com/office/drawing/2014/main" id="{153C3A5D-CD47-4917-A7CD-73F4E7C73F5B}"/>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285419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5026-81B9-130C-E02D-C597AE19463B}"/>
              </a:ext>
            </a:extLst>
          </p:cNvPr>
          <p:cNvSpPr>
            <a:spLocks noGrp="1"/>
          </p:cNvSpPr>
          <p:nvPr>
            <p:ph type="title"/>
          </p:nvPr>
        </p:nvSpPr>
        <p:spPr/>
        <p:txBody>
          <a:bodyPr/>
          <a:lstStyle/>
          <a:p>
            <a:r>
              <a:rPr lang="en-US" dirty="0"/>
              <a:t>11bn questions on style</a:t>
            </a:r>
          </a:p>
        </p:txBody>
      </p:sp>
      <p:sp>
        <p:nvSpPr>
          <p:cNvPr id="3" name="Content Placeholder 2">
            <a:extLst>
              <a:ext uri="{FF2B5EF4-FFF2-40B4-BE49-F238E27FC236}">
                <a16:creationId xmlns:a16="http://schemas.microsoft.com/office/drawing/2014/main" id="{4B34BE97-8BB4-49AD-A573-A450AE22D934}"/>
              </a:ext>
            </a:extLst>
          </p:cNvPr>
          <p:cNvSpPr>
            <a:spLocks noGrp="1"/>
          </p:cNvSpPr>
          <p:nvPr>
            <p:ph idx="1"/>
          </p:nvPr>
        </p:nvSpPr>
        <p:spPr>
          <a:xfrm>
            <a:off x="914401" y="1524000"/>
            <a:ext cx="10361084" cy="4876799"/>
          </a:xfrm>
        </p:spPr>
        <p:txBody>
          <a:bodyPr/>
          <a:lstStyle/>
          <a:p>
            <a:r>
              <a:rPr lang="en-US" sz="1600" b="0" i="0" dirty="0">
                <a:effectLst/>
              </a:rPr>
              <a:t>Do we need to add the abbreviation terms (Subclause 3.4) that are already used in the baseline standard or amendments but have not explicitly been defined in subclause 3.4 yet? </a:t>
            </a:r>
            <a:br>
              <a:rPr lang="en-US" sz="1600" b="0" i="0" dirty="0">
                <a:effectLst/>
              </a:rPr>
            </a:br>
            <a:r>
              <a:rPr lang="en-US" sz="1600" b="0" i="0" dirty="0">
                <a:effectLst/>
              </a:rPr>
              <a:t>(e.g. CFO, SINR, RL-SIG are already used but not included in the subclause 3.4.)</a:t>
            </a:r>
          </a:p>
          <a:p>
            <a:r>
              <a:rPr lang="en-US" sz="1600" b="0" i="1" dirty="0">
                <a:effectLst/>
              </a:rPr>
              <a:t>Ans: if only used in one Clause </a:t>
            </a:r>
            <a:r>
              <a:rPr lang="en-US" sz="1600" b="0" i="1" dirty="0"/>
              <a:t>(subclause) expand on first use and don’t add to 3.4</a:t>
            </a:r>
            <a:br>
              <a:rPr lang="en-US" sz="1600" b="0" i="1" dirty="0"/>
            </a:br>
            <a:r>
              <a:rPr lang="en-US" sz="1600" b="0" i="1" dirty="0">
                <a:effectLst/>
              </a:rPr>
              <a:t>If used throughout standard </a:t>
            </a:r>
            <a:r>
              <a:rPr lang="en-US" sz="1600" b="0" i="1" dirty="0"/>
              <a:t>add to 3.4</a:t>
            </a:r>
          </a:p>
          <a:p>
            <a:endParaRPr lang="en-US" sz="1600" b="0" dirty="0"/>
          </a:p>
          <a:p>
            <a:r>
              <a:rPr lang="en-US" sz="1600" b="0" i="0" dirty="0">
                <a:effectLst/>
              </a:rPr>
              <a:t>Do we need to define the abbreviation terms that are newly defined in subclause 3.2?</a:t>
            </a:r>
            <a:br>
              <a:rPr lang="en-US" sz="1600" b="0" i="0" dirty="0">
                <a:effectLst/>
              </a:rPr>
            </a:br>
            <a:r>
              <a:rPr lang="en-US" sz="1600" b="0" i="0" dirty="0">
                <a:effectLst/>
              </a:rPr>
              <a:t>(e.g. </a:t>
            </a:r>
            <a:r>
              <a:rPr lang="en-US" sz="1600" b="0" i="0" dirty="0" err="1">
                <a:effectLst/>
              </a:rPr>
              <a:t>TGbn</a:t>
            </a:r>
            <a:r>
              <a:rPr lang="en-US" sz="1600" b="0" i="0" dirty="0">
                <a:effectLst/>
              </a:rPr>
              <a:t> D0.1 newly defines DRU in subclause 3.2. Do we also need to define abbreviation of DRU in subclause 3.4 as well?)</a:t>
            </a:r>
          </a:p>
          <a:p>
            <a:r>
              <a:rPr lang="en-US" sz="1600" b="0" i="1" dirty="0">
                <a:effectLst/>
              </a:rPr>
              <a:t>Ans: No need</a:t>
            </a:r>
          </a:p>
          <a:p>
            <a:endParaRPr lang="en-US" sz="1600" b="0" i="0">
              <a:effectLst/>
            </a:endParaRPr>
          </a:p>
          <a:p>
            <a:r>
              <a:rPr lang="en-US" sz="1600" b="0" i="0">
                <a:effectLst/>
              </a:rPr>
              <a:t>How </a:t>
            </a:r>
            <a:r>
              <a:rPr lang="en-US" sz="1600" b="0" i="0" dirty="0">
                <a:effectLst/>
              </a:rPr>
              <a:t>do we utilize the hyphen? (e.g. Which is better for the abbreviation of "intermediate FCS", IFCS or I-FCS?)</a:t>
            </a:r>
            <a:br>
              <a:rPr lang="en-US" sz="1600" b="0" i="0" dirty="0">
                <a:effectLst/>
              </a:rPr>
            </a:br>
            <a:r>
              <a:rPr lang="en-US" sz="1600" b="0" i="0" dirty="0">
                <a:effectLst/>
              </a:rPr>
              <a:t>IFCS</a:t>
            </a:r>
            <a:br>
              <a:rPr lang="en-US" sz="1600" b="0" i="0" dirty="0">
                <a:effectLst/>
              </a:rPr>
            </a:br>
            <a:r>
              <a:rPr lang="en-US" sz="1600" b="0" i="0" dirty="0">
                <a:effectLst/>
              </a:rPr>
              <a:t>Co-BF </a:t>
            </a:r>
            <a:br>
              <a:rPr lang="en-US" sz="1600" b="0" i="0" dirty="0">
                <a:effectLst/>
              </a:rPr>
            </a:br>
            <a:r>
              <a:rPr lang="en-US" sz="1600" b="0" i="0" dirty="0">
                <a:effectLst/>
              </a:rPr>
              <a:t>Co-SR </a:t>
            </a:r>
            <a:br>
              <a:rPr lang="en-US" sz="1600" b="0" i="0" dirty="0">
                <a:effectLst/>
              </a:rPr>
            </a:br>
            <a:r>
              <a:rPr lang="en-US" sz="1600" b="0" i="0" dirty="0">
                <a:effectLst/>
              </a:rPr>
              <a:t>Co-TDMA </a:t>
            </a:r>
            <a:br>
              <a:rPr lang="en-US" sz="1600" b="0" i="0" dirty="0">
                <a:effectLst/>
              </a:rPr>
            </a:br>
            <a:r>
              <a:rPr lang="en-US" sz="1600" b="0" i="0" dirty="0">
                <a:effectLst/>
              </a:rPr>
              <a:t>Co-RTWT </a:t>
            </a:r>
          </a:p>
          <a:p>
            <a:r>
              <a:rPr lang="en-US" sz="1600" b="0" i="1" dirty="0">
                <a:effectLst/>
              </a:rPr>
              <a:t>Ans: Recommend no Co-; use CBF, CSR, etc. </a:t>
            </a:r>
          </a:p>
          <a:p>
            <a:endParaRPr lang="en-US" sz="1800" b="0" i="0" dirty="0">
              <a:effectLst/>
              <a:latin typeface="Segoe UI" panose="020B0502040204020203" pitchFamily="34" charset="0"/>
            </a:endParaRPr>
          </a:p>
          <a:p>
            <a:endParaRPr lang="en-US" sz="1800" dirty="0"/>
          </a:p>
        </p:txBody>
      </p:sp>
      <p:sp>
        <p:nvSpPr>
          <p:cNvPr id="7" name="Footer Placeholder 6">
            <a:extLst>
              <a:ext uri="{FF2B5EF4-FFF2-40B4-BE49-F238E27FC236}">
                <a16:creationId xmlns:a16="http://schemas.microsoft.com/office/drawing/2014/main" id="{06ED3BC4-D6F3-417C-88A1-2DE4514D219F}"/>
              </a:ext>
            </a:extLst>
          </p:cNvPr>
          <p:cNvSpPr>
            <a:spLocks noGrp="1"/>
          </p:cNvSpPr>
          <p:nvPr>
            <p:ph type="ftr" idx="14"/>
          </p:nvPr>
        </p:nvSpPr>
        <p:spPr/>
        <p:txBody>
          <a:bodyPr/>
          <a:lstStyle/>
          <a:p>
            <a:r>
              <a:rPr lang="en-GB"/>
              <a:t>Emily Qi, Self</a:t>
            </a:r>
            <a:endParaRPr lang="en-GB" dirty="0"/>
          </a:p>
        </p:txBody>
      </p:sp>
      <p:sp>
        <p:nvSpPr>
          <p:cNvPr id="8" name="Slide Number Placeholder 7">
            <a:extLst>
              <a:ext uri="{FF2B5EF4-FFF2-40B4-BE49-F238E27FC236}">
                <a16:creationId xmlns:a16="http://schemas.microsoft.com/office/drawing/2014/main" id="{253C9515-C9E4-42C1-AF05-D9D0A5D2DC9A}"/>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7D7FC64B-DE47-4078-B5A9-629D34E76FCC}"/>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785625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May 2025 AIML SC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2025-05-14</a:t>
            </a:r>
          </a:p>
        </p:txBody>
      </p:sp>
      <p:graphicFrame>
        <p:nvGraphicFramePr>
          <p:cNvPr id="1026" name="Object 11"/>
          <p:cNvGraphicFramePr>
            <a:graphicFrameLocks noChangeAspect="1"/>
          </p:cNvGraphicFramePr>
          <p:nvPr>
            <p:extLst>
              <p:ext uri="{D42A27DB-BD31-4B8C-83A1-F6EECF244321}">
                <p14:modId xmlns:p14="http://schemas.microsoft.com/office/powerpoint/2010/main" val="2620055521"/>
              </p:ext>
            </p:extLst>
          </p:nvPr>
        </p:nvGraphicFramePr>
        <p:xfrm>
          <a:off x="2063750" y="2357438"/>
          <a:ext cx="8505825" cy="1516062"/>
        </p:xfrm>
        <a:graphic>
          <a:graphicData uri="http://schemas.openxmlformats.org/presentationml/2006/ole">
            <mc:AlternateContent xmlns:mc="http://schemas.openxmlformats.org/markup-compatibility/2006">
              <mc:Choice xmlns:v="urn:schemas-microsoft-com:vml" Requires="v">
                <p:oleObj spid="_x0000_s3081" name="Document" r:id="rId4" imgW="8550720" imgH="1531112" progId="Word.Document.8">
                  <p:embed/>
                </p:oleObj>
              </mc:Choice>
              <mc:Fallback>
                <p:oleObj name="Document" r:id="rId4" imgW="8550720" imgH="1531112" progId="Word.Document.8">
                  <p:embed/>
                  <p:pic>
                    <p:nvPicPr>
                      <p:cNvPr id="1026" name="Object 11"/>
                      <p:cNvPicPr>
                        <a:picLocks noChangeAspect="1" noChangeArrowheads="1"/>
                      </p:cNvPicPr>
                      <p:nvPr/>
                    </p:nvPicPr>
                    <p:blipFill>
                      <a:blip r:embed="rId5"/>
                      <a:srcRect/>
                      <a:stretch>
                        <a:fillRect/>
                      </a:stretch>
                    </p:blipFill>
                    <p:spPr bwMode="auto">
                      <a:xfrm>
                        <a:off x="2063750" y="2357438"/>
                        <a:ext cx="8505825" cy="15160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4E8E2D29-0A26-492E-8A53-A4F8A0059DF8}"/>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0201E4AA-4DEF-42C7-91EF-84BF78038EE5}"/>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Date Placeholder 4">
            <a:extLst>
              <a:ext uri="{FF2B5EF4-FFF2-40B4-BE49-F238E27FC236}">
                <a16:creationId xmlns:a16="http://schemas.microsoft.com/office/drawing/2014/main" id="{EAF8F21F-EFB4-4819-840B-892E9A5BFA30}"/>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256497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400" b="1" dirty="0">
                <a:ea typeface="+mn-ea"/>
                <a:cs typeface="+mn-cs"/>
              </a:rPr>
              <a:t>1 Meeting Slot</a:t>
            </a:r>
          </a:p>
          <a:p>
            <a:pPr marL="685800" lvl="2" indent="-342900">
              <a:lnSpc>
                <a:spcPct val="90000"/>
              </a:lnSpc>
            </a:pPr>
            <a:r>
              <a:rPr lang="en-US" sz="2000" dirty="0"/>
              <a:t>Tuesday PM 1</a:t>
            </a:r>
          </a:p>
          <a:p>
            <a:pPr marL="685800" lvl="2" indent="-342900">
              <a:lnSpc>
                <a:spcPct val="90000"/>
              </a:lnSpc>
            </a:pPr>
            <a:r>
              <a:rPr lang="en-US" sz="2000" b="1" i="1" dirty="0"/>
              <a:t>Agenda:</a:t>
            </a:r>
            <a:r>
              <a:rPr lang="en-US" sz="2000" dirty="0"/>
              <a:t> 11-25/591r0</a:t>
            </a:r>
          </a:p>
          <a:p>
            <a:pPr marL="685800" lvl="2" indent="-342900">
              <a:lnSpc>
                <a:spcPct val="90000"/>
              </a:lnSpc>
            </a:pPr>
            <a:r>
              <a:rPr lang="en-US" sz="2000" b="1" i="1" dirty="0"/>
              <a:t>SP and Motion Booklet</a:t>
            </a:r>
            <a:r>
              <a:rPr lang="en-US" sz="2000" dirty="0"/>
              <a:t>: 11-24/765r5</a:t>
            </a:r>
          </a:p>
          <a:p>
            <a:pPr marL="685800" lvl="2" indent="-342900">
              <a:lnSpc>
                <a:spcPct val="90000"/>
              </a:lnSpc>
            </a:pPr>
            <a:endParaRPr lang="en-US" sz="2000" dirty="0"/>
          </a:p>
          <a:p>
            <a:pPr marL="685800" lvl="2" indent="-342900">
              <a:lnSpc>
                <a:spcPct val="90000"/>
              </a:lnSpc>
            </a:pPr>
            <a:endParaRPr lang="en-US" sz="900" dirty="0"/>
          </a:p>
          <a:p>
            <a:pPr marL="342900" lvl="1" indent="-342900">
              <a:lnSpc>
                <a:spcPct val="90000"/>
              </a:lnSpc>
              <a:buChar char="•"/>
            </a:pPr>
            <a:r>
              <a:rPr lang="en-US" sz="2400" b="1" dirty="0">
                <a:ea typeface="+mn-ea"/>
                <a:cs typeface="+mn-cs"/>
              </a:rPr>
              <a:t>Achievements </a:t>
            </a:r>
            <a:endParaRPr lang="en-US" sz="2000" dirty="0"/>
          </a:p>
          <a:p>
            <a:pPr marL="685800" lvl="2" indent="-342900">
              <a:lnSpc>
                <a:spcPct val="90000"/>
              </a:lnSpc>
            </a:pPr>
            <a:r>
              <a:rPr lang="en-US" sz="2000" dirty="0"/>
              <a:t>Technical presentations</a:t>
            </a:r>
          </a:p>
          <a:p>
            <a:pPr marL="1028700" lvl="3" indent="-342900">
              <a:lnSpc>
                <a:spcPct val="90000"/>
              </a:lnSpc>
            </a:pPr>
            <a:r>
              <a:rPr lang="en-US" dirty="0"/>
              <a:t>MAPC Co-SR scheduling</a:t>
            </a:r>
          </a:p>
          <a:p>
            <a:pPr marL="685800" lvl="2" indent="-342900">
              <a:lnSpc>
                <a:spcPct val="90000"/>
              </a:lnSpc>
            </a:pPr>
            <a:r>
              <a:rPr lang="en-US" sz="2000" dirty="0"/>
              <a:t>Approved minutes of AIML SC for March 2025 Plenary: 11-25/606r0</a:t>
            </a:r>
          </a:p>
          <a:p>
            <a:pPr marL="685800" lvl="2" indent="-342900">
              <a:lnSpc>
                <a:spcPct val="90000"/>
              </a:lnSpc>
            </a:pPr>
            <a:endParaRPr lang="en-US" sz="2000" dirty="0"/>
          </a:p>
          <a:p>
            <a:pPr marL="342900" lvl="2" indent="0">
              <a:lnSpc>
                <a:spcPct val="90000"/>
              </a:lnSpc>
              <a:buNone/>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D5A07C74-5194-4ABA-B115-CC6DFB30EB59}"/>
              </a:ext>
            </a:extLst>
          </p:cNvPr>
          <p:cNvSpPr>
            <a:spLocks noGrp="1"/>
          </p:cNvSpPr>
          <p:nvPr>
            <p:ph type="ftr" sz="quarter" idx="11"/>
          </p:nvPr>
        </p:nvSpPr>
        <p:spPr/>
        <p:txBody>
          <a:bodyPr/>
          <a:lstStyle/>
          <a:p>
            <a:pPr>
              <a:defRPr/>
            </a:pPr>
            <a:r>
              <a:rPr lang="en-US"/>
              <a:t>Xiaofei Wang, InterDigital</a:t>
            </a:r>
            <a:endParaRPr lang="en-US" dirty="0"/>
          </a:p>
        </p:txBody>
      </p:sp>
      <p:sp>
        <p:nvSpPr>
          <p:cNvPr id="4" name="Slide Number Placeholder 3">
            <a:extLst>
              <a:ext uri="{FF2B5EF4-FFF2-40B4-BE49-F238E27FC236}">
                <a16:creationId xmlns:a16="http://schemas.microsoft.com/office/drawing/2014/main" id="{2E869535-D702-4912-AA9D-83F8A5FBA74A}"/>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18</a:t>
            </a:fld>
            <a:endParaRPr lang="en-US" dirty="0"/>
          </a:p>
        </p:txBody>
      </p:sp>
      <p:sp>
        <p:nvSpPr>
          <p:cNvPr id="5" name="Date Placeholder 4">
            <a:extLst>
              <a:ext uri="{FF2B5EF4-FFF2-40B4-BE49-F238E27FC236}">
                <a16:creationId xmlns:a16="http://schemas.microsoft.com/office/drawing/2014/main" id="{ABCD7566-C168-4F9B-8065-AB33E07CF65A}"/>
              </a:ext>
            </a:extLst>
          </p:cNvPr>
          <p:cNvSpPr>
            <a:spLocks noGrp="1"/>
          </p:cNvSpPr>
          <p:nvPr>
            <p:ph type="dt" sz="half" idx="10"/>
          </p:nvPr>
        </p:nvSpPr>
        <p:spPr/>
        <p:txBody>
          <a:bodyPr/>
          <a:lstStyle/>
          <a:p>
            <a:pPr>
              <a:defRPr/>
            </a:pPr>
            <a:r>
              <a:rPr lang="en-US"/>
              <a:t>May 2025</a:t>
            </a:r>
            <a:endParaRPr lang="en-US" dirty="0"/>
          </a:p>
        </p:txBody>
      </p:sp>
    </p:spTree>
    <p:extLst>
      <p:ext uri="{BB962C8B-B14F-4D97-AF65-F5344CB8AC3E}">
        <p14:creationId xmlns:p14="http://schemas.microsoft.com/office/powerpoint/2010/main" val="3700551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kern="0" dirty="0"/>
              <a:t>No teleconference planned</a:t>
            </a:r>
          </a:p>
          <a:p>
            <a:pPr>
              <a:lnSpc>
                <a:spcPct val="90000"/>
              </a:lnSpc>
            </a:pPr>
            <a:endParaRPr lang="en-US" dirty="0"/>
          </a:p>
          <a:p>
            <a:pPr>
              <a:lnSpc>
                <a:spcPct val="90000"/>
              </a:lnSpc>
            </a:pPr>
            <a:r>
              <a:rPr lang="en-US" dirty="0"/>
              <a:t>T</a:t>
            </a:r>
            <a:r>
              <a:rPr lang="en-US" kern="0" dirty="0"/>
              <a:t>echnical presentations</a:t>
            </a:r>
          </a:p>
          <a:p>
            <a:pPr lvl="1">
              <a:lnSpc>
                <a:spcPct val="90000"/>
              </a:lnSpc>
            </a:pPr>
            <a:r>
              <a:rPr lang="en-US" dirty="0"/>
              <a:t>Technical report drafts</a:t>
            </a:r>
          </a:p>
          <a:p>
            <a:pPr lvl="2">
              <a:lnSpc>
                <a:spcPct val="90000"/>
              </a:lnSpc>
            </a:pPr>
            <a:r>
              <a:rPr lang="en-US" sz="2000" dirty="0"/>
              <a:t>Generate the 1st Annual technical report</a:t>
            </a:r>
          </a:p>
          <a:p>
            <a:pPr lvl="1">
              <a:lnSpc>
                <a:spcPct val="90000"/>
              </a:lnSpc>
            </a:pPr>
            <a:endParaRPr lang="en-US" dirty="0"/>
          </a:p>
          <a:p>
            <a:pPr lvl="1">
              <a:lnSpc>
                <a:spcPct val="90000"/>
              </a:lnSpc>
            </a:pPr>
            <a:r>
              <a:rPr lang="en-US" dirty="0"/>
              <a:t>Additional results, exploration and feasibility for existing use cases</a:t>
            </a:r>
          </a:p>
          <a:p>
            <a:pPr lvl="1">
              <a:lnSpc>
                <a:spcPct val="90000"/>
              </a:lnSpc>
            </a:pPr>
            <a:endParaRPr lang="en-US" dirty="0"/>
          </a:p>
          <a:p>
            <a:pPr lvl="1">
              <a:lnSpc>
                <a:spcPct val="90000"/>
              </a:lnSpc>
            </a:pPr>
            <a:r>
              <a:rPr lang="en-US" dirty="0"/>
              <a:t>Additional AIML use cases</a:t>
            </a:r>
          </a:p>
          <a:p>
            <a:pPr lvl="1">
              <a:lnSpc>
                <a:spcPct val="90000"/>
              </a:lnSpc>
            </a:pPr>
            <a:endParaRPr lang="en-US" dirty="0"/>
          </a:p>
          <a:p>
            <a:pPr>
              <a:lnSpc>
                <a:spcPct val="90000"/>
              </a:lnSpc>
            </a:pPr>
            <a:endParaRPr lang="en-US" dirty="0"/>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July 2025</a:t>
            </a:r>
          </a:p>
        </p:txBody>
      </p:sp>
      <p:sp>
        <p:nvSpPr>
          <p:cNvPr id="3" name="Footer Placeholder 2">
            <a:extLst>
              <a:ext uri="{FF2B5EF4-FFF2-40B4-BE49-F238E27FC236}">
                <a16:creationId xmlns:a16="http://schemas.microsoft.com/office/drawing/2014/main" id="{8B2C8D73-7529-4C83-B81B-B3AA490B3AE8}"/>
              </a:ext>
            </a:extLst>
          </p:cNvPr>
          <p:cNvSpPr>
            <a:spLocks noGrp="1"/>
          </p:cNvSpPr>
          <p:nvPr>
            <p:ph type="ftr" sz="quarter" idx="11"/>
          </p:nvPr>
        </p:nvSpPr>
        <p:spPr/>
        <p:txBody>
          <a:bodyPr/>
          <a:lstStyle/>
          <a:p>
            <a:pPr>
              <a:defRPr/>
            </a:pPr>
            <a:r>
              <a:rPr lang="en-US"/>
              <a:t>Xiaofei Wang, InterDigital</a:t>
            </a:r>
            <a:endParaRPr lang="en-US" dirty="0"/>
          </a:p>
        </p:txBody>
      </p:sp>
      <p:sp>
        <p:nvSpPr>
          <p:cNvPr id="5" name="Slide Number Placeholder 4">
            <a:extLst>
              <a:ext uri="{FF2B5EF4-FFF2-40B4-BE49-F238E27FC236}">
                <a16:creationId xmlns:a16="http://schemas.microsoft.com/office/drawing/2014/main" id="{88C1D011-B592-4757-B07D-4FD4A3E30074}"/>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19</a:t>
            </a:fld>
            <a:endParaRPr lang="en-US" dirty="0"/>
          </a:p>
        </p:txBody>
      </p:sp>
      <p:sp>
        <p:nvSpPr>
          <p:cNvPr id="6" name="Date Placeholder 5">
            <a:extLst>
              <a:ext uri="{FF2B5EF4-FFF2-40B4-BE49-F238E27FC236}">
                <a16:creationId xmlns:a16="http://schemas.microsoft.com/office/drawing/2014/main" id="{6BF17202-C35B-4598-B1E8-8902940E20C3}"/>
              </a:ext>
            </a:extLst>
          </p:cNvPr>
          <p:cNvSpPr>
            <a:spLocks noGrp="1"/>
          </p:cNvSpPr>
          <p:nvPr>
            <p:ph type="dt" sz="half" idx="10"/>
          </p:nvPr>
        </p:nvSpPr>
        <p:spPr/>
        <p:txBody>
          <a:bodyPr/>
          <a:lstStyle/>
          <a:p>
            <a:pPr>
              <a:defRPr/>
            </a:pPr>
            <a:r>
              <a:rPr lang="en-US"/>
              <a:t>May 2025</a:t>
            </a:r>
            <a:endParaRPr lang="en-US" dirty="0"/>
          </a:p>
        </p:txBody>
      </p:sp>
    </p:spTree>
    <p:extLst>
      <p:ext uri="{BB962C8B-B14F-4D97-AF65-F5344CB8AC3E}">
        <p14:creationId xmlns:p14="http://schemas.microsoft.com/office/powerpoint/2010/main" val="3881922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May 2025 closing plenary meeting. Liaison reports (including liaison reports from the opening plenary) are also included.</a:t>
            </a:r>
            <a:endParaRPr lang="en-GB" dirty="0"/>
          </a:p>
        </p:txBody>
      </p:sp>
      <p:sp>
        <p:nvSpPr>
          <p:cNvPr id="2" name="Footer Placeholder 1">
            <a:extLst>
              <a:ext uri="{FF2B5EF4-FFF2-40B4-BE49-F238E27FC236}">
                <a16:creationId xmlns:a16="http://schemas.microsoft.com/office/drawing/2014/main" id="{20760B7F-77B8-420D-B987-F7942002AD3D}"/>
              </a:ext>
            </a:extLst>
          </p:cNvPr>
          <p:cNvSpPr>
            <a:spLocks noGrp="1"/>
          </p:cNvSpPr>
          <p:nvPr>
            <p:ph type="ftr" idx="14"/>
          </p:nvPr>
        </p:nvSpPr>
        <p:spPr/>
        <p:txBody>
          <a:bodyPr/>
          <a:lstStyle/>
          <a:p>
            <a:r>
              <a:rPr lang="en-GB" dirty="0"/>
              <a:t>Stephen McCann, Huawei</a:t>
            </a:r>
          </a:p>
        </p:txBody>
      </p:sp>
      <p:sp>
        <p:nvSpPr>
          <p:cNvPr id="3" name="Slide Number Placeholder 2">
            <a:extLst>
              <a:ext uri="{FF2B5EF4-FFF2-40B4-BE49-F238E27FC236}">
                <a16:creationId xmlns:a16="http://schemas.microsoft.com/office/drawing/2014/main" id="{31D7020F-609C-4B68-9500-AC1E707771CC}"/>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7" name="Date Placeholder 6">
            <a:extLst>
              <a:ext uri="{FF2B5EF4-FFF2-40B4-BE49-F238E27FC236}">
                <a16:creationId xmlns:a16="http://schemas.microsoft.com/office/drawing/2014/main" id="{ECF233B2-C9E0-4CFF-9606-066A359CB87E}"/>
              </a:ext>
            </a:extLst>
          </p:cNvPr>
          <p:cNvSpPr>
            <a:spLocks noGrp="1"/>
          </p:cNvSpPr>
          <p:nvPr>
            <p:ph type="dt" idx="15"/>
          </p:nvPr>
        </p:nvSpPr>
        <p:spPr/>
        <p:txBody>
          <a:bodyPr/>
          <a:lstStyle/>
          <a:p>
            <a:r>
              <a:rPr lang="en-US" dirty="0"/>
              <a:t>May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2025-05-15</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4105"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3FC6A68E-EDC7-4162-989A-2EFA49242891}"/>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4CA89706-A3DD-4822-871A-698DEEB5EB01}"/>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Date Placeholder 3">
            <a:extLst>
              <a:ext uri="{FF2B5EF4-FFF2-40B4-BE49-F238E27FC236}">
                <a16:creationId xmlns:a16="http://schemas.microsoft.com/office/drawing/2014/main" id="{2C47AB00-B153-4856-97E7-BDC1C9EAE4AC}"/>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701935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533400"/>
          </a:xfrm>
        </p:spPr>
        <p:txBody>
          <a:bodyPr/>
          <a:lstStyle/>
          <a:p>
            <a:r>
              <a:rPr lang="en-US" dirty="0"/>
              <a:t>Annex G update/replacement</a:t>
            </a:r>
          </a:p>
        </p:txBody>
      </p:sp>
      <p:sp>
        <p:nvSpPr>
          <p:cNvPr id="15366" name="Rectangle 3"/>
          <p:cNvSpPr>
            <a:spLocks noGrp="1" noChangeArrowheads="1"/>
          </p:cNvSpPr>
          <p:nvPr>
            <p:ph type="body" idx="1"/>
          </p:nvPr>
        </p:nvSpPr>
        <p:spPr>
          <a:xfrm>
            <a:off x="1905000" y="1219200"/>
            <a:ext cx="8458200" cy="5257800"/>
          </a:xfrm>
        </p:spPr>
        <p:txBody>
          <a:bodyPr/>
          <a:lstStyle/>
          <a:p>
            <a:pPr marL="514350" lvl="1" indent="-400050">
              <a:lnSpc>
                <a:spcPct val="90000"/>
              </a:lnSpc>
              <a:spcBef>
                <a:spcPts val="300"/>
              </a:spcBef>
              <a:buFont typeface="Arial" pitchFamily="34" charset="0"/>
              <a:buChar char="•"/>
              <a:defRPr/>
            </a:pPr>
            <a:r>
              <a:rPr lang="en-US" sz="2400" b="1" dirty="0">
                <a:ea typeface="Calibri" panose="020F0502020204030204" pitchFamily="34" charset="0"/>
              </a:rPr>
              <a:t>Continued discussion on the proposal to replace Annex G with tutorial/informational material on:</a:t>
            </a:r>
          </a:p>
          <a:p>
            <a:pPr lvl="1">
              <a:lnSpc>
                <a:spcPct val="90000"/>
              </a:lnSpc>
              <a:spcBef>
                <a:spcPts val="300"/>
              </a:spcBef>
              <a:defRPr/>
            </a:pPr>
            <a:r>
              <a:rPr lang="en-US" sz="2400" dirty="0">
                <a:ea typeface="Calibri" panose="020F0502020204030204" pitchFamily="34" charset="0"/>
              </a:rPr>
              <a:t>“Frame exchange sequence” (and its relationship to/meaning for other behaviors like power save/doze, off-channel scanning, etc.)</a:t>
            </a:r>
          </a:p>
          <a:p>
            <a:pPr lvl="1">
              <a:lnSpc>
                <a:spcPct val="90000"/>
              </a:lnSpc>
              <a:spcBef>
                <a:spcPts val="300"/>
              </a:spcBef>
              <a:defRPr/>
            </a:pPr>
            <a:r>
              <a:rPr lang="en-US" sz="2400" dirty="0">
                <a:ea typeface="Calibri" panose="020F0502020204030204" pitchFamily="34" charset="0"/>
              </a:rPr>
              <a:t>Relation of frame exchange sequence to medium protection (NAV, etc.)</a:t>
            </a:r>
          </a:p>
          <a:p>
            <a:pPr lvl="1">
              <a:lnSpc>
                <a:spcPct val="90000"/>
              </a:lnSpc>
              <a:spcBef>
                <a:spcPts val="300"/>
              </a:spcBef>
              <a:defRPr/>
            </a:pPr>
            <a:r>
              <a:rPr lang="en-US" sz="2400" dirty="0">
                <a:ea typeface="Calibri" panose="020F0502020204030204" pitchFamily="34" charset="0"/>
              </a:rPr>
              <a:t>The definition/extent of an instance of the Wireless Medium</a:t>
            </a:r>
          </a:p>
          <a:p>
            <a:pPr lvl="2">
              <a:lnSpc>
                <a:spcPct val="90000"/>
              </a:lnSpc>
              <a:spcBef>
                <a:spcPts val="300"/>
              </a:spcBef>
              <a:defRPr/>
            </a:pPr>
            <a:r>
              <a:rPr lang="en-US" sz="2200" dirty="0">
                <a:ea typeface="Calibri" panose="020F0502020204030204" pitchFamily="34" charset="0"/>
              </a:rPr>
              <a:t>Relation of wireless medium to beamforming, sectorization, MU operation, etc.</a:t>
            </a:r>
          </a:p>
          <a:p>
            <a:pPr marL="457200" lvl="2" indent="0">
              <a:lnSpc>
                <a:spcPct val="90000"/>
              </a:lnSpc>
              <a:spcBef>
                <a:spcPts val="300"/>
              </a:spcBef>
              <a:defRPr/>
            </a:pPr>
            <a:r>
              <a:rPr lang="en-US" sz="2600" dirty="0">
                <a:hlinkClick r:id="rId3"/>
              </a:rPr>
              <a:t>11-23/0880r8</a:t>
            </a:r>
            <a:r>
              <a:rPr lang="en-US" sz="2600" dirty="0"/>
              <a:t>, </a:t>
            </a:r>
            <a:r>
              <a:rPr lang="en-US" sz="2600" dirty="0">
                <a:hlinkClick r:id="rId4"/>
              </a:rPr>
              <a:t>11-25/0738r0</a:t>
            </a:r>
            <a:endParaRPr lang="en-US" dirty="0">
              <a:solidFill>
                <a:srgbClr val="000000"/>
              </a:solidFill>
              <a:ea typeface="Calibri" panose="020F0502020204030204" pitchFamily="34" charset="0"/>
            </a:endParaRPr>
          </a:p>
          <a:p>
            <a:pPr>
              <a:lnSpc>
                <a:spcPct val="90000"/>
              </a:lnSpc>
              <a:spcBef>
                <a:spcPts val="300"/>
              </a:spcBef>
              <a:defRPr/>
            </a:pPr>
            <a:r>
              <a:rPr lang="en-US" dirty="0">
                <a:solidFill>
                  <a:srgbClr val="000000"/>
                </a:solidFill>
                <a:ea typeface="Calibri" panose="020F0502020204030204" pitchFamily="34" charset="0"/>
              </a:rPr>
              <a:t>Will continue discussion in July.  Allocating 2 meeting slots worked well – will do that again, to try to sort out these terms and concepts.</a:t>
            </a:r>
          </a:p>
          <a:p>
            <a:pPr lvl="2">
              <a:lnSpc>
                <a:spcPct val="90000"/>
              </a:lnSpc>
              <a:spcBef>
                <a:spcPts val="300"/>
              </a:spcBef>
              <a:defRPr/>
            </a:pPr>
            <a:endParaRPr lang="en-US" sz="22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164DAF9F-62E2-46BD-BF68-C8D99E28F380}"/>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0980C24A-6B99-4467-90B7-1B6FB136E2A2}"/>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0FDC0F32-D20D-4330-BB05-47EA68B7DACB}"/>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190904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838200"/>
          </a:xfrm>
        </p:spPr>
        <p:txBody>
          <a:bodyPr/>
          <a:lstStyle/>
          <a:p>
            <a:r>
              <a:rPr lang="en-US" dirty="0"/>
              <a:t>(New topic) Review MIB attribute conventions (and more)</a:t>
            </a:r>
          </a:p>
        </p:txBody>
      </p:sp>
      <p:sp>
        <p:nvSpPr>
          <p:cNvPr id="15366" name="Rectangle 3"/>
          <p:cNvSpPr>
            <a:spLocks noGrp="1" noChangeArrowheads="1"/>
          </p:cNvSpPr>
          <p:nvPr>
            <p:ph type="body" idx="1"/>
          </p:nvPr>
        </p:nvSpPr>
        <p:spPr>
          <a:xfrm>
            <a:off x="1905000" y="1752600"/>
            <a:ext cx="8458200" cy="4724400"/>
          </a:xfrm>
        </p:spPr>
        <p:txBody>
          <a:bodyPr/>
          <a:lstStyle/>
          <a:p>
            <a:pPr marL="514350" lvl="1" indent="-400050">
              <a:lnSpc>
                <a:spcPct val="90000"/>
              </a:lnSpc>
              <a:spcBef>
                <a:spcPts val="600"/>
              </a:spcBef>
              <a:buFont typeface="Arial" pitchFamily="34" charset="0"/>
              <a:buChar char="•"/>
              <a:defRPr/>
            </a:pPr>
            <a:r>
              <a:rPr lang="en-US" sz="2800" dirty="0">
                <a:hlinkClick r:id="rId3"/>
              </a:rPr>
              <a:t>11-25/0780r1</a:t>
            </a:r>
            <a:endParaRPr lang="en-US" dirty="0">
              <a:solidFill>
                <a:srgbClr val="000000"/>
              </a:solidFill>
              <a:ea typeface="Calibri" panose="020F0502020204030204" pitchFamily="34" charset="0"/>
            </a:endParaRPr>
          </a:p>
          <a:p>
            <a:pPr>
              <a:lnSpc>
                <a:spcPct val="90000"/>
              </a:lnSpc>
              <a:defRPr/>
            </a:pPr>
            <a:r>
              <a:rPr lang="en-US" dirty="0">
                <a:solidFill>
                  <a:srgbClr val="000000"/>
                </a:solidFill>
                <a:ea typeface="Calibri" panose="020F0502020204030204" pitchFamily="34" charset="0"/>
              </a:rPr>
              <a:t>What does a feature is “implemented” mean?  Is “supported” the same thing?  How does it differ from “activated”?</a:t>
            </a:r>
          </a:p>
          <a:p>
            <a:pPr>
              <a:lnSpc>
                <a:spcPct val="90000"/>
              </a:lnSpc>
              <a:defRPr/>
            </a:pPr>
            <a:r>
              <a:rPr lang="en-US" dirty="0">
                <a:solidFill>
                  <a:srgbClr val="000000"/>
                </a:solidFill>
                <a:ea typeface="Calibri" panose="020F0502020204030204" pitchFamily="34" charset="0"/>
              </a:rPr>
              <a:t>How much should 802.11 describe management interactions (beyond/sideways from over-the-air interoperability)?</a:t>
            </a:r>
          </a:p>
          <a:p>
            <a:pPr>
              <a:lnSpc>
                <a:spcPct val="90000"/>
              </a:lnSpc>
              <a:defRPr/>
            </a:pPr>
            <a:r>
              <a:rPr lang="en-US" dirty="0">
                <a:solidFill>
                  <a:srgbClr val="000000"/>
                </a:solidFill>
                <a:ea typeface="Calibri" panose="020F0502020204030204" pitchFamily="34" charset="0"/>
              </a:rPr>
              <a:t>Relates to discussion on </a:t>
            </a:r>
            <a:r>
              <a:rPr lang="en-US" dirty="0"/>
              <a:t>MLME-RESET, MLME-START versus MLME-JOIN, MLME-END</a:t>
            </a:r>
          </a:p>
          <a:p>
            <a:pPr>
              <a:lnSpc>
                <a:spcPct val="90000"/>
              </a:lnSpc>
              <a:defRPr/>
            </a:pPr>
            <a:r>
              <a:rPr lang="en-US" dirty="0">
                <a:solidFill>
                  <a:srgbClr val="000000"/>
                </a:solidFill>
                <a:ea typeface="Calibri" panose="020F0502020204030204" pitchFamily="34" charset="0"/>
              </a:rPr>
              <a:t>Maybe even the scope/use of the PICS is related </a:t>
            </a:r>
          </a:p>
          <a:p>
            <a:pPr>
              <a:lnSpc>
                <a:spcPct val="90000"/>
              </a:lnSpc>
              <a:defRPr/>
            </a:pPr>
            <a:r>
              <a:rPr lang="en-US" dirty="0">
                <a:solidFill>
                  <a:srgbClr val="000000"/>
                </a:solidFill>
                <a:ea typeface="Calibri" panose="020F0502020204030204" pitchFamily="34" charset="0"/>
              </a:rPr>
              <a:t>Will continue this discussion in July, also.</a:t>
            </a:r>
          </a:p>
          <a:p>
            <a:pPr lvl="2">
              <a:lnSpc>
                <a:spcPct val="90000"/>
              </a:lnSpc>
              <a:spcBef>
                <a:spcPts val="300"/>
              </a:spcBef>
              <a:defRPr/>
            </a:pPr>
            <a:endParaRPr lang="en-US" sz="22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6B546DD6-2A86-449B-B61F-E5961E2B4DA3}"/>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6CB18ED3-655E-497A-BAD8-AE595FF98C0C}"/>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BA3ECB6B-C067-46B1-A9C3-080AD0D35779}"/>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901854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Std 802 update impacts on 802.11</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1752600" y="1371600"/>
            <a:ext cx="8686800" cy="5105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300"/>
              </a:spcBef>
            </a:pPr>
            <a:r>
              <a:rPr lang="en-US" sz="2800" b="0" kern="0" dirty="0"/>
              <a:t>Ran out of time, and didn’t get to this.  Will pick up on a teleconference, and then in July</a:t>
            </a:r>
          </a:p>
          <a:p>
            <a:pPr>
              <a:spcBef>
                <a:spcPts val="300"/>
              </a:spcBef>
            </a:pPr>
            <a:r>
              <a:rPr lang="en-US" sz="2800" b="0" kern="0" dirty="0"/>
              <a:t>Contribution in the queue: </a:t>
            </a:r>
            <a:r>
              <a:rPr lang="en-US" sz="2800" dirty="0">
                <a:ea typeface="ＭＳ Ｐゴシック" pitchFamily="2"/>
                <a:hlinkClick r:id="rId3"/>
              </a:rPr>
              <a:t>11-25/0923r1</a:t>
            </a:r>
            <a:r>
              <a:rPr lang="en-US" sz="2800" dirty="0">
                <a:ea typeface="ＭＳ Ｐゴシック" pitchFamily="2"/>
              </a:rPr>
              <a:t> </a:t>
            </a:r>
            <a:endParaRPr lang="en-US" sz="2800" b="0" kern="0" dirty="0"/>
          </a:p>
          <a:p>
            <a:pPr>
              <a:spcBef>
                <a:spcPts val="300"/>
              </a:spcBef>
            </a:pPr>
            <a:r>
              <a:rPr lang="en-US" sz="2800" b="0" kern="0" dirty="0"/>
              <a:t>Continue review of </a:t>
            </a:r>
            <a:r>
              <a:rPr lang="en-US" sz="2800" b="0" dirty="0">
                <a:ea typeface="ＭＳ Ｐゴシック" pitchFamily="2"/>
                <a:hlinkClick r:id="rId4"/>
              </a:rPr>
              <a:t>11-25/0150r4</a:t>
            </a:r>
            <a:r>
              <a:rPr lang="en-US" sz="2800" b="0" dirty="0">
                <a:ea typeface="ＭＳ Ｐゴシック" pitchFamily="2"/>
              </a:rPr>
              <a:t> also</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CA06B68B-CF33-4925-87B5-CC3E42FA1480}"/>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9622ACA-7EEC-4CCE-8F80-023E644B5CE9}"/>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6B4C2036-5AD1-4E31-8224-9C6707413CF3}"/>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842577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Organizational and Plans</a:t>
            </a:r>
          </a:p>
        </p:txBody>
      </p:sp>
      <p:sp>
        <p:nvSpPr>
          <p:cNvPr id="15366" name="Rectangle 3"/>
          <p:cNvSpPr>
            <a:spLocks noGrp="1" noChangeArrowheads="1"/>
          </p:cNvSpPr>
          <p:nvPr>
            <p:ph type="body" idx="1"/>
          </p:nvPr>
        </p:nvSpPr>
        <p:spPr>
          <a:xfrm>
            <a:off x="1905000" y="1447800"/>
            <a:ext cx="8458200" cy="5029200"/>
          </a:xfrm>
        </p:spPr>
        <p:txBody>
          <a:bodyPr/>
          <a:lstStyle/>
          <a:p>
            <a:pPr>
              <a:lnSpc>
                <a:spcPct val="90000"/>
              </a:lnSpc>
              <a:spcBef>
                <a:spcPts val="300"/>
              </a:spcBef>
              <a:defRPr/>
            </a:pPr>
            <a:r>
              <a:rPr lang="en-US" sz="2800" dirty="0"/>
              <a:t>Agenda is here:  </a:t>
            </a:r>
            <a:r>
              <a:rPr lang="en-US" sz="2800" dirty="0">
                <a:hlinkClick r:id="rId3"/>
              </a:rPr>
              <a:t>11-25/0609r3</a:t>
            </a:r>
            <a:r>
              <a:rPr lang="en-US" sz="2800" dirty="0"/>
              <a:t> </a:t>
            </a:r>
            <a:endParaRPr lang="en-US" sz="2200" dirty="0"/>
          </a:p>
          <a:p>
            <a:pPr>
              <a:lnSpc>
                <a:spcPct val="90000"/>
              </a:lnSpc>
            </a:pPr>
            <a:r>
              <a:rPr lang="en-US" sz="2800" dirty="0"/>
              <a:t>Plan for 1 teleconference, on Std 802 topic</a:t>
            </a:r>
          </a:p>
          <a:p>
            <a:pPr>
              <a:lnSpc>
                <a:spcPct val="90000"/>
              </a:lnSpc>
            </a:pPr>
            <a:r>
              <a:rPr lang="en-US" sz="2800" dirty="0"/>
              <a:t>Plans for July:</a:t>
            </a:r>
            <a:endParaRPr lang="en-US" sz="2000" dirty="0"/>
          </a:p>
          <a:p>
            <a:pPr marL="684213">
              <a:lnSpc>
                <a:spcPct val="90000"/>
              </a:lnSpc>
            </a:pPr>
            <a:r>
              <a:rPr lang="en-US" sz="2800" dirty="0"/>
              <a:t>Continue Annex G replacement</a:t>
            </a:r>
          </a:p>
          <a:p>
            <a:pPr marL="684213">
              <a:lnSpc>
                <a:spcPct val="90000"/>
              </a:lnSpc>
            </a:pPr>
            <a:r>
              <a:rPr lang="en-US" sz="2800" dirty="0"/>
              <a:t>Continue MIB conventions discussion</a:t>
            </a:r>
          </a:p>
          <a:p>
            <a:pPr marL="684213">
              <a:lnSpc>
                <a:spcPct val="90000"/>
              </a:lnSpc>
            </a:pPr>
            <a:r>
              <a:rPr lang="en-US" sz="2800" dirty="0"/>
              <a:t>Continue EPD/LPD clean-up, other Std 802 alignment</a:t>
            </a:r>
          </a:p>
          <a:p>
            <a:pPr>
              <a:lnSpc>
                <a:spcPct val="90000"/>
              </a:lnSpc>
            </a:pPr>
            <a:r>
              <a:rPr lang="en-US" sz="2800" dirty="0"/>
              <a:t>Four meeting slots requested in July</a:t>
            </a:r>
          </a:p>
          <a:p>
            <a:pPr>
              <a:lnSpc>
                <a:spcPct val="90000"/>
              </a:lnSpc>
              <a:spcBef>
                <a:spcPts val="300"/>
              </a:spcBef>
              <a:defRPr/>
            </a:pPr>
            <a:endParaRPr lang="en-US" sz="2800" dirty="0"/>
          </a:p>
        </p:txBody>
      </p:sp>
      <p:sp>
        <p:nvSpPr>
          <p:cNvPr id="2" name="Footer Placeholder 1">
            <a:extLst>
              <a:ext uri="{FF2B5EF4-FFF2-40B4-BE49-F238E27FC236}">
                <a16:creationId xmlns:a16="http://schemas.microsoft.com/office/drawing/2014/main" id="{85ACA3D5-8A47-4D36-BE43-13EE95EA6F5B}"/>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0DE8677-419C-494D-9AB3-BA5A2AFEFA9F}"/>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9E3A61F9-91FF-456E-A254-9F28A62FAAC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91488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2025-05-15</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spid="_x0000_s5129" name="Document" r:id="rId4" imgW="8255000" imgH="2514600" progId="Word.Document.8">
                  <p:embed/>
                </p:oleObj>
              </mc:Choice>
              <mc:Fallback>
                <p:oleObj name="Document" r:id="rId4" imgW="8255000" imgH="2514600" progId="Word.Document.8">
                  <p:embed/>
                  <p:pic>
                    <p:nvPicPr>
                      <p:cNvPr id="3075" name="Object 3"/>
                      <p:cNvPicPr>
                        <a:picLocks noChangeAspect="1" noChangeArrowheads="1"/>
                      </p:cNvPicPr>
                      <p:nvPr/>
                    </p:nvPicPr>
                    <p:blipFill>
                      <a:blip r:embed="rId5"/>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06E9658F-6447-4587-BCA3-F911706E36E4}"/>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7E16DC0A-B457-48A8-96FE-1F4D3E16F233}"/>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4" name="Date Placeholder 3">
            <a:extLst>
              <a:ext uri="{FF2B5EF4-FFF2-40B4-BE49-F238E27FC236}">
                <a16:creationId xmlns:a16="http://schemas.microsoft.com/office/drawing/2014/main" id="{FC3BEF43-34C0-4B20-8F64-7F69A52BEC95}"/>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8690679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6F1A-D660-5288-C5CB-CCDBBEEA4F4B}"/>
              </a:ext>
            </a:extLst>
          </p:cNvPr>
          <p:cNvSpPr>
            <a:spLocks noGrp="1"/>
          </p:cNvSpPr>
          <p:nvPr>
            <p:ph type="title"/>
          </p:nvPr>
        </p:nvSpPr>
        <p:spPr/>
        <p:txBody>
          <a:bodyPr/>
          <a:lstStyle/>
          <a:p>
            <a:r>
              <a:rPr lang="en-US" dirty="0" err="1"/>
              <a:t>Coex</a:t>
            </a:r>
            <a:r>
              <a:rPr lang="en-US" dirty="0"/>
              <a:t> SC’s week at a glance</a:t>
            </a:r>
          </a:p>
        </p:txBody>
      </p:sp>
      <p:sp>
        <p:nvSpPr>
          <p:cNvPr id="3" name="Content Placeholder 2">
            <a:extLst>
              <a:ext uri="{FF2B5EF4-FFF2-40B4-BE49-F238E27FC236}">
                <a16:creationId xmlns:a16="http://schemas.microsoft.com/office/drawing/2014/main" id="{19932AE5-FEF0-17E5-3639-85AAE468CBED}"/>
              </a:ext>
            </a:extLst>
          </p:cNvPr>
          <p:cNvSpPr>
            <a:spLocks noGrp="1"/>
          </p:cNvSpPr>
          <p:nvPr>
            <p:ph idx="1"/>
          </p:nvPr>
        </p:nvSpPr>
        <p:spPr/>
        <p:txBody>
          <a:bodyPr/>
          <a:lstStyle/>
          <a:p>
            <a:r>
              <a:rPr lang="en-US" dirty="0" err="1"/>
              <a:t>Coex</a:t>
            </a:r>
            <a:r>
              <a:rPr lang="en-US" dirty="0"/>
              <a:t> SC met once this week</a:t>
            </a:r>
          </a:p>
          <a:p>
            <a:endParaRPr lang="en-US" dirty="0"/>
          </a:p>
          <a:p>
            <a:r>
              <a:rPr lang="en-US" dirty="0"/>
              <a:t>Technical discussion topics</a:t>
            </a:r>
          </a:p>
          <a:p>
            <a:pPr marL="380990" indent="-380990">
              <a:buFont typeface="Arial" panose="020B0604020202020204" pitchFamily="34" charset="0"/>
              <a:buChar char="•"/>
            </a:pPr>
            <a:r>
              <a:rPr lang="en-US" dirty="0"/>
              <a:t>ETSI BRAN Update</a:t>
            </a:r>
          </a:p>
          <a:p>
            <a:pPr marL="380990" indent="-380990">
              <a:buFont typeface="Arial" panose="020B0604020202020204" pitchFamily="34" charset="0"/>
              <a:buChar char="•"/>
            </a:pPr>
            <a:endParaRPr lang="en-US" dirty="0"/>
          </a:p>
          <a:p>
            <a:pPr marL="0" indent="0"/>
            <a:r>
              <a:rPr lang="en-US" dirty="0"/>
              <a:t>Information Items</a:t>
            </a:r>
          </a:p>
          <a:p>
            <a:pPr marL="380990" indent="-380990">
              <a:buFont typeface="Arial" panose="020B0604020202020204" pitchFamily="34" charset="0"/>
              <a:buChar char="•"/>
            </a:pPr>
            <a:r>
              <a:rPr lang="en-US" dirty="0"/>
              <a:t>802.15.4ab NB Status Update</a:t>
            </a:r>
          </a:p>
          <a:p>
            <a:pPr marL="380990" indent="-380990">
              <a:buFont typeface="Arial" panose="020B0604020202020204" pitchFamily="34" charset="0"/>
              <a:buChar char="•"/>
            </a:pPr>
            <a:r>
              <a:rPr lang="en-US" dirty="0"/>
              <a:t>802.15.6ma CAD</a:t>
            </a:r>
          </a:p>
          <a:p>
            <a:pPr marL="380990" indent="-380990">
              <a:buFont typeface="Arial" panose="020B0604020202020204" pitchFamily="34" charset="0"/>
              <a:buChar char="•"/>
            </a:pPr>
            <a:r>
              <a:rPr lang="en-US" dirty="0"/>
              <a:t>BT-SIG Updates</a:t>
            </a:r>
          </a:p>
          <a:p>
            <a:pPr marL="0" indent="0"/>
            <a:endParaRPr lang="en-US" dirty="0"/>
          </a:p>
        </p:txBody>
      </p:sp>
      <p:sp>
        <p:nvSpPr>
          <p:cNvPr id="7" name="Footer Placeholder 6">
            <a:extLst>
              <a:ext uri="{FF2B5EF4-FFF2-40B4-BE49-F238E27FC236}">
                <a16:creationId xmlns:a16="http://schemas.microsoft.com/office/drawing/2014/main" id="{FA138491-7BC5-4E55-A20E-4242601F2D90}"/>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F27AF76C-D6C4-440D-ADE3-67CBE3773695}"/>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9" name="Date Placeholder 8">
            <a:extLst>
              <a:ext uri="{FF2B5EF4-FFF2-40B4-BE49-F238E27FC236}">
                <a16:creationId xmlns:a16="http://schemas.microsoft.com/office/drawing/2014/main" id="{2776D6D0-75B6-46B2-BA66-3D5123D716DB}"/>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751714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ETSI BRAN Update to 802.11 (1/1)</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620043"/>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303 687 (Wireless Access System/Radio Local Area Network (WAS/RLAN) in the license-exempt 6 GHz band)</a:t>
            </a:r>
          </a:p>
          <a:p>
            <a:pPr marL="380990" indent="-380990">
              <a:buFont typeface="Arial" panose="020B0604020202020204" pitchFamily="34" charset="0"/>
              <a:buChar char="•"/>
            </a:pPr>
            <a:r>
              <a:rPr lang="en-US" b="0" dirty="0">
                <a:latin typeface="Helvetica" pitchFamily="2" charset="0"/>
              </a:rPr>
              <a:t>EN 303 687 only active work item</a:t>
            </a:r>
          </a:p>
          <a:p>
            <a:pPr marL="380990" indent="-380990">
              <a:buFont typeface="Arial" panose="020B0604020202020204" pitchFamily="34" charset="0"/>
              <a:buChar char="•"/>
            </a:pPr>
            <a:r>
              <a:rPr lang="en-US" b="0" dirty="0">
                <a:latin typeface="Helvetica" pitchFamily="2" charset="0"/>
              </a:rPr>
              <a:t>Draft 1.1.7 published</a:t>
            </a:r>
          </a:p>
          <a:p>
            <a:pPr marL="380990" indent="-380990">
              <a:buFont typeface="Arial" panose="020B0604020202020204" pitchFamily="34" charset="0"/>
              <a:buChar char="•"/>
            </a:pPr>
            <a:r>
              <a:rPr lang="en-US" b="0" dirty="0">
                <a:latin typeface="Helvetica" pitchFamily="2" charset="0"/>
              </a:rPr>
              <a:t>Discussion items:</a:t>
            </a:r>
          </a:p>
          <a:p>
            <a:pPr marL="781031" lvl="1" indent="-380990">
              <a:buFont typeface="Arial" panose="020B0604020202020204" pitchFamily="34" charset="0"/>
              <a:buChar char="•"/>
            </a:pPr>
            <a:r>
              <a:rPr lang="en-US" b="0" dirty="0">
                <a:latin typeface="Helvetica" pitchFamily="2" charset="0"/>
              </a:rPr>
              <a:t>Client-to-Client (C2C) operation</a:t>
            </a:r>
          </a:p>
          <a:p>
            <a:pPr marL="781031" lvl="1" indent="-380990">
              <a:buFont typeface="Arial" panose="020B0604020202020204" pitchFamily="34" charset="0"/>
              <a:buChar char="•"/>
            </a:pPr>
            <a:r>
              <a:rPr lang="en-US" b="0" dirty="0">
                <a:latin typeface="Helvetica" pitchFamily="2" charset="0"/>
              </a:rPr>
              <a:t>Medium access for Narrowband Frequency Hopping (NB FH) devices:  Discussions related to operating NB FH with or without Listen-before-Talk (LBT) continued</a:t>
            </a:r>
          </a:p>
          <a:p>
            <a:pPr marL="380990" indent="-380990">
              <a:buFont typeface="Arial" panose="020B0604020202020204" pitchFamily="34" charset="0"/>
              <a:buChar char="•"/>
            </a:pPr>
            <a:r>
              <a:rPr lang="en-US" b="0" dirty="0">
                <a:latin typeface="Helvetica" pitchFamily="2" charset="0"/>
                <a:hlinkClick r:id="rId2"/>
              </a:rPr>
              <a:t>New measurement </a:t>
            </a:r>
            <a:r>
              <a:rPr lang="en-US" b="0" dirty="0">
                <a:latin typeface="Helvetica" pitchFamily="2" charset="0"/>
              </a:rPr>
              <a:t>results related to C2C discussed: Measurements of outdoor signal strength of IEEE 802.11 indoor transmissions</a:t>
            </a:r>
          </a:p>
          <a:p>
            <a:pPr marL="380990" indent="-380990">
              <a:buFont typeface="Arial" panose="020B0604020202020204" pitchFamily="34" charset="0"/>
              <a:buChar char="•"/>
            </a:pPr>
            <a:endParaRPr lang="en-US" b="0" dirty="0">
              <a:latin typeface="Helvetica" pitchFamily="2" charset="0"/>
            </a:endParaRPr>
          </a:p>
          <a:p>
            <a:pPr marL="380990" indent="-380990">
              <a:buFont typeface="Arial" panose="020B0604020202020204" pitchFamily="34" charset="0"/>
              <a:buChar char="•"/>
            </a:pPr>
            <a:endParaRPr lang="en-US" b="0" dirty="0">
              <a:latin typeface="Helvetica" pitchFamily="2" charset="0"/>
            </a:endParaRPr>
          </a:p>
          <a:p>
            <a:pPr marL="380990" indent="-380990">
              <a:buFont typeface="Arial" panose="020B0604020202020204" pitchFamily="34" charset="0"/>
              <a:buChar char="•"/>
            </a:pPr>
            <a:endParaRPr lang="en-US" b="0" dirty="0">
              <a:latin typeface="Helvetica" pitchFamily="2" charset="0"/>
            </a:endParaRPr>
          </a:p>
        </p:txBody>
      </p:sp>
      <p:sp>
        <p:nvSpPr>
          <p:cNvPr id="7" name="Footer Placeholder 6">
            <a:extLst>
              <a:ext uri="{FF2B5EF4-FFF2-40B4-BE49-F238E27FC236}">
                <a16:creationId xmlns:a16="http://schemas.microsoft.com/office/drawing/2014/main" id="{EF44B36F-AD55-413B-9F2F-1DBD5E6B6702}"/>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3EA9B433-338B-47DD-B37E-CA0E4EC30267}"/>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435286E4-2A06-4338-BCE3-7CAFC6D2607A}"/>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467180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340B6-EA87-61D1-AD70-A1F8DDF2B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B976F2-2336-0167-63DC-F4C3CE6189C3}"/>
              </a:ext>
            </a:extLst>
          </p:cNvPr>
          <p:cNvSpPr>
            <a:spLocks noGrp="1"/>
          </p:cNvSpPr>
          <p:nvPr>
            <p:ph type="title"/>
          </p:nvPr>
        </p:nvSpPr>
        <p:spPr/>
        <p:txBody>
          <a:bodyPr/>
          <a:lstStyle/>
          <a:p>
            <a:r>
              <a:rPr lang="en-US" dirty="0"/>
              <a:t>Information Items (1/2)</a:t>
            </a:r>
          </a:p>
        </p:txBody>
      </p:sp>
      <p:sp>
        <p:nvSpPr>
          <p:cNvPr id="3" name="Content Placeholder 2">
            <a:extLst>
              <a:ext uri="{FF2B5EF4-FFF2-40B4-BE49-F238E27FC236}">
                <a16:creationId xmlns:a16="http://schemas.microsoft.com/office/drawing/2014/main" id="{53D3563D-E12D-037A-D6A4-53C468980BAC}"/>
              </a:ext>
            </a:extLst>
          </p:cNvPr>
          <p:cNvSpPr>
            <a:spLocks noGrp="1"/>
          </p:cNvSpPr>
          <p:nvPr>
            <p:ph idx="1"/>
          </p:nvPr>
        </p:nvSpPr>
        <p:spPr>
          <a:xfrm>
            <a:off x="914402" y="1812064"/>
            <a:ext cx="10361084" cy="4113213"/>
          </a:xfrm>
        </p:spPr>
        <p:txBody>
          <a:bodyPr/>
          <a:lstStyle/>
          <a:p>
            <a:pPr marL="0" lvl="1" indent="0">
              <a:spcBef>
                <a:spcPts val="600"/>
              </a:spcBef>
            </a:pPr>
            <a:r>
              <a:rPr lang="en-US" sz="2400" b="1" dirty="0">
                <a:cs typeface="+mn-cs"/>
              </a:rPr>
              <a:t>802.15.4ab NB Status Update</a:t>
            </a:r>
          </a:p>
          <a:p>
            <a:pPr marL="380990" lvl="1" indent="-380990">
              <a:spcBef>
                <a:spcPts val="600"/>
              </a:spcBef>
              <a:buFont typeface="Arial" panose="020B0604020202020204" pitchFamily="34" charset="0"/>
              <a:buChar char="•"/>
            </a:pPr>
            <a:r>
              <a:rPr lang="en-US" sz="2400" dirty="0">
                <a:latin typeface="Helvetica" pitchFamily="2" charset="0"/>
                <a:cs typeface="+mn-cs"/>
              </a:rPr>
              <a:t>802.15.4ab is going through comment resolution</a:t>
            </a:r>
          </a:p>
          <a:p>
            <a:pPr marL="380990" lvl="1" indent="-380990">
              <a:spcBef>
                <a:spcPts val="600"/>
              </a:spcBef>
              <a:buFont typeface="Arial" panose="020B0604020202020204" pitchFamily="34" charset="0"/>
              <a:buChar char="•"/>
            </a:pPr>
            <a:r>
              <a:rPr lang="en-US" sz="2400" dirty="0" err="1">
                <a:latin typeface="Helvetica" pitchFamily="2" charset="0"/>
                <a:cs typeface="+mn-cs"/>
              </a:rPr>
              <a:t>Coex</a:t>
            </a:r>
            <a:r>
              <a:rPr lang="en-US" sz="2400" dirty="0">
                <a:latin typeface="Helvetica" pitchFamily="2" charset="0"/>
                <a:cs typeface="+mn-cs"/>
              </a:rPr>
              <a:t>-related comments not (yet) discussed (as of May 11)</a:t>
            </a:r>
          </a:p>
          <a:p>
            <a:pPr marL="0" lvl="1" indent="0">
              <a:spcBef>
                <a:spcPts val="600"/>
              </a:spcBef>
            </a:pPr>
            <a:r>
              <a:rPr lang="en-US" sz="2400" b="1" dirty="0">
                <a:cs typeface="+mn-cs"/>
              </a:rPr>
              <a:t>802.15.6ma CAD (802.15.6ma UWB PHY)</a:t>
            </a:r>
          </a:p>
          <a:p>
            <a:pPr marL="380990" lvl="1" indent="-380990">
              <a:spcBef>
                <a:spcPts val="600"/>
              </a:spcBef>
              <a:buFont typeface="Arial" panose="020B0604020202020204" pitchFamily="34" charset="0"/>
              <a:buChar char="•"/>
            </a:pPr>
            <a:r>
              <a:rPr lang="en-US" sz="2400" dirty="0">
                <a:latin typeface="Helvetica" pitchFamily="2" charset="0"/>
                <a:cs typeface="+mn-cs"/>
              </a:rPr>
              <a:t>Section 7.1.1 hints on potential coexistence issues with .11 and concludes that "Further study of coexistence impacts is needed …”. </a:t>
            </a:r>
          </a:p>
          <a:p>
            <a:pPr marL="380990" lvl="1" indent="-380990">
              <a:spcBef>
                <a:spcPts val="600"/>
              </a:spcBef>
              <a:buFont typeface="Arial" panose="020B0604020202020204" pitchFamily="34" charset="0"/>
              <a:buChar char="•"/>
            </a:pPr>
            <a:r>
              <a:rPr lang="en-US" sz="2400" dirty="0">
                <a:latin typeface="Helvetica" pitchFamily="2" charset="0"/>
                <a:cs typeface="+mn-cs"/>
              </a:rPr>
              <a:t>Members of </a:t>
            </a:r>
            <a:r>
              <a:rPr lang="en-US" sz="2400" dirty="0" err="1">
                <a:latin typeface="Helvetica" pitchFamily="2" charset="0"/>
                <a:cs typeface="+mn-cs"/>
              </a:rPr>
              <a:t>Coex</a:t>
            </a:r>
            <a:r>
              <a:rPr lang="en-US" sz="2400" dirty="0">
                <a:latin typeface="Helvetica" pitchFamily="2" charset="0"/>
                <a:cs typeface="+mn-cs"/>
              </a:rPr>
              <a:t> SC are encouraged to look at the document and decide if </a:t>
            </a:r>
            <a:r>
              <a:rPr lang="en-US" sz="2400" dirty="0" err="1">
                <a:latin typeface="Helvetica" pitchFamily="2" charset="0"/>
                <a:cs typeface="+mn-cs"/>
              </a:rPr>
              <a:t>Coex</a:t>
            </a:r>
            <a:r>
              <a:rPr lang="en-US" sz="2400" dirty="0">
                <a:latin typeface="Helvetica" pitchFamily="2" charset="0"/>
                <a:cs typeface="+mn-cs"/>
              </a:rPr>
              <a:t> SC should monitor .15.6ma activities or if additional actions for collaboration are considered useful</a:t>
            </a:r>
          </a:p>
        </p:txBody>
      </p:sp>
      <p:sp>
        <p:nvSpPr>
          <p:cNvPr id="7" name="Footer Placeholder 6">
            <a:extLst>
              <a:ext uri="{FF2B5EF4-FFF2-40B4-BE49-F238E27FC236}">
                <a16:creationId xmlns:a16="http://schemas.microsoft.com/office/drawing/2014/main" id="{70BEF945-306D-430D-9FAF-897075087F41}"/>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040F3D4F-4735-4F11-B24D-A2C4F47B968E}"/>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9" name="Date Placeholder 8">
            <a:extLst>
              <a:ext uri="{FF2B5EF4-FFF2-40B4-BE49-F238E27FC236}">
                <a16:creationId xmlns:a16="http://schemas.microsoft.com/office/drawing/2014/main" id="{D5512C7A-0F0F-443F-B322-B34B51B2E62F}"/>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113000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839C5-448F-9292-4F5D-1C21FA3D4F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DEAD3A-1DC2-BAEF-A348-8E776CAD1CA7}"/>
              </a:ext>
            </a:extLst>
          </p:cNvPr>
          <p:cNvSpPr>
            <a:spLocks noGrp="1"/>
          </p:cNvSpPr>
          <p:nvPr>
            <p:ph type="title"/>
          </p:nvPr>
        </p:nvSpPr>
        <p:spPr/>
        <p:txBody>
          <a:bodyPr/>
          <a:lstStyle/>
          <a:p>
            <a:r>
              <a:rPr lang="en-US" dirty="0"/>
              <a:t>Information Items (2/2)</a:t>
            </a:r>
          </a:p>
        </p:txBody>
      </p:sp>
      <p:sp>
        <p:nvSpPr>
          <p:cNvPr id="3" name="Content Placeholder 2">
            <a:extLst>
              <a:ext uri="{FF2B5EF4-FFF2-40B4-BE49-F238E27FC236}">
                <a16:creationId xmlns:a16="http://schemas.microsoft.com/office/drawing/2014/main" id="{A261703E-F2E2-A443-6B28-0ADD6EF524FE}"/>
              </a:ext>
            </a:extLst>
          </p:cNvPr>
          <p:cNvSpPr>
            <a:spLocks noGrp="1"/>
          </p:cNvSpPr>
          <p:nvPr>
            <p:ph idx="1"/>
          </p:nvPr>
        </p:nvSpPr>
        <p:spPr>
          <a:xfrm>
            <a:off x="914402" y="1812064"/>
            <a:ext cx="10361084" cy="4113213"/>
          </a:xfrm>
        </p:spPr>
        <p:txBody>
          <a:bodyPr/>
          <a:lstStyle/>
          <a:p>
            <a:pPr marL="0" lvl="1" indent="0">
              <a:spcBef>
                <a:spcPts val="600"/>
              </a:spcBef>
            </a:pPr>
            <a:r>
              <a:rPr lang="en-US" sz="2400" b="1" dirty="0">
                <a:cs typeface="+mn-cs"/>
              </a:rPr>
              <a:t>Future of BT SIG Updates</a:t>
            </a:r>
          </a:p>
          <a:p>
            <a:pPr marL="380990" lvl="1" indent="-380990">
              <a:spcBef>
                <a:spcPts val="600"/>
              </a:spcBef>
              <a:buFont typeface="Arial" panose="020B0604020202020204" pitchFamily="34" charset="0"/>
              <a:buChar char="•"/>
            </a:pPr>
            <a:r>
              <a:rPr lang="en-US" sz="2400" dirty="0">
                <a:latin typeface="Helvetica" pitchFamily="2" charset="0"/>
                <a:cs typeface="+mn-cs"/>
              </a:rPr>
              <a:t>No BT SIG update this week.</a:t>
            </a:r>
          </a:p>
          <a:p>
            <a:pPr marL="380990" lvl="1" indent="-380990">
              <a:spcBef>
                <a:spcPts val="600"/>
              </a:spcBef>
              <a:buFont typeface="Arial" panose="020B0604020202020204" pitchFamily="34" charset="0"/>
              <a:buChar char="•"/>
            </a:pPr>
            <a:r>
              <a:rPr lang="en-US" sz="2400" dirty="0">
                <a:latin typeface="Helvetica" pitchFamily="2" charset="0"/>
                <a:cs typeface="+mn-cs"/>
              </a:rPr>
              <a:t>Rich Kennedy will attend the July meeting in person. He will retire and July will likely be his last meeting as a BT SIG representative</a:t>
            </a:r>
          </a:p>
          <a:p>
            <a:pPr marL="380990" lvl="1" indent="-380990">
              <a:spcBef>
                <a:spcPts val="600"/>
              </a:spcBef>
              <a:buFont typeface="Arial" panose="020B0604020202020204" pitchFamily="34" charset="0"/>
              <a:buChar char="•"/>
            </a:pPr>
            <a:r>
              <a:rPr lang="en-US" sz="2400" dirty="0">
                <a:latin typeface="Helvetica" pitchFamily="2" charset="0"/>
                <a:cs typeface="+mn-cs"/>
              </a:rPr>
              <a:t>Any other members volunteering to update us on BT SIG?</a:t>
            </a:r>
          </a:p>
          <a:p>
            <a:pPr marL="781031" lvl="1" indent="-380990">
              <a:buFont typeface="Arial" panose="020B0604020202020204" pitchFamily="34" charset="0"/>
              <a:buChar char="•"/>
            </a:pPr>
            <a:r>
              <a:rPr lang="en-US" dirty="0">
                <a:latin typeface="Helvetica" pitchFamily="2" charset="0"/>
              </a:rPr>
              <a:t>Directly reporting from BT SIG ?</a:t>
            </a:r>
          </a:p>
          <a:p>
            <a:pPr marL="781031" lvl="1" indent="-380990">
              <a:buFont typeface="Arial" panose="020B0604020202020204" pitchFamily="34" charset="0"/>
              <a:buChar char="•"/>
            </a:pPr>
            <a:r>
              <a:rPr lang="en-US" dirty="0">
                <a:latin typeface="Helvetica" pitchFamily="2" charset="0"/>
              </a:rPr>
              <a:t>Resulting input to ETSI BRAN as part of ETSI BRAN report?</a:t>
            </a:r>
          </a:p>
          <a:p>
            <a:pPr marL="380990" lvl="1" indent="-380990">
              <a:spcBef>
                <a:spcPts val="600"/>
              </a:spcBef>
              <a:buFont typeface="Arial" panose="020B0604020202020204" pitchFamily="34" charset="0"/>
              <a:buChar char="•"/>
            </a:pPr>
            <a:endParaRPr lang="en-US" sz="2400" dirty="0">
              <a:latin typeface="Helvetica" pitchFamily="2" charset="0"/>
              <a:cs typeface="+mn-cs"/>
            </a:endParaRPr>
          </a:p>
        </p:txBody>
      </p:sp>
      <p:sp>
        <p:nvSpPr>
          <p:cNvPr id="7" name="Footer Placeholder 6">
            <a:extLst>
              <a:ext uri="{FF2B5EF4-FFF2-40B4-BE49-F238E27FC236}">
                <a16:creationId xmlns:a16="http://schemas.microsoft.com/office/drawing/2014/main" id="{63E4DCC0-3817-4BC9-8B7E-6FDC3D2B9316}"/>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21246DF8-57BA-400A-9BBC-D1D2EC3384B6}"/>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9" name="Date Placeholder 8">
            <a:extLst>
              <a:ext uri="{FF2B5EF4-FFF2-40B4-BE49-F238E27FC236}">
                <a16:creationId xmlns:a16="http://schemas.microsoft.com/office/drawing/2014/main" id="{1A97F9E3-269B-4C56-9035-2547FB58A7B6}"/>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428519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May 2025</a:t>
            </a:r>
          </a:p>
        </p:txBody>
      </p:sp>
      <p:sp>
        <p:nvSpPr>
          <p:cNvPr id="5" name="Footer Placeholder 4"/>
          <p:cNvSpPr>
            <a:spLocks noGrp="1"/>
          </p:cNvSpPr>
          <p:nvPr>
            <p:ph type="ftr" sz="quarter" idx="11"/>
          </p:nvPr>
        </p:nvSpPr>
        <p:spPr/>
        <p:txBody>
          <a:body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3</a:t>
            </a:fld>
            <a:endParaRPr lang="en-US"/>
          </a:p>
        </p:txBody>
      </p:sp>
      <p:pic>
        <p:nvPicPr>
          <p:cNvPr id="8" name="Content Placeholder 7">
            <a:extLst>
              <a:ext uri="{FF2B5EF4-FFF2-40B4-BE49-F238E27FC236}">
                <a16:creationId xmlns:a16="http://schemas.microsoft.com/office/drawing/2014/main" id="{AA43D7AE-FEAB-F2E4-30F0-CC4A8D102127}"/>
              </a:ext>
            </a:extLst>
          </p:cNvPr>
          <p:cNvPicPr>
            <a:picLocks noGrp="1" noChangeAspect="1"/>
          </p:cNvPicPr>
          <p:nvPr>
            <p:ph idx="1"/>
          </p:nvPr>
        </p:nvPicPr>
        <p:blipFill>
          <a:blip r:embed="rId2"/>
          <a:stretch>
            <a:fillRect/>
          </a:stretch>
        </p:blipFill>
        <p:spPr>
          <a:xfrm>
            <a:off x="814587" y="611252"/>
            <a:ext cx="10767813" cy="5884082"/>
          </a:xfrm>
        </p:spPr>
      </p:pic>
      <p:sp>
        <p:nvSpPr>
          <p:cNvPr id="6" name="Date Placeholder 6">
            <a:extLst>
              <a:ext uri="{FF2B5EF4-FFF2-40B4-BE49-F238E27FC236}">
                <a16:creationId xmlns:a16="http://schemas.microsoft.com/office/drawing/2014/main" id="{9185ECD1-9668-49E4-948D-C75588FE0E26}"/>
              </a:ext>
            </a:extLst>
          </p:cNvPr>
          <p:cNvSpPr>
            <a:spLocks noGrp="1"/>
          </p:cNvSpPr>
          <p:nvPr>
            <p:ph type="dt" idx="15"/>
          </p:nvPr>
        </p:nvSpPr>
        <p:spPr>
          <a:xfrm>
            <a:off x="929217" y="333375"/>
            <a:ext cx="2499764" cy="273050"/>
          </a:xfrm>
        </p:spPr>
        <p:txBody>
          <a:bodyPr/>
          <a:lstStyle/>
          <a:p>
            <a:r>
              <a:rPr lang="en-US" dirty="0"/>
              <a:t>May 2025</a:t>
            </a:r>
            <a:endParaRPr lang="en-GB" dirty="0"/>
          </a:p>
        </p:txBody>
      </p:sp>
      <p:sp>
        <p:nvSpPr>
          <p:cNvPr id="7" name="Footer Placeholder 1">
            <a:extLst>
              <a:ext uri="{FF2B5EF4-FFF2-40B4-BE49-F238E27FC236}">
                <a16:creationId xmlns:a16="http://schemas.microsoft.com/office/drawing/2014/main" id="{18D74963-5261-4C4E-8297-3E4C8B1FC2C1}"/>
              </a:ext>
            </a:extLst>
          </p:cNvPr>
          <p:cNvSpPr>
            <a:spLocks noGrp="1"/>
          </p:cNvSpPr>
          <p:nvPr>
            <p:ph type="ftr" idx="14"/>
          </p:nvPr>
        </p:nvSpPr>
        <p:spPr>
          <a:xfrm>
            <a:off x="7143757" y="6475414"/>
            <a:ext cx="4246027" cy="180975"/>
          </a:xfrm>
        </p:spPr>
        <p:txBody>
          <a:bodyPr/>
          <a:lstStyle/>
          <a:p>
            <a:r>
              <a:rPr lang="en-GB" dirty="0"/>
              <a:t>Robert Stacey, Intel</a:t>
            </a:r>
          </a:p>
        </p:txBody>
      </p:sp>
    </p:spTree>
    <p:extLst>
      <p:ext uri="{BB962C8B-B14F-4D97-AF65-F5344CB8AC3E}">
        <p14:creationId xmlns:p14="http://schemas.microsoft.com/office/powerpoint/2010/main" val="345419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July</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a:xfrm>
            <a:off x="914294" y="1372394"/>
            <a:ext cx="10361084" cy="4113213"/>
          </a:xfrm>
        </p:spPr>
        <p:txBody>
          <a:bodyPr/>
          <a:lstStyle/>
          <a:p>
            <a:pPr marL="0" indent="0"/>
            <a:r>
              <a:rPr lang="en-US" sz="1867" dirty="0"/>
              <a:t>One dot11 </a:t>
            </a:r>
            <a:r>
              <a:rPr lang="en-US" sz="1867" dirty="0" err="1"/>
              <a:t>Coex</a:t>
            </a:r>
            <a:r>
              <a:rPr lang="en-US" sz="1867" dirty="0"/>
              <a:t> (only) slots</a:t>
            </a:r>
          </a:p>
          <a:p>
            <a:pPr marL="380990" indent="-380990">
              <a:buFont typeface="Arial" panose="020B0604020202020204" pitchFamily="34" charset="0"/>
              <a:buChar char="•"/>
            </a:pPr>
            <a:r>
              <a:rPr lang="en-GB" sz="1867" dirty="0"/>
              <a:t>W</a:t>
            </a:r>
            <a:r>
              <a:rPr lang="en-US" sz="1867" dirty="0" err="1"/>
              <a:t>ednesday</a:t>
            </a:r>
            <a:r>
              <a:rPr lang="en-US" sz="1867" dirty="0"/>
              <a:t> PM2</a:t>
            </a:r>
          </a:p>
          <a:p>
            <a:pPr marL="0" indent="0"/>
            <a:endParaRPr lang="en-US" sz="1867" dirty="0"/>
          </a:p>
          <a:p>
            <a:pPr marL="0" indent="0"/>
            <a:r>
              <a:rPr lang="en-US" sz="1867" dirty="0"/>
              <a:t>One joint session with 802.15.4ab Tuesday PM3</a:t>
            </a:r>
            <a:endParaRPr lang="en-US" sz="2267" dirty="0"/>
          </a:p>
          <a:p>
            <a:pPr marL="380990" indent="-380990">
              <a:buFont typeface="Arial" panose="020B0604020202020204" pitchFamily="34" charset="0"/>
              <a:buChar char="•"/>
            </a:pPr>
            <a:r>
              <a:rPr lang="en-US" sz="1867" dirty="0"/>
              <a:t>Attention:  if there are no announced submissions for the joint slot by Sunday 14.00h local meeting time (right before the session week), the slot will be cancelled</a:t>
            </a:r>
          </a:p>
          <a:p>
            <a:pPr marL="0" indent="0"/>
            <a:endParaRPr lang="en-US" sz="1867" dirty="0"/>
          </a:p>
          <a:p>
            <a:pPr marL="0" indent="0"/>
            <a:r>
              <a:rPr lang="en-US" sz="1867" dirty="0"/>
              <a:t>Topics:</a:t>
            </a:r>
          </a:p>
          <a:p>
            <a:pPr marL="380990" indent="-380990">
              <a:buFont typeface="Arial" panose="020B0604020202020204" pitchFamily="34" charset="0"/>
              <a:buChar char="•"/>
            </a:pPr>
            <a:r>
              <a:rPr lang="en-US" sz="1867" dirty="0"/>
              <a:t>Update on ETSI BRAN</a:t>
            </a:r>
          </a:p>
          <a:p>
            <a:pPr marL="380990" indent="-380990">
              <a:buFont typeface="Arial" panose="020B0604020202020204" pitchFamily="34" charset="0"/>
              <a:buChar char="•"/>
            </a:pPr>
            <a:r>
              <a:rPr lang="en-US" sz="1867" dirty="0"/>
              <a:t>Update on Bluetooth SIG</a:t>
            </a:r>
          </a:p>
          <a:p>
            <a:pPr marL="380990" indent="-380990">
              <a:buFont typeface="Arial" panose="020B0604020202020204" pitchFamily="34" charset="0"/>
              <a:buChar char="•"/>
            </a:pPr>
            <a:r>
              <a:rPr lang="en-US" sz="1867" dirty="0"/>
              <a:t>Technical submissions (tba)</a:t>
            </a:r>
          </a:p>
          <a:p>
            <a:pPr marL="0" indent="0"/>
            <a:endParaRPr lang="en-US" sz="1867" dirty="0"/>
          </a:p>
          <a:p>
            <a:pPr marL="0" indent="0"/>
            <a:r>
              <a:rPr lang="en-US" sz="1867" dirty="0"/>
              <a:t>Note: coexistence-related topics are welcome. Please contact the Chair</a:t>
            </a:r>
          </a:p>
        </p:txBody>
      </p:sp>
      <p:sp>
        <p:nvSpPr>
          <p:cNvPr id="7" name="Footer Placeholder 6">
            <a:extLst>
              <a:ext uri="{FF2B5EF4-FFF2-40B4-BE49-F238E27FC236}">
                <a16:creationId xmlns:a16="http://schemas.microsoft.com/office/drawing/2014/main" id="{782DA9B2-17A4-4A8E-9174-5191EB637F73}"/>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08B1FFE0-6F17-40C3-991D-11C5B25E5079}"/>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9" name="Date Placeholder 8">
            <a:extLst>
              <a:ext uri="{FF2B5EF4-FFF2-40B4-BE49-F238E27FC236}">
                <a16:creationId xmlns:a16="http://schemas.microsoft.com/office/drawing/2014/main" id="{671D4691-0585-4B4C-B01C-B510F8065BFB}"/>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273448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37C7-86CE-8D8E-8A8B-F6760BECE872}"/>
              </a:ext>
            </a:extLst>
          </p:cNvPr>
          <p:cNvSpPr>
            <a:spLocks noGrp="1"/>
          </p:cNvSpPr>
          <p:nvPr>
            <p:ph type="title"/>
          </p:nvPr>
        </p:nvSpPr>
        <p:spPr/>
        <p:txBody>
          <a:bodyPr/>
          <a:lstStyle/>
          <a:p>
            <a:r>
              <a:rPr lang="en-US" dirty="0"/>
              <a:t>Telcos</a:t>
            </a:r>
          </a:p>
        </p:txBody>
      </p:sp>
      <p:sp>
        <p:nvSpPr>
          <p:cNvPr id="3" name="Content Placeholder 2">
            <a:extLst>
              <a:ext uri="{FF2B5EF4-FFF2-40B4-BE49-F238E27FC236}">
                <a16:creationId xmlns:a16="http://schemas.microsoft.com/office/drawing/2014/main" id="{24AD3F1B-B9F4-63CB-5805-C0A4E3EB2624}"/>
              </a:ext>
            </a:extLst>
          </p:cNvPr>
          <p:cNvSpPr>
            <a:spLocks noGrp="1"/>
          </p:cNvSpPr>
          <p:nvPr>
            <p:ph idx="1"/>
          </p:nvPr>
        </p:nvSpPr>
        <p:spPr/>
        <p:txBody>
          <a:bodyPr/>
          <a:lstStyle/>
          <a:p>
            <a:r>
              <a:rPr lang="en-US" dirty="0"/>
              <a:t>No telco scheduled.</a:t>
            </a:r>
          </a:p>
          <a:p>
            <a:endParaRPr lang="en-US" dirty="0"/>
          </a:p>
          <a:p>
            <a:r>
              <a:rPr lang="en-US" dirty="0"/>
              <a:t>May be announced with 10-day notice. Member feeling the need for telco and have submissions ready for discussion are asked to approach the Chair.</a:t>
            </a:r>
          </a:p>
        </p:txBody>
      </p:sp>
      <p:sp>
        <p:nvSpPr>
          <p:cNvPr id="7" name="Footer Placeholder 6">
            <a:extLst>
              <a:ext uri="{FF2B5EF4-FFF2-40B4-BE49-F238E27FC236}">
                <a16:creationId xmlns:a16="http://schemas.microsoft.com/office/drawing/2014/main" id="{9844A400-CD6D-4C1E-B544-9B823302BCCC}"/>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F64DC5EC-700C-4DA0-993B-E593C431A318}"/>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9" name="Date Placeholder 8">
            <a:extLst>
              <a:ext uri="{FF2B5EF4-FFF2-40B4-BE49-F238E27FC236}">
                <a16:creationId xmlns:a16="http://schemas.microsoft.com/office/drawing/2014/main" id="{A9012BA7-3F1F-4229-8C28-6A4A15294C30}"/>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398552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11-24/0617</a:t>
            </a:r>
          </a:p>
          <a:p>
            <a:r>
              <a:rPr lang="en-US" dirty="0"/>
              <a:t>Snapshot Slide:						11-24/0618</a:t>
            </a:r>
          </a:p>
          <a:p>
            <a:r>
              <a:rPr lang="en-US" dirty="0"/>
              <a:t>Meeting / Chair’s Slide Deck:		11-24/0619</a:t>
            </a:r>
          </a:p>
          <a:p>
            <a:r>
              <a:rPr lang="en-US" dirty="0"/>
              <a:t>Closing report:						11-24/0220</a:t>
            </a:r>
          </a:p>
          <a:p>
            <a:r>
              <a:rPr lang="en-US" dirty="0"/>
              <a:t>Meeting minutes:					11-25/0935</a:t>
            </a:r>
          </a:p>
        </p:txBody>
      </p:sp>
      <p:sp>
        <p:nvSpPr>
          <p:cNvPr id="2" name="Footer Placeholder 1">
            <a:extLst>
              <a:ext uri="{FF2B5EF4-FFF2-40B4-BE49-F238E27FC236}">
                <a16:creationId xmlns:a16="http://schemas.microsoft.com/office/drawing/2014/main" id="{F2231DEB-47DF-4C7C-9CF9-8C864FE22B2E}"/>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02496FBA-7367-4D33-8DDE-628F1D3D1A43}"/>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7" name="Date Placeholder 6">
            <a:extLst>
              <a:ext uri="{FF2B5EF4-FFF2-40B4-BE49-F238E27FC236}">
                <a16:creationId xmlns:a16="http://schemas.microsoft.com/office/drawing/2014/main" id="{A765ECD8-A7B7-4212-9CE3-BE29D37E1D00}"/>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6975967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2025-05-16</a:t>
            </a:r>
          </a:p>
        </p:txBody>
      </p:sp>
      <p:graphicFrame>
        <p:nvGraphicFramePr>
          <p:cNvPr id="13319" name="Object 5"/>
          <p:cNvGraphicFramePr>
            <a:graphicFrameLocks noChangeAspect="1"/>
          </p:cNvGraphicFramePr>
          <p:nvPr>
            <p:extLst>
              <p:ext uri="{D42A27DB-BD31-4B8C-83A1-F6EECF244321}">
                <p14:modId xmlns:p14="http://schemas.microsoft.com/office/powerpoint/2010/main" val="3518657078"/>
              </p:ext>
            </p:extLst>
          </p:nvPr>
        </p:nvGraphicFramePr>
        <p:xfrm>
          <a:off x="2211388" y="2538413"/>
          <a:ext cx="9117012" cy="2320925"/>
        </p:xfrm>
        <a:graphic>
          <a:graphicData uri="http://schemas.openxmlformats.org/presentationml/2006/ole">
            <mc:AlternateContent xmlns:mc="http://schemas.openxmlformats.org/markup-compatibility/2006">
              <mc:Choice xmlns:v="urn:schemas-microsoft-com:vml" Requires="v">
                <p:oleObj spid="_x0000_s6153" name="Document" r:id="rId4" imgW="9048966" imgH="2307749" progId="Word.Document.8">
                  <p:embed/>
                </p:oleObj>
              </mc:Choice>
              <mc:Fallback>
                <p:oleObj name="Document" r:id="rId4" imgW="9048966" imgH="2307749" progId="Word.Document.8">
                  <p:embed/>
                  <p:pic>
                    <p:nvPicPr>
                      <p:cNvPr id="13319" name="Object 5"/>
                      <p:cNvPicPr>
                        <a:picLocks noChangeAspect="1" noChangeArrowheads="1"/>
                      </p:cNvPicPr>
                      <p:nvPr/>
                    </p:nvPicPr>
                    <p:blipFill>
                      <a:blip r:embed="rId5"/>
                      <a:srcRect/>
                      <a:stretch>
                        <a:fillRect/>
                      </a:stretch>
                    </p:blipFill>
                    <p:spPr bwMode="auto">
                      <a:xfrm>
                        <a:off x="2211388" y="2538413"/>
                        <a:ext cx="9117012" cy="2320925"/>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A4894063-661C-4A30-9BBF-82D0F4D1E3F8}"/>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2D19A621-D52C-427D-936D-786C78353710}"/>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4" name="Date Placeholder 3">
            <a:extLst>
              <a:ext uri="{FF2B5EF4-FFF2-40B4-BE49-F238E27FC236}">
                <a16:creationId xmlns:a16="http://schemas.microsoft.com/office/drawing/2014/main" id="{1A55B70B-DEB1-4D6F-B889-B3ACF2B2EEB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790640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548680"/>
            <a:ext cx="11593288" cy="5184576"/>
          </a:xfrm>
        </p:spPr>
        <p:txBody>
          <a:bodyPr/>
          <a:lstStyle/>
          <a:p>
            <a:pPr marL="0" indent="0" algn="ctr" eaLnBrk="1" hangingPunct="1">
              <a:spcBef>
                <a:spcPts val="0"/>
              </a:spcBef>
              <a:buNone/>
            </a:pPr>
            <a:r>
              <a:rPr lang="en-US" altLang="en-US" sz="2800" dirty="0"/>
              <a:t>Summary</a:t>
            </a:r>
          </a:p>
          <a:p>
            <a:pPr eaLnBrk="1" hangingPunct="1">
              <a:spcBef>
                <a:spcPts val="0"/>
              </a:spcBef>
            </a:pPr>
            <a:r>
              <a:rPr lang="en-US" altLang="en-US" dirty="0"/>
              <a:t>Final Agenda</a:t>
            </a:r>
          </a:p>
          <a:p>
            <a:pPr marL="857250" lvl="1" indent="-457200">
              <a:spcBef>
                <a:spcPts val="0"/>
              </a:spcBef>
              <a:defRPr/>
            </a:pPr>
            <a:r>
              <a:rPr lang="en-US" altLang="en-US" sz="1800" dirty="0">
                <a:hlinkClick r:id="rId3"/>
              </a:rPr>
              <a:t>https://mentor.ieee.org/802.11/dcn/25/11-25-0605-00-0wng-agenda-for-wng-sc-2025-may.pptx</a:t>
            </a:r>
            <a:r>
              <a:rPr lang="en-US" altLang="en-US" sz="1800" dirty="0"/>
              <a:t> </a:t>
            </a:r>
          </a:p>
          <a:p>
            <a:pPr marL="457200" indent="-457200">
              <a:spcBef>
                <a:spcPts val="0"/>
              </a:spcBef>
              <a:defRPr/>
            </a:pPr>
            <a:r>
              <a:rPr lang="en-US" altLang="en-US" dirty="0"/>
              <a:t>Presentations at May 2025 meeting</a:t>
            </a:r>
            <a:endParaRPr lang="en-GB" altLang="en-US" dirty="0"/>
          </a:p>
          <a:p>
            <a:pPr lvl="1">
              <a:lnSpc>
                <a:spcPct val="110000"/>
              </a:lnSpc>
              <a:spcBef>
                <a:spcPts val="0"/>
              </a:spcBef>
              <a:buFont typeface="Wingdings" panose="05000000000000000000" pitchFamily="2" charset="2"/>
              <a:buChar char="Ø"/>
              <a:defRPr/>
            </a:pPr>
            <a:r>
              <a:rPr lang="en-US" dirty="0">
                <a:solidFill>
                  <a:srgbClr val="222222"/>
                </a:solidFill>
                <a:highlight>
                  <a:srgbClr val="FFFFFF"/>
                </a:highlight>
                <a:cs typeface="Arial" panose="020B0604020202020204" pitchFamily="34" charset="0"/>
              </a:rPr>
              <a:t>“Field measurements of EDCA characteristics,” Jim Lansford, Jimmy Nolan, Ben </a:t>
            </a:r>
            <a:r>
              <a:rPr lang="en-US" dirty="0" err="1">
                <a:solidFill>
                  <a:srgbClr val="222222"/>
                </a:solidFill>
                <a:highlight>
                  <a:srgbClr val="FFFFFF"/>
                </a:highlight>
                <a:cs typeface="Arial" panose="020B0604020202020204" pitchFamily="34" charset="0"/>
              </a:rPr>
              <a:t>Nowatny</a:t>
            </a:r>
            <a:r>
              <a:rPr lang="en-US" dirty="0">
                <a:solidFill>
                  <a:srgbClr val="222222"/>
                </a:solidFill>
                <a:highlight>
                  <a:srgbClr val="FFFFFF"/>
                </a:highlight>
                <a:cs typeface="Arial" panose="020B0604020202020204" pitchFamily="34" charset="0"/>
              </a:rPr>
              <a:t> (University of Colorado)</a:t>
            </a:r>
          </a:p>
          <a:p>
            <a:pPr lvl="2">
              <a:lnSpc>
                <a:spcPct val="110000"/>
              </a:lnSpc>
              <a:spcBef>
                <a:spcPts val="0"/>
              </a:spcBef>
              <a:buFont typeface="Wingdings" panose="05000000000000000000" pitchFamily="2" charset="2"/>
              <a:buChar char="Ø"/>
              <a:defRPr/>
            </a:pPr>
            <a:r>
              <a:rPr lang="en-US" b="0" i="0" dirty="0">
                <a:solidFill>
                  <a:srgbClr val="222222"/>
                </a:solidFill>
                <a:effectLst/>
                <a:highlight>
                  <a:srgbClr val="FFFFFF"/>
                </a:highlight>
                <a:cs typeface="Arial" panose="020B0604020202020204" pitchFamily="34" charset="0"/>
                <a:hlinkClick r:id="rId4"/>
              </a:rPr>
              <a:t>https://mentor.ieee.org/802.11/dcn/25/11-25-0897-00-0wng-field-measurements-of-edca-characteristics.pptx</a:t>
            </a:r>
            <a:r>
              <a:rPr lang="en-US" b="0" i="0" dirty="0">
                <a:solidFill>
                  <a:srgbClr val="222222"/>
                </a:solidFill>
                <a:effectLst/>
                <a:highlight>
                  <a:srgbClr val="FFFFFF"/>
                </a:highlight>
                <a:cs typeface="Arial" panose="020B0604020202020204" pitchFamily="34" charset="0"/>
              </a:rPr>
              <a:t> </a:t>
            </a:r>
          </a:p>
          <a:p>
            <a:pPr marL="457200" indent="-457200">
              <a:spcBef>
                <a:spcPts val="0"/>
              </a:spcBef>
            </a:pPr>
            <a:r>
              <a:rPr lang="en-GB" altLang="en-US" sz="2800" dirty="0"/>
              <a:t>Minutes</a:t>
            </a:r>
            <a:endParaRPr lang="en-GB" altLang="en-US" dirty="0"/>
          </a:p>
          <a:p>
            <a:pPr lvl="1">
              <a:spcBef>
                <a:spcPts val="0"/>
              </a:spcBef>
            </a:pPr>
            <a:r>
              <a:rPr lang="en-GB" altLang="en-US" sz="1800" dirty="0">
                <a:hlinkClick r:id="rId5"/>
              </a:rPr>
              <a:t>https://mentor.ieee.org/802.11/dcn/25/11-25-0947-00-0wng-wng-meeting-minutes-2025-may-warsaw-meeting.docx</a:t>
            </a:r>
            <a:r>
              <a:rPr lang="en-GB" altLang="en-US" sz="1800" dirty="0"/>
              <a:t> </a:t>
            </a:r>
          </a:p>
          <a:p>
            <a:pPr>
              <a:spcBef>
                <a:spcPts val="0"/>
              </a:spcBef>
            </a:pPr>
            <a:endParaRPr lang="en-GB" altLang="ko-KR" dirty="0">
              <a:ea typeface="Gulim" pitchFamily="34" charset="-127"/>
            </a:endParaRPr>
          </a:p>
          <a:p>
            <a:pPr>
              <a:spcBef>
                <a:spcPts val="0"/>
              </a:spcBef>
            </a:pPr>
            <a:r>
              <a:rPr lang="en-GB" altLang="ko-KR" dirty="0">
                <a:ea typeface="Gulim" pitchFamily="34" charset="-127"/>
              </a:rPr>
              <a:t>Plans for July</a:t>
            </a:r>
            <a:endParaRPr lang="en-US" altLang="en-US" dirty="0"/>
          </a:p>
          <a:p>
            <a:pPr lvl="1" eaLnBrk="1" hangingPunct="1">
              <a:spcBef>
                <a:spcPts val="0"/>
              </a:spcBef>
              <a:defRPr/>
            </a:pPr>
            <a:r>
              <a:rPr lang="en-US" altLang="en-US" sz="1800" dirty="0"/>
              <a:t>TBD: call for presentations will be sent out in June</a:t>
            </a:r>
          </a:p>
          <a:p>
            <a:pPr lvl="1" eaLnBrk="1" hangingPunct="1">
              <a:spcBef>
                <a:spcPts val="0"/>
              </a:spcBef>
              <a:defRPr/>
            </a:pPr>
            <a:endParaRPr lang="en-US" altLang="en-US" sz="1800" dirty="0"/>
          </a:p>
          <a:p>
            <a:pPr eaLnBrk="1" hangingPunct="1">
              <a:spcBef>
                <a:spcPts val="0"/>
              </a:spcBef>
              <a:defRPr/>
            </a:pPr>
            <a:r>
              <a:rPr lang="en-US" altLang="en-US" sz="2000" dirty="0"/>
              <a:t>No motions in the SC, no straw polls</a:t>
            </a:r>
          </a:p>
        </p:txBody>
      </p:sp>
      <p:sp>
        <p:nvSpPr>
          <p:cNvPr id="2" name="Footer Placeholder 1">
            <a:extLst>
              <a:ext uri="{FF2B5EF4-FFF2-40B4-BE49-F238E27FC236}">
                <a16:creationId xmlns:a16="http://schemas.microsoft.com/office/drawing/2014/main" id="{B17C6152-A8F3-4EF1-AA59-245BF61653E7}"/>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9A212E60-661A-4CE2-A05C-9CCF18BCBDB7}"/>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4" name="Date Placeholder 3">
            <a:extLst>
              <a:ext uri="{FF2B5EF4-FFF2-40B4-BE49-F238E27FC236}">
                <a16:creationId xmlns:a16="http://schemas.microsoft.com/office/drawing/2014/main" id="{B91B5236-F867-4C76-A38C-2721DFE2ECFB}"/>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069019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IEEE 802 JTC1 Standing Committee</a:t>
            </a:r>
            <a:br>
              <a:rPr lang="en-US" dirty="0"/>
            </a:br>
            <a:r>
              <a:rPr lang="en-US" dirty="0"/>
              <a:t>May 2025 (mixed-mode) closing report</a:t>
            </a:r>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2025-05-16</a:t>
            </a:r>
          </a:p>
        </p:txBody>
      </p:sp>
      <p:graphicFrame>
        <p:nvGraphicFramePr>
          <p:cNvPr id="3075" name="Object 3"/>
          <p:cNvGraphicFramePr>
            <a:graphicFrameLocks noChangeAspect="1"/>
          </p:cNvGraphicFramePr>
          <p:nvPr>
            <p:extLst>
              <p:ext uri="{D42A27DB-BD31-4B8C-83A1-F6EECF244321}">
                <p14:modId xmlns:p14="http://schemas.microsoft.com/office/powerpoint/2010/main" val="2522401612"/>
              </p:ext>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spid="_x0000_s7177" name="Document" r:id="rId4" imgW="10439400" imgH="2159000" progId="Word.Document.8">
                  <p:embed/>
                </p:oleObj>
              </mc:Choice>
              <mc:Fallback>
                <p:oleObj name="Document" r:id="rId4" imgW="10439400" imgH="2159000" progId="Word.Document.8">
                  <p:embed/>
                  <p:pic>
                    <p:nvPicPr>
                      <p:cNvPr id="3075" name="Object 3"/>
                      <p:cNvPicPr>
                        <a:picLocks noChangeAspect="1" noChangeArrowheads="1"/>
                      </p:cNvPicPr>
                      <p:nvPr/>
                    </p:nvPicPr>
                    <p:blipFill>
                      <a:blip r:embed="rId5"/>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
        <p:nvSpPr>
          <p:cNvPr id="2" name="Footer Placeholder 1">
            <a:extLst>
              <a:ext uri="{FF2B5EF4-FFF2-40B4-BE49-F238E27FC236}">
                <a16:creationId xmlns:a16="http://schemas.microsoft.com/office/drawing/2014/main" id="{3B57DE1B-54FB-44F2-BC88-1E6A9ABFB1C5}"/>
              </a:ext>
            </a:extLst>
          </p:cNvPr>
          <p:cNvSpPr>
            <a:spLocks noGrp="1"/>
          </p:cNvSpPr>
          <p:nvPr>
            <p:ph type="ftr" idx="11"/>
          </p:nvPr>
        </p:nvSpPr>
        <p:spPr/>
        <p:txBody>
          <a:bodyPr/>
          <a:lstStyle/>
          <a:p>
            <a:r>
              <a:rPr lang="en-GB"/>
              <a:t>Peter Yee, AKAYLA</a:t>
            </a:r>
          </a:p>
        </p:txBody>
      </p:sp>
      <p:sp>
        <p:nvSpPr>
          <p:cNvPr id="3" name="Slide Number Placeholder 2">
            <a:extLst>
              <a:ext uri="{FF2B5EF4-FFF2-40B4-BE49-F238E27FC236}">
                <a16:creationId xmlns:a16="http://schemas.microsoft.com/office/drawing/2014/main" id="{10861A62-11B8-4855-BA03-D47622ADA930}"/>
              </a:ext>
            </a:extLst>
          </p:cNvPr>
          <p:cNvSpPr>
            <a:spLocks noGrp="1"/>
          </p:cNvSpPr>
          <p:nvPr>
            <p:ph type="sldNum" idx="12"/>
          </p:nvPr>
        </p:nvSpPr>
        <p:spPr/>
        <p:txBody>
          <a:bodyPr/>
          <a:lstStyle/>
          <a:p>
            <a:r>
              <a:rPr lang="en-GB"/>
              <a:t>Slide </a:t>
            </a:r>
            <a:fld id="{DE40C9FC-4879-4F20-9ECA-A574A90476B7}" type="slidenum">
              <a:rPr lang="en-GB" smtClean="0"/>
              <a:pPr/>
              <a:t>35</a:t>
            </a:fld>
            <a:endParaRPr lang="en-GB"/>
          </a:p>
        </p:txBody>
      </p:sp>
      <p:sp>
        <p:nvSpPr>
          <p:cNvPr id="4" name="Date Placeholder 3">
            <a:extLst>
              <a:ext uri="{FF2B5EF4-FFF2-40B4-BE49-F238E27FC236}">
                <a16:creationId xmlns:a16="http://schemas.microsoft.com/office/drawing/2014/main" id="{1C64A141-7A7D-4008-90FC-DEFB100FFB20}"/>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41603806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IEEE 802 JTC1 SC reviewed the PSDO process status, including IPR issues holding up </a:t>
            </a:r>
            <a:r>
              <a:rPr kumimoji="0" lang="en-US" sz="3200" b="1" i="0" u="none" strike="noStrike" cap="none" normalizeH="0" baseline="0" dirty="0">
                <a:ln>
                  <a:noFill/>
                </a:ln>
                <a:solidFill>
                  <a:schemeClr val="tx1"/>
                </a:solidFill>
                <a:effectLst/>
                <a:latin typeface="Times New Roman" pitchFamily="16" charset="0"/>
                <a:ea typeface="MS Gothic" charset="-128"/>
              </a:rPr>
              <a:t>802.11</a:t>
            </a:r>
            <a:endParaRPr lang="en-US"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ec-25/0090r04</a:t>
            </a:r>
            <a:r>
              <a:rPr lang="en-AU" dirty="0">
                <a:solidFill>
                  <a:schemeClr val="tx1"/>
                </a:solidFill>
              </a:rPr>
              <a:t>; Minutes – ec-25/0109</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US" sz="2000" b="1" i="0" u="none" strike="noStrike" cap="none" normalizeH="0" baseline="0" dirty="0">
                <a:ln>
                  <a:noFill/>
                </a:ln>
                <a:solidFill>
                  <a:schemeClr val="tx1"/>
                </a:solidFill>
                <a:effectLst/>
                <a:latin typeface="Times New Roman" pitchFamily="16" charset="0"/>
                <a:ea typeface="MS Gothic" charset="-128"/>
              </a:rPr>
              <a:t>802.11 IPR issue</a:t>
            </a:r>
          </a:p>
          <a:p>
            <a:pPr marL="182563" indent="-182563">
              <a:spcBef>
                <a:spcPts val="800"/>
              </a:spcBef>
              <a:buFont typeface="Arial" panose="020B0604020202020204" pitchFamily="34" charset="0"/>
              <a:buChar char="•"/>
            </a:pPr>
            <a:r>
              <a:rPr lang="en-US" sz="1600" dirty="0">
                <a:solidFill>
                  <a:schemeClr val="tx1"/>
                </a:solidFill>
              </a:rPr>
              <a:t>We will be submitting IEEE 802 standards with negative </a:t>
            </a:r>
            <a:r>
              <a:rPr lang="en-US" sz="1600" dirty="0" err="1">
                <a:solidFill>
                  <a:schemeClr val="tx1"/>
                </a:solidFill>
              </a:rPr>
              <a:t>LoAs</a:t>
            </a:r>
            <a:r>
              <a:rPr lang="en-US" sz="1600" dirty="0">
                <a:solidFill>
                  <a:schemeClr val="tx1"/>
                </a:solidFill>
              </a:rPr>
              <a:t> under IEEE policy to see if different </a:t>
            </a:r>
            <a:r>
              <a:rPr lang="en-US" sz="1600" dirty="0" err="1">
                <a:solidFill>
                  <a:schemeClr val="tx1"/>
                </a:solidFill>
              </a:rPr>
              <a:t>LoAs</a:t>
            </a:r>
            <a:r>
              <a:rPr lang="en-US" sz="1600" dirty="0">
                <a:solidFill>
                  <a:schemeClr val="tx1"/>
                </a:solidFill>
              </a:rPr>
              <a:t> are submitted under ISO’s policy.</a:t>
            </a:r>
          </a:p>
          <a:p>
            <a:pPr marL="182880" indent="-182880">
              <a:spcBef>
                <a:spcPts val="800"/>
              </a:spcBef>
              <a:buFont typeface="Arial" panose="020B0604020202020204" pitchFamily="34" charset="0"/>
              <a:buChar char="•"/>
            </a:pPr>
            <a:r>
              <a:rPr lang="en-US" sz="1800" b="1" dirty="0">
                <a:solidFill>
                  <a:schemeClr val="tx1"/>
                </a:solidFill>
              </a:rPr>
              <a:t>Next steps:</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Send IEEE 802.11-2024 to JTC 1/SC 6 for information</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Look for response to LMSC letter sent to IEEE SA President expressing the impacts of ISO/IEC IPR impasse and requesting closer coordination</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Observe how IEEE 802.3 fares in the on-going ITU-T SG15 process</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4243401193"/>
              </p:ext>
            </p:extLst>
          </p:nvPr>
        </p:nvGraphicFramePr>
        <p:xfrm>
          <a:off x="1487488" y="2497774"/>
          <a:ext cx="4752527" cy="3708400"/>
        </p:xfrm>
        <a:graphic>
          <a:graphicData uri="http://schemas.openxmlformats.org/drawingml/2006/table">
            <a:tbl>
              <a:tblPr firstRow="1" bandRow="1">
                <a:tableStyleId>{21E4AEA4-8DFA-4A89-87EB-49C32662AFE0}</a:tableStyleId>
              </a:tblPr>
              <a:tblGrid>
                <a:gridCol w="1600440">
                  <a:extLst>
                    <a:ext uri="{9D8B030D-6E8A-4147-A177-3AD203B41FA5}">
                      <a16:colId xmlns:a16="http://schemas.microsoft.com/office/drawing/2014/main" val="4026387333"/>
                    </a:ext>
                  </a:extLst>
                </a:gridCol>
                <a:gridCol w="1435095">
                  <a:extLst>
                    <a:ext uri="{9D8B030D-6E8A-4147-A177-3AD203B41FA5}">
                      <a16:colId xmlns:a16="http://schemas.microsoft.com/office/drawing/2014/main" val="1749157900"/>
                    </a:ext>
                  </a:extLst>
                </a:gridCol>
                <a:gridCol w="1716992">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58</a:t>
                      </a:r>
                    </a:p>
                  </a:txBody>
                  <a:tcPr/>
                </a:tc>
                <a:tc>
                  <a:txBody>
                    <a:bodyPr/>
                    <a:lstStyle/>
                    <a:p>
                      <a:pPr algn="ctr"/>
                      <a:r>
                        <a:rPr lang="en-US" dirty="0"/>
                        <a:t>9</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5</a:t>
                      </a:r>
                    </a:p>
                  </a:txBody>
                  <a:tcPr/>
                </a:tc>
                <a:tc>
                  <a:txBody>
                    <a:bodyPr/>
                    <a:lstStyle/>
                    <a:p>
                      <a:pPr algn="ctr"/>
                      <a:r>
                        <a:rPr lang="en-AU" dirty="0"/>
                        <a:t>6</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1</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111</a:t>
                      </a:r>
                    </a:p>
                  </a:txBody>
                  <a:tcPr>
                    <a:lnT w="12700" cap="flat" cmpd="sng" algn="ctr">
                      <a:solidFill>
                        <a:schemeClr val="tx1"/>
                      </a:solidFill>
                      <a:prstDash val="solid"/>
                      <a:round/>
                      <a:headEnd type="none" w="med" len="med"/>
                      <a:tailEnd type="none" w="med" len="med"/>
                    </a:lnT>
                  </a:tcPr>
                </a:tc>
                <a:tc>
                  <a:txBody>
                    <a:bodyPr/>
                    <a:lstStyle/>
                    <a:p>
                      <a:pPr algn="ctr"/>
                      <a:r>
                        <a:rPr lang="en-US" b="1" dirty="0"/>
                        <a:t>29</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31900E46-2C64-4B67-BCC9-324816F8FF6B}"/>
              </a:ext>
            </a:extLst>
          </p:cNvPr>
          <p:cNvSpPr>
            <a:spLocks noGrp="1"/>
          </p:cNvSpPr>
          <p:nvPr>
            <p:ph type="ftr" idx="14"/>
          </p:nvPr>
        </p:nvSpPr>
        <p:spPr/>
        <p:txBody>
          <a:bodyPr/>
          <a:lstStyle/>
          <a:p>
            <a:r>
              <a:rPr lang="en-GB"/>
              <a:t>Peter Yee, AKAYLA</a:t>
            </a:r>
            <a:endParaRPr lang="en-GB" dirty="0"/>
          </a:p>
        </p:txBody>
      </p:sp>
      <p:sp>
        <p:nvSpPr>
          <p:cNvPr id="9" name="Slide Number Placeholder 8">
            <a:extLst>
              <a:ext uri="{FF2B5EF4-FFF2-40B4-BE49-F238E27FC236}">
                <a16:creationId xmlns:a16="http://schemas.microsoft.com/office/drawing/2014/main" id="{B95EF170-DB98-473E-8FD5-FDACE781AE3B}"/>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11" name="Date Placeholder 10">
            <a:extLst>
              <a:ext uri="{FF2B5EF4-FFF2-40B4-BE49-F238E27FC236}">
                <a16:creationId xmlns:a16="http://schemas.microsoft.com/office/drawing/2014/main" id="{6D72D059-8596-4B30-9C84-79BCA784E9BE}"/>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339195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800099"/>
            <a:ext cx="10361084" cy="1065213"/>
          </a:xfrm>
        </p:spPr>
        <p:txBody>
          <a:bodyPr/>
          <a:lstStyle/>
          <a:p>
            <a:r>
              <a:rPr lang="en-US" dirty="0"/>
              <a:t>The IEEE 802 JTC1 SC will undertake its usual work</a:t>
            </a:r>
            <a:br>
              <a:rPr lang="en-US" dirty="0"/>
            </a:br>
            <a:r>
              <a:rPr lang="en-US" dirty="0"/>
              <a:t>at its mixed-mode meeting in Madrid in July ’25</a:t>
            </a:r>
          </a:p>
        </p:txBody>
      </p:sp>
      <p:sp>
        <p:nvSpPr>
          <p:cNvPr id="3" name="Content Placeholder 2"/>
          <p:cNvSpPr>
            <a:spLocks noGrp="1"/>
          </p:cNvSpPr>
          <p:nvPr>
            <p:ph idx="1"/>
          </p:nvPr>
        </p:nvSpPr>
        <p:spPr>
          <a:xfrm>
            <a:off x="914401" y="2204864"/>
            <a:ext cx="10361084" cy="4113213"/>
          </a:xfrm>
        </p:spPr>
        <p:txBody>
          <a:bodyPr/>
          <a:lstStyle/>
          <a:p>
            <a:r>
              <a:rPr lang="en-US" dirty="0"/>
              <a:t>IEEE 802 JTC1 SC plans for July 2025 … </a:t>
            </a:r>
          </a:p>
          <a:p>
            <a:pPr lvl="1"/>
            <a:r>
              <a:rPr lang="en-US" dirty="0"/>
              <a:t>Execute PSDO process</a:t>
            </a:r>
          </a:p>
          <a:p>
            <a:pPr lvl="2"/>
            <a:r>
              <a:rPr lang="en-US" dirty="0"/>
              <a:t>The following standards are currently in ballot: IEEE 802.1Qdy (60-day pre-ballot), IEEE 802-REVc (60-day pre-ballot), IEEE 802.1DC (FDIS), IEEE 802.1Qdj (FDIS), and IEEE 802.15.7-2018 (FDIS).</a:t>
            </a:r>
          </a:p>
          <a:p>
            <a:pPr lvl="1"/>
            <a:r>
              <a:rPr lang="en-US" dirty="0"/>
              <a:t>Monitor ISO/IEC JTC 1/SC 6 activities</a:t>
            </a:r>
          </a:p>
          <a:p>
            <a:pPr lvl="1"/>
            <a:r>
              <a:rPr lang="en-US" dirty="0"/>
              <a:t>Report back on relevant outcomes from JTC 1/SC 6’s June plenary</a:t>
            </a:r>
          </a:p>
          <a:p>
            <a:pPr lvl="1"/>
            <a:r>
              <a:rPr lang="en-US" dirty="0"/>
              <a:t>Review response to IEEE 802 LMSC chair’s letter from IEEE SA President, if any</a:t>
            </a:r>
          </a:p>
        </p:txBody>
      </p:sp>
      <p:sp>
        <p:nvSpPr>
          <p:cNvPr id="7" name="Footer Placeholder 6">
            <a:extLst>
              <a:ext uri="{FF2B5EF4-FFF2-40B4-BE49-F238E27FC236}">
                <a16:creationId xmlns:a16="http://schemas.microsoft.com/office/drawing/2014/main" id="{11C6FC9E-03AB-467F-B6BC-F5CB5A620E9A}"/>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943F6E54-BAA5-4C87-A0E1-71BEA470E720}"/>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9" name="Date Placeholder 8">
            <a:extLst>
              <a:ext uri="{FF2B5EF4-FFF2-40B4-BE49-F238E27FC236}">
                <a16:creationId xmlns:a16="http://schemas.microsoft.com/office/drawing/2014/main" id="{085DCA10-2D3F-495F-B63A-16A294CF229C}"/>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58026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799"/>
            <a:ext cx="7848600" cy="1254125"/>
          </a:xfrm>
          <a:noFill/>
        </p:spPr>
        <p:txBody>
          <a:bodyPr/>
          <a:lstStyle/>
          <a:p>
            <a:r>
              <a:rPr lang="en-US" dirty="0" err="1"/>
              <a:t>REVmf</a:t>
            </a:r>
            <a:r>
              <a:rPr lang="en-US" dirty="0"/>
              <a:t> Closing Report – May 2025</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2025-05-15</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937220"/>
              </p:ext>
            </p:extLst>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spid="_x0000_s8201" name="Document" r:id="rId4" imgW="8515439" imgH="1184650" progId="Word.Document.8">
                  <p:embed/>
                </p:oleObj>
              </mc:Choice>
              <mc:Fallback>
                <p:oleObj name="Document" r:id="rId4" imgW="8515439" imgH="1184650" progId="Word.Document.8">
                  <p:embed/>
                  <p:pic>
                    <p:nvPicPr>
                      <p:cNvPr id="1026" name="Object 11"/>
                      <p:cNvPicPr>
                        <a:picLocks noChangeAspect="1" noChangeArrowheads="1"/>
                      </p:cNvPicPr>
                      <p:nvPr/>
                    </p:nvPicPr>
                    <p:blipFill>
                      <a:blip r:embed="rId5"/>
                      <a:srcRect/>
                      <a:stretch>
                        <a:fillRect/>
                      </a:stretch>
                    </p:blipFill>
                    <p:spPr bwMode="auto">
                      <a:xfrm>
                        <a:off x="2078038" y="2406650"/>
                        <a:ext cx="9288462" cy="1285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6E109CD8-624B-4E1C-A185-EB021CE03921}"/>
              </a:ext>
            </a:extLst>
          </p:cNvPr>
          <p:cNvSpPr>
            <a:spLocks noGrp="1"/>
          </p:cNvSpPr>
          <p:nvPr>
            <p:ph type="ftr" idx="14"/>
          </p:nvPr>
        </p:nvSpPr>
        <p:spPr/>
        <p:txBody>
          <a:bodyPr/>
          <a:lstStyle/>
          <a:p>
            <a:r>
              <a:rPr lang="en-GB"/>
              <a:t>Michael Montemurro, Huawei</a:t>
            </a:r>
            <a:endParaRPr lang="en-GB" dirty="0"/>
          </a:p>
        </p:txBody>
      </p:sp>
      <p:sp>
        <p:nvSpPr>
          <p:cNvPr id="4" name="Slide Number Placeholder 3">
            <a:extLst>
              <a:ext uri="{FF2B5EF4-FFF2-40B4-BE49-F238E27FC236}">
                <a16:creationId xmlns:a16="http://schemas.microsoft.com/office/drawing/2014/main" id="{7768CF8C-823F-4492-9180-7F857FBF961B}"/>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5" name="Date Placeholder 4">
            <a:extLst>
              <a:ext uri="{FF2B5EF4-FFF2-40B4-BE49-F238E27FC236}">
                <a16:creationId xmlns:a16="http://schemas.microsoft.com/office/drawing/2014/main" id="{08191BD8-B82F-44C4-B3CC-786F58AB1864}"/>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987311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Discussed contributions on modifications </a:t>
            </a:r>
            <a:r>
              <a:rPr lang="en-US" dirty="0" err="1"/>
              <a:t>REVme</a:t>
            </a:r>
            <a:r>
              <a:rPr lang="en-US" dirty="0"/>
              <a:t> D7.0 and </a:t>
            </a:r>
            <a:r>
              <a:rPr lang="en-US" dirty="0" err="1"/>
              <a:t>TGbe</a:t>
            </a:r>
            <a:endParaRPr lang="en-US" dirty="0"/>
          </a:p>
          <a:p>
            <a:pPr>
              <a:lnSpc>
                <a:spcPct val="90000"/>
              </a:lnSpc>
            </a:pPr>
            <a:r>
              <a:rPr lang="en-US" dirty="0"/>
              <a:t>Agenda doc: </a:t>
            </a:r>
            <a:r>
              <a:rPr lang="en-US" dirty="0">
                <a:hlinkClick r:id="rId3"/>
              </a:rPr>
              <a:t>https://mentor.ieee.org/802.11/dcn/25/11-25-0590-04-000m-revmf-agenda-may-2025-session.pptx</a:t>
            </a:r>
            <a:r>
              <a:rPr lang="en-US" dirty="0"/>
              <a:t>  </a:t>
            </a:r>
          </a:p>
          <a:p>
            <a:pPr>
              <a:lnSpc>
                <a:spcPct val="90000"/>
              </a:lnSpc>
            </a:pPr>
            <a:r>
              <a:rPr lang="en-US" dirty="0"/>
              <a:t>Approved motion to go to initial letter ballot on D1.0 which includes:</a:t>
            </a:r>
          </a:p>
          <a:p>
            <a:pPr lvl="1">
              <a:lnSpc>
                <a:spcPct val="90000"/>
              </a:lnSpc>
            </a:pPr>
            <a:r>
              <a:rPr lang="en-US" dirty="0"/>
              <a:t>P802.11bh-2024 roll-in</a:t>
            </a:r>
          </a:p>
          <a:p>
            <a:pPr lvl="1">
              <a:lnSpc>
                <a:spcPct val="90000"/>
              </a:lnSpc>
            </a:pPr>
            <a:r>
              <a:rPr lang="en-US" dirty="0"/>
              <a:t>P802.11be-2024 roll-in</a:t>
            </a:r>
          </a:p>
          <a:p>
            <a:pPr lvl="1">
              <a:lnSpc>
                <a:spcPct val="90000"/>
              </a:lnSpc>
            </a:pPr>
            <a:r>
              <a:rPr lang="en-US" dirty="0"/>
              <a:t>Approved modifications to IEEE Std 802.11-2024</a:t>
            </a:r>
          </a:p>
          <a:p>
            <a:pPr marL="457200" lvl="1" indent="0">
              <a:lnSpc>
                <a:spcPct val="90000"/>
              </a:lnSpc>
              <a:buNone/>
            </a:pPr>
            <a:r>
              <a:rPr lang="en-US" dirty="0"/>
              <a:t>(see motion on later slide)</a:t>
            </a:r>
          </a:p>
          <a:p>
            <a:pPr lvl="1">
              <a:lnSpc>
                <a:spcPct val="90000"/>
              </a:lnSpc>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07BED710-3D23-496A-ABCD-61E9C9EB641B}"/>
              </a:ext>
            </a:extLst>
          </p:cNvPr>
          <p:cNvSpPr>
            <a:spLocks noGrp="1"/>
          </p:cNvSpPr>
          <p:nvPr>
            <p:ph type="ftr" sz="quarter" idx="11"/>
          </p:nvPr>
        </p:nvSpPr>
        <p:spPr/>
        <p:txBody>
          <a:bodyPr/>
          <a:lstStyle/>
          <a:p>
            <a:pPr>
              <a:defRPr/>
            </a:pPr>
            <a:r>
              <a:rPr lang="en-US"/>
              <a:t>Michael Montemurro, Huawei</a:t>
            </a:r>
            <a:endParaRPr lang="en-US" dirty="0"/>
          </a:p>
        </p:txBody>
      </p:sp>
      <p:sp>
        <p:nvSpPr>
          <p:cNvPr id="4" name="Slide Number Placeholder 3">
            <a:extLst>
              <a:ext uri="{FF2B5EF4-FFF2-40B4-BE49-F238E27FC236}">
                <a16:creationId xmlns:a16="http://schemas.microsoft.com/office/drawing/2014/main" id="{52778132-218A-4AAA-BCB8-C0705B6D8D68}"/>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39</a:t>
            </a:fld>
            <a:endParaRPr lang="en-US" dirty="0"/>
          </a:p>
        </p:txBody>
      </p:sp>
      <p:sp>
        <p:nvSpPr>
          <p:cNvPr id="5" name="Date Placeholder 4">
            <a:extLst>
              <a:ext uri="{FF2B5EF4-FFF2-40B4-BE49-F238E27FC236}">
                <a16:creationId xmlns:a16="http://schemas.microsoft.com/office/drawing/2014/main" id="{0E56A5C8-C9DF-4306-BC12-801203EFDEC3}"/>
              </a:ext>
            </a:extLst>
          </p:cNvPr>
          <p:cNvSpPr>
            <a:spLocks noGrp="1"/>
          </p:cNvSpPr>
          <p:nvPr>
            <p:ph type="dt" sz="half" idx="10"/>
          </p:nvPr>
        </p:nvSpPr>
        <p:spPr/>
        <p:txBody>
          <a:bodyPr/>
          <a:lstStyle/>
          <a:p>
            <a:pPr>
              <a:defRPr/>
            </a:pPr>
            <a:r>
              <a:rPr lang="en-US"/>
              <a:t>May 2025</a:t>
            </a:r>
            <a:endParaRPr lang="en-US" dirty="0"/>
          </a:p>
        </p:txBody>
      </p:sp>
    </p:spTree>
    <p:extLst>
      <p:ext uri="{BB962C8B-B14F-4D97-AF65-F5344CB8AC3E}">
        <p14:creationId xmlns:p14="http://schemas.microsoft.com/office/powerpoint/2010/main" val="2951230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9CAF1-0C11-705C-BB60-9EE7BCD92C58}"/>
              </a:ext>
            </a:extLst>
          </p:cNvPr>
          <p:cNvSpPr>
            <a:spLocks noGrp="1"/>
          </p:cNvSpPr>
          <p:nvPr>
            <p:ph type="title"/>
          </p:nvPr>
        </p:nvSpPr>
        <p:spPr/>
        <p:txBody>
          <a:bodyPr/>
          <a:lstStyle/>
          <a:p>
            <a:r>
              <a:rPr lang="en-US" dirty="0"/>
              <a:t>M4.1.7 Members by affiliation</a:t>
            </a:r>
          </a:p>
        </p:txBody>
      </p:sp>
      <p:sp>
        <p:nvSpPr>
          <p:cNvPr id="4" name="Date Placeholder 3">
            <a:extLst>
              <a:ext uri="{FF2B5EF4-FFF2-40B4-BE49-F238E27FC236}">
                <a16:creationId xmlns:a16="http://schemas.microsoft.com/office/drawing/2014/main" id="{21C0BDD1-1710-ACFD-91DA-98DFBA48F4C9}"/>
              </a:ext>
            </a:extLst>
          </p:cNvPr>
          <p:cNvSpPr>
            <a:spLocks noGrp="1"/>
          </p:cNvSpPr>
          <p:nvPr>
            <p:ph type="dt" sz="half" idx="10"/>
          </p:nvPr>
        </p:nvSpPr>
        <p:spPr/>
        <p:txBody>
          <a:bodyPr/>
          <a:lstStyle/>
          <a:p>
            <a:pPr>
              <a:defRPr/>
            </a:pPr>
            <a:r>
              <a:rPr lang="en-US"/>
              <a:t>May 2025</a:t>
            </a:r>
          </a:p>
        </p:txBody>
      </p:sp>
      <p:sp>
        <p:nvSpPr>
          <p:cNvPr id="5" name="Footer Placeholder 4">
            <a:extLst>
              <a:ext uri="{FF2B5EF4-FFF2-40B4-BE49-F238E27FC236}">
                <a16:creationId xmlns:a16="http://schemas.microsoft.com/office/drawing/2014/main" id="{F2B10CB6-9EA0-2242-9B9D-81598A93920C}"/>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DD36B776-13E0-B5D5-A656-06BA21EB4BA2}"/>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8" name="Content Placeholder 7">
            <a:extLst>
              <a:ext uri="{FF2B5EF4-FFF2-40B4-BE49-F238E27FC236}">
                <a16:creationId xmlns:a16="http://schemas.microsoft.com/office/drawing/2014/main" id="{721D6F3E-A115-F26F-EC4B-2BE0E499C43A}"/>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537552" y="1447800"/>
            <a:ext cx="9140412" cy="5016293"/>
          </a:xfrm>
        </p:spPr>
      </p:pic>
      <p:sp>
        <p:nvSpPr>
          <p:cNvPr id="7" name="Date Placeholder 6">
            <a:extLst>
              <a:ext uri="{FF2B5EF4-FFF2-40B4-BE49-F238E27FC236}">
                <a16:creationId xmlns:a16="http://schemas.microsoft.com/office/drawing/2014/main" id="{04430450-80BC-4DAD-90B3-FB6CAB881A90}"/>
              </a:ext>
            </a:extLst>
          </p:cNvPr>
          <p:cNvSpPr>
            <a:spLocks noGrp="1"/>
          </p:cNvSpPr>
          <p:nvPr>
            <p:ph type="dt" idx="15"/>
          </p:nvPr>
        </p:nvSpPr>
        <p:spPr>
          <a:xfrm>
            <a:off x="929217" y="333375"/>
            <a:ext cx="2499764" cy="273050"/>
          </a:xfrm>
        </p:spPr>
        <p:txBody>
          <a:bodyPr/>
          <a:lstStyle/>
          <a:p>
            <a:r>
              <a:rPr lang="en-US" dirty="0"/>
              <a:t>May 2025</a:t>
            </a:r>
            <a:endParaRPr lang="en-GB" dirty="0"/>
          </a:p>
        </p:txBody>
      </p:sp>
      <p:sp>
        <p:nvSpPr>
          <p:cNvPr id="9" name="Footer Placeholder 1">
            <a:extLst>
              <a:ext uri="{FF2B5EF4-FFF2-40B4-BE49-F238E27FC236}">
                <a16:creationId xmlns:a16="http://schemas.microsoft.com/office/drawing/2014/main" id="{53DD938C-BFE0-41C8-A021-A99D8D6C238A}"/>
              </a:ext>
            </a:extLst>
          </p:cNvPr>
          <p:cNvSpPr>
            <a:spLocks noGrp="1"/>
          </p:cNvSpPr>
          <p:nvPr>
            <p:ph type="ftr" idx="14"/>
          </p:nvPr>
        </p:nvSpPr>
        <p:spPr>
          <a:xfrm>
            <a:off x="7143757" y="6475414"/>
            <a:ext cx="4246027" cy="180975"/>
          </a:xfrm>
        </p:spPr>
        <p:txBody>
          <a:bodyPr/>
          <a:lstStyle/>
          <a:p>
            <a:r>
              <a:rPr lang="en-GB" dirty="0"/>
              <a:t>Robert Stacey, Intel</a:t>
            </a:r>
          </a:p>
        </p:txBody>
      </p:sp>
    </p:spTree>
    <p:extLst>
      <p:ext uri="{BB962C8B-B14F-4D97-AF65-F5344CB8AC3E}">
        <p14:creationId xmlns:p14="http://schemas.microsoft.com/office/powerpoint/2010/main" val="559018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a:t>
            </a:r>
          </a:p>
          <a:p>
            <a:pPr lvl="1">
              <a:lnSpc>
                <a:spcPct val="90000"/>
              </a:lnSpc>
            </a:pPr>
            <a:r>
              <a:rPr lang="en-US" dirty="0"/>
              <a:t> None</a:t>
            </a:r>
            <a:endParaRPr lang="en-US" altLang="en-US" sz="2000" dirty="0"/>
          </a:p>
          <a:p>
            <a:pPr>
              <a:lnSpc>
                <a:spcPct val="90000"/>
              </a:lnSpc>
            </a:pPr>
            <a:r>
              <a:rPr lang="en-US" dirty="0"/>
              <a:t>July: 4 slots</a:t>
            </a:r>
          </a:p>
          <a:p>
            <a:pPr>
              <a:lnSpc>
                <a:spcPct val="90000"/>
              </a:lnSpc>
            </a:pPr>
            <a:r>
              <a:rPr lang="en-US" dirty="0"/>
              <a:t>Objectives:</a:t>
            </a:r>
          </a:p>
          <a:p>
            <a:pPr lvl="1">
              <a:lnSpc>
                <a:spcPct val="90000"/>
              </a:lnSpc>
            </a:pPr>
            <a:r>
              <a:rPr lang="en-US" dirty="0"/>
              <a:t>Begin comment resolution on comments received from the initial letter ballot on D1.0.</a:t>
            </a:r>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July</a:t>
            </a:r>
          </a:p>
        </p:txBody>
      </p:sp>
      <p:sp>
        <p:nvSpPr>
          <p:cNvPr id="3" name="TextBox 2">
            <a:extLst>
              <a:ext uri="{FF2B5EF4-FFF2-40B4-BE49-F238E27FC236}">
                <a16:creationId xmlns:a16="http://schemas.microsoft.com/office/drawing/2014/main" id="{7E19C819-F598-AE7C-1B41-6682989E3834}"/>
              </a:ext>
            </a:extLst>
          </p:cNvPr>
          <p:cNvSpPr txBox="1"/>
          <p:nvPr/>
        </p:nvSpPr>
        <p:spPr>
          <a:xfrm>
            <a:off x="7358231" y="1237129"/>
            <a:ext cx="184731" cy="276999"/>
          </a:xfrm>
          <a:prstGeom prst="rect">
            <a:avLst/>
          </a:prstGeom>
          <a:noFill/>
        </p:spPr>
        <p:txBody>
          <a:bodyPr wrap="none" rtlCol="0">
            <a:spAutoFit/>
          </a:bodyPr>
          <a:lstStyle/>
          <a:p>
            <a:endParaRPr lang="en-US"/>
          </a:p>
        </p:txBody>
      </p:sp>
      <p:sp>
        <p:nvSpPr>
          <p:cNvPr id="4" name="Footer Placeholder 3">
            <a:extLst>
              <a:ext uri="{FF2B5EF4-FFF2-40B4-BE49-F238E27FC236}">
                <a16:creationId xmlns:a16="http://schemas.microsoft.com/office/drawing/2014/main" id="{20E7FFA3-2BA8-4F8C-AC56-CD2799F23074}"/>
              </a:ext>
            </a:extLst>
          </p:cNvPr>
          <p:cNvSpPr>
            <a:spLocks noGrp="1"/>
          </p:cNvSpPr>
          <p:nvPr>
            <p:ph type="ftr" sz="quarter" idx="11"/>
          </p:nvPr>
        </p:nvSpPr>
        <p:spPr/>
        <p:txBody>
          <a:bodyPr/>
          <a:lstStyle/>
          <a:p>
            <a:pPr>
              <a:defRPr/>
            </a:pPr>
            <a:r>
              <a:rPr lang="en-US"/>
              <a:t>Michael Montemurro, Huawei</a:t>
            </a:r>
            <a:endParaRPr lang="en-US" dirty="0"/>
          </a:p>
        </p:txBody>
      </p:sp>
      <p:sp>
        <p:nvSpPr>
          <p:cNvPr id="5" name="Slide Number Placeholder 4">
            <a:extLst>
              <a:ext uri="{FF2B5EF4-FFF2-40B4-BE49-F238E27FC236}">
                <a16:creationId xmlns:a16="http://schemas.microsoft.com/office/drawing/2014/main" id="{FADE23B6-D0F4-48B6-936D-844BE3E99012}"/>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40</a:t>
            </a:fld>
            <a:endParaRPr lang="en-US" dirty="0"/>
          </a:p>
        </p:txBody>
      </p:sp>
      <p:sp>
        <p:nvSpPr>
          <p:cNvPr id="6" name="Date Placeholder 5">
            <a:extLst>
              <a:ext uri="{FF2B5EF4-FFF2-40B4-BE49-F238E27FC236}">
                <a16:creationId xmlns:a16="http://schemas.microsoft.com/office/drawing/2014/main" id="{66E284A9-E1DF-4D79-BA50-5EE7B4D3CF5D}"/>
              </a:ext>
            </a:extLst>
          </p:cNvPr>
          <p:cNvSpPr>
            <a:spLocks noGrp="1"/>
          </p:cNvSpPr>
          <p:nvPr>
            <p:ph type="dt" sz="half" idx="10"/>
          </p:nvPr>
        </p:nvSpPr>
        <p:spPr/>
        <p:txBody>
          <a:bodyPr/>
          <a:lstStyle/>
          <a:p>
            <a:pPr>
              <a:defRPr/>
            </a:pPr>
            <a:r>
              <a:rPr lang="en-US"/>
              <a:t>May 2025</a:t>
            </a:r>
            <a:endParaRPr lang="en-US" dirty="0"/>
          </a:p>
        </p:txBody>
      </p:sp>
    </p:spTree>
    <p:extLst>
      <p:ext uri="{BB962C8B-B14F-4D97-AF65-F5344CB8AC3E}">
        <p14:creationId xmlns:p14="http://schemas.microsoft.com/office/powerpoint/2010/main" val="1459061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5AE0E6-06E4-00FD-8348-9A2CF3BA10EA}"/>
              </a:ext>
            </a:extLst>
          </p:cNvPr>
          <p:cNvSpPr>
            <a:spLocks noGrp="1"/>
          </p:cNvSpPr>
          <p:nvPr>
            <p:ph type="title"/>
          </p:nvPr>
        </p:nvSpPr>
        <p:spPr/>
        <p:txBody>
          <a:bodyPr/>
          <a:lstStyle/>
          <a:p>
            <a:r>
              <a:rPr lang="en-CA" dirty="0" err="1"/>
              <a:t>TGmf</a:t>
            </a:r>
            <a:r>
              <a:rPr lang="en-CA" dirty="0"/>
              <a:t> Timeline</a:t>
            </a:r>
          </a:p>
        </p:txBody>
      </p:sp>
      <p:sp>
        <p:nvSpPr>
          <p:cNvPr id="2" name="Content Placeholder 1">
            <a:extLst>
              <a:ext uri="{FF2B5EF4-FFF2-40B4-BE49-F238E27FC236}">
                <a16:creationId xmlns:a16="http://schemas.microsoft.com/office/drawing/2014/main" id="{6F345F46-AFF6-18FA-4D1E-837DFE5D44B7}"/>
              </a:ext>
            </a:extLst>
          </p:cNvPr>
          <p:cNvSpPr>
            <a:spLocks noGrp="1"/>
          </p:cNvSpPr>
          <p:nvPr>
            <p:ph idx="1"/>
          </p:nvPr>
        </p:nvSpPr>
        <p:spPr/>
        <p:txBody>
          <a:bodyPr/>
          <a:lstStyle/>
          <a:p>
            <a:pPr>
              <a:lnSpc>
                <a:spcPct val="80000"/>
              </a:lnSpc>
            </a:pPr>
            <a:r>
              <a:rPr lang="en-US" altLang="en-US" sz="1800" dirty="0">
                <a:solidFill>
                  <a:srgbClr val="00B050"/>
                </a:solidFill>
              </a:rPr>
              <a:t>Nov 2024 – PAR Approval</a:t>
            </a:r>
          </a:p>
          <a:p>
            <a:pPr>
              <a:lnSpc>
                <a:spcPct val="80000"/>
              </a:lnSpc>
            </a:pPr>
            <a:r>
              <a:rPr lang="en-US" altLang="en-US" sz="1800" dirty="0">
                <a:solidFill>
                  <a:srgbClr val="00B050"/>
                </a:solidFill>
              </a:rPr>
              <a:t>Nov 2024 – Initial meeting, contributions on </a:t>
            </a:r>
            <a:r>
              <a:rPr lang="en-US" altLang="en-US" sz="1800" dirty="0" err="1">
                <a:solidFill>
                  <a:srgbClr val="00B050"/>
                </a:solidFill>
              </a:rPr>
              <a:t>REVme</a:t>
            </a:r>
            <a:r>
              <a:rPr lang="en-US" altLang="en-US" sz="1800" dirty="0">
                <a:solidFill>
                  <a:srgbClr val="00B050"/>
                </a:solidFill>
              </a:rPr>
              <a:t> D7.0</a:t>
            </a:r>
          </a:p>
          <a:p>
            <a:pPr>
              <a:lnSpc>
                <a:spcPct val="80000"/>
              </a:lnSpc>
            </a:pPr>
            <a:r>
              <a:rPr lang="en-US" altLang="en-US" sz="1800" dirty="0">
                <a:solidFill>
                  <a:srgbClr val="00B050"/>
                </a:solidFill>
              </a:rPr>
              <a:t>Jan - Mar 2025 – Contributions on </a:t>
            </a:r>
            <a:r>
              <a:rPr lang="en-US" altLang="en-US" sz="1800" dirty="0" err="1">
                <a:solidFill>
                  <a:srgbClr val="00B050"/>
                </a:solidFill>
              </a:rPr>
              <a:t>REVme</a:t>
            </a:r>
            <a:r>
              <a:rPr lang="en-US" altLang="en-US" sz="1800" dirty="0">
                <a:solidFill>
                  <a:srgbClr val="00B050"/>
                </a:solidFill>
              </a:rPr>
              <a:t> D7.0/IEEE 802.11-2024</a:t>
            </a:r>
          </a:p>
          <a:p>
            <a:pPr>
              <a:lnSpc>
                <a:spcPct val="80000"/>
              </a:lnSpc>
            </a:pPr>
            <a:r>
              <a:rPr lang="en-US" altLang="en-US" sz="1800" dirty="0">
                <a:solidFill>
                  <a:srgbClr val="00B050"/>
                </a:solidFill>
              </a:rPr>
              <a:t>Jan - May 2025 – Publication of 802.11-2024 and roll-in of </a:t>
            </a:r>
            <a:r>
              <a:rPr lang="en-US" altLang="en-US" sz="1800" dirty="0" err="1">
                <a:solidFill>
                  <a:srgbClr val="00B050"/>
                </a:solidFill>
              </a:rPr>
              <a:t>TGbh</a:t>
            </a:r>
            <a:r>
              <a:rPr lang="en-US" altLang="en-US" sz="1800" dirty="0">
                <a:solidFill>
                  <a:srgbClr val="00B050"/>
                </a:solidFill>
              </a:rPr>
              <a:t> and </a:t>
            </a:r>
            <a:r>
              <a:rPr lang="en-US" altLang="en-US" sz="1800" dirty="0" err="1">
                <a:solidFill>
                  <a:srgbClr val="00B050"/>
                </a:solidFill>
              </a:rPr>
              <a:t>TGbe</a:t>
            </a:r>
            <a:endParaRPr lang="en-US" altLang="en-US" sz="1800" dirty="0">
              <a:solidFill>
                <a:srgbClr val="00B050"/>
              </a:solidFill>
            </a:endParaRPr>
          </a:p>
          <a:p>
            <a:pPr>
              <a:lnSpc>
                <a:spcPct val="80000"/>
              </a:lnSpc>
            </a:pPr>
            <a:r>
              <a:rPr lang="en-US" altLang="en-US" sz="1800" dirty="0">
                <a:solidFill>
                  <a:srgbClr val="00B050"/>
                </a:solidFill>
              </a:rPr>
              <a:t>May 2025 – Initial D1.0 WG Letter ballot </a:t>
            </a:r>
          </a:p>
          <a:p>
            <a:pPr>
              <a:lnSpc>
                <a:spcPct val="80000"/>
              </a:lnSpc>
            </a:pPr>
            <a:r>
              <a:rPr lang="en-US" altLang="en-US" sz="1800" dirty="0">
                <a:solidFill>
                  <a:srgbClr val="0070C0"/>
                </a:solidFill>
              </a:rPr>
              <a:t>May-Nov 2025 – Roll-in </a:t>
            </a:r>
            <a:r>
              <a:rPr lang="en-US" altLang="en-US" sz="1800" dirty="0" err="1">
                <a:solidFill>
                  <a:srgbClr val="0070C0"/>
                </a:solidFill>
              </a:rPr>
              <a:t>TGbf</a:t>
            </a:r>
            <a:r>
              <a:rPr lang="en-US" altLang="en-US" sz="1800" dirty="0">
                <a:solidFill>
                  <a:srgbClr val="0070C0"/>
                </a:solidFill>
              </a:rPr>
              <a:t> and </a:t>
            </a:r>
            <a:r>
              <a:rPr lang="en-US" altLang="en-US" sz="1800" dirty="0" err="1">
                <a:solidFill>
                  <a:srgbClr val="0070C0"/>
                </a:solidFill>
              </a:rPr>
              <a:t>TGbk</a:t>
            </a:r>
            <a:endParaRPr lang="en-US" altLang="en-US" sz="1800" dirty="0">
              <a:solidFill>
                <a:srgbClr val="0070C0"/>
              </a:solidFill>
            </a:endParaRPr>
          </a:p>
          <a:p>
            <a:pPr>
              <a:lnSpc>
                <a:spcPct val="80000"/>
              </a:lnSpc>
            </a:pPr>
            <a:r>
              <a:rPr lang="en-US" altLang="en-US" sz="1800" dirty="0">
                <a:solidFill>
                  <a:srgbClr val="0070C0"/>
                </a:solidFill>
              </a:rPr>
              <a:t>Jan 2026 – D2.0 Recirculation LB </a:t>
            </a:r>
          </a:p>
          <a:p>
            <a:pPr>
              <a:lnSpc>
                <a:spcPct val="80000"/>
              </a:lnSpc>
            </a:pPr>
            <a:r>
              <a:rPr lang="en-US" altLang="en-US" sz="1800" dirty="0">
                <a:solidFill>
                  <a:srgbClr val="0070C0"/>
                </a:solidFill>
              </a:rPr>
              <a:t>Jul 2026 – D3.0 Recirculation </a:t>
            </a:r>
          </a:p>
          <a:p>
            <a:pPr>
              <a:lnSpc>
                <a:spcPct val="80000"/>
              </a:lnSpc>
            </a:pPr>
            <a:r>
              <a:rPr lang="en-US" altLang="en-US" sz="1800" dirty="0">
                <a:solidFill>
                  <a:srgbClr val="0070C0"/>
                </a:solidFill>
              </a:rPr>
              <a:t>Jan 2027 – D4.0 Initial SA Ballot – Roll-in </a:t>
            </a:r>
            <a:r>
              <a:rPr lang="en-US" altLang="en-US" sz="1800" dirty="0" err="1">
                <a:solidFill>
                  <a:srgbClr val="0070C0"/>
                </a:solidFill>
              </a:rPr>
              <a:t>TGbi</a:t>
            </a:r>
            <a:endParaRPr lang="en-US" altLang="en-US" sz="1800" dirty="0">
              <a:solidFill>
                <a:srgbClr val="0070C0"/>
              </a:solidFill>
            </a:endParaRPr>
          </a:p>
          <a:p>
            <a:pPr>
              <a:lnSpc>
                <a:spcPct val="80000"/>
              </a:lnSpc>
            </a:pPr>
            <a:r>
              <a:rPr lang="en-US" altLang="en-US" sz="1800" dirty="0">
                <a:solidFill>
                  <a:srgbClr val="0070C0"/>
                </a:solidFill>
              </a:rPr>
              <a:t>Jul 2027 – D5.0 Recirculation SA Ballot </a:t>
            </a:r>
          </a:p>
          <a:p>
            <a:pPr>
              <a:lnSpc>
                <a:spcPct val="80000"/>
              </a:lnSpc>
            </a:pPr>
            <a:r>
              <a:rPr lang="en-US" altLang="en-US" sz="1800" dirty="0">
                <a:solidFill>
                  <a:srgbClr val="0070C0"/>
                </a:solidFill>
              </a:rPr>
              <a:t>Nov 2027 – D6.0 Recirculation SA Ballot</a:t>
            </a:r>
          </a:p>
          <a:p>
            <a:pPr>
              <a:lnSpc>
                <a:spcPct val="80000"/>
              </a:lnSpc>
            </a:pPr>
            <a:r>
              <a:rPr lang="en-US" altLang="en-US" sz="1800" dirty="0">
                <a:solidFill>
                  <a:srgbClr val="0070C0"/>
                </a:solidFill>
              </a:rPr>
              <a:t>Jan 2028 – D6.0 Recirculation SA Ballot (clean recirculation)</a:t>
            </a:r>
          </a:p>
          <a:p>
            <a:pPr>
              <a:lnSpc>
                <a:spcPct val="80000"/>
              </a:lnSpc>
            </a:pPr>
            <a:r>
              <a:rPr lang="en-US" altLang="en-US" sz="1800" dirty="0">
                <a:solidFill>
                  <a:srgbClr val="0070C0"/>
                </a:solidFill>
              </a:rPr>
              <a:t>Feb 2028 – RevCom/SASB Approval</a:t>
            </a:r>
          </a:p>
        </p:txBody>
      </p:sp>
      <p:sp>
        <p:nvSpPr>
          <p:cNvPr id="4" name="Footer Placeholder 3">
            <a:extLst>
              <a:ext uri="{FF2B5EF4-FFF2-40B4-BE49-F238E27FC236}">
                <a16:creationId xmlns:a16="http://schemas.microsoft.com/office/drawing/2014/main" id="{BD67A11B-D9AD-4B34-B7F2-DF192A8663B0}"/>
              </a:ext>
            </a:extLst>
          </p:cNvPr>
          <p:cNvSpPr>
            <a:spLocks noGrp="1"/>
          </p:cNvSpPr>
          <p:nvPr>
            <p:ph type="ftr" idx="14"/>
          </p:nvPr>
        </p:nvSpPr>
        <p:spPr/>
        <p:txBody>
          <a:bodyPr/>
          <a:lstStyle/>
          <a:p>
            <a:r>
              <a:rPr lang="en-GB"/>
              <a:t>Michael Montemurro, Huawei</a:t>
            </a:r>
            <a:endParaRPr lang="en-GB" dirty="0"/>
          </a:p>
        </p:txBody>
      </p:sp>
      <p:sp>
        <p:nvSpPr>
          <p:cNvPr id="5" name="Slide Number Placeholder 4">
            <a:extLst>
              <a:ext uri="{FF2B5EF4-FFF2-40B4-BE49-F238E27FC236}">
                <a16:creationId xmlns:a16="http://schemas.microsoft.com/office/drawing/2014/main" id="{FDAFE31E-8E13-49AC-A1B6-E5F7F283C6CF}"/>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8" name="Date Placeholder 7">
            <a:extLst>
              <a:ext uri="{FF2B5EF4-FFF2-40B4-BE49-F238E27FC236}">
                <a16:creationId xmlns:a16="http://schemas.microsoft.com/office/drawing/2014/main" id="{DBAC043D-9891-4A65-A5B8-9913F52E2DD9}"/>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786659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8E515-96DA-763A-92F9-06D2B2C3BE1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2780D3F-E060-0E58-966B-2A1DB7840C47}"/>
              </a:ext>
            </a:extLst>
          </p:cNvPr>
          <p:cNvSpPr>
            <a:spLocks noGrp="1"/>
          </p:cNvSpPr>
          <p:nvPr>
            <p:ph idx="1"/>
          </p:nvPr>
        </p:nvSpPr>
        <p:spPr/>
        <p:txBody>
          <a:bodyPr/>
          <a:lstStyle/>
          <a:p>
            <a:pPr marL="0" lvl="0" indent="0">
              <a:buNone/>
              <a:tabLst>
                <a:tab pos="457200" algn="l"/>
              </a:tabLst>
            </a:pPr>
            <a:r>
              <a:rPr lang="en-US" b="1" dirty="0">
                <a:effectLst/>
                <a:latin typeface="Times New Roman" panose="02020603050405020304" pitchFamily="18" charset="0"/>
                <a:ea typeface="Times New Roman" panose="02020603050405020304" pitchFamily="18" charset="0"/>
              </a:rPr>
              <a:t>Instruct the editor to prepare </a:t>
            </a:r>
            <a:r>
              <a:rPr lang="en-US" b="1" dirty="0" err="1">
                <a:effectLst/>
                <a:latin typeface="Times New Roman" panose="02020603050405020304" pitchFamily="18" charset="0"/>
                <a:ea typeface="Times New Roman" panose="02020603050405020304" pitchFamily="18" charset="0"/>
              </a:rPr>
              <a:t>REVmf</a:t>
            </a:r>
            <a:r>
              <a:rPr lang="en-US" b="1" dirty="0">
                <a:effectLst/>
                <a:latin typeface="Times New Roman" panose="02020603050405020304" pitchFamily="18" charset="0"/>
                <a:ea typeface="Times New Roman" panose="02020603050405020304" pitchFamily="18" charset="0"/>
              </a:rPr>
              <a:t> D1.0 and</a:t>
            </a:r>
            <a:endParaRPr lang="en-CA"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US" b="1" dirty="0">
                <a:effectLst/>
                <a:latin typeface="Times New Roman" panose="02020603050405020304" pitchFamily="18" charset="0"/>
                <a:ea typeface="Times New Roman" panose="02020603050405020304" pitchFamily="18" charset="0"/>
              </a:rPr>
              <a:t>Approve at least a 30-day Working Group Technical Letter Ballot </a:t>
            </a:r>
            <a:r>
              <a:rPr lang="en-US" dirty="0">
                <a:latin typeface="Times New Roman" panose="02020603050405020304" pitchFamily="18" charset="0"/>
                <a:ea typeface="Times New Roman" panose="02020603050405020304" pitchFamily="18" charset="0"/>
              </a:rPr>
              <a:t>that will complete no earlier than</a:t>
            </a:r>
            <a:r>
              <a:rPr lang="en-US" b="1" dirty="0">
                <a:effectLst/>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July 25</a:t>
            </a:r>
            <a:r>
              <a:rPr lang="en-US" baseline="30000" dirty="0">
                <a:latin typeface="Times New Roman" panose="02020603050405020304" pitchFamily="18" charset="0"/>
                <a:ea typeface="Times New Roman" panose="02020603050405020304" pitchFamily="18" charset="0"/>
              </a:rPr>
              <a:t>th </a:t>
            </a:r>
            <a:r>
              <a:rPr lang="en-US" dirty="0">
                <a:latin typeface="Times New Roman" panose="02020603050405020304" pitchFamily="18" charset="0"/>
                <a:ea typeface="Times New Roman" panose="02020603050405020304" pitchFamily="18" charset="0"/>
              </a:rPr>
              <a:t>2025, </a:t>
            </a:r>
            <a:r>
              <a:rPr lang="en-US" b="1" dirty="0">
                <a:effectLst/>
                <a:latin typeface="Times New Roman" panose="02020603050405020304" pitchFamily="18" charset="0"/>
                <a:ea typeface="Times New Roman" panose="02020603050405020304" pitchFamily="18" charset="0"/>
              </a:rPr>
              <a:t>asking the question “Should </a:t>
            </a:r>
            <a:r>
              <a:rPr lang="en-US" b="1" dirty="0" err="1">
                <a:effectLst/>
                <a:latin typeface="Times New Roman" panose="02020603050405020304" pitchFamily="18" charset="0"/>
                <a:ea typeface="Times New Roman" panose="02020603050405020304" pitchFamily="18" charset="0"/>
              </a:rPr>
              <a:t>REVmf</a:t>
            </a:r>
            <a:r>
              <a:rPr lang="en-US" b="1" dirty="0">
                <a:effectLst/>
                <a:latin typeface="Times New Roman" panose="02020603050405020304" pitchFamily="18" charset="0"/>
                <a:ea typeface="Times New Roman" panose="02020603050405020304" pitchFamily="18" charset="0"/>
              </a:rPr>
              <a:t> D1.0 be forwarded to SA Ballot?”</a:t>
            </a:r>
          </a:p>
          <a:p>
            <a:pPr marL="0" lvl="0" indent="0">
              <a:buNone/>
              <a:tabLst>
                <a:tab pos="457200" algn="l"/>
              </a:tabLst>
            </a:pPr>
            <a:endParaRPr lang="en-US" dirty="0">
              <a:latin typeface="Times New Roman" panose="02020603050405020304" pitchFamily="18" charset="0"/>
              <a:ea typeface="Times New Roman" panose="02020603050405020304" pitchFamily="18" charset="0"/>
            </a:endParaRPr>
          </a:p>
          <a:p>
            <a:pPr marL="0" lvl="0" indent="0">
              <a:buNone/>
              <a:tabLst>
                <a:tab pos="457200" algn="l"/>
              </a:tabLst>
            </a:pPr>
            <a:r>
              <a:rPr lang="en-US" dirty="0">
                <a:effectLst/>
                <a:latin typeface="Times New Roman" panose="02020603050405020304" pitchFamily="18" charset="0"/>
                <a:ea typeface="Times New Roman" panose="02020603050405020304" pitchFamily="18" charset="0"/>
              </a:rPr>
              <a:t>Note: </a:t>
            </a:r>
            <a:r>
              <a:rPr lang="en-US" dirty="0" err="1">
                <a:effectLst/>
                <a:latin typeface="Times New Roman" panose="02020603050405020304" pitchFamily="18" charset="0"/>
                <a:ea typeface="Times New Roman" panose="02020603050405020304" pitchFamily="18" charset="0"/>
              </a:rPr>
              <a:t>REVmf</a:t>
            </a:r>
            <a:r>
              <a:rPr lang="en-US" dirty="0">
                <a:effectLst/>
                <a:latin typeface="Times New Roman" panose="02020603050405020304" pitchFamily="18" charset="0"/>
                <a:ea typeface="Times New Roman" panose="02020603050405020304" pitchFamily="18" charset="0"/>
              </a:rPr>
              <a:t> D1.0 will include the roll-in of 802.11bh-2024 and 802.11be-2024, and the content identified in approved changes in document 11-24/1925r6. </a:t>
            </a:r>
          </a:p>
          <a:p>
            <a:pPr marL="0" lvl="0" indent="0">
              <a:buNone/>
              <a:tabLst>
                <a:tab pos="457200" algn="l"/>
              </a:tabLst>
            </a:pPr>
            <a:r>
              <a:rPr lang="en-US" dirty="0">
                <a:latin typeface="Times New Roman" panose="02020603050405020304" pitchFamily="18" charset="0"/>
                <a:ea typeface="Times New Roman" panose="02020603050405020304" pitchFamily="18" charset="0"/>
              </a:rPr>
              <a:t>Moved: Stephen McCann</a:t>
            </a:r>
          </a:p>
          <a:p>
            <a:pPr marL="0" lvl="0" indent="0">
              <a:buNone/>
              <a:tabLst>
                <a:tab pos="457200" algn="l"/>
              </a:tabLst>
            </a:pPr>
            <a:r>
              <a:rPr lang="en-US" dirty="0">
                <a:effectLst/>
                <a:latin typeface="Times New Roman" panose="02020603050405020304" pitchFamily="18" charset="0"/>
                <a:ea typeface="Times New Roman" panose="02020603050405020304" pitchFamily="18" charset="0"/>
              </a:rPr>
              <a:t>Second: Jon Rosdahl</a:t>
            </a:r>
          </a:p>
          <a:p>
            <a:pPr marL="0" lvl="0" indent="0">
              <a:buNone/>
              <a:tabLst>
                <a:tab pos="457200" algn="l"/>
              </a:tabLst>
            </a:pPr>
            <a:r>
              <a:rPr lang="en-US" dirty="0">
                <a:latin typeface="Times New Roman" panose="02020603050405020304" pitchFamily="18" charset="0"/>
                <a:ea typeface="Times New Roman" panose="02020603050405020304" pitchFamily="18" charset="0"/>
              </a:rPr>
              <a:t>Results: 20 – Yes; 0 – No; 0 - Abstain. Motion Passes.</a:t>
            </a:r>
            <a:endParaRPr lang="en-CA" dirty="0">
              <a:effectLst/>
              <a:latin typeface="Times New Roman" panose="02020603050405020304" pitchFamily="18" charset="0"/>
              <a:ea typeface="Times New Roman" panose="02020603050405020304" pitchFamily="18" charset="0"/>
            </a:endParaRPr>
          </a:p>
          <a:p>
            <a:pPr marL="0" indent="0">
              <a:buNone/>
            </a:pPr>
            <a:r>
              <a:rPr lang="en-GB" b="1" dirty="0">
                <a:effectLst/>
                <a:latin typeface="Times New Roman" panose="02020603050405020304" pitchFamily="18" charset="0"/>
                <a:ea typeface="Times New Roman" panose="02020603050405020304" pitchFamily="18" charset="0"/>
              </a:rPr>
              <a:t> </a:t>
            </a:r>
            <a:endParaRPr lang="en-CA" dirty="0">
              <a:effectLst/>
              <a:latin typeface="Times New Roman" panose="02020603050405020304" pitchFamily="18" charset="0"/>
              <a:ea typeface="Times New Roman" panose="02020603050405020304" pitchFamily="18" charset="0"/>
            </a:endParaRPr>
          </a:p>
          <a:p>
            <a:pPr marL="0" indent="0">
              <a:lnSpc>
                <a:spcPct val="80000"/>
              </a:lnSpc>
              <a:buNone/>
            </a:pPr>
            <a:endParaRPr lang="en-US" altLang="en-US" sz="2000" dirty="0"/>
          </a:p>
        </p:txBody>
      </p:sp>
      <p:sp>
        <p:nvSpPr>
          <p:cNvPr id="4" name="Title 3">
            <a:extLst>
              <a:ext uri="{FF2B5EF4-FFF2-40B4-BE49-F238E27FC236}">
                <a16:creationId xmlns:a16="http://schemas.microsoft.com/office/drawing/2014/main" id="{908D2BE0-4106-0399-CD89-5B7BF9A465AA}"/>
              </a:ext>
            </a:extLst>
          </p:cNvPr>
          <p:cNvSpPr>
            <a:spLocks noGrp="1"/>
          </p:cNvSpPr>
          <p:nvPr>
            <p:ph type="title"/>
          </p:nvPr>
        </p:nvSpPr>
        <p:spPr/>
        <p:txBody>
          <a:bodyPr/>
          <a:lstStyle/>
          <a:p>
            <a:r>
              <a:rPr lang="en-CA" dirty="0"/>
              <a:t>Initial WG LB Motion</a:t>
            </a:r>
          </a:p>
        </p:txBody>
      </p:sp>
      <p:sp>
        <p:nvSpPr>
          <p:cNvPr id="3" name="Footer Placeholder 2">
            <a:extLst>
              <a:ext uri="{FF2B5EF4-FFF2-40B4-BE49-F238E27FC236}">
                <a16:creationId xmlns:a16="http://schemas.microsoft.com/office/drawing/2014/main" id="{C8E272DD-D853-4149-B39D-F5B4FF3C8BED}"/>
              </a:ext>
            </a:extLst>
          </p:cNvPr>
          <p:cNvSpPr>
            <a:spLocks noGrp="1"/>
          </p:cNvSpPr>
          <p:nvPr>
            <p:ph type="ftr" sz="quarter" idx="11"/>
          </p:nvPr>
        </p:nvSpPr>
        <p:spPr/>
        <p:txBody>
          <a:bodyPr/>
          <a:lstStyle/>
          <a:p>
            <a:pPr>
              <a:defRPr/>
            </a:pPr>
            <a:r>
              <a:rPr lang="en-US"/>
              <a:t>Michael Montemurro, Huawei</a:t>
            </a:r>
            <a:endParaRPr lang="en-US" dirty="0"/>
          </a:p>
        </p:txBody>
      </p:sp>
      <p:sp>
        <p:nvSpPr>
          <p:cNvPr id="7" name="Slide Number Placeholder 6">
            <a:extLst>
              <a:ext uri="{FF2B5EF4-FFF2-40B4-BE49-F238E27FC236}">
                <a16:creationId xmlns:a16="http://schemas.microsoft.com/office/drawing/2014/main" id="{ABC6F36B-FDD9-4333-A642-D2D230064757}"/>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42</a:t>
            </a:fld>
            <a:endParaRPr lang="en-US" dirty="0"/>
          </a:p>
        </p:txBody>
      </p:sp>
      <p:sp>
        <p:nvSpPr>
          <p:cNvPr id="8" name="Date Placeholder 7">
            <a:extLst>
              <a:ext uri="{FF2B5EF4-FFF2-40B4-BE49-F238E27FC236}">
                <a16:creationId xmlns:a16="http://schemas.microsoft.com/office/drawing/2014/main" id="{CF85E3D6-B7B1-4CA3-BAF5-FF5DD0BA00F2}"/>
              </a:ext>
            </a:extLst>
          </p:cNvPr>
          <p:cNvSpPr>
            <a:spLocks noGrp="1"/>
          </p:cNvSpPr>
          <p:nvPr>
            <p:ph type="dt" sz="half" idx="10"/>
          </p:nvPr>
        </p:nvSpPr>
        <p:spPr/>
        <p:txBody>
          <a:bodyPr/>
          <a:lstStyle/>
          <a:p>
            <a:pPr>
              <a:defRPr/>
            </a:pPr>
            <a:r>
              <a:rPr lang="en-US"/>
              <a:t>May 2025</a:t>
            </a:r>
            <a:endParaRPr lang="en-US" dirty="0"/>
          </a:p>
        </p:txBody>
      </p:sp>
    </p:spTree>
    <p:extLst>
      <p:ext uri="{BB962C8B-B14F-4D97-AF65-F5344CB8AC3E}">
        <p14:creationId xmlns:p14="http://schemas.microsoft.com/office/powerpoint/2010/main" val="2726053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2025-05-15</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90C8235D-AF34-4679-9DCF-E428F5673B8A}"/>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2A328D72-E9EF-4016-AD39-58D6109CD4DF}"/>
              </a:ext>
            </a:extLst>
          </p:cNvPr>
          <p:cNvSpPr>
            <a:spLocks noGrp="1"/>
          </p:cNvSpPr>
          <p:nvPr>
            <p:ph type="sldNum" idx="12"/>
          </p:nvPr>
        </p:nvSpPr>
        <p:spPr/>
        <p:txBody>
          <a:bodyPr/>
          <a:lstStyle/>
          <a:p>
            <a:r>
              <a:rPr lang="en-GB"/>
              <a:t>Slide </a:t>
            </a:r>
            <a:fld id="{DE40C9FC-4879-4F20-9ECA-A574A90476B7}" type="slidenum">
              <a:rPr lang="en-GB" smtClean="0"/>
              <a:pPr/>
              <a:t>43</a:t>
            </a:fld>
            <a:endParaRPr lang="en-GB"/>
          </a:p>
        </p:txBody>
      </p:sp>
      <p:sp>
        <p:nvSpPr>
          <p:cNvPr id="5" name="Date Placeholder 4">
            <a:extLst>
              <a:ext uri="{FF2B5EF4-FFF2-40B4-BE49-F238E27FC236}">
                <a16:creationId xmlns:a16="http://schemas.microsoft.com/office/drawing/2014/main" id="{A919CD36-4521-435E-B227-70DE197FB8DF}"/>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3542135413"/>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a:buClr>
                <a:srgbClr val="000000"/>
              </a:buClr>
              <a:buSzPct val="100000"/>
              <a:buFont typeface="Arial"/>
              <a:buChar char="•"/>
            </a:pPr>
            <a:r>
              <a:rPr lang="en-US" b="0" dirty="0"/>
              <a:t>TGbi met 5 times during this interim session.</a:t>
            </a:r>
          </a:p>
          <a:p>
            <a:pPr marL="0" indent="0">
              <a:buClr>
                <a:srgbClr val="000000"/>
              </a:buClr>
              <a:buSzPct val="100000"/>
            </a:pPr>
            <a:endParaRPr lang="en-US" b="0" dirty="0"/>
          </a:p>
          <a:p>
            <a:pPr>
              <a:buClr>
                <a:srgbClr val="000000"/>
              </a:buClr>
              <a:buSzPct val="100000"/>
              <a:buFont typeface="Arial"/>
              <a:buChar char="•"/>
            </a:pPr>
            <a:r>
              <a:rPr lang="en-US" b="0" dirty="0"/>
              <a:t>We continued working through comment resolutions, motioning 383 comment resolutions, with additional comment resolutions reviewed but not yet motioned.</a:t>
            </a:r>
          </a:p>
          <a:p>
            <a:pPr marL="0" indent="0">
              <a:buClr>
                <a:srgbClr val="000000"/>
              </a:buClr>
              <a:buSzPct val="100000"/>
            </a:pPr>
            <a:endParaRPr lang="en-US" b="0" dirty="0"/>
          </a:p>
          <a:p>
            <a:pPr>
              <a:buClr>
                <a:srgbClr val="000000"/>
              </a:buClr>
              <a:buSzPct val="100000"/>
              <a:buFont typeface="Arial"/>
              <a:buChar char="•"/>
            </a:pPr>
            <a:r>
              <a:rPr lang="en-US" b="0" dirty="0"/>
              <a:t>We will have weekly teleconferences between now and the July plenary meeting.</a:t>
            </a:r>
            <a:r>
              <a:rPr lang="en-US" dirty="0"/>
              <a:t> </a:t>
            </a:r>
          </a:p>
          <a:p>
            <a:pPr lvl="2">
              <a:buFont typeface="Arial" panose="020B0604020202020204" pitchFamily="34" charset="0"/>
              <a:buChar char="•"/>
            </a:pPr>
            <a:r>
              <a:rPr lang="en-US" b="0" dirty="0"/>
              <a:t>Wednesday 10:00-12:00 EDT</a:t>
            </a:r>
          </a:p>
          <a:p>
            <a:pPr lvl="2">
              <a:buFont typeface="Arial" panose="020B0604020202020204" pitchFamily="34" charset="0"/>
              <a:buChar char="•"/>
            </a:pPr>
            <a:r>
              <a:rPr lang="en-US" b="0" dirty="0"/>
              <a:t>Dates: May 28, June 4, 18, 25,  July 16, 23</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F90667CD-CD39-4AFC-84E9-46166392A79B}"/>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3C88FD1A-A014-4A8B-ACE7-75D7896BB1B5}"/>
              </a:ext>
            </a:extLst>
          </p:cNvPr>
          <p:cNvSpPr>
            <a:spLocks noGrp="1"/>
          </p:cNvSpPr>
          <p:nvPr>
            <p:ph type="sldNum" idx="12"/>
          </p:nvPr>
        </p:nvSpPr>
        <p:spPr/>
        <p:txBody>
          <a:bodyPr/>
          <a:lstStyle/>
          <a:p>
            <a:r>
              <a:rPr lang="en-GB"/>
              <a:t>Slide </a:t>
            </a:r>
            <a:fld id="{F5D8E26B-7BCF-4D25-9C89-0168A6618F18}" type="slidenum">
              <a:rPr lang="en-GB" smtClean="0"/>
              <a:pPr/>
              <a:t>44</a:t>
            </a:fld>
            <a:endParaRPr lang="en-GB"/>
          </a:p>
        </p:txBody>
      </p:sp>
      <p:sp>
        <p:nvSpPr>
          <p:cNvPr id="4" name="Date Placeholder 3">
            <a:extLst>
              <a:ext uri="{FF2B5EF4-FFF2-40B4-BE49-F238E27FC236}">
                <a16:creationId xmlns:a16="http://schemas.microsoft.com/office/drawing/2014/main" id="{4465D542-E1C5-4593-B697-B378C7371D23}"/>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14567073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6D453-2BD5-4F6C-9E49-288E74466D66}"/>
            </a:ext>
          </a:extLst>
        </p:cNvPr>
        <p:cNvGrpSpPr/>
        <p:nvPr/>
      </p:nvGrpSpPr>
      <p:grpSpPr>
        <a:xfrm>
          <a:off x="0" y="0"/>
          <a:ext cx="0" cy="0"/>
          <a:chOff x="0" y="0"/>
          <a:chExt cx="0" cy="0"/>
        </a:xfrm>
      </p:grpSpPr>
      <p:sp>
        <p:nvSpPr>
          <p:cNvPr id="81" name="Title 1">
            <a:extLst>
              <a:ext uri="{FF2B5EF4-FFF2-40B4-BE49-F238E27FC236}">
                <a16:creationId xmlns:a16="http://schemas.microsoft.com/office/drawing/2014/main" id="{EEA7EA91-93B5-C666-9AAD-4BBE21A7B9F0}"/>
              </a:ext>
            </a:extLst>
          </p:cNvPr>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a:extLst>
              <a:ext uri="{FF2B5EF4-FFF2-40B4-BE49-F238E27FC236}">
                <a16:creationId xmlns:a16="http://schemas.microsoft.com/office/drawing/2014/main" id="{8F2432F9-C94B-84F2-1025-82B7696D880B}"/>
              </a:ext>
            </a:extLst>
          </p:cNvPr>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a:buClr>
                <a:srgbClr val="000000"/>
              </a:buClr>
              <a:buSzPct val="100000"/>
              <a:buFont typeface="Arial"/>
              <a:buChar char="•"/>
            </a:pPr>
            <a:r>
              <a:rPr lang="en-US" b="0" dirty="0"/>
              <a:t>We are requesting a virtual ad hoc in July to help get through our comment collection.</a:t>
            </a:r>
          </a:p>
          <a:p>
            <a:pPr>
              <a:buClr>
                <a:srgbClr val="000000"/>
              </a:buClr>
              <a:buSzPct val="100000"/>
              <a:buFont typeface="Arial"/>
              <a:buChar char="•"/>
            </a:pPr>
            <a:endParaRPr lang="en-US" b="0" dirty="0"/>
          </a:p>
          <a:p>
            <a:pPr>
              <a:buClr>
                <a:srgbClr val="000000"/>
              </a:buClr>
              <a:buSzPct val="100000"/>
              <a:buFont typeface="Arial"/>
              <a:buChar char="•"/>
            </a:pPr>
            <a:r>
              <a:rPr lang="en-US" b="0" dirty="0"/>
              <a:t>Where: Virtual!</a:t>
            </a:r>
          </a:p>
          <a:p>
            <a:pPr>
              <a:buClr>
                <a:srgbClr val="000000"/>
              </a:buClr>
              <a:buSzPct val="100000"/>
              <a:buFont typeface="Arial"/>
              <a:buChar char="•"/>
            </a:pPr>
            <a:r>
              <a:rPr lang="en-US" b="0" dirty="0"/>
              <a:t>When: July 7, 8, 9, 10, 4 hours a day</a:t>
            </a:r>
          </a:p>
          <a:p>
            <a:pPr lvl="2">
              <a:buClr>
                <a:srgbClr val="000000"/>
              </a:buClr>
              <a:buSzPct val="100000"/>
              <a:buFont typeface="Arial"/>
              <a:buChar char="•"/>
            </a:pPr>
            <a:r>
              <a:rPr lang="en-US" b="0" dirty="0"/>
              <a:t>8am EDT – 12:15pm EDT</a:t>
            </a:r>
          </a:p>
          <a:p>
            <a:pPr>
              <a:buClr>
                <a:srgbClr val="000000"/>
              </a:buClr>
              <a:buSzPct val="100000"/>
              <a:buFont typeface="Arial"/>
              <a:buChar char="•"/>
            </a:pPr>
            <a:r>
              <a:rPr lang="en-US" b="0" dirty="0"/>
              <a:t>What: Comment resolution</a:t>
            </a:r>
          </a:p>
          <a:p>
            <a:pPr>
              <a:buClr>
                <a:srgbClr val="000000"/>
              </a:buClr>
              <a:buSzPct val="100000"/>
              <a:buFont typeface="Arial"/>
              <a:buChar char="•"/>
            </a:pPr>
            <a:endParaRPr lang="en-US" b="0" dirty="0"/>
          </a:p>
          <a:p>
            <a:pPr>
              <a:buClr>
                <a:srgbClr val="000000"/>
              </a:buClr>
              <a:buSzPct val="100000"/>
              <a:buFont typeface="Arial"/>
              <a:buChar char="•"/>
            </a:pPr>
            <a:r>
              <a:rPr lang="en-US" b="0" dirty="0"/>
              <a:t>Note that we will follow our teleconference practices in these ad hoc sessions with straw polls to gauge support for submissions. We will motion the accumulated comment resolutions in the July Plenary.</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FBBE9233-A5AF-4EBD-BCDC-8287FB055C73}"/>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BB48EE87-8813-4066-8054-0C2AC73B9DF1}"/>
              </a:ext>
            </a:extLst>
          </p:cNvPr>
          <p:cNvSpPr>
            <a:spLocks noGrp="1"/>
          </p:cNvSpPr>
          <p:nvPr>
            <p:ph type="sldNum" idx="12"/>
          </p:nvPr>
        </p:nvSpPr>
        <p:spPr/>
        <p:txBody>
          <a:bodyPr/>
          <a:lstStyle/>
          <a:p>
            <a:r>
              <a:rPr lang="en-GB"/>
              <a:t>Slide </a:t>
            </a:r>
            <a:fld id="{F5D8E26B-7BCF-4D25-9C89-0168A6618F18}" type="slidenum">
              <a:rPr lang="en-GB" smtClean="0"/>
              <a:pPr/>
              <a:t>45</a:t>
            </a:fld>
            <a:endParaRPr lang="en-GB"/>
          </a:p>
        </p:txBody>
      </p:sp>
      <p:sp>
        <p:nvSpPr>
          <p:cNvPr id="4" name="Date Placeholder 3">
            <a:extLst>
              <a:ext uri="{FF2B5EF4-FFF2-40B4-BE49-F238E27FC236}">
                <a16:creationId xmlns:a16="http://schemas.microsoft.com/office/drawing/2014/main" id="{BA195841-1452-47ED-AF19-8135040CBF7C}"/>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2592286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 – Small change </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a:t>
            </a:r>
            <a:r>
              <a:rPr lang="en-US" dirty="0">
                <a:solidFill>
                  <a:schemeClr val="tx1"/>
                </a:solidFill>
              </a:rPr>
              <a:t>May 2024</a:t>
            </a:r>
          </a:p>
          <a:p>
            <a:r>
              <a:rPr lang="en-US" dirty="0">
                <a:solidFill>
                  <a:schemeClr val="tx1"/>
                </a:solidFill>
              </a:rPr>
              <a:t>LB initial:   						January 2025</a:t>
            </a:r>
          </a:p>
          <a:p>
            <a:r>
              <a:rPr lang="en-US" dirty="0">
                <a:solidFill>
                  <a:schemeClr val="tx1"/>
                </a:solidFill>
              </a:rPr>
              <a:t>LB re-circ:  						</a:t>
            </a:r>
            <a:r>
              <a:rPr lang="en-US" dirty="0">
                <a:solidFill>
                  <a:srgbClr val="FF0000"/>
                </a:solidFill>
              </a:rPr>
              <a:t>August 2025 </a:t>
            </a:r>
          </a:p>
          <a:p>
            <a:r>
              <a:rPr lang="en-US" dirty="0">
                <a:solidFill>
                  <a:schemeClr val="tx1"/>
                </a:solidFill>
              </a:rPr>
              <a:t>MDR: 							</a:t>
            </a:r>
            <a:r>
              <a:rPr lang="en-US" dirty="0">
                <a:solidFill>
                  <a:srgbClr val="FF0000"/>
                </a:solidFill>
              </a:rPr>
              <a:t>August 2025</a:t>
            </a:r>
          </a:p>
          <a:p>
            <a:r>
              <a:rPr lang="en-US" dirty="0">
                <a:solidFill>
                  <a:schemeClr val="tx1"/>
                </a:solidFill>
              </a:rPr>
              <a:t>Ballot Pool: 						</a:t>
            </a:r>
            <a:r>
              <a:rPr lang="en-US" dirty="0">
                <a:solidFill>
                  <a:srgbClr val="FF0000"/>
                </a:solidFill>
              </a:rPr>
              <a:t>September 2025</a:t>
            </a:r>
          </a:p>
          <a:p>
            <a:r>
              <a:rPr lang="en-US" dirty="0">
                <a:solidFill>
                  <a:schemeClr val="tx1"/>
                </a:solidFill>
              </a:rPr>
              <a:t>SA ballot: 						January 2026</a:t>
            </a:r>
          </a:p>
          <a:p>
            <a:r>
              <a:rPr lang="en-US" dirty="0">
                <a:solidFill>
                  <a:schemeClr val="tx1"/>
                </a:solidFill>
              </a:rPr>
              <a:t>SA re-circ: 						March 2026 </a:t>
            </a:r>
          </a:p>
          <a:p>
            <a:r>
              <a:rPr lang="en-US" dirty="0">
                <a:solidFill>
                  <a:schemeClr val="tx1"/>
                </a:solidFill>
              </a:rPr>
              <a:t>802.11/LMSC approval: 			May 2026</a:t>
            </a:r>
          </a:p>
          <a:p>
            <a:r>
              <a:rPr lang="en-US" dirty="0">
                <a:solidFill>
                  <a:schemeClr val="tx1"/>
                </a:solidFill>
              </a:rPr>
              <a:t>RevCom/SASB approval: 		July 2026</a:t>
            </a:r>
          </a:p>
          <a:p>
            <a:endParaRPr lang="en-US" dirty="0"/>
          </a:p>
        </p:txBody>
      </p:sp>
      <p:sp>
        <p:nvSpPr>
          <p:cNvPr id="2" name="TextBox 1">
            <a:extLst>
              <a:ext uri="{FF2B5EF4-FFF2-40B4-BE49-F238E27FC236}">
                <a16:creationId xmlns:a16="http://schemas.microsoft.com/office/drawing/2014/main" id="{4218CBCB-91CA-59BD-F051-4FC13FDEDF47}"/>
              </a:ext>
            </a:extLst>
          </p:cNvPr>
          <p:cNvSpPr txBox="1"/>
          <p:nvPr/>
        </p:nvSpPr>
        <p:spPr>
          <a:xfrm>
            <a:off x="8295525" y="2644171"/>
            <a:ext cx="3370177"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49262"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Times New Roman"/>
              </a:rPr>
              <a:t>Because the July plenary ends in August, we can’t start our re-circ until later in August.</a:t>
            </a:r>
          </a:p>
        </p:txBody>
      </p:sp>
      <p:sp>
        <p:nvSpPr>
          <p:cNvPr id="5" name="Footer Placeholder 4">
            <a:extLst>
              <a:ext uri="{FF2B5EF4-FFF2-40B4-BE49-F238E27FC236}">
                <a16:creationId xmlns:a16="http://schemas.microsoft.com/office/drawing/2014/main" id="{E1EDA8E7-5B01-4DDC-B6C0-E033D265D05D}"/>
              </a:ext>
            </a:extLst>
          </p:cNvPr>
          <p:cNvSpPr>
            <a:spLocks noGrp="1"/>
          </p:cNvSpPr>
          <p:nvPr>
            <p:ph type="ftr" idx="14"/>
          </p:nvPr>
        </p:nvSpPr>
        <p:spPr/>
        <p:txBody>
          <a:bodyPr/>
          <a:lstStyle/>
          <a:p>
            <a:r>
              <a:rPr lang="en-GB"/>
              <a:t>Carol Ansley, Cox</a:t>
            </a:r>
            <a:endParaRPr lang="en-GB" dirty="0"/>
          </a:p>
        </p:txBody>
      </p:sp>
      <p:sp>
        <p:nvSpPr>
          <p:cNvPr id="6" name="Slide Number Placeholder 5">
            <a:extLst>
              <a:ext uri="{FF2B5EF4-FFF2-40B4-BE49-F238E27FC236}">
                <a16:creationId xmlns:a16="http://schemas.microsoft.com/office/drawing/2014/main" id="{6D8C632D-D58F-4C89-8B31-392E8B573A92}"/>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7" name="Date Placeholder 6">
            <a:extLst>
              <a:ext uri="{FF2B5EF4-FFF2-40B4-BE49-F238E27FC236}">
                <a16:creationId xmlns:a16="http://schemas.microsoft.com/office/drawing/2014/main" id="{59CB5D74-7493-4C9F-A040-AE5FDE49B658}"/>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3855715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TGbn May Closing Report</a:t>
            </a:r>
            <a:endParaRPr lang="en-US" dirty="0">
              <a:solidFill>
                <a:schemeClr val="tx1"/>
              </a:solidFill>
            </a:endParaRPr>
          </a:p>
        </p:txBody>
      </p:sp>
      <p:sp>
        <p:nvSpPr>
          <p:cNvPr id="6" name="Slide Number Placeholder 5">
            <a:extLst>
              <a:ext uri="{FF2B5EF4-FFF2-40B4-BE49-F238E27FC236}">
                <a16:creationId xmlns:a16="http://schemas.microsoft.com/office/drawing/2014/main" id="{476724DD-4485-4EB3-930C-0A4154AA8D2F}"/>
              </a:ext>
            </a:extLst>
          </p:cNvPr>
          <p:cNvSpPr>
            <a:spLocks noGrp="1"/>
          </p:cNvSpPr>
          <p:nvPr>
            <p:ph type="sldNum" idx="12"/>
          </p:nvPr>
        </p:nvSpPr>
        <p:spPr/>
        <p:txBody>
          <a:bodyPr/>
          <a:lstStyle/>
          <a:p>
            <a:r>
              <a:rPr lang="en-GB"/>
              <a:t>Slide </a:t>
            </a:r>
            <a:fld id="{DE40C9FC-4879-4F20-9ECA-A574A90476B7}" type="slidenum">
              <a:rPr lang="en-GB" smtClean="0"/>
              <a:pPr/>
              <a:t>47</a:t>
            </a:fld>
            <a:endParaRPr lang="en-GB"/>
          </a:p>
        </p:txBody>
      </p:sp>
      <p:sp>
        <p:nvSpPr>
          <p:cNvPr id="5" name="Footer Placeholder 4">
            <a:extLst>
              <a:ext uri="{FF2B5EF4-FFF2-40B4-BE49-F238E27FC236}">
                <a16:creationId xmlns:a16="http://schemas.microsoft.com/office/drawing/2014/main" id="{1106131F-7E17-4A3F-827A-9D98E6264FA1}"/>
              </a:ext>
            </a:extLst>
          </p:cNvPr>
          <p:cNvSpPr>
            <a:spLocks noGrp="1"/>
          </p:cNvSpPr>
          <p:nvPr>
            <p:ph type="ftr" idx="14"/>
          </p:nvPr>
        </p:nvSpPr>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C16D5A45-F10E-4C6F-A5CB-7B4E64C2D9FE}"/>
              </a:ext>
            </a:extLst>
          </p:cNvPr>
          <p:cNvSpPr>
            <a:spLocks noGrp="1"/>
          </p:cNvSpPr>
          <p:nvPr>
            <p:ph type="dt" idx="15"/>
          </p:nvPr>
        </p:nvSpPr>
        <p:spPr/>
        <p:txBody>
          <a:bodyPr/>
          <a:lstStyle/>
          <a:p>
            <a:r>
              <a:rPr lang="en-US" dirty="0"/>
              <a:t>May 2025</a:t>
            </a:r>
            <a:endParaRPr lang="en-GB" dirty="0"/>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2025-05-15</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nvPr>
        </p:nvGraphicFramePr>
        <p:xfrm>
          <a:off x="1816100" y="2681288"/>
          <a:ext cx="8442325" cy="2466975"/>
        </p:xfrm>
        <a:graphic>
          <a:graphicData uri="http://schemas.openxmlformats.org/presentationml/2006/ole">
            <mc:AlternateContent xmlns:mc="http://schemas.openxmlformats.org/markup-compatibility/2006">
              <mc:Choice xmlns:v="urn:schemas-microsoft-com:vml" Requires="v">
                <p:oleObj spid="_x0000_s15366" name="Document" r:id="rId3" imgW="8560435" imgH="2514961" progId="Word.Document.8">
                  <p:embed/>
                </p:oleObj>
              </mc:Choice>
              <mc:Fallback>
                <p:oleObj name="Document" r:id="rId3" imgW="8560435" imgH="2514961"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4"/>
                      <a:srcRect/>
                      <a:stretch>
                        <a:fillRect/>
                      </a:stretch>
                    </p:blipFill>
                    <p:spPr bwMode="auto">
                      <a:xfrm>
                        <a:off x="1816100" y="2681288"/>
                        <a:ext cx="8442325" cy="2466975"/>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extLst>
      <p:ext uri="{BB962C8B-B14F-4D97-AF65-F5344CB8AC3E}">
        <p14:creationId xmlns:p14="http://schemas.microsoft.com/office/powerpoint/2010/main" val="41346856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solidFill>
                  <a:schemeClr val="tx1"/>
                </a:solidFill>
              </a:rPr>
              <a:t>TGbn (Ultra High Reliability)</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676401"/>
            <a:ext cx="10361084" cy="4799014"/>
          </a:xfrm>
        </p:spPr>
        <p:txBody>
          <a:bodyPr/>
          <a:lstStyle/>
          <a:p>
            <a:pPr>
              <a:buFont typeface="Arial" panose="020B0604020202020204" pitchFamily="34" charset="0"/>
              <a:buChar char="•"/>
            </a:pPr>
            <a:r>
              <a:rPr lang="en-US" sz="1800" dirty="0"/>
              <a:t>TGbn had scheduled </a:t>
            </a:r>
            <a:r>
              <a:rPr lang="en-US" sz="1800" dirty="0">
                <a:solidFill>
                  <a:schemeClr val="tx1"/>
                </a:solidFill>
              </a:rPr>
              <a:t>11</a:t>
            </a:r>
            <a:r>
              <a:rPr lang="en-US" sz="1800" dirty="0"/>
              <a:t> slots during the May interim</a:t>
            </a:r>
          </a:p>
          <a:p>
            <a:pPr marL="800100" lvl="1" indent="-342900">
              <a:buFont typeface="Arial" panose="020B0604020202020204" pitchFamily="34" charset="0"/>
              <a:buChar char="•"/>
            </a:pPr>
            <a:r>
              <a:rPr lang="en-US" sz="1600" dirty="0"/>
              <a:t>Discussed proposed draft texts (PDTs), comment resolution (CR) docs</a:t>
            </a:r>
          </a:p>
          <a:p>
            <a:pPr marL="1200150" lvl="2" indent="-342900">
              <a:buFont typeface="Arial" panose="020B0604020202020204" pitchFamily="34" charset="0"/>
              <a:buChar char="•"/>
            </a:pPr>
            <a:r>
              <a:rPr lang="en-US" sz="1400" dirty="0">
                <a:solidFill>
                  <a:schemeClr val="tx1"/>
                </a:solidFill>
              </a:rPr>
              <a:t>Resolved around 1300 comments from CC50</a:t>
            </a:r>
          </a:p>
          <a:p>
            <a:pPr marL="800100" lvl="1" indent="-342900">
              <a:buFont typeface="Arial" panose="020B0604020202020204" pitchFamily="34" charset="0"/>
              <a:buChar char="•"/>
            </a:pPr>
            <a:r>
              <a:rPr lang="en-US" sz="1600" dirty="0"/>
              <a:t>Approved over 45 motions that added additional concepts to the TGbn SFD, and spec text to the latest TGbn draft</a:t>
            </a:r>
          </a:p>
          <a:p>
            <a:pPr marL="800100" lvl="1" indent="-342900">
              <a:buFont typeface="Arial" panose="020B0604020202020204" pitchFamily="34" charset="0"/>
              <a:buChar char="•"/>
            </a:pPr>
            <a:r>
              <a:rPr lang="en-US" sz="1600" dirty="0"/>
              <a:t>Ran a motion to approve the creation of TGbn D1.0 and initiate a WG letter ballot which did not go well.</a:t>
            </a:r>
          </a:p>
          <a:p>
            <a:pPr marL="1200150" lvl="2" indent="-342900">
              <a:buFont typeface="Arial" panose="020B0604020202020204" pitchFamily="34" charset="0"/>
              <a:buChar char="•"/>
            </a:pPr>
            <a:r>
              <a:rPr lang="en-US" sz="1600" dirty="0"/>
              <a:t>Instructed the TGbn Editor to create TGbn D0.3  </a:t>
            </a:r>
          </a:p>
          <a:p>
            <a:pPr marL="800100" lvl="1" indent="-342900">
              <a:buFont typeface="Arial" panose="020B0604020202020204" pitchFamily="34" charset="0"/>
              <a:buChar char="•"/>
            </a:pPr>
            <a:r>
              <a:rPr lang="en-US" sz="1600" dirty="0"/>
              <a:t>Planning a TGbn MAC/PHY ad-hoc (mixed mode) meeting in San Diego, CA, USA between 10-12 Sept. 2025</a:t>
            </a:r>
          </a:p>
          <a:p>
            <a:pPr>
              <a:buFont typeface="Arial" panose="020B0604020202020204" pitchFamily="34" charset="0"/>
              <a:buChar char="•"/>
            </a:pPr>
            <a:r>
              <a:rPr lang="en-US" sz="1800" dirty="0"/>
              <a:t>Agenda is available in </a:t>
            </a:r>
            <a:r>
              <a:rPr lang="en-US" sz="1800" dirty="0">
                <a:solidFill>
                  <a:schemeClr val="tx1"/>
                </a:solidFill>
                <a:hlinkClick r:id="rId3"/>
              </a:rPr>
              <a:t>11-25/0568r14</a:t>
            </a:r>
            <a:r>
              <a:rPr lang="en-US" sz="1800" dirty="0">
                <a:solidFill>
                  <a:schemeClr val="tx1"/>
                </a:solidFill>
              </a:rPr>
              <a:t>, </a:t>
            </a:r>
          </a:p>
          <a:p>
            <a:pPr>
              <a:buFont typeface="Arial" panose="020B0604020202020204" pitchFamily="34" charset="0"/>
              <a:buChar char="•"/>
            </a:pPr>
            <a:r>
              <a:rPr lang="en-US" sz="1800" dirty="0">
                <a:solidFill>
                  <a:schemeClr val="tx1"/>
                </a:solidFill>
              </a:rPr>
              <a:t>Motions are </a:t>
            </a:r>
            <a:r>
              <a:rPr lang="en-US" sz="1800" dirty="0"/>
              <a:t>available in </a:t>
            </a:r>
            <a:r>
              <a:rPr lang="en-US" sz="1800" dirty="0">
                <a:hlinkClick r:id="rId4"/>
              </a:rPr>
              <a:t>11-25/0014r22</a:t>
            </a:r>
            <a:r>
              <a:rPr lang="en-US" sz="1800" dirty="0"/>
              <a:t>.</a:t>
            </a:r>
            <a:endParaRPr lang="en-US" sz="1800" dirty="0">
              <a:solidFill>
                <a:srgbClr val="FF0000"/>
              </a:solidFill>
            </a:endParaRPr>
          </a:p>
          <a:p>
            <a:pPr>
              <a:buFont typeface="Arial" panose="020B0604020202020204" pitchFamily="34" charset="0"/>
              <a:buChar char="•"/>
            </a:pPr>
            <a:r>
              <a:rPr lang="en-US" sz="1800" dirty="0"/>
              <a:t>Goals for July 2025: </a:t>
            </a:r>
          </a:p>
          <a:p>
            <a:pPr lvl="1">
              <a:buFont typeface="Arial" panose="020B0604020202020204" pitchFamily="34" charset="0"/>
              <a:buChar char="•"/>
            </a:pPr>
            <a:r>
              <a:rPr lang="en-US" sz="1600" dirty="0"/>
              <a:t>Continue resolving comments from CC50</a:t>
            </a:r>
          </a:p>
          <a:p>
            <a:pPr lvl="1">
              <a:buFont typeface="Arial" panose="020B0604020202020204" pitchFamily="34" charset="0"/>
              <a:buChar char="•"/>
            </a:pPr>
            <a:r>
              <a:rPr lang="en-US" sz="1600" dirty="0"/>
              <a:t>Complete inclusion of PDTs to TGbn draft</a:t>
            </a:r>
          </a:p>
          <a:p>
            <a:pPr lvl="1">
              <a:buFont typeface="Arial" panose="020B0604020202020204" pitchFamily="34" charset="0"/>
              <a:buChar char="•"/>
            </a:pPr>
            <a:r>
              <a:rPr lang="en-US" sz="1600" dirty="0"/>
              <a:t>Target approving delivery of TGbn D1.0</a:t>
            </a:r>
          </a:p>
        </p:txBody>
      </p:sp>
      <p:sp>
        <p:nvSpPr>
          <p:cNvPr id="4" name="Slide Number Placeholder 3">
            <a:extLst>
              <a:ext uri="{FF2B5EF4-FFF2-40B4-BE49-F238E27FC236}">
                <a16:creationId xmlns:a16="http://schemas.microsoft.com/office/drawing/2014/main" id="{3871601A-E80F-434B-A97D-F320083E6E3A}"/>
              </a:ext>
            </a:extLst>
          </p:cNvPr>
          <p:cNvSpPr>
            <a:spLocks noGrp="1"/>
          </p:cNvSpPr>
          <p:nvPr>
            <p:ph type="sldNum" idx="12"/>
          </p:nvPr>
        </p:nvSpPr>
        <p:spPr>
          <a:xfrm>
            <a:off x="5793318" y="6475414"/>
            <a:ext cx="704849" cy="363537"/>
          </a:xfrm>
        </p:spPr>
        <p:txBody>
          <a:bodyPr/>
          <a:lstStyle/>
          <a:p>
            <a:r>
              <a:rPr lang="en-GB" dirty="0"/>
              <a:t>Slide </a:t>
            </a:r>
            <a:fld id="{440F5867-744E-4AA6-B0ED-4C44D2DFBB7B}" type="slidenum">
              <a:rPr lang="en-GB" smtClean="0"/>
              <a:pPr/>
              <a:t>48</a:t>
            </a:fld>
            <a:endParaRPr lang="en-GB" dirty="0"/>
          </a:p>
        </p:txBody>
      </p:sp>
      <p:sp>
        <p:nvSpPr>
          <p:cNvPr id="5" name="Footer Placeholder 4">
            <a:extLst>
              <a:ext uri="{FF2B5EF4-FFF2-40B4-BE49-F238E27FC236}">
                <a16:creationId xmlns:a16="http://schemas.microsoft.com/office/drawing/2014/main" id="{2C7159C5-3E2B-41FA-9D49-BA4DCFB9A882}"/>
              </a:ext>
            </a:extLst>
          </p:cNvPr>
          <p:cNvSpPr>
            <a:spLocks noGrp="1"/>
          </p:cNvSpPr>
          <p:nvPr>
            <p:ph type="ftr" idx="14"/>
          </p:nvPr>
        </p:nvSpPr>
        <p:spPr>
          <a:xfrm>
            <a:off x="7143757" y="6475414"/>
            <a:ext cx="4246027" cy="180975"/>
          </a:xfrm>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21C99AD-073C-44E2-9ED3-C4B1C975F366}"/>
              </a:ext>
            </a:extLst>
          </p:cNvPr>
          <p:cNvSpPr>
            <a:spLocks noGrp="1"/>
          </p:cNvSpPr>
          <p:nvPr>
            <p:ph type="dt" idx="15"/>
          </p:nvPr>
        </p:nvSpPr>
        <p:spPr>
          <a:xfrm>
            <a:off x="929217" y="333375"/>
            <a:ext cx="2499764" cy="273050"/>
          </a:xfrm>
        </p:spPr>
        <p:txBody>
          <a:bodyPr/>
          <a:lstStyle/>
          <a:p>
            <a:r>
              <a:rPr lang="en-US" dirty="0"/>
              <a:t>May 2025</a:t>
            </a:r>
            <a:endParaRPr lang="en-GB" dirty="0"/>
          </a:p>
        </p:txBody>
      </p:sp>
    </p:spTree>
    <p:extLst>
      <p:ext uri="{BB962C8B-B14F-4D97-AF65-F5344CB8AC3E}">
        <p14:creationId xmlns:p14="http://schemas.microsoft.com/office/powerpoint/2010/main" val="20331991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solidFill>
                  <a:schemeClr val="tx1"/>
                </a:solidFill>
              </a:rPr>
              <a:t>Teleconference Plan</a:t>
            </a:r>
          </a:p>
        </p:txBody>
      </p:sp>
      <p:sp>
        <p:nvSpPr>
          <p:cNvPr id="11" name="Content Placeholder 10">
            <a:extLst>
              <a:ext uri="{FF2B5EF4-FFF2-40B4-BE49-F238E27FC236}">
                <a16:creationId xmlns:a16="http://schemas.microsoft.com/office/drawing/2014/main" id="{C945E25D-E1EE-4DE9-246C-B083D8BE58B6}"/>
              </a:ext>
            </a:extLst>
          </p:cNvPr>
          <p:cNvSpPr>
            <a:spLocks noGrp="1"/>
          </p:cNvSpPr>
          <p:nvPr>
            <p:ph idx="1"/>
          </p:nvPr>
        </p:nvSpPr>
        <p:spPr>
          <a:xfrm>
            <a:off x="914401" y="1751014"/>
            <a:ext cx="10361084" cy="4724401"/>
          </a:xfrm>
        </p:spPr>
        <p:txBody>
          <a:bodyPr/>
          <a:lstStyle/>
          <a:p>
            <a:pPr marL="342900" marR="0" lvl="0" indent="-342900">
              <a:spcBef>
                <a:spcPts val="0"/>
              </a:spcBef>
              <a:spcAft>
                <a:spcPts val="1200"/>
              </a:spcAft>
              <a:buFont typeface="Times New Roman" panose="02020603050405020304" pitchFamily="18" charset="0"/>
              <a:buChar char="-"/>
            </a:pPr>
            <a:r>
              <a:rPr lang="en-US" sz="800" b="1" dirty="0">
                <a:solidFill>
                  <a:srgbClr val="FF0000"/>
                </a:solidFill>
                <a:effectLst/>
                <a:highlight>
                  <a:srgbClr val="00FFFF"/>
                </a:highlight>
                <a:latin typeface="Times New Roman" panose="02020603050405020304" pitchFamily="18" charset="0"/>
                <a:ea typeface="Times New Roman" panose="02020603050405020304" pitchFamily="18" charset="0"/>
              </a:rPr>
              <a:t>May 19-23 				(Monday-Friday) 						 	Holiday</a:t>
            </a:r>
            <a:endParaRPr lang="en-US" sz="8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May 26 				(Monday)				 –</a:t>
            </a:r>
            <a:r>
              <a:rPr lang="en-US" sz="800" dirty="0">
                <a:solidFill>
                  <a:schemeClr val="tx1"/>
                </a:solidFill>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MAC 				19:00-21:00 ET</a:t>
            </a:r>
            <a:endParaRPr lang="en-US" sz="8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May 29 				(Thursday) 		 	–  Joint	 </a:t>
            </a:r>
            <a:r>
              <a:rPr lang="en-GB" sz="800" b="1" dirty="0">
                <a:solidFill>
                  <a:schemeClr val="tx1"/>
                </a:solidFill>
                <a:effectLst/>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June 02 				(Monday)				 –</a:t>
            </a:r>
            <a:r>
              <a:rPr lang="en-US" sz="800" dirty="0">
                <a:solidFill>
                  <a:schemeClr val="tx1"/>
                </a:solidFill>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MAC				19:00-21:00 ET</a:t>
            </a:r>
            <a:endParaRPr lang="en-US" sz="8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June 05 				(Thursday) 		 	 – MAC	 </a:t>
            </a:r>
            <a:r>
              <a:rPr lang="en-GB" sz="800" b="1" dirty="0">
                <a:solidFill>
                  <a:schemeClr val="tx1"/>
                </a:solidFill>
                <a:effectLst/>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June 09 				(Monday)				 –</a:t>
            </a:r>
            <a:r>
              <a:rPr lang="en-US" sz="800" dirty="0">
                <a:solidFill>
                  <a:schemeClr val="tx1"/>
                </a:solidFill>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MAC				19:00-21:00 ET</a:t>
            </a:r>
            <a:endParaRPr lang="en-US" sz="8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June 12 				(Thursday) 		 	 – Joint	 </a:t>
            </a:r>
            <a:r>
              <a:rPr lang="en-GB" sz="800" b="1" dirty="0">
                <a:solidFill>
                  <a:schemeClr val="tx1"/>
                </a:solidFill>
                <a:effectLst/>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June 16 				(Monday)			 	–</a:t>
            </a:r>
            <a:r>
              <a:rPr lang="en-US" sz="800" dirty="0">
                <a:solidFill>
                  <a:schemeClr val="tx1"/>
                </a:solidFill>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MAC				19:00-21:00 ET</a:t>
            </a:r>
            <a:endParaRPr lang="en-US" sz="8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June 19				(Thursday) 		 	–  MAC 	</a:t>
            </a:r>
            <a:r>
              <a:rPr lang="en-GB" sz="800" b="1" dirty="0">
                <a:solidFill>
                  <a:schemeClr val="tx1"/>
                </a:solidFill>
                <a:effectLst/>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June 23 				(Monday)			 	–</a:t>
            </a:r>
            <a:r>
              <a:rPr lang="en-US" sz="800" dirty="0">
                <a:solidFill>
                  <a:schemeClr val="tx1"/>
                </a:solidFill>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MAC				19:00-21:00 ET</a:t>
            </a:r>
            <a:endParaRPr lang="en-US" sz="8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June 26 				(Thursday) 		 	 – Joint*	 </a:t>
            </a:r>
            <a:r>
              <a:rPr lang="en-GB" sz="800" b="1" dirty="0">
                <a:solidFill>
                  <a:schemeClr val="tx1"/>
                </a:solidFill>
                <a:effectLst/>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June 30 				(Monday)				 –</a:t>
            </a:r>
            <a:r>
              <a:rPr lang="en-US" sz="800" dirty="0">
                <a:solidFill>
                  <a:schemeClr val="tx1"/>
                </a:solidFill>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MAC				19:00-21:00 ET</a:t>
            </a:r>
            <a:endParaRPr lang="en-US" sz="8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800" dirty="0">
                <a:solidFill>
                  <a:schemeClr val="tx1"/>
                </a:solidFill>
                <a:latin typeface="Times New Roman" panose="02020603050405020304" pitchFamily="18" charset="0"/>
                <a:ea typeface="Times New Roman" panose="02020603050405020304" pitchFamily="18" charset="0"/>
              </a:rPr>
              <a:t>July</a:t>
            </a:r>
            <a:r>
              <a:rPr lang="en-US" sz="800" b="1" dirty="0">
                <a:solidFill>
                  <a:schemeClr val="tx1"/>
                </a:solidFill>
                <a:effectLst/>
                <a:latin typeface="Times New Roman" panose="02020603050405020304" pitchFamily="18" charset="0"/>
                <a:ea typeface="Times New Roman" panose="02020603050405020304" pitchFamily="18" charset="0"/>
              </a:rPr>
              <a:t> 03 				(Thursday)			 –</a:t>
            </a:r>
            <a:r>
              <a:rPr lang="en-US" sz="800" dirty="0">
                <a:solidFill>
                  <a:schemeClr val="tx1"/>
                </a:solidFill>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MAC				10:00-12:00 ET</a:t>
            </a:r>
            <a:endParaRPr lang="en-US" sz="8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July 07 				(Monday)				 –</a:t>
            </a:r>
            <a:r>
              <a:rPr lang="en-US" sz="800" dirty="0">
                <a:solidFill>
                  <a:schemeClr val="tx1"/>
                </a:solidFill>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MAC				19:00-21:00 ET</a:t>
            </a:r>
            <a:endParaRPr lang="en-US" sz="8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800" dirty="0">
                <a:solidFill>
                  <a:schemeClr val="tx1"/>
                </a:solidFill>
                <a:latin typeface="Times New Roman" panose="02020603050405020304" pitchFamily="18" charset="0"/>
                <a:ea typeface="Times New Roman" panose="02020603050405020304" pitchFamily="18" charset="0"/>
              </a:rPr>
              <a:t>July</a:t>
            </a:r>
            <a:r>
              <a:rPr lang="en-US" sz="800" b="1" dirty="0">
                <a:solidFill>
                  <a:schemeClr val="tx1"/>
                </a:solidFill>
                <a:effectLst/>
                <a:latin typeface="Times New Roman" panose="02020603050405020304" pitchFamily="18" charset="0"/>
                <a:ea typeface="Times New Roman" panose="02020603050405020304" pitchFamily="18" charset="0"/>
              </a:rPr>
              <a:t> 10 				 (Thursday) 		 	– Joint*	</a:t>
            </a:r>
            <a:r>
              <a:rPr lang="en-GB" sz="800" b="1" dirty="0">
                <a:solidFill>
                  <a:schemeClr val="tx1"/>
                </a:solidFill>
                <a:effectLst/>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10:00-12:00 ET </a:t>
            </a:r>
          </a:p>
          <a:p>
            <a:pPr>
              <a:spcBef>
                <a:spcPts val="0"/>
              </a:spcBef>
              <a:spcAft>
                <a:spcPts val="1200"/>
              </a:spcAft>
              <a:buFont typeface="Times New Roman" panose="02020603050405020304" pitchFamily="18" charset="0"/>
              <a:buChar char="-"/>
            </a:pPr>
            <a:r>
              <a:rPr lang="en-US" sz="800" b="1" dirty="0">
                <a:solidFill>
                  <a:srgbClr val="FF0000"/>
                </a:solidFill>
                <a:effectLst/>
                <a:highlight>
                  <a:srgbClr val="00FFFF"/>
                </a:highlight>
                <a:latin typeface="Times New Roman" panose="02020603050405020304" pitchFamily="18" charset="0"/>
                <a:ea typeface="Times New Roman" panose="02020603050405020304" pitchFamily="18" charset="0"/>
              </a:rPr>
              <a:t>July 14-18				(Monday-Friday) 							Holiday</a:t>
            </a:r>
            <a:endParaRPr lang="en-US" sz="8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0" indent="0">
              <a:spcBef>
                <a:spcPts val="0"/>
              </a:spcBef>
              <a:spcAft>
                <a:spcPts val="1200"/>
              </a:spcAft>
            </a:pPr>
            <a:r>
              <a:rPr lang="en-US" sz="700" b="0" dirty="0">
                <a:solidFill>
                  <a:schemeClr val="tx1"/>
                </a:solidFill>
                <a:latin typeface="Times New Roman" panose="02020603050405020304" pitchFamily="18" charset="0"/>
                <a:ea typeface="Times New Roman" panose="02020603050405020304" pitchFamily="18" charset="0"/>
              </a:rPr>
              <a:t>* TGbn joint session during which there can be motions, subject to WG chair approval and with 10-day advanced notice. PHY ad-hoc session to be announced 10 days in advance.</a:t>
            </a:r>
            <a:endParaRPr lang="en-US" sz="700" dirty="0"/>
          </a:p>
        </p:txBody>
      </p:sp>
      <p:sp>
        <p:nvSpPr>
          <p:cNvPr id="4" name="Slide Number Placeholder 3">
            <a:extLst>
              <a:ext uri="{FF2B5EF4-FFF2-40B4-BE49-F238E27FC236}">
                <a16:creationId xmlns:a16="http://schemas.microsoft.com/office/drawing/2014/main" id="{6A52FC8E-3F2C-4E2E-ABD1-7DF4A6D163B1}"/>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49</a:t>
            </a:fld>
            <a:endParaRPr lang="en-GB" dirty="0"/>
          </a:p>
        </p:txBody>
      </p:sp>
      <p:sp>
        <p:nvSpPr>
          <p:cNvPr id="5" name="Footer Placeholder 4">
            <a:extLst>
              <a:ext uri="{FF2B5EF4-FFF2-40B4-BE49-F238E27FC236}">
                <a16:creationId xmlns:a16="http://schemas.microsoft.com/office/drawing/2014/main" id="{20806CAB-098F-4FA4-874C-F09858EA0A1B}"/>
              </a:ext>
            </a:extLst>
          </p:cNvPr>
          <p:cNvSpPr>
            <a:spLocks noGrp="1"/>
          </p:cNvSpPr>
          <p:nvPr>
            <p:ph type="ftr" idx="14"/>
          </p:nvPr>
        </p:nvSpPr>
        <p:spPr>
          <a:xfrm>
            <a:off x="7143757" y="6475414"/>
            <a:ext cx="4246027" cy="180975"/>
          </a:xfrm>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5D496B-D904-44CD-879F-8DF7E1D59DD1}"/>
              </a:ext>
            </a:extLst>
          </p:cNvPr>
          <p:cNvSpPr>
            <a:spLocks noGrp="1"/>
          </p:cNvSpPr>
          <p:nvPr>
            <p:ph type="dt" idx="15"/>
          </p:nvPr>
        </p:nvSpPr>
        <p:spPr>
          <a:xfrm>
            <a:off x="929217" y="333375"/>
            <a:ext cx="2499764" cy="273050"/>
          </a:xfrm>
        </p:spPr>
        <p:txBody>
          <a:bodyPr/>
          <a:lstStyle/>
          <a:p>
            <a:r>
              <a:rPr lang="en-US" dirty="0"/>
              <a:t>May 2025</a:t>
            </a:r>
            <a:endParaRPr lang="en-GB" dirty="0"/>
          </a:p>
        </p:txBody>
      </p:sp>
    </p:spTree>
    <p:extLst>
      <p:ext uri="{BB962C8B-B14F-4D97-AF65-F5344CB8AC3E}">
        <p14:creationId xmlns:p14="http://schemas.microsoft.com/office/powerpoint/2010/main" val="3928206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A5BBE-E560-C57C-CC55-0A2D607EF396}"/>
              </a:ext>
            </a:extLst>
          </p:cNvPr>
          <p:cNvSpPr>
            <a:spLocks noGrp="1"/>
          </p:cNvSpPr>
          <p:nvPr>
            <p:ph type="title"/>
          </p:nvPr>
        </p:nvSpPr>
        <p:spPr/>
        <p:txBody>
          <a:bodyPr/>
          <a:lstStyle/>
          <a:p>
            <a:r>
              <a:rPr lang="en-US" dirty="0"/>
              <a:t>M4.1.7 Telecon attendance (March to May)</a:t>
            </a:r>
          </a:p>
        </p:txBody>
      </p:sp>
      <p:sp>
        <p:nvSpPr>
          <p:cNvPr id="4" name="Date Placeholder 3">
            <a:extLst>
              <a:ext uri="{FF2B5EF4-FFF2-40B4-BE49-F238E27FC236}">
                <a16:creationId xmlns:a16="http://schemas.microsoft.com/office/drawing/2014/main" id="{C1E4CB1C-435A-FD71-187E-B231003492E0}"/>
              </a:ext>
            </a:extLst>
          </p:cNvPr>
          <p:cNvSpPr>
            <a:spLocks noGrp="1"/>
          </p:cNvSpPr>
          <p:nvPr>
            <p:ph type="dt" sz="half" idx="10"/>
          </p:nvPr>
        </p:nvSpPr>
        <p:spPr/>
        <p:txBody>
          <a:bodyPr/>
          <a:lstStyle/>
          <a:p>
            <a:pPr>
              <a:defRPr/>
            </a:pPr>
            <a:r>
              <a:rPr lang="en-US"/>
              <a:t>May 2025</a:t>
            </a:r>
          </a:p>
        </p:txBody>
      </p:sp>
      <p:sp>
        <p:nvSpPr>
          <p:cNvPr id="5" name="Footer Placeholder 4">
            <a:extLst>
              <a:ext uri="{FF2B5EF4-FFF2-40B4-BE49-F238E27FC236}">
                <a16:creationId xmlns:a16="http://schemas.microsoft.com/office/drawing/2014/main" id="{4BF34D4A-8B2D-A2D4-DF88-71B65ECBD4B5}"/>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0F604BE6-60DF-651E-78CC-EECEC6F949D5}"/>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9" name="Content Placeholder 8">
            <a:extLst>
              <a:ext uri="{FF2B5EF4-FFF2-40B4-BE49-F238E27FC236}">
                <a16:creationId xmlns:a16="http://schemas.microsoft.com/office/drawing/2014/main" id="{0CA7C8F6-C182-8DCF-AFF7-63BC1B9BD559}"/>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752600" y="1447800"/>
            <a:ext cx="8949266" cy="5033963"/>
          </a:xfrm>
        </p:spPr>
      </p:pic>
      <p:sp>
        <p:nvSpPr>
          <p:cNvPr id="7" name="Date Placeholder 6">
            <a:extLst>
              <a:ext uri="{FF2B5EF4-FFF2-40B4-BE49-F238E27FC236}">
                <a16:creationId xmlns:a16="http://schemas.microsoft.com/office/drawing/2014/main" id="{5BAAA853-5839-4EB7-940D-1154FDDEA1A8}"/>
              </a:ext>
            </a:extLst>
          </p:cNvPr>
          <p:cNvSpPr>
            <a:spLocks noGrp="1"/>
          </p:cNvSpPr>
          <p:nvPr>
            <p:ph type="dt" idx="15"/>
          </p:nvPr>
        </p:nvSpPr>
        <p:spPr>
          <a:xfrm>
            <a:off x="929217" y="333375"/>
            <a:ext cx="2499764" cy="273050"/>
          </a:xfrm>
        </p:spPr>
        <p:txBody>
          <a:bodyPr/>
          <a:lstStyle/>
          <a:p>
            <a:r>
              <a:rPr lang="en-US" dirty="0"/>
              <a:t>May 2025</a:t>
            </a:r>
            <a:endParaRPr lang="en-GB" dirty="0"/>
          </a:p>
        </p:txBody>
      </p:sp>
      <p:sp>
        <p:nvSpPr>
          <p:cNvPr id="8" name="Footer Placeholder 1">
            <a:extLst>
              <a:ext uri="{FF2B5EF4-FFF2-40B4-BE49-F238E27FC236}">
                <a16:creationId xmlns:a16="http://schemas.microsoft.com/office/drawing/2014/main" id="{321726B4-DC64-40E5-A624-8AE1E7170691}"/>
              </a:ext>
            </a:extLst>
          </p:cNvPr>
          <p:cNvSpPr>
            <a:spLocks noGrp="1"/>
          </p:cNvSpPr>
          <p:nvPr>
            <p:ph type="ftr" idx="14"/>
          </p:nvPr>
        </p:nvSpPr>
        <p:spPr>
          <a:xfrm>
            <a:off x="7143757" y="6475414"/>
            <a:ext cx="4246027" cy="180975"/>
          </a:xfrm>
        </p:spPr>
        <p:txBody>
          <a:bodyPr/>
          <a:lstStyle/>
          <a:p>
            <a:r>
              <a:rPr lang="en-GB" dirty="0"/>
              <a:t>Robert Stacey, Intel</a:t>
            </a:r>
          </a:p>
        </p:txBody>
      </p:sp>
    </p:spTree>
    <p:extLst>
      <p:ext uri="{BB962C8B-B14F-4D97-AF65-F5344CB8AC3E}">
        <p14:creationId xmlns:p14="http://schemas.microsoft.com/office/powerpoint/2010/main" val="36921090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a:xfrm>
            <a:off x="914401" y="685801"/>
            <a:ext cx="10361084" cy="1065213"/>
          </a:xfrm>
        </p:spPr>
        <p:txBody>
          <a:bodyPr/>
          <a:lstStyle/>
          <a:p>
            <a:r>
              <a:rPr lang="en-US" dirty="0">
                <a:solidFill>
                  <a:schemeClr val="tx1"/>
                </a:solidFill>
              </a:rPr>
              <a:t>TGbn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113213"/>
          </a:xfrm>
        </p:spPr>
        <p:txBody>
          <a:bodyPr/>
          <a:lstStyle/>
          <a:p>
            <a:pPr marL="800100" lvl="1" indent="-342900">
              <a:buFont typeface="Arial" panose="020B0604020202020204" pitchFamily="34" charset="0"/>
              <a:buChar char="•"/>
            </a:pPr>
            <a:r>
              <a:rPr lang="en-US" altLang="en-US" b="1" dirty="0">
                <a:highlight>
                  <a:srgbClr val="00FF00"/>
                </a:highlight>
              </a:rPr>
              <a:t>PAR approved												July  2023</a:t>
            </a:r>
          </a:p>
          <a:p>
            <a:pPr marL="800100" lvl="1" indent="-342900">
              <a:buFont typeface="Arial" panose="020B0604020202020204" pitchFamily="34" charset="0"/>
              <a:buChar char="•"/>
            </a:pPr>
            <a:r>
              <a:rPr lang="en-US" altLang="en-US" b="1" dirty="0">
                <a:highlight>
                  <a:srgbClr val="00FF00"/>
                </a:highlight>
              </a:rPr>
              <a:t>First TG meeting												Nov  2023</a:t>
            </a:r>
          </a:p>
          <a:p>
            <a:pPr marL="800100" lvl="1" indent="-342900">
              <a:buFont typeface="Arial" panose="020B0604020202020204" pitchFamily="34" charset="0"/>
              <a:buChar char="•"/>
            </a:pPr>
            <a:r>
              <a:rPr lang="en-US" altLang="en-US" b="1" dirty="0">
                <a:highlight>
                  <a:srgbClr val="00FF00"/>
                </a:highlight>
              </a:rPr>
              <a:t>D0.1 														Jan   2025</a:t>
            </a:r>
          </a:p>
          <a:p>
            <a:pPr marL="800100" lvl="1" indent="-342900">
              <a:buFont typeface="Arial" panose="020B0604020202020204" pitchFamily="34" charset="0"/>
              <a:buChar char="•"/>
            </a:pPr>
            <a:r>
              <a:rPr lang="en-US" altLang="en-US" b="1" dirty="0">
                <a:highlight>
                  <a:srgbClr val="FFFF00"/>
                </a:highlight>
              </a:rPr>
              <a:t>D1.0 Letter Ballot											July  2025</a:t>
            </a:r>
          </a:p>
          <a:p>
            <a:pPr marL="800100" lvl="1" indent="-342900">
              <a:buFont typeface="Arial" panose="020B0604020202020204" pitchFamily="34" charset="0"/>
              <a:buChar char="•"/>
            </a:pPr>
            <a:r>
              <a:rPr lang="en-US" altLang="en-US" b="1" dirty="0"/>
              <a:t>D2.0 LB 														May  2026</a:t>
            </a:r>
          </a:p>
          <a:p>
            <a:pPr marL="800100" lvl="1" indent="-342900">
              <a:buFont typeface="Arial" panose="020B0604020202020204" pitchFamily="34" charset="0"/>
              <a:buChar char="•"/>
            </a:pPr>
            <a:r>
              <a:rPr lang="en-US" altLang="en-US" b="1" dirty="0"/>
              <a:t>D3.0 LB 														Jan   2027</a:t>
            </a:r>
          </a:p>
          <a:p>
            <a:pPr marL="800100" lvl="1" indent="-342900">
              <a:buFont typeface="Arial" panose="020B0604020202020204" pitchFamily="34" charset="0"/>
              <a:buChar char="•"/>
            </a:pPr>
            <a:r>
              <a:rPr lang="en-US" altLang="en-US" b="1" dirty="0"/>
              <a:t>Initial SA ballot (D4.0)										May  2027</a:t>
            </a:r>
          </a:p>
          <a:p>
            <a:pPr marL="800100" lvl="1" indent="-342900">
              <a:buFont typeface="Arial" panose="020B0604020202020204" pitchFamily="34" charset="0"/>
              <a:buChar char="•"/>
            </a:pPr>
            <a:r>
              <a:rPr lang="en-US" altLang="en-US" b="1" dirty="0"/>
              <a:t>Final 802.11 WG approval									Mar  2028</a:t>
            </a:r>
          </a:p>
          <a:p>
            <a:pPr marL="800100" lvl="1" indent="-342900">
              <a:buFont typeface="Arial" panose="020B0604020202020204" pitchFamily="34" charset="0"/>
              <a:buChar char="•"/>
            </a:pPr>
            <a:r>
              <a:rPr lang="en-US" altLang="en-US" b="1" dirty="0"/>
              <a:t>802 EC approval												Mar  2028</a:t>
            </a:r>
          </a:p>
          <a:p>
            <a:pPr marL="800100" lvl="1" indent="-342900">
              <a:buFont typeface="Arial" panose="020B0604020202020204" pitchFamily="34" charset="0"/>
              <a:buChar char="•"/>
            </a:pPr>
            <a:r>
              <a:rPr lang="en-US" altLang="en-US" b="1" dirty="0"/>
              <a:t>RevCom and SASB approval									May  2028</a:t>
            </a:r>
            <a:r>
              <a:rPr lang="en-US" altLang="en-US" dirty="0"/>
              <a:t>	</a:t>
            </a:r>
            <a:endParaRPr lang="en-US" dirty="0"/>
          </a:p>
          <a:p>
            <a:pPr>
              <a:buFont typeface="Arial" panose="020B0604020202020204" pitchFamily="34" charset="0"/>
              <a:buChar char="•"/>
            </a:pPr>
            <a:endParaRPr lang="en-US" altLang="en-US" dirty="0"/>
          </a:p>
        </p:txBody>
      </p:sp>
      <p:sp>
        <p:nvSpPr>
          <p:cNvPr id="4" name="Slide Number Placeholder 3">
            <a:extLst>
              <a:ext uri="{FF2B5EF4-FFF2-40B4-BE49-F238E27FC236}">
                <a16:creationId xmlns:a16="http://schemas.microsoft.com/office/drawing/2014/main" id="{CDB8C72F-053F-4C6A-87D6-FD63EEEC0CA3}"/>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50</a:t>
            </a:fld>
            <a:endParaRPr lang="en-GB" dirty="0"/>
          </a:p>
        </p:txBody>
      </p:sp>
      <p:sp>
        <p:nvSpPr>
          <p:cNvPr id="5" name="Footer Placeholder 4">
            <a:extLst>
              <a:ext uri="{FF2B5EF4-FFF2-40B4-BE49-F238E27FC236}">
                <a16:creationId xmlns:a16="http://schemas.microsoft.com/office/drawing/2014/main" id="{DB4CA25A-C649-4BB9-B766-914E296AD4EC}"/>
              </a:ext>
            </a:extLst>
          </p:cNvPr>
          <p:cNvSpPr>
            <a:spLocks noGrp="1"/>
          </p:cNvSpPr>
          <p:nvPr>
            <p:ph type="ftr" idx="14"/>
          </p:nvPr>
        </p:nvSpPr>
        <p:spPr>
          <a:xfrm>
            <a:off x="7143757" y="6475414"/>
            <a:ext cx="4246027" cy="180975"/>
          </a:xfrm>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7CA8F6-235B-46DD-B9A4-FA889CDAD8A2}"/>
              </a:ext>
            </a:extLst>
          </p:cNvPr>
          <p:cNvSpPr>
            <a:spLocks noGrp="1"/>
          </p:cNvSpPr>
          <p:nvPr>
            <p:ph type="dt" idx="15"/>
          </p:nvPr>
        </p:nvSpPr>
        <p:spPr>
          <a:xfrm>
            <a:off x="929217" y="333375"/>
            <a:ext cx="2499764" cy="273050"/>
          </a:xfrm>
        </p:spPr>
        <p:txBody>
          <a:bodyPr/>
          <a:lstStyle/>
          <a:p>
            <a:r>
              <a:rPr lang="en-US"/>
              <a:t>May </a:t>
            </a:r>
            <a:r>
              <a:rPr lang="en-US" dirty="0"/>
              <a:t>2025</a:t>
            </a:r>
            <a:endParaRPr lang="en-GB" dirty="0"/>
          </a:p>
        </p:txBody>
      </p:sp>
    </p:spTree>
    <p:extLst>
      <p:ext uri="{BB962C8B-B14F-4D97-AF65-F5344CB8AC3E}">
        <p14:creationId xmlns:p14="http://schemas.microsoft.com/office/powerpoint/2010/main" val="78093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May 2025 Interim </a:t>
            </a:r>
            <a:br>
              <a:rPr lang="en-US" altLang="zh-CN" sz="3200" dirty="0">
                <a:solidFill>
                  <a:srgbClr val="0000FF"/>
                </a:solidFill>
                <a:latin typeface="Arial Black" panose="020B0A04020102020204" pitchFamily="34" charset="0"/>
              </a:rPr>
            </a:br>
            <a:r>
              <a:rPr lang="en-US" altLang="zh-CN" sz="3200" dirty="0" err="1">
                <a:solidFill>
                  <a:srgbClr val="0000FF"/>
                </a:solidFill>
                <a:latin typeface="Arial Black" panose="020B0A04020102020204" pitchFamily="34" charset="0"/>
              </a:rPr>
              <a:t>TGbp</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Elected Vice Chairs: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Rakesh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Taori</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(Infineon)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a:latin typeface="Arial" panose="020B0604020202020204" pitchFamily="34" charset="0"/>
              </a:rPr>
              <a:t>Sebastian Max (Ericsson)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rPr>
              <a:t>		</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Tech Editor:	</a:t>
            </a:r>
            <a:r>
              <a:rPr kumimoji="0" lang="en-US" altLang="en-US" sz="2000" b="1" u="none" strike="noStrike" kern="0" cap="none" spc="0" normalizeH="0" baseline="0" noProof="0" dirty="0" err="1">
                <a:ln>
                  <a:noFill/>
                </a:ln>
                <a:solidFill>
                  <a:schemeClr val="tx1"/>
                </a:solidFill>
                <a:effectLst/>
                <a:uLnTx/>
                <a:uFillTx/>
                <a:latin typeface="Arial" panose="020B0604020202020204" pitchFamily="34" charset="0"/>
              </a:rPr>
              <a:t>Yinan</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Qi (OPPO)</a:t>
            </a:r>
          </a:p>
        </p:txBody>
      </p:sp>
      <p:sp>
        <p:nvSpPr>
          <p:cNvPr id="2" name="Footer Placeholder 1">
            <a:extLst>
              <a:ext uri="{FF2B5EF4-FFF2-40B4-BE49-F238E27FC236}">
                <a16:creationId xmlns:a16="http://schemas.microsoft.com/office/drawing/2014/main" id="{6B075AA4-25EE-4CBF-8B4F-571DC999806A}"/>
              </a:ext>
            </a:extLst>
          </p:cNvPr>
          <p:cNvSpPr>
            <a:spLocks noGrp="1"/>
          </p:cNvSpPr>
          <p:nvPr>
            <p:ph type="ftr" idx="11"/>
          </p:nvPr>
        </p:nvSpPr>
        <p:spPr/>
        <p:txBody>
          <a:bodyPr/>
          <a:lstStyle/>
          <a:p>
            <a:r>
              <a:rPr lang="en-GB"/>
              <a:t>Bo Sun, Sanechips</a:t>
            </a:r>
          </a:p>
        </p:txBody>
      </p:sp>
      <p:sp>
        <p:nvSpPr>
          <p:cNvPr id="3" name="Slide Number Placeholder 2">
            <a:extLst>
              <a:ext uri="{FF2B5EF4-FFF2-40B4-BE49-F238E27FC236}">
                <a16:creationId xmlns:a16="http://schemas.microsoft.com/office/drawing/2014/main" id="{8315B9B2-037D-4719-A96D-B7A0C6E6AF4B}"/>
              </a:ext>
            </a:extLst>
          </p:cNvPr>
          <p:cNvSpPr>
            <a:spLocks noGrp="1"/>
          </p:cNvSpPr>
          <p:nvPr>
            <p:ph type="sldNum" idx="12"/>
          </p:nvPr>
        </p:nvSpPr>
        <p:spPr/>
        <p:txBody>
          <a:bodyPr/>
          <a:lstStyle/>
          <a:p>
            <a:r>
              <a:rPr lang="en-GB"/>
              <a:t>Slide </a:t>
            </a:r>
            <a:fld id="{06B781AF-4CCF-49B0-A572-DE54FBE5D942}" type="slidenum">
              <a:rPr lang="en-GB" smtClean="0"/>
              <a:pPr/>
              <a:t>51</a:t>
            </a:fld>
            <a:endParaRPr lang="en-GB"/>
          </a:p>
        </p:txBody>
      </p:sp>
      <p:sp>
        <p:nvSpPr>
          <p:cNvPr id="4" name="Date Placeholder 3">
            <a:extLst>
              <a:ext uri="{FF2B5EF4-FFF2-40B4-BE49-F238E27FC236}">
                <a16:creationId xmlns:a16="http://schemas.microsoft.com/office/drawing/2014/main" id="{4751E600-DC2A-4853-B93D-39EC233194C9}"/>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15337733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67500" lnSpcReduction="20000"/>
          </a:bodyPr>
          <a:lstStyle/>
          <a:p>
            <a:pPr>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8 </a:t>
            </a:r>
            <a:r>
              <a:rPr lang="en-GB" altLang="en-US" b="0" dirty="0" err="1">
                <a:latin typeface="Calibri" panose="020F0502020204030204" pitchFamily="34" charset="0"/>
                <a:ea typeface="Calibri" panose="020F0502020204030204" pitchFamily="34" charset="0"/>
                <a:cs typeface="Calibri" panose="020F0502020204030204" pitchFamily="34" charset="0"/>
              </a:rPr>
              <a:t>TGbp</a:t>
            </a:r>
            <a:r>
              <a:rPr lang="en-GB" altLang="en-US" b="0" dirty="0">
                <a:latin typeface="Calibri" panose="020F0502020204030204" pitchFamily="34" charset="0"/>
                <a:ea typeface="Calibri" panose="020F0502020204030204" pitchFamily="34" charset="0"/>
                <a:cs typeface="Calibri" panose="020F0502020204030204" pitchFamily="34" charset="0"/>
              </a:rPr>
              <a:t> meetings were planned and held during </a:t>
            </a:r>
            <a:r>
              <a:rPr lang="en-US" altLang="en-US" b="0" dirty="0">
                <a:latin typeface="Calibri" panose="020F0502020204030204" pitchFamily="34" charset="0"/>
                <a:ea typeface="Calibri" panose="020F0502020204030204" pitchFamily="34" charset="0"/>
                <a:cs typeface="Calibri" panose="020F0502020204030204" pitchFamily="34" charset="0"/>
              </a:rPr>
              <a:t>May interim </a:t>
            </a:r>
            <a:r>
              <a:rPr lang="en-GB" altLang="en-US" b="0" dirty="0">
                <a:latin typeface="Calibri" panose="020F0502020204030204" pitchFamily="34" charset="0"/>
                <a:ea typeface="Calibri" panose="020F0502020204030204" pitchFamily="34" charset="0"/>
                <a:cs typeface="Calibri" panose="020F0502020204030204" pitchFamily="34" charset="0"/>
              </a:rPr>
              <a:t>session, with the agenda include in the latest revision of </a:t>
            </a:r>
            <a:r>
              <a:rPr lang="en-GB" altLang="en-US" i="1" dirty="0">
                <a:latin typeface="Calibri" panose="020F0502020204030204" pitchFamily="34" charset="0"/>
                <a:ea typeface="Calibri" panose="020F0502020204030204" pitchFamily="34" charset="0"/>
                <a:cs typeface="Calibri" panose="020F0502020204030204" pitchFamily="34" charset="0"/>
              </a:rPr>
              <a:t>11-25/0611r7</a:t>
            </a:r>
            <a:r>
              <a:rPr lang="en-GB" altLang="en-US" b="0" dirty="0">
                <a:latin typeface="Calibri" panose="020F0502020204030204" pitchFamily="34" charset="0"/>
                <a:ea typeface="Calibri" panose="020F0502020204030204" pitchFamily="34" charset="0"/>
                <a:cs typeface="Calibri" panose="020F0502020204030204" pitchFamily="34" charset="0"/>
              </a:rPr>
              <a:t>.</a:t>
            </a:r>
          </a:p>
          <a:p>
            <a:pPr lvl="0">
              <a:lnSpc>
                <a:spcPct val="120000"/>
              </a:lnSpc>
              <a:buFont typeface="Arial" panose="020B0604020202020204" pitchFamily="34" charset="0"/>
              <a:buChar char="•"/>
            </a:pPr>
            <a:r>
              <a:rPr lang="en-GB" altLang="en-US" b="0" dirty="0" err="1">
                <a:latin typeface="Calibri" panose="020F0502020204030204" pitchFamily="34" charset="0"/>
                <a:ea typeface="Calibri" panose="020F0502020204030204" pitchFamily="34" charset="0"/>
                <a:cs typeface="Calibri" panose="020F0502020204030204" pitchFamily="34" charset="0"/>
              </a:rPr>
              <a:t>TGbp</a:t>
            </a:r>
            <a:r>
              <a:rPr lang="en-GB" altLang="en-US" b="0" dirty="0">
                <a:latin typeface="Calibri" panose="020F0502020204030204" pitchFamily="34" charset="0"/>
                <a:ea typeface="Calibri" panose="020F0502020204030204" pitchFamily="34" charset="0"/>
                <a:cs typeface="Calibri" panose="020F0502020204030204" pitchFamily="34" charset="0"/>
              </a:rPr>
              <a:t> approved the updated SFD documents incorporating approved motions in Mar 2025.</a:t>
            </a:r>
          </a:p>
          <a:p>
            <a:pPr>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Totally </a:t>
            </a:r>
            <a:r>
              <a:rPr lang="en-GB" altLang="en-US" dirty="0">
                <a:latin typeface="Calibri" panose="020F0502020204030204" pitchFamily="34" charset="0"/>
                <a:ea typeface="Calibri" panose="020F0502020204030204" pitchFamily="34" charset="0"/>
                <a:cs typeface="Calibri" panose="020F0502020204030204" pitchFamily="34" charset="0"/>
              </a:rPr>
              <a:t>33 </a:t>
            </a:r>
            <a:r>
              <a:rPr lang="en-GB" altLang="en-US" b="0" dirty="0">
                <a:latin typeface="Calibri" panose="020F0502020204030204" pitchFamily="34" charset="0"/>
                <a:ea typeface="Calibri" panose="020F0502020204030204" pitchFamily="34" charset="0"/>
                <a:cs typeface="Calibri" panose="020F0502020204030204" pitchFamily="34" charset="0"/>
              </a:rPr>
              <a:t>tech contributions were presented and discussed, on PHY/MAC solutions, Wireless Power Transmission and security.</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Lots of technical Motions for SFD were approved as captured in 11-25/0611r7.</a:t>
            </a:r>
          </a:p>
          <a:p>
            <a:pPr lvl="1">
              <a:lnSpc>
                <a:spcPct val="120000"/>
              </a:lnSpc>
              <a:buFont typeface="Arial" panose="020B0604020202020204" pitchFamily="34" charset="0"/>
              <a:buChar char="•"/>
            </a:pPr>
            <a:r>
              <a:rPr lang="en-GB" altLang="en-US" dirty="0">
                <a:latin typeface="Calibri" panose="020F0502020204030204" pitchFamily="34" charset="0"/>
                <a:ea typeface="Calibri" panose="020F0502020204030204" pitchFamily="34" charset="0"/>
                <a:cs typeface="Calibri" panose="020F0502020204030204" pitchFamily="34" charset="0"/>
              </a:rPr>
              <a:t>Consensus on duty-cycle, power-save, security, sync field design, S1G communication, </a:t>
            </a:r>
            <a:r>
              <a:rPr lang="en-GB" altLang="en-US" b="0" dirty="0">
                <a:latin typeface="Calibri" panose="020F0502020204030204" pitchFamily="34" charset="0"/>
                <a:ea typeface="Calibri" panose="020F0502020204030204" pitchFamily="34" charset="0"/>
                <a:cs typeface="Calibri" panose="020F0502020204030204" pitchFamily="34" charset="0"/>
              </a:rPr>
              <a:t>channel access, WPT </a:t>
            </a:r>
            <a:r>
              <a:rPr lang="en-GB" altLang="en-US" dirty="0">
                <a:latin typeface="Calibri" panose="020F0502020204030204" pitchFamily="34" charset="0"/>
                <a:ea typeface="Calibri" panose="020F0502020204030204" pitchFamily="34" charset="0"/>
                <a:cs typeface="Calibri" panose="020F0502020204030204" pitchFamily="34" charset="0"/>
              </a:rPr>
              <a:t>design, chip duration, </a:t>
            </a:r>
            <a:r>
              <a:rPr lang="en-GB" altLang="en-US" b="0" dirty="0">
                <a:latin typeface="Calibri" panose="020F0502020204030204" pitchFamily="34" charset="0"/>
                <a:ea typeface="Calibri" panose="020F0502020204030204" pitchFamily="34" charset="0"/>
                <a:cs typeface="Calibri" panose="020F0502020204030204" pitchFamily="34" charset="0"/>
              </a:rPr>
              <a:t>etc.</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The 11bp timeline was unchanged.</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3 teleconferences were planned after May interim session.</a:t>
            </a:r>
          </a:p>
          <a:p>
            <a:pPr marL="457200" lvl="1" indent="0"/>
            <a:endParaRPr lang="en-US" altLang="en-GB" dirty="0"/>
          </a:p>
          <a:p>
            <a:pPr marL="57150" indent="0"/>
            <a:r>
              <a:rPr lang="en-US" altLang="en-GB" dirty="0">
                <a:latin typeface="Calibri" panose="020F0502020204030204" pitchFamily="34" charset="0"/>
                <a:ea typeface="Calibri" panose="020F0502020204030204" pitchFamily="34" charset="0"/>
                <a:cs typeface="Calibri" panose="020F0502020204030204" pitchFamily="34" charset="0"/>
              </a:rPr>
              <a:t>Goal of future </a:t>
            </a:r>
            <a:r>
              <a:rPr lang="en-US" altLang="en-GB" dirty="0" err="1">
                <a:latin typeface="Calibri" panose="020F0502020204030204" pitchFamily="34" charset="0"/>
                <a:ea typeface="Calibri" panose="020F0502020204030204" pitchFamily="34" charset="0"/>
                <a:cs typeface="Calibri" panose="020F0502020204030204" pitchFamily="34" charset="0"/>
              </a:rPr>
              <a:t>TGbp</a:t>
            </a:r>
            <a:r>
              <a:rPr lang="en-US" altLang="en-GB" dirty="0">
                <a:latin typeface="Calibri" panose="020F0502020204030204" pitchFamily="34" charset="0"/>
                <a:ea typeface="Calibri" panose="020F0502020204030204" pitchFamily="34" charset="0"/>
                <a:cs typeface="Calibri" panose="020F0502020204030204" pitchFamily="34" charset="0"/>
              </a:rPr>
              <a:t> work: </a:t>
            </a:r>
          </a:p>
          <a:p>
            <a:pPr lvl="1">
              <a:buFont typeface="Arial" panose="020B0604020202020204" pitchFamily="34" charset="0"/>
              <a:buChar char="•"/>
            </a:pPr>
            <a:r>
              <a:rPr lang="en-US" altLang="en-GB" sz="2100" b="0" dirty="0">
                <a:latin typeface="Calibri" panose="020F0502020204030204" pitchFamily="34" charset="0"/>
                <a:ea typeface="Calibri" panose="020F0502020204030204" pitchFamily="34" charset="0"/>
                <a:cs typeface="Calibri" panose="020F0502020204030204" pitchFamily="34" charset="0"/>
              </a:rPr>
              <a:t>Continue developing FRD and SFD based on consensus</a:t>
            </a:r>
          </a:p>
          <a:p>
            <a:pPr lvl="1">
              <a:buFont typeface="Arial" panose="020B0604020202020204" pitchFamily="34" charset="0"/>
              <a:buChar char="•"/>
            </a:pPr>
            <a:r>
              <a:rPr lang="en-US" altLang="en-GB" sz="2100" dirty="0">
                <a:latin typeface="Calibri" panose="020F0502020204030204" pitchFamily="34" charset="0"/>
                <a:ea typeface="Calibri" panose="020F0502020204030204" pitchFamily="34" charset="0"/>
                <a:cs typeface="Calibri" panose="020F0502020204030204" pitchFamily="34" charset="0"/>
              </a:rPr>
              <a:t>PDT development based on approved SFD</a:t>
            </a:r>
            <a:endParaRPr lang="en-US" altLang="en-GB" sz="2100" b="0" dirty="0">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US" altLang="en-GB" sz="2100" b="0" dirty="0">
                <a:latin typeface="Calibri" panose="020F0502020204030204" pitchFamily="34" charset="0"/>
                <a:ea typeface="Calibri" panose="020F0502020204030204" pitchFamily="34" charset="0"/>
                <a:cs typeface="Calibri" panose="020F0502020204030204" pitchFamily="34" charset="0"/>
              </a:rPr>
              <a:t>Open technical discussion and prepare for PDT development</a:t>
            </a:r>
          </a:p>
        </p:txBody>
      </p:sp>
      <p:sp>
        <p:nvSpPr>
          <p:cNvPr id="7" name="标题 6"/>
          <p:cNvSpPr>
            <a:spLocks noGrp="1"/>
          </p:cNvSpPr>
          <p:nvPr>
            <p:ph type="title"/>
          </p:nvPr>
        </p:nvSpPr>
        <p:spPr/>
        <p:txBody>
          <a:bodyPr/>
          <a:lstStyle/>
          <a:p>
            <a:r>
              <a:rPr lang="en-US" altLang="zh-CN" dirty="0" err="1"/>
              <a:t>TGbp’s</a:t>
            </a:r>
            <a:r>
              <a:rPr lang="en-US" altLang="zh-CN" dirty="0"/>
              <a:t> Progress during this week</a:t>
            </a:r>
            <a:endParaRPr lang="zh-CN" altLang="en-US" dirty="0"/>
          </a:p>
        </p:txBody>
      </p:sp>
      <p:sp>
        <p:nvSpPr>
          <p:cNvPr id="2" name="Footer Placeholder 1">
            <a:extLst>
              <a:ext uri="{FF2B5EF4-FFF2-40B4-BE49-F238E27FC236}">
                <a16:creationId xmlns:a16="http://schemas.microsoft.com/office/drawing/2014/main" id="{F0917BF1-C1A8-4BD7-B0AE-5EC332497F99}"/>
              </a:ext>
            </a:extLst>
          </p:cNvPr>
          <p:cNvSpPr>
            <a:spLocks noGrp="1"/>
          </p:cNvSpPr>
          <p:nvPr>
            <p:ph type="ftr" idx="14"/>
          </p:nvPr>
        </p:nvSpPr>
        <p:spPr/>
        <p:txBody>
          <a:bodyPr/>
          <a:lstStyle/>
          <a:p>
            <a:r>
              <a:rPr lang="en-GB"/>
              <a:t>Bo Sun, Sanechips</a:t>
            </a:r>
            <a:endParaRPr lang="en-GB" dirty="0"/>
          </a:p>
        </p:txBody>
      </p:sp>
      <p:sp>
        <p:nvSpPr>
          <p:cNvPr id="6" name="Slide Number Placeholder 5">
            <a:extLst>
              <a:ext uri="{FF2B5EF4-FFF2-40B4-BE49-F238E27FC236}">
                <a16:creationId xmlns:a16="http://schemas.microsoft.com/office/drawing/2014/main" id="{A4EBAFA6-C4BA-4197-ABAF-D2471DD78CC3}"/>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9" name="Date Placeholder 8">
            <a:extLst>
              <a:ext uri="{FF2B5EF4-FFF2-40B4-BE49-F238E27FC236}">
                <a16:creationId xmlns:a16="http://schemas.microsoft.com/office/drawing/2014/main" id="{7DB998BB-34D9-4641-8863-C197C4D31252}"/>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812294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Timeline Plan (unchanged)</a:t>
            </a:r>
            <a:endParaRPr lang="zh-CN" altLang="en-US" dirty="0"/>
          </a:p>
        </p:txBody>
      </p:sp>
      <p:sp>
        <p:nvSpPr>
          <p:cNvPr id="34" name="文本占位符 2"/>
          <p:cNvSpPr txBox="1"/>
          <p:nvPr/>
        </p:nvSpPr>
        <p:spPr>
          <a:xfrm>
            <a:off x="2630769" y="1903650"/>
            <a:ext cx="7656121" cy="4573270"/>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PAR approved							Mar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First TG meeting							May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D0.1 (ready for CC)						</a:t>
            </a:r>
            <a:r>
              <a:rPr lang="en-US" altLang="en-US" sz="2000" kern="0" dirty="0">
                <a:solidFill>
                  <a:schemeClr val="tx1"/>
                </a:solidFill>
                <a:sym typeface="Wingdings" panose="05000000000000000000" pitchFamily="2" charset="2"/>
              </a:rPr>
              <a:t>Jul</a:t>
            </a:r>
            <a:r>
              <a:rPr lang="en-US" altLang="en-US" sz="2000" kern="0" dirty="0">
                <a:solidFill>
                  <a:schemeClr val="tx1"/>
                </a:solidFill>
                <a:sym typeface="+mn-ea"/>
              </a:rPr>
              <a:t>, 2025</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D1.0 Letter Ballot						Feb, 2026</a:t>
            </a:r>
            <a:r>
              <a:rPr lang="en-US" altLang="en-US" sz="2000" kern="0" dirty="0">
                <a:solidFill>
                  <a:schemeClr val="tx1"/>
                </a:solidFill>
                <a:cs typeface="+mn-ea"/>
                <a:sym typeface="Wingdings" panose="05000000000000000000" pitchFamily="2" charset="2"/>
              </a:rPr>
              <a:t> </a:t>
            </a:r>
            <a:endParaRPr lang="en-US" altLang="en-US" sz="2000" kern="0" dirty="0">
              <a:solidFill>
                <a:schemeClr val="tx1"/>
              </a:solidFill>
              <a:cs typeface="+mn-ea"/>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D2.0 LB recirculation					Nov, 2026</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Form SA Ballot Pool					Mar</a:t>
            </a:r>
            <a:r>
              <a:rPr lang="en-US" altLang="en-US" sz="2000" kern="0" dirty="0">
                <a:solidFill>
                  <a:schemeClr val="tx1"/>
                </a:solidFill>
                <a:cs typeface="+mn-ea"/>
                <a:sym typeface="Wingdings" panose="05000000000000000000" pitchFamily="2" charset="2"/>
              </a:rPr>
              <a:t> 1 to Mar 31,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Initial SA Ballot (D4.0)					Aug,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Final 802.11 WG approval				Jan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802 EC approval							Mar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May 2028</a:t>
            </a:r>
            <a:endParaRPr lang="en-US" altLang="en-US" sz="20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53B69DE3-E1DD-42B1-851E-90F65F4724B6}"/>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C1B5C157-66FB-4ECF-A7BB-F8C4B9CD0D22}"/>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6" name="Date Placeholder 5">
            <a:extLst>
              <a:ext uri="{FF2B5EF4-FFF2-40B4-BE49-F238E27FC236}">
                <a16:creationId xmlns:a16="http://schemas.microsoft.com/office/drawing/2014/main" id="{C254E875-5173-4D1E-9BDF-23AB513EE674}"/>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189227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Teleconference Plan</a:t>
            </a:r>
            <a:endParaRPr lang="zh-CN" altLang="en-US" dirty="0"/>
          </a:p>
        </p:txBody>
      </p:sp>
      <p:sp>
        <p:nvSpPr>
          <p:cNvPr id="8" name="文本占位符 2"/>
          <p:cNvSpPr txBox="1"/>
          <p:nvPr/>
        </p:nvSpPr>
        <p:spPr>
          <a:xfrm>
            <a:off x="2286100" y="2437036"/>
            <a:ext cx="7656121" cy="3354102"/>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zh-CN" sz="2400" kern="0" dirty="0">
                <a:solidFill>
                  <a:schemeClr val="tx1"/>
                </a:solidFill>
                <a:sym typeface="+mn-ea"/>
              </a:rPr>
              <a:t>May 27</a:t>
            </a:r>
            <a:r>
              <a:rPr lang="en-US" altLang="zh-CN" sz="2400" kern="0" baseline="30000" dirty="0">
                <a:solidFill>
                  <a:schemeClr val="tx1"/>
                </a:solidFill>
                <a:sym typeface="+mn-ea"/>
              </a:rPr>
              <a:t>th</a:t>
            </a:r>
            <a:r>
              <a:rPr lang="en-US" altLang="zh-CN" sz="2400" kern="0" dirty="0">
                <a:solidFill>
                  <a:schemeClr val="tx1"/>
                </a:solidFill>
                <a:sym typeface="+mn-ea"/>
              </a:rPr>
              <a:t> </a:t>
            </a:r>
            <a:r>
              <a:rPr lang="en-US" altLang="en-US" sz="2400" kern="0" dirty="0">
                <a:solidFill>
                  <a:schemeClr val="tx1"/>
                </a:solidFill>
                <a:sym typeface="+mn-ea"/>
              </a:rPr>
              <a:t>(Tuesday),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Jun 17</a:t>
            </a:r>
            <a:r>
              <a:rPr lang="en-US" altLang="en-US" sz="2400" kern="0" baseline="30000" dirty="0">
                <a:solidFill>
                  <a:schemeClr val="tx1"/>
                </a:solidFill>
                <a:sym typeface="+mn-ea"/>
              </a:rPr>
              <a:t>th</a:t>
            </a:r>
            <a:r>
              <a:rPr lang="en-US" altLang="en-US" sz="2400" kern="0" dirty="0">
                <a:solidFill>
                  <a:schemeClr val="tx1"/>
                </a:solidFill>
                <a:sym typeface="+mn-ea"/>
              </a:rPr>
              <a:t> (Tuesday),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Jul 8</a:t>
            </a:r>
            <a:r>
              <a:rPr lang="en-US" altLang="en-US" sz="2400" kern="0" baseline="30000" dirty="0">
                <a:solidFill>
                  <a:schemeClr val="tx1"/>
                </a:solidFill>
                <a:sym typeface="+mn-ea"/>
              </a:rPr>
              <a:t>th</a:t>
            </a:r>
            <a:r>
              <a:rPr lang="en-US" altLang="en-US" sz="2400" kern="0" dirty="0">
                <a:solidFill>
                  <a:schemeClr val="tx1"/>
                </a:solidFill>
                <a:sym typeface="+mn-ea"/>
              </a:rPr>
              <a:t> (Tuesday),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p:txBody>
      </p:sp>
      <p:sp>
        <p:nvSpPr>
          <p:cNvPr id="2" name="Footer Placeholder 1">
            <a:extLst>
              <a:ext uri="{FF2B5EF4-FFF2-40B4-BE49-F238E27FC236}">
                <a16:creationId xmlns:a16="http://schemas.microsoft.com/office/drawing/2014/main" id="{7F49B0A8-91ED-4EE2-AB78-DDEB8051AFE4}"/>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4A4860A3-2F8D-42C2-8DBF-D22EC840C5AE}"/>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6" name="Date Placeholder 5">
            <a:extLst>
              <a:ext uri="{FF2B5EF4-FFF2-40B4-BE49-F238E27FC236}">
                <a16:creationId xmlns:a16="http://schemas.microsoft.com/office/drawing/2014/main" id="{9C87DA93-E034-4072-A604-B6798D405895}"/>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42432840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xfrm>
            <a:off x="10074681" y="6475413"/>
            <a:ext cx="1317220" cy="184666"/>
          </a:xfrm>
          <a:noFill/>
        </p:spPr>
        <p:txBody>
          <a:bodyPr/>
          <a:lstStyle/>
          <a:p>
            <a:r>
              <a:rPr lang="en-US" dirty="0">
                <a:latin typeface="Times New Roman" charset="0"/>
              </a:rPr>
              <a:t>Edward Au (Huawei)</a:t>
            </a:r>
          </a:p>
        </p:txBody>
      </p:sp>
      <p:sp>
        <p:nvSpPr>
          <p:cNvPr id="1030" name="Rectangle 2"/>
          <p:cNvSpPr>
            <a:spLocks noGrp="1" noChangeArrowheads="1"/>
          </p:cNvSpPr>
          <p:nvPr>
            <p:ph type="title"/>
          </p:nvPr>
        </p:nvSpPr>
        <p:spPr>
          <a:xfrm>
            <a:off x="929218" y="685799"/>
            <a:ext cx="10348382" cy="1254125"/>
          </a:xfrm>
          <a:noFill/>
        </p:spPr>
        <p:txBody>
          <a:bodyPr/>
          <a:lstStyle/>
          <a:p>
            <a:r>
              <a:rPr lang="en-US" dirty="0"/>
              <a:t>Task Group BQ May 2025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2025-05-16</a:t>
            </a:r>
          </a:p>
        </p:txBody>
      </p:sp>
      <p:graphicFrame>
        <p:nvGraphicFramePr>
          <p:cNvPr id="1026" name="Object 11"/>
          <p:cNvGraphicFramePr>
            <a:graphicFrameLocks noChangeAspect="1"/>
          </p:cNvGraphicFramePr>
          <p:nvPr>
            <p:extLst/>
          </p:nvPr>
        </p:nvGraphicFramePr>
        <p:xfrm>
          <a:off x="817563" y="3248026"/>
          <a:ext cx="9621837" cy="1334406"/>
        </p:xfrm>
        <a:graphic>
          <a:graphicData uri="http://schemas.openxmlformats.org/presentationml/2006/ole">
            <mc:AlternateContent xmlns:mc="http://schemas.openxmlformats.org/markup-compatibility/2006">
              <mc:Choice xmlns:v="urn:schemas-microsoft-com:vml" Requires="v">
                <p:oleObj spid="_x0000_s16389" name="Document" r:id="rId4" imgW="8512577" imgH="1186098" progId="Word.Document.8">
                  <p:embed/>
                </p:oleObj>
              </mc:Choice>
              <mc:Fallback>
                <p:oleObj name="Document" r:id="rId4" imgW="8512577" imgH="1186098" progId="Word.Document.8">
                  <p:embed/>
                  <p:pic>
                    <p:nvPicPr>
                      <p:cNvPr id="1026" name="Object 11"/>
                      <p:cNvPicPr>
                        <a:picLocks noChangeAspect="1" noChangeArrowheads="1"/>
                      </p:cNvPicPr>
                      <p:nvPr/>
                    </p:nvPicPr>
                    <p:blipFill>
                      <a:blip r:embed="rId5"/>
                      <a:srcRect/>
                      <a:stretch>
                        <a:fillRect/>
                      </a:stretch>
                    </p:blipFill>
                    <p:spPr bwMode="auto">
                      <a:xfrm>
                        <a:off x="817563" y="3248026"/>
                        <a:ext cx="9621837" cy="133440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799076" y="2783987"/>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 Author:</a:t>
            </a:r>
          </a:p>
        </p:txBody>
      </p:sp>
      <p:sp>
        <p:nvSpPr>
          <p:cNvPr id="2" name="Date Placeholder 1">
            <a:extLst>
              <a:ext uri="{FF2B5EF4-FFF2-40B4-BE49-F238E27FC236}">
                <a16:creationId xmlns:a16="http://schemas.microsoft.com/office/drawing/2014/main" id="{F851CB6F-A90E-4047-B9B5-BAA26AA9BD11}"/>
              </a:ext>
            </a:extLst>
          </p:cNvPr>
          <p:cNvSpPr>
            <a:spLocks noGrp="1"/>
          </p:cNvSpPr>
          <p:nvPr>
            <p:ph type="dt" sz="half" idx="10"/>
          </p:nvPr>
        </p:nvSpPr>
        <p:spPr>
          <a:xfrm>
            <a:off x="929218" y="332601"/>
            <a:ext cx="968214" cy="276999"/>
          </a:xfrm>
        </p:spPr>
        <p:txBody>
          <a:bodyPr/>
          <a:lstStyle/>
          <a:p>
            <a:pPr>
              <a:defRPr/>
            </a:pPr>
            <a:r>
              <a:rPr lang="en-CA" dirty="0"/>
              <a:t>May 2025</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Confirmed the selection procedure for draft development</a:t>
            </a:r>
          </a:p>
          <a:p>
            <a:pPr>
              <a:lnSpc>
                <a:spcPct val="90000"/>
              </a:lnSpc>
            </a:pPr>
            <a:r>
              <a:rPr lang="en-US" dirty="0"/>
              <a:t>Confirmed the timeline of the task group</a:t>
            </a:r>
          </a:p>
          <a:p>
            <a:pPr lvl="1">
              <a:lnSpc>
                <a:spcPct val="90000"/>
              </a:lnSpc>
            </a:pPr>
            <a:r>
              <a:rPr lang="en-US" dirty="0"/>
              <a:t>D0.1:  July 2026</a:t>
            </a:r>
          </a:p>
          <a:p>
            <a:pPr lvl="1">
              <a:lnSpc>
                <a:spcPct val="90000"/>
              </a:lnSpc>
            </a:pPr>
            <a:r>
              <a:rPr lang="en-US" dirty="0"/>
              <a:t>D1.0:  March 2027</a:t>
            </a:r>
          </a:p>
          <a:p>
            <a:pPr lvl="1">
              <a:lnSpc>
                <a:spcPct val="90000"/>
              </a:lnSpc>
            </a:pPr>
            <a:r>
              <a:rPr lang="en-US" dirty="0"/>
              <a:t>D2.0:  September 2027</a:t>
            </a:r>
          </a:p>
          <a:p>
            <a:pPr lvl="1">
              <a:lnSpc>
                <a:spcPct val="90000"/>
              </a:lnSpc>
            </a:pPr>
            <a:r>
              <a:rPr lang="en-US" dirty="0"/>
              <a:t>D3.0:  March 2028</a:t>
            </a:r>
          </a:p>
          <a:p>
            <a:pPr lvl="1">
              <a:lnSpc>
                <a:spcPct val="90000"/>
              </a:lnSpc>
            </a:pPr>
            <a:r>
              <a:rPr lang="en-US" dirty="0"/>
              <a:t>D4.0:  September 2028</a:t>
            </a:r>
          </a:p>
          <a:p>
            <a:pPr lvl="1">
              <a:lnSpc>
                <a:spcPct val="90000"/>
              </a:lnSpc>
            </a:pPr>
            <a:r>
              <a:rPr lang="en-US" dirty="0"/>
              <a:t>Final 802.11 WG approval:  May 2029</a:t>
            </a:r>
          </a:p>
          <a:p>
            <a:pPr lvl="1">
              <a:lnSpc>
                <a:spcPct val="90000"/>
              </a:lnSpc>
            </a:pPr>
            <a:r>
              <a:rPr lang="en-US" dirty="0"/>
              <a:t>IEEE 802 LMSC approval:  May 2029</a:t>
            </a:r>
          </a:p>
          <a:p>
            <a:pPr lvl="1">
              <a:lnSpc>
                <a:spcPct val="90000"/>
              </a:lnSpc>
            </a:pPr>
            <a:r>
              <a:rPr lang="en-US" dirty="0"/>
              <a:t>RevCom and SASB approval</a:t>
            </a:r>
            <a:r>
              <a:rPr lang="en-US"/>
              <a:t>:  Jul</a:t>
            </a:r>
            <a:r>
              <a:rPr lang="en-US" dirty="0"/>
              <a:t>y</a:t>
            </a:r>
            <a:r>
              <a:rPr lang="en-US"/>
              <a:t> </a:t>
            </a:r>
            <a:r>
              <a:rPr lang="en-US" dirty="0"/>
              <a:t>2029</a:t>
            </a:r>
          </a:p>
          <a:p>
            <a:pPr>
              <a:lnSpc>
                <a:spcPct val="90000"/>
              </a:lnSpc>
            </a:pPr>
            <a:r>
              <a:rPr lang="en-US" dirty="0"/>
              <a:t>Reviewed technical contributions</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968214" cy="276999"/>
          </a:xfrm>
        </p:spPr>
        <p:txBody>
          <a:bodyPr/>
          <a:lstStyle/>
          <a:p>
            <a:pPr>
              <a:defRPr/>
            </a:pPr>
            <a:r>
              <a:rPr lang="en-CA" dirty="0"/>
              <a:t>May 2025</a:t>
            </a:r>
            <a:endParaRPr lang="en-US" dirty="0"/>
          </a:p>
        </p:txBody>
      </p:sp>
      <p:sp>
        <p:nvSpPr>
          <p:cNvPr id="5123" name="Footer Placeholder 4"/>
          <p:cNvSpPr>
            <a:spLocks noGrp="1"/>
          </p:cNvSpPr>
          <p:nvPr>
            <p:ph type="ftr" sz="quarter" idx="11"/>
          </p:nvPr>
        </p:nvSpPr>
        <p:spPr>
          <a:xfrm>
            <a:off x="10176825" y="6475413"/>
            <a:ext cx="1215076" cy="169277"/>
          </a:xfrm>
          <a:noFill/>
        </p:spPr>
        <p:txBody>
          <a:bodyPr/>
          <a:lstStyle/>
          <a:p>
            <a:r>
              <a:rPr lang="en-US" sz="1100" dirty="0">
                <a:latin typeface="Times New Roman" charset="0"/>
              </a:rPr>
              <a:t>Edward Au (Huawei)</a:t>
            </a:r>
          </a:p>
        </p:txBody>
      </p:sp>
    </p:spTree>
    <p:extLst>
      <p:ext uri="{BB962C8B-B14F-4D97-AF65-F5344CB8AC3E}">
        <p14:creationId xmlns:p14="http://schemas.microsoft.com/office/powerpoint/2010/main" val="28686338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 for technical contributions</a:t>
            </a:r>
          </a:p>
          <a:p>
            <a:pPr lvl="1">
              <a:lnSpc>
                <a:spcPct val="90000"/>
              </a:lnSpc>
            </a:pPr>
            <a:r>
              <a:rPr lang="en-US" dirty="0"/>
              <a:t>Tuesday, 3 June, 9:30am ET to 11:00am ET</a:t>
            </a:r>
          </a:p>
          <a:p>
            <a:pPr lvl="1">
              <a:lnSpc>
                <a:spcPct val="90000"/>
              </a:lnSpc>
            </a:pPr>
            <a:r>
              <a:rPr lang="en-US" dirty="0"/>
              <a:t>Tuesday, 10 June, 9:30am ET to 11:00am ET</a:t>
            </a:r>
            <a:endParaRPr lang="en-US" altLang="en-US" sz="2000" dirty="0"/>
          </a:p>
          <a:p>
            <a:pPr lvl="1">
              <a:lnSpc>
                <a:spcPct val="90000"/>
              </a:lnSpc>
            </a:pPr>
            <a:r>
              <a:rPr lang="en-US" dirty="0"/>
              <a:t>Tuesday, 17 June, 9:30am ET to 11:00am ET</a:t>
            </a:r>
            <a:endParaRPr lang="en-US" altLang="en-US" sz="2000" dirty="0"/>
          </a:p>
          <a:p>
            <a:pPr lvl="1">
              <a:lnSpc>
                <a:spcPct val="90000"/>
              </a:lnSpc>
            </a:pPr>
            <a:r>
              <a:rPr lang="en-US" dirty="0"/>
              <a:t>Tuesday, 24 June, 9:30am ET to 11:00am ET</a:t>
            </a:r>
            <a:endParaRPr lang="en-US" altLang="en-US" sz="2000" dirty="0"/>
          </a:p>
          <a:p>
            <a:pPr>
              <a:lnSpc>
                <a:spcPct val="90000"/>
              </a:lnSpc>
            </a:pPr>
            <a:endParaRPr lang="en-US" dirty="0"/>
          </a:p>
          <a:p>
            <a:pPr>
              <a:lnSpc>
                <a:spcPct val="90000"/>
              </a:lnSpc>
            </a:pPr>
            <a:r>
              <a:rPr lang="en-US" dirty="0"/>
              <a:t>Objectives in July 2025 plenary</a:t>
            </a:r>
          </a:p>
          <a:p>
            <a:pPr lvl="1">
              <a:lnSpc>
                <a:spcPct val="90000"/>
              </a:lnSpc>
            </a:pPr>
            <a:r>
              <a:rPr lang="en-US" dirty="0"/>
              <a:t>Review and discuss technical contributions</a:t>
            </a:r>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July 2025 plenary</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968214" cy="276999"/>
          </a:xfrm>
        </p:spPr>
        <p:txBody>
          <a:bodyPr/>
          <a:lstStyle/>
          <a:p>
            <a:pPr>
              <a:defRPr/>
            </a:pPr>
            <a:r>
              <a:rPr lang="en-CA" dirty="0"/>
              <a:t>May 2025</a:t>
            </a:r>
            <a:endParaRPr lang="en-US" dirty="0"/>
          </a:p>
        </p:txBody>
      </p:sp>
      <p:sp>
        <p:nvSpPr>
          <p:cNvPr id="5123" name="Footer Placeholder 4"/>
          <p:cNvSpPr>
            <a:spLocks noGrp="1"/>
          </p:cNvSpPr>
          <p:nvPr>
            <p:ph type="ftr" sz="quarter" idx="11"/>
          </p:nvPr>
        </p:nvSpPr>
        <p:spPr>
          <a:xfrm>
            <a:off x="10176825" y="6475413"/>
            <a:ext cx="1215076" cy="169277"/>
          </a:xfrm>
          <a:noFill/>
        </p:spPr>
        <p:txBody>
          <a:bodyPr/>
          <a:lstStyle/>
          <a:p>
            <a:r>
              <a:rPr lang="en-US" sz="1100" dirty="0">
                <a:latin typeface="Times New Roman" charset="0"/>
              </a:rPr>
              <a:t>Edward Au (Huawei)</a:t>
            </a:r>
          </a:p>
        </p:txBody>
      </p:sp>
    </p:spTree>
    <p:extLst>
      <p:ext uri="{BB962C8B-B14F-4D97-AF65-F5344CB8AC3E}">
        <p14:creationId xmlns:p14="http://schemas.microsoft.com/office/powerpoint/2010/main" val="31606661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TGbr</a:t>
            </a:r>
            <a:r>
              <a:rPr lang="en-US" altLang="en-US" dirty="0"/>
              <a:t> (Enhanced Light Communications)</a:t>
            </a:r>
            <a:br>
              <a:rPr lang="en-US" altLang="en-US" dirty="0"/>
            </a:br>
            <a:r>
              <a:rPr lang="en-US" altLang="en-US" dirty="0"/>
              <a:t>May 2025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2025-5-15</a:t>
            </a:r>
          </a:p>
        </p:txBody>
      </p:sp>
      <p:graphicFrame>
        <p:nvGraphicFramePr>
          <p:cNvPr id="3075" name="Object 3"/>
          <p:cNvGraphicFramePr>
            <a:graphicFrameLocks noChangeAspect="1"/>
          </p:cNvGraphicFramePr>
          <p:nvPr>
            <p:extLst>
              <p:ext uri="{D42A27DB-BD31-4B8C-83A1-F6EECF244321}">
                <p14:modId xmlns:p14="http://schemas.microsoft.com/office/powerpoint/2010/main" val="3820630807"/>
              </p:ext>
            </p:extLst>
          </p:nvPr>
        </p:nvGraphicFramePr>
        <p:xfrm>
          <a:off x="995363" y="3481388"/>
          <a:ext cx="10102850" cy="2454275"/>
        </p:xfrm>
        <a:graphic>
          <a:graphicData uri="http://schemas.openxmlformats.org/presentationml/2006/ole">
            <mc:AlternateContent xmlns:mc="http://schemas.openxmlformats.org/markup-compatibility/2006">
              <mc:Choice xmlns:v="urn:schemas-microsoft-com:vml" Requires="v">
                <p:oleObj spid="_x0000_s9225" name="Document" r:id="rId4" imgW="10439485" imgH="2543802" progId="Word.Document.8">
                  <p:embed/>
                </p:oleObj>
              </mc:Choice>
              <mc:Fallback>
                <p:oleObj name="Document" r:id="rId4" imgW="10439485" imgH="2543802" progId="Word.Document.8">
                  <p:embed/>
                  <p:pic>
                    <p:nvPicPr>
                      <p:cNvPr id="3075" name="Object 3"/>
                      <p:cNvPicPr>
                        <a:picLocks noChangeAspect="1" noChangeArrowheads="1"/>
                      </p:cNvPicPr>
                      <p:nvPr/>
                    </p:nvPicPr>
                    <p:blipFill>
                      <a:blip r:embed="rId5"/>
                      <a:srcRect/>
                      <a:stretch>
                        <a:fillRect/>
                      </a:stretch>
                    </p:blipFill>
                    <p:spPr bwMode="auto">
                      <a:xfrm>
                        <a:off x="995363" y="3481388"/>
                        <a:ext cx="10102850" cy="24542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BB1FC5D4-BAFA-4BE9-A051-3CF173841F15}"/>
              </a:ext>
            </a:extLst>
          </p:cNvPr>
          <p:cNvSpPr>
            <a:spLocks noGrp="1"/>
          </p:cNvSpPr>
          <p:nvPr>
            <p:ph type="ftr" idx="11"/>
          </p:nvPr>
        </p:nvSpPr>
        <p:spPr/>
        <p:txBody>
          <a:bodyPr/>
          <a:lstStyle/>
          <a:p>
            <a:r>
              <a:rPr lang="en-US"/>
              <a:t>Nikola Serafimovski, University of Cambridge</a:t>
            </a:r>
            <a:endParaRPr lang="en-GB"/>
          </a:p>
        </p:txBody>
      </p:sp>
      <p:sp>
        <p:nvSpPr>
          <p:cNvPr id="3" name="Slide Number Placeholder 2">
            <a:extLst>
              <a:ext uri="{FF2B5EF4-FFF2-40B4-BE49-F238E27FC236}">
                <a16:creationId xmlns:a16="http://schemas.microsoft.com/office/drawing/2014/main" id="{F91B3E74-B56B-42A0-8C8B-D3E4FE7019EA}"/>
              </a:ext>
            </a:extLst>
          </p:cNvPr>
          <p:cNvSpPr>
            <a:spLocks noGrp="1"/>
          </p:cNvSpPr>
          <p:nvPr>
            <p:ph type="sldNum" idx="12"/>
          </p:nvPr>
        </p:nvSpPr>
        <p:spPr/>
        <p:txBody>
          <a:bodyPr/>
          <a:lstStyle/>
          <a:p>
            <a:r>
              <a:rPr lang="en-GB"/>
              <a:t>Slide </a:t>
            </a:r>
            <a:fld id="{DE40C9FC-4879-4F20-9ECA-A574A90476B7}" type="slidenum">
              <a:rPr lang="en-GB" smtClean="0"/>
              <a:pPr/>
              <a:t>58</a:t>
            </a:fld>
            <a:endParaRPr lang="en-GB"/>
          </a:p>
        </p:txBody>
      </p:sp>
      <p:sp>
        <p:nvSpPr>
          <p:cNvPr id="4" name="Date Placeholder 3">
            <a:extLst>
              <a:ext uri="{FF2B5EF4-FFF2-40B4-BE49-F238E27FC236}">
                <a16:creationId xmlns:a16="http://schemas.microsoft.com/office/drawing/2014/main" id="{E0F5035F-475A-4738-80B4-24C6D11D57FD}"/>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30457058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err="1">
                <a:solidFill>
                  <a:schemeClr val="tx2"/>
                </a:solidFill>
              </a:rPr>
              <a:t>TGbr</a:t>
            </a:r>
            <a:r>
              <a:rPr lang="en-US" altLang="en-US" dirty="0">
                <a:solidFill>
                  <a:schemeClr val="tx2"/>
                </a:solidFill>
              </a:rPr>
              <a:t> activities at the May 2025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r>
              <a:rPr lang="en-GB" altLang="en-US" dirty="0" err="1"/>
              <a:t>TGbr</a:t>
            </a:r>
            <a:r>
              <a:rPr lang="en-GB" altLang="en-US" dirty="0"/>
              <a:t> considered a number of contributions and approved:</a:t>
            </a:r>
          </a:p>
          <a:p>
            <a:pPr marL="1200150" lvl="2" indent="-342900">
              <a:buFont typeface="Arial" panose="020B0604020202020204" pitchFamily="34" charset="0"/>
              <a:buChar char="•"/>
              <a:defRPr/>
            </a:pPr>
            <a:r>
              <a:rPr lang="en-GB" altLang="en-US" dirty="0"/>
              <a:t>Specification Framework Document (doc. 11-25/0941r0)</a:t>
            </a:r>
          </a:p>
          <a:p>
            <a:pPr marL="1200150" lvl="2" indent="-342900">
              <a:buFont typeface="Arial" panose="020B0604020202020204" pitchFamily="34" charset="0"/>
              <a:buChar char="•"/>
              <a:defRPr/>
            </a:pPr>
            <a:r>
              <a:rPr lang="en-GB" altLang="en-US" dirty="0"/>
              <a:t>Work plan (doc. 11-25/0912r0)</a:t>
            </a:r>
          </a:p>
          <a:p>
            <a:pPr marL="1200150" lvl="2" indent="-342900">
              <a:buFont typeface="Arial" panose="020B0604020202020204" pitchFamily="34" charset="0"/>
              <a:buChar char="•"/>
              <a:defRPr/>
            </a:pPr>
            <a:r>
              <a:rPr lang="en-GB" altLang="en-US" dirty="0"/>
              <a:t>Officers (Vice-Chairs, Technical Editor, Secretary)</a:t>
            </a:r>
          </a:p>
          <a:p>
            <a:pPr marL="800100" lvl="1" indent="-342900">
              <a:buFont typeface="Arial" panose="020B0604020202020204" pitchFamily="34" charset="0"/>
              <a:buChar char="•"/>
              <a:defRPr/>
            </a:pPr>
            <a:r>
              <a:rPr lang="en-GB" altLang="en-US" dirty="0"/>
              <a:t>Contributions discussed included:</a:t>
            </a:r>
          </a:p>
          <a:p>
            <a:pPr marL="1200150" lvl="2" indent="-342900">
              <a:buFont typeface="Arial" panose="020B0604020202020204" pitchFamily="34" charset="0"/>
              <a:buChar char="•"/>
              <a:defRPr/>
            </a:pPr>
            <a:r>
              <a:rPr lang="en-GB" altLang="en-US" dirty="0"/>
              <a:t>Technical Proposals for Consideration (doc. 11-25/0830r0)</a:t>
            </a:r>
          </a:p>
          <a:p>
            <a:pPr marL="1200150" lvl="2" indent="-342900">
              <a:buFont typeface="Arial" panose="020B0604020202020204" pitchFamily="34" charset="0"/>
              <a:buChar char="•"/>
              <a:defRPr/>
            </a:pPr>
            <a:r>
              <a:rPr lang="en-GB" altLang="en-US" dirty="0"/>
              <a:t>PAPR reduction considerations (doc. 11-25/0945r0)</a:t>
            </a:r>
          </a:p>
          <a:p>
            <a:pPr marL="1200150" lvl="2" indent="-342900">
              <a:buFont typeface="Arial" panose="020B0604020202020204" pitchFamily="34" charset="0"/>
              <a:buChar char="•"/>
              <a:defRPr/>
            </a:pPr>
            <a:r>
              <a:rPr lang="en-GB" altLang="en-US" dirty="0"/>
              <a:t>On the timeline for </a:t>
            </a:r>
            <a:r>
              <a:rPr lang="en-GB" altLang="en-US" dirty="0" err="1"/>
              <a:t>TGbr</a:t>
            </a:r>
            <a:r>
              <a:rPr lang="en-GB" altLang="en-US" dirty="0"/>
              <a:t> (doc. 11-25/0956r0)</a:t>
            </a:r>
          </a:p>
          <a:p>
            <a:pPr marL="1200150" lvl="2" indent="-342900">
              <a:buFont typeface="Arial" panose="020B0604020202020204" pitchFamily="34" charset="0"/>
              <a:buChar char="•"/>
              <a:defRPr/>
            </a:pPr>
            <a:r>
              <a:rPr lang="en-GB" altLang="en-US" dirty="0"/>
              <a:t>Proposal for Addition to SFD (doc. 11-25/0962r0)</a:t>
            </a:r>
          </a:p>
          <a:p>
            <a:pPr marL="1200150" lvl="2" indent="-342900">
              <a:buFont typeface="Arial" panose="020B0604020202020204" pitchFamily="34" charset="0"/>
              <a:buChar char="•"/>
              <a:defRPr/>
            </a:pPr>
            <a:endParaRPr lang="en-GB" altLang="en-US" dirty="0"/>
          </a:p>
          <a:p>
            <a:pPr marL="457200" lvl="1" indent="0">
              <a:buFontTx/>
              <a:buNone/>
              <a:defRPr/>
            </a:pPr>
            <a:r>
              <a:rPr lang="en-US" altLang="en-US" b="1" dirty="0"/>
              <a:t>Meeting agenda is available in doc. 11-25/0616</a:t>
            </a:r>
          </a:p>
          <a:p>
            <a:pPr marL="457200" lvl="1" indent="0">
              <a:buFontTx/>
              <a:buNone/>
              <a:defRPr/>
            </a:pPr>
            <a:r>
              <a:rPr lang="en-US" altLang="en-US" b="1" dirty="0"/>
              <a:t>Motions and straw polls are available in doc. 11-25/0968</a:t>
            </a:r>
          </a:p>
          <a:p>
            <a:pPr marL="457200" lvl="1" indent="0">
              <a:buFontTx/>
              <a:buNone/>
              <a:defRPr/>
            </a:pPr>
            <a:r>
              <a:rPr lang="en-US" altLang="en-US" b="1" dirty="0"/>
              <a:t>Minutes of the meeting are available in doc. 11-25/0974</a:t>
            </a:r>
          </a:p>
        </p:txBody>
      </p:sp>
      <p:sp>
        <p:nvSpPr>
          <p:cNvPr id="7" name="Footer Placeholder 6">
            <a:extLst>
              <a:ext uri="{FF2B5EF4-FFF2-40B4-BE49-F238E27FC236}">
                <a16:creationId xmlns:a16="http://schemas.microsoft.com/office/drawing/2014/main" id="{23D2CFF7-2C35-4232-93E6-489EC4D735EE}"/>
              </a:ext>
            </a:extLst>
          </p:cNvPr>
          <p:cNvSpPr>
            <a:spLocks noGrp="1"/>
          </p:cNvSpPr>
          <p:nvPr>
            <p:ph type="ftr" idx="14"/>
          </p:nvPr>
        </p:nvSpPr>
        <p:spPr/>
        <p:txBody>
          <a:bodyPr/>
          <a:lstStyle/>
          <a:p>
            <a:r>
              <a:rPr lang="en-US"/>
              <a:t>Nikola Serafimovski, University of Cambridge</a:t>
            </a:r>
            <a:endParaRPr lang="en-GB" dirty="0"/>
          </a:p>
        </p:txBody>
      </p:sp>
      <p:sp>
        <p:nvSpPr>
          <p:cNvPr id="8" name="Slide Number Placeholder 7">
            <a:extLst>
              <a:ext uri="{FF2B5EF4-FFF2-40B4-BE49-F238E27FC236}">
                <a16:creationId xmlns:a16="http://schemas.microsoft.com/office/drawing/2014/main" id="{3D695E99-59E7-43E3-B17D-8E9F1DB27742}"/>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9" name="Date Placeholder 8">
            <a:extLst>
              <a:ext uri="{FF2B5EF4-FFF2-40B4-BE49-F238E27FC236}">
                <a16:creationId xmlns:a16="http://schemas.microsoft.com/office/drawing/2014/main" id="{7AD9F1B4-6622-48C6-9402-9F7A1A084A9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0531568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263C-22C7-BB79-9EC2-BB410947C56A}"/>
              </a:ext>
            </a:extLst>
          </p:cNvPr>
          <p:cNvSpPr>
            <a:spLocks noGrp="1"/>
          </p:cNvSpPr>
          <p:nvPr>
            <p:ph type="title"/>
          </p:nvPr>
        </p:nvSpPr>
        <p:spPr/>
        <p:txBody>
          <a:bodyPr/>
          <a:lstStyle/>
          <a:p>
            <a:r>
              <a:rPr lang="en-US" dirty="0"/>
              <a:t>Attendance by breakout (May 2025 interim)</a:t>
            </a:r>
          </a:p>
        </p:txBody>
      </p:sp>
      <p:pic>
        <p:nvPicPr>
          <p:cNvPr id="8" name="Content Placeholder 7">
            <a:extLst>
              <a:ext uri="{FF2B5EF4-FFF2-40B4-BE49-F238E27FC236}">
                <a16:creationId xmlns:a16="http://schemas.microsoft.com/office/drawing/2014/main" id="{0F77E29F-9AF4-5F9E-68D0-30A809E07284}"/>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763887" y="1447799"/>
            <a:ext cx="8937979" cy="5027613"/>
          </a:xfrm>
        </p:spPr>
      </p:pic>
      <p:sp>
        <p:nvSpPr>
          <p:cNvPr id="4" name="Date Placeholder 3">
            <a:extLst>
              <a:ext uri="{FF2B5EF4-FFF2-40B4-BE49-F238E27FC236}">
                <a16:creationId xmlns:a16="http://schemas.microsoft.com/office/drawing/2014/main" id="{1763FF12-81B0-39EB-4FE8-110850524F72}"/>
              </a:ext>
            </a:extLst>
          </p:cNvPr>
          <p:cNvSpPr>
            <a:spLocks noGrp="1"/>
          </p:cNvSpPr>
          <p:nvPr>
            <p:ph type="dt" sz="half" idx="10"/>
          </p:nvPr>
        </p:nvSpPr>
        <p:spPr/>
        <p:txBody>
          <a:bodyPr/>
          <a:lstStyle/>
          <a:p>
            <a:pPr>
              <a:defRPr/>
            </a:pPr>
            <a:r>
              <a:rPr lang="en-US"/>
              <a:t>May 2025</a:t>
            </a:r>
          </a:p>
        </p:txBody>
      </p:sp>
      <p:sp>
        <p:nvSpPr>
          <p:cNvPr id="5" name="Footer Placeholder 4">
            <a:extLst>
              <a:ext uri="{FF2B5EF4-FFF2-40B4-BE49-F238E27FC236}">
                <a16:creationId xmlns:a16="http://schemas.microsoft.com/office/drawing/2014/main" id="{F33F3B62-9433-B159-9A99-439A8DB1856B}"/>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8AE6B12D-BFF0-A9BD-D389-E69EB8716FC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sp>
        <p:nvSpPr>
          <p:cNvPr id="7" name="Date Placeholder 6">
            <a:extLst>
              <a:ext uri="{FF2B5EF4-FFF2-40B4-BE49-F238E27FC236}">
                <a16:creationId xmlns:a16="http://schemas.microsoft.com/office/drawing/2014/main" id="{5A865C06-C5BB-41E7-BEF9-D41FAD8E185B}"/>
              </a:ext>
            </a:extLst>
          </p:cNvPr>
          <p:cNvSpPr>
            <a:spLocks noGrp="1"/>
          </p:cNvSpPr>
          <p:nvPr>
            <p:ph type="dt" idx="15"/>
          </p:nvPr>
        </p:nvSpPr>
        <p:spPr>
          <a:xfrm>
            <a:off x="929217" y="333375"/>
            <a:ext cx="2499764" cy="273050"/>
          </a:xfrm>
        </p:spPr>
        <p:txBody>
          <a:bodyPr/>
          <a:lstStyle/>
          <a:p>
            <a:r>
              <a:rPr lang="en-US" dirty="0"/>
              <a:t>May 2025</a:t>
            </a:r>
            <a:endParaRPr lang="en-GB" dirty="0"/>
          </a:p>
        </p:txBody>
      </p:sp>
      <p:sp>
        <p:nvSpPr>
          <p:cNvPr id="9" name="Footer Placeholder 1">
            <a:extLst>
              <a:ext uri="{FF2B5EF4-FFF2-40B4-BE49-F238E27FC236}">
                <a16:creationId xmlns:a16="http://schemas.microsoft.com/office/drawing/2014/main" id="{8338184A-DF0C-44E6-9EB2-1AF836F52242}"/>
              </a:ext>
            </a:extLst>
          </p:cNvPr>
          <p:cNvSpPr>
            <a:spLocks noGrp="1"/>
          </p:cNvSpPr>
          <p:nvPr>
            <p:ph type="ftr" idx="14"/>
          </p:nvPr>
        </p:nvSpPr>
        <p:spPr>
          <a:xfrm>
            <a:off x="7143757" y="6475414"/>
            <a:ext cx="4246027" cy="180975"/>
          </a:xfrm>
        </p:spPr>
        <p:txBody>
          <a:bodyPr/>
          <a:lstStyle/>
          <a:p>
            <a:r>
              <a:rPr lang="en-GB" dirty="0"/>
              <a:t>Robert Stacey, Intel</a:t>
            </a:r>
          </a:p>
        </p:txBody>
      </p:sp>
    </p:spTree>
    <p:extLst>
      <p:ext uri="{BB962C8B-B14F-4D97-AF65-F5344CB8AC3E}">
        <p14:creationId xmlns:p14="http://schemas.microsoft.com/office/powerpoint/2010/main" val="27503356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TGbr</a:t>
            </a:r>
            <a:r>
              <a:rPr lang="en-US" altLang="en-US" dirty="0">
                <a:solidFill>
                  <a:schemeClr val="tx2"/>
                </a:solidFill>
              </a:rPr>
              <a:t> moving forward</a:t>
            </a:r>
          </a:p>
        </p:txBody>
      </p:sp>
      <p:sp>
        <p:nvSpPr>
          <p:cNvPr id="13" name="Content Placeholder 1">
            <a:extLst>
              <a:ext uri="{FF2B5EF4-FFF2-40B4-BE49-F238E27FC236}">
                <a16:creationId xmlns:a16="http://schemas.microsoft.com/office/drawing/2014/main" id="{D5FB241F-7DC2-4134-BEEA-EC3DBE1AD04D}"/>
              </a:ext>
            </a:extLst>
          </p:cNvPr>
          <p:cNvSpPr txBox="1">
            <a:spLocks/>
          </p:cNvSpPr>
          <p:nvPr/>
        </p:nvSpPr>
        <p:spPr bwMode="auto">
          <a:xfrm>
            <a:off x="6672065" y="1981200"/>
            <a:ext cx="5112568"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Tx/>
              <a:buChar char="-"/>
            </a:pPr>
            <a:endParaRPr lang="en-GB" kern="0" dirty="0"/>
          </a:p>
        </p:txBody>
      </p:sp>
      <p:sp>
        <p:nvSpPr>
          <p:cNvPr id="8" name="Rectangle 2">
            <a:extLst>
              <a:ext uri="{FF2B5EF4-FFF2-40B4-BE49-F238E27FC236}">
                <a16:creationId xmlns:a16="http://schemas.microsoft.com/office/drawing/2014/main" id="{68EC4173-868B-098B-8F40-B4BCF085CFB7}"/>
              </a:ext>
            </a:extLst>
          </p:cNvPr>
          <p:cNvSpPr>
            <a:spLocks noGrp="1" noChangeArrowheads="1"/>
          </p:cNvSpPr>
          <p:nvPr>
            <p:ph idx="1"/>
          </p:nvPr>
        </p:nvSpPr>
        <p:spPr>
          <a:xfrm>
            <a:off x="880687" y="1751014"/>
            <a:ext cx="10361084" cy="4113213"/>
          </a:xfrm>
          <a:ln/>
        </p:spPr>
        <p:txBody>
          <a:bodyPr/>
          <a:lstStyle/>
          <a:p>
            <a:pPr algn="just">
              <a:buFontTx/>
              <a:buNone/>
            </a:pPr>
            <a:r>
              <a:rPr lang="en-US" altLang="en-US" sz="1400" dirty="0">
                <a:solidFill>
                  <a:srgbClr val="00B050"/>
                </a:solidFill>
              </a:rPr>
              <a:t>Mar-2025			PAR approved								</a:t>
            </a:r>
          </a:p>
          <a:p>
            <a:pPr algn="just">
              <a:buFontTx/>
              <a:buNone/>
            </a:pPr>
            <a:r>
              <a:rPr lang="en-US" altLang="en-US" sz="1400" dirty="0">
                <a:solidFill>
                  <a:srgbClr val="00B050"/>
                </a:solidFill>
              </a:rPr>
              <a:t>May-2025			Create SFD and consider technical contributions </a:t>
            </a:r>
          </a:p>
          <a:p>
            <a:pPr algn="just">
              <a:buFontTx/>
              <a:buNone/>
            </a:pPr>
            <a:r>
              <a:rPr lang="en-US" altLang="en-US" sz="1400" dirty="0">
                <a:solidFill>
                  <a:srgbClr val="00B050"/>
                </a:solidFill>
              </a:rPr>
              <a:t>Jul-2025			Continue consider technical contributions and develop SFD</a:t>
            </a:r>
          </a:p>
          <a:p>
            <a:pPr algn="just">
              <a:buFontTx/>
              <a:buNone/>
            </a:pPr>
            <a:r>
              <a:rPr lang="en-US" altLang="en-US" sz="1400" dirty="0"/>
              <a:t>Nov-2025			agree main features (PHY) and close SFD for PHY</a:t>
            </a:r>
          </a:p>
          <a:p>
            <a:pPr algn="just">
              <a:buFontTx/>
              <a:buNone/>
            </a:pPr>
            <a:r>
              <a:rPr lang="en-US" altLang="en-US" sz="1400" dirty="0"/>
              <a:t>Jan-2026			start draft development (PHY)</a:t>
            </a:r>
          </a:p>
          <a:p>
            <a:pPr algn="just">
              <a:buFontTx/>
              <a:buNone/>
            </a:pPr>
            <a:r>
              <a:rPr lang="en-US" altLang="en-US" sz="1400" dirty="0"/>
              <a:t>Jul-2026			complete PHY (D0.1)</a:t>
            </a:r>
          </a:p>
          <a:p>
            <a:pPr algn="just">
              <a:buFontTx/>
              <a:buNone/>
            </a:pPr>
            <a:r>
              <a:rPr lang="en-US" altLang="en-US" sz="1400" dirty="0"/>
              <a:t>Sep-2026			agree main features (MAC) and close SFD for MAC</a:t>
            </a:r>
          </a:p>
          <a:p>
            <a:pPr algn="just">
              <a:buFontTx/>
              <a:buNone/>
            </a:pPr>
            <a:r>
              <a:rPr lang="en-US" altLang="en-US" sz="1400" dirty="0"/>
              <a:t>Nov-2026			start draft development (MAC)</a:t>
            </a:r>
          </a:p>
          <a:p>
            <a:pPr algn="just">
              <a:buFontTx/>
              <a:buNone/>
            </a:pPr>
            <a:r>
              <a:rPr lang="en-US" altLang="en-US" sz="1400" dirty="0"/>
              <a:t>Jan-2027			complete MAC (D0.2), start internal CC</a:t>
            </a:r>
          </a:p>
          <a:p>
            <a:pPr algn="just">
              <a:buFontTx/>
              <a:buNone/>
            </a:pPr>
            <a:r>
              <a:rPr lang="en-US" altLang="en-US" sz="1400" dirty="0"/>
              <a:t>Jul-2027			complete D0.x, start CC in 802.11 WG</a:t>
            </a:r>
          </a:p>
          <a:p>
            <a:pPr algn="just">
              <a:buFontTx/>
              <a:buNone/>
            </a:pPr>
            <a:r>
              <a:rPr lang="en-US" altLang="en-US" sz="1400" dirty="0">
                <a:highlight>
                  <a:srgbClr val="FFFF00"/>
                </a:highlight>
              </a:rPr>
              <a:t>Nov-2027			D1.0 for WG letter ballot						</a:t>
            </a:r>
          </a:p>
          <a:p>
            <a:pPr algn="just">
              <a:buFontTx/>
              <a:buNone/>
            </a:pPr>
            <a:r>
              <a:rPr lang="en-US" altLang="en-US" sz="1400" dirty="0"/>
              <a:t>Jan-2028			D2.0										</a:t>
            </a:r>
          </a:p>
          <a:p>
            <a:pPr algn="just">
              <a:buFontTx/>
              <a:buNone/>
            </a:pPr>
            <a:r>
              <a:rPr lang="en-US" altLang="en-US" sz="1400" dirty="0"/>
              <a:t>Mar-2028			D3.0										</a:t>
            </a:r>
          </a:p>
          <a:p>
            <a:pPr algn="just">
              <a:buFontTx/>
              <a:buNone/>
            </a:pPr>
            <a:r>
              <a:rPr lang="en-US" altLang="en-US" sz="1400" dirty="0"/>
              <a:t>May-2028			start SA ballot								</a:t>
            </a:r>
          </a:p>
          <a:p>
            <a:pPr algn="just">
              <a:buFontTx/>
              <a:buNone/>
            </a:pPr>
            <a:r>
              <a:rPr lang="en-US" altLang="en-US" sz="1400" dirty="0"/>
              <a:t>Nov-2028			submit to RevCom							</a:t>
            </a:r>
          </a:p>
          <a:p>
            <a:pPr algn="just">
              <a:buFontTx/>
              <a:buNone/>
            </a:pPr>
            <a:r>
              <a:rPr lang="en-US" altLang="en-US" sz="1400" dirty="0"/>
              <a:t>2029				publish							</a:t>
            </a: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r>
              <a:rPr lang="en-US" altLang="en-US" dirty="0"/>
              <a:t> </a:t>
            </a:r>
          </a:p>
          <a:p>
            <a:pPr lvl="1"/>
            <a:endParaRPr lang="en-US" altLang="en-US" dirty="0"/>
          </a:p>
        </p:txBody>
      </p:sp>
      <p:sp>
        <p:nvSpPr>
          <p:cNvPr id="3" name="Footer Placeholder 2">
            <a:extLst>
              <a:ext uri="{FF2B5EF4-FFF2-40B4-BE49-F238E27FC236}">
                <a16:creationId xmlns:a16="http://schemas.microsoft.com/office/drawing/2014/main" id="{4D2B758A-0DEE-4D64-A1E2-A00040E527DB}"/>
              </a:ext>
            </a:extLst>
          </p:cNvPr>
          <p:cNvSpPr>
            <a:spLocks noGrp="1"/>
          </p:cNvSpPr>
          <p:nvPr>
            <p:ph type="ftr" idx="14"/>
          </p:nvPr>
        </p:nvSpPr>
        <p:spPr/>
        <p:txBody>
          <a:bodyPr/>
          <a:lstStyle/>
          <a:p>
            <a:r>
              <a:rPr lang="en-US"/>
              <a:t>Nikola Serafimovski, University of Cambridge</a:t>
            </a:r>
            <a:endParaRPr lang="en-GB" dirty="0"/>
          </a:p>
        </p:txBody>
      </p:sp>
      <p:sp>
        <p:nvSpPr>
          <p:cNvPr id="7" name="Slide Number Placeholder 6">
            <a:extLst>
              <a:ext uri="{FF2B5EF4-FFF2-40B4-BE49-F238E27FC236}">
                <a16:creationId xmlns:a16="http://schemas.microsoft.com/office/drawing/2014/main" id="{A782E607-EF00-4F8B-B27D-F52B72BE1E0B}"/>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9" name="Date Placeholder 8">
            <a:extLst>
              <a:ext uri="{FF2B5EF4-FFF2-40B4-BE49-F238E27FC236}">
                <a16:creationId xmlns:a16="http://schemas.microsoft.com/office/drawing/2014/main" id="{95582993-697E-4E47-943E-8CEBB9FB6C1C}"/>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0819404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May 2025 PQC SG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2025-05-14</a:t>
            </a:r>
          </a:p>
        </p:txBody>
      </p:sp>
      <p:graphicFrame>
        <p:nvGraphicFramePr>
          <p:cNvPr id="1026" name="Object 11"/>
          <p:cNvGraphicFramePr>
            <a:graphicFrameLocks noChangeAspect="1"/>
          </p:cNvGraphicFramePr>
          <p:nvPr>
            <p:extLst>
              <p:ext uri="{D42A27DB-BD31-4B8C-83A1-F6EECF244321}">
                <p14:modId xmlns:p14="http://schemas.microsoft.com/office/powerpoint/2010/main" val="1290161960"/>
              </p:ext>
            </p:extLst>
          </p:nvPr>
        </p:nvGraphicFramePr>
        <p:xfrm>
          <a:off x="1752600" y="2384425"/>
          <a:ext cx="9220200" cy="1460500"/>
        </p:xfrm>
        <a:graphic>
          <a:graphicData uri="http://schemas.openxmlformats.org/presentationml/2006/ole">
            <mc:AlternateContent xmlns:mc="http://schemas.openxmlformats.org/markup-compatibility/2006">
              <mc:Choice xmlns:v="urn:schemas-microsoft-com:vml" Requires="v">
                <p:oleObj spid="_x0000_s10249" name="Document" r:id="rId4" imgW="8559800" imgH="1473200" progId="Word.Document.8">
                  <p:embed/>
                </p:oleObj>
              </mc:Choice>
              <mc:Fallback>
                <p:oleObj name="Document" r:id="rId4" imgW="8559800" imgH="1473200" progId="Word.Document.8">
                  <p:embed/>
                  <p:pic>
                    <p:nvPicPr>
                      <p:cNvPr id="1026" name="Object 11"/>
                      <p:cNvPicPr>
                        <a:picLocks noChangeAspect="1" noChangeArrowheads="1"/>
                      </p:cNvPicPr>
                      <p:nvPr/>
                    </p:nvPicPr>
                    <p:blipFill>
                      <a:blip r:embed="rId5"/>
                      <a:srcRect/>
                      <a:stretch>
                        <a:fillRect/>
                      </a:stretch>
                    </p:blipFill>
                    <p:spPr bwMode="auto">
                      <a:xfrm>
                        <a:off x="1752600" y="2384425"/>
                        <a:ext cx="9220200" cy="146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4" name="Footer Placeholder 3">
            <a:extLst>
              <a:ext uri="{FF2B5EF4-FFF2-40B4-BE49-F238E27FC236}">
                <a16:creationId xmlns:a16="http://schemas.microsoft.com/office/drawing/2014/main" id="{F2801584-D88B-4055-A24C-B53A2C06966E}"/>
              </a:ext>
            </a:extLst>
          </p:cNvPr>
          <p:cNvSpPr>
            <a:spLocks noGrp="1"/>
          </p:cNvSpPr>
          <p:nvPr>
            <p:ph type="ftr" idx="14"/>
          </p:nvPr>
        </p:nvSpPr>
        <p:spPr/>
        <p:txBody>
          <a:bodyPr/>
          <a:lstStyle/>
          <a:p>
            <a:r>
              <a:rPr lang="en-GB"/>
              <a:t>Stephen Orr, Cisco</a:t>
            </a:r>
            <a:endParaRPr lang="en-GB" dirty="0"/>
          </a:p>
        </p:txBody>
      </p:sp>
      <p:sp>
        <p:nvSpPr>
          <p:cNvPr id="5" name="Slide Number Placeholder 4">
            <a:extLst>
              <a:ext uri="{FF2B5EF4-FFF2-40B4-BE49-F238E27FC236}">
                <a16:creationId xmlns:a16="http://schemas.microsoft.com/office/drawing/2014/main" id="{0625ECC8-2867-408F-B3B2-E3542C9EAD90}"/>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6" name="Date Placeholder 5">
            <a:extLst>
              <a:ext uri="{FF2B5EF4-FFF2-40B4-BE49-F238E27FC236}">
                <a16:creationId xmlns:a16="http://schemas.microsoft.com/office/drawing/2014/main" id="{18FC26D5-34F5-46CC-898B-E6BBF04A3C8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3164657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419600"/>
          </a:xfrm>
        </p:spPr>
        <p:txBody>
          <a:bodyPr>
            <a:normAutofit/>
          </a:bodyPr>
          <a:lstStyle/>
          <a:p>
            <a:pPr marL="342900" lvl="1" indent="-342900">
              <a:lnSpc>
                <a:spcPct val="90000"/>
              </a:lnSpc>
              <a:buChar char="•"/>
            </a:pPr>
            <a:r>
              <a:rPr lang="en-US" sz="2400" b="1" dirty="0">
                <a:ea typeface="+mn-ea"/>
                <a:cs typeface="+mn-cs"/>
              </a:rPr>
              <a:t>1 Meeting Slot</a:t>
            </a:r>
          </a:p>
          <a:p>
            <a:pPr marL="685800" lvl="2" indent="-342900">
              <a:lnSpc>
                <a:spcPct val="90000"/>
              </a:lnSpc>
            </a:pPr>
            <a:r>
              <a:rPr lang="en-US" sz="2000" dirty="0"/>
              <a:t>Tuesday AM 2</a:t>
            </a:r>
          </a:p>
          <a:p>
            <a:pPr marL="685800" lvl="2" indent="-342900">
              <a:lnSpc>
                <a:spcPct val="90000"/>
              </a:lnSpc>
            </a:pPr>
            <a:r>
              <a:rPr lang="en-US" sz="2000" b="1" i="1" dirty="0"/>
              <a:t>Agenda:</a:t>
            </a:r>
            <a:r>
              <a:rPr lang="en-US" sz="2000" dirty="0"/>
              <a:t> </a:t>
            </a:r>
            <a:r>
              <a:rPr lang="en-US" sz="2000" dirty="0">
                <a:hlinkClick r:id="rId3"/>
              </a:rPr>
              <a:t>11-25/861r3</a:t>
            </a:r>
            <a:endParaRPr lang="en-US" sz="2000" dirty="0"/>
          </a:p>
          <a:p>
            <a:pPr marL="342900" lvl="2" indent="0">
              <a:lnSpc>
                <a:spcPct val="90000"/>
              </a:lnSpc>
              <a:buNone/>
            </a:pPr>
            <a:endParaRPr lang="en-US" sz="900" dirty="0"/>
          </a:p>
          <a:p>
            <a:pPr marL="342900" lvl="1" indent="-342900">
              <a:lnSpc>
                <a:spcPct val="90000"/>
              </a:lnSpc>
              <a:buChar char="•"/>
            </a:pPr>
            <a:r>
              <a:rPr lang="en-US" sz="2400" b="1" dirty="0">
                <a:ea typeface="+mn-ea"/>
                <a:cs typeface="+mn-cs"/>
              </a:rPr>
              <a:t>Achievements </a:t>
            </a:r>
            <a:endParaRPr lang="en-US" sz="2000" dirty="0"/>
          </a:p>
          <a:p>
            <a:pPr marL="685800" lvl="2" indent="-342900">
              <a:lnSpc>
                <a:spcPct val="90000"/>
              </a:lnSpc>
            </a:pPr>
            <a:r>
              <a:rPr lang="en-US" sz="2000" dirty="0"/>
              <a:t>Approved PAR and CSD in study group </a:t>
            </a:r>
          </a:p>
          <a:p>
            <a:pPr lvl="2" indent="-342900">
              <a:buFont typeface="Arial" panose="020B0604020202020204" pitchFamily="34" charset="0"/>
              <a:buChar char="•"/>
            </a:pPr>
            <a:r>
              <a:rPr lang="en-US" altLang="zh-CN" sz="1600" dirty="0">
                <a:sym typeface="+mn-ea"/>
              </a:rPr>
              <a:t>PQC Draft PAR </a:t>
            </a:r>
            <a:r>
              <a:rPr lang="en-GB" sz="1600" dirty="0">
                <a:hlinkClick r:id="rId4"/>
              </a:rPr>
              <a:t>11-25/0597r4</a:t>
            </a:r>
            <a:endParaRPr lang="en-US" altLang="zh-CN" sz="1600" dirty="0">
              <a:sym typeface="+mn-ea"/>
            </a:endParaRPr>
          </a:p>
          <a:p>
            <a:pPr lvl="2" indent="-342900">
              <a:buFont typeface="Arial" panose="020B0604020202020204" pitchFamily="34" charset="0"/>
              <a:buChar char="•"/>
            </a:pPr>
            <a:r>
              <a:rPr lang="en-US" altLang="zh-CN" sz="1600" dirty="0">
                <a:sym typeface="+mn-ea"/>
              </a:rPr>
              <a:t>PQC Draft CSD </a:t>
            </a:r>
            <a:r>
              <a:rPr lang="en-GB" sz="1600" dirty="0">
                <a:hlinkClick r:id="rId5"/>
              </a:rPr>
              <a:t>11-25/0598r3</a:t>
            </a:r>
            <a:endParaRPr lang="en-GB" sz="1600" dirty="0"/>
          </a:p>
          <a:p>
            <a:pPr marL="1028700" lvl="3" indent="-342900">
              <a:lnSpc>
                <a:spcPct val="90000"/>
              </a:lnSpc>
            </a:pPr>
            <a:endParaRPr lang="en-US" sz="1200" dirty="0"/>
          </a:p>
          <a:p>
            <a:pPr marL="685800" lvl="2" indent="-342900">
              <a:lnSpc>
                <a:spcPct val="90000"/>
              </a:lnSpc>
            </a:pPr>
            <a:r>
              <a:rPr lang="en-US" sz="2000" dirty="0"/>
              <a:t>Technical presentations</a:t>
            </a:r>
          </a:p>
          <a:p>
            <a:pPr lvl="2" indent="-342900">
              <a:buFont typeface="Arial" panose="020B0604020202020204" pitchFamily="34" charset="0"/>
              <a:buChar char="•"/>
            </a:pPr>
            <a:r>
              <a:rPr lang="en-GB" sz="1600" dirty="0"/>
              <a:t>ML-KEM in 802.11, Jay Yang (ZTE) (</a:t>
            </a:r>
            <a:r>
              <a:rPr lang="en-GB" sz="1600" dirty="0">
                <a:hlinkClick r:id="rId6"/>
              </a:rPr>
              <a:t>11-25/0722r0</a:t>
            </a:r>
            <a:r>
              <a:rPr lang="en-GB" sz="1600" dirty="0"/>
              <a:t>)</a:t>
            </a:r>
          </a:p>
          <a:p>
            <a:pPr lvl="2" indent="-342900">
              <a:buFont typeface="Arial" panose="020B0604020202020204" pitchFamily="34" charset="0"/>
              <a:buChar char="•"/>
            </a:pPr>
            <a:r>
              <a:rPr lang="en-GB" sz="1600" dirty="0"/>
              <a:t>A PQC PAKE, Dan Harkins (HPE) (</a:t>
            </a:r>
            <a:r>
              <a:rPr lang="en-GB" sz="1600" dirty="0">
                <a:hlinkClick r:id="rId6"/>
              </a:rPr>
              <a:t>11-25/0770r1</a:t>
            </a:r>
            <a:r>
              <a:rPr lang="en-GB" sz="1600" dirty="0"/>
              <a:t>)</a:t>
            </a:r>
          </a:p>
          <a:p>
            <a:pPr marL="1028700" lvl="3" indent="-342900">
              <a:lnSpc>
                <a:spcPct val="90000"/>
              </a:lnSpc>
            </a:pPr>
            <a:endParaRPr lang="en-US" sz="1200" dirty="0"/>
          </a:p>
          <a:p>
            <a:pPr marL="685800" lvl="2" indent="-342900">
              <a:lnSpc>
                <a:spcPct val="90000"/>
              </a:lnSpc>
            </a:pPr>
            <a:r>
              <a:rPr lang="en-US" sz="2000" dirty="0"/>
              <a:t>Working Group approved PAR and CSD during Mid Week Plenary </a:t>
            </a:r>
          </a:p>
          <a:p>
            <a:pPr marL="685800" lvl="2" indent="-342900">
              <a:lnSpc>
                <a:spcPct val="90000"/>
              </a:lnSpc>
            </a:pPr>
            <a:endParaRPr lang="en-US" sz="2000" dirty="0"/>
          </a:p>
          <a:p>
            <a:pPr marL="342900" lvl="2" indent="0">
              <a:lnSpc>
                <a:spcPct val="90000"/>
              </a:lnSpc>
              <a:buNone/>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4" name="Footer Placeholder 3">
            <a:extLst>
              <a:ext uri="{FF2B5EF4-FFF2-40B4-BE49-F238E27FC236}">
                <a16:creationId xmlns:a16="http://schemas.microsoft.com/office/drawing/2014/main" id="{0AEE7761-0036-4B67-8BA1-DEC1236D0467}"/>
              </a:ext>
            </a:extLst>
          </p:cNvPr>
          <p:cNvSpPr>
            <a:spLocks noGrp="1"/>
          </p:cNvSpPr>
          <p:nvPr>
            <p:ph type="ftr" sz="quarter" idx="11"/>
          </p:nvPr>
        </p:nvSpPr>
        <p:spPr/>
        <p:txBody>
          <a:bodyPr/>
          <a:lstStyle/>
          <a:p>
            <a:pPr>
              <a:defRPr/>
            </a:pPr>
            <a:r>
              <a:rPr lang="en-US"/>
              <a:t>Stephen Orr, Cisco</a:t>
            </a:r>
            <a:endParaRPr lang="en-US" dirty="0"/>
          </a:p>
        </p:txBody>
      </p:sp>
      <p:sp>
        <p:nvSpPr>
          <p:cNvPr id="5" name="Slide Number Placeholder 4">
            <a:extLst>
              <a:ext uri="{FF2B5EF4-FFF2-40B4-BE49-F238E27FC236}">
                <a16:creationId xmlns:a16="http://schemas.microsoft.com/office/drawing/2014/main" id="{58E2714B-3AB3-4BC2-8540-DB97342C8907}"/>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62</a:t>
            </a:fld>
            <a:endParaRPr lang="en-US" dirty="0"/>
          </a:p>
        </p:txBody>
      </p:sp>
      <p:sp>
        <p:nvSpPr>
          <p:cNvPr id="6" name="Date Placeholder 5">
            <a:extLst>
              <a:ext uri="{FF2B5EF4-FFF2-40B4-BE49-F238E27FC236}">
                <a16:creationId xmlns:a16="http://schemas.microsoft.com/office/drawing/2014/main" id="{9D5C4A2C-6BA3-44BC-A03E-ECA81581CA57}"/>
              </a:ext>
            </a:extLst>
          </p:cNvPr>
          <p:cNvSpPr>
            <a:spLocks noGrp="1"/>
          </p:cNvSpPr>
          <p:nvPr>
            <p:ph type="dt" sz="half" idx="10"/>
          </p:nvPr>
        </p:nvSpPr>
        <p:spPr/>
        <p:txBody>
          <a:bodyPr/>
          <a:lstStyle/>
          <a:p>
            <a:pPr>
              <a:defRPr/>
            </a:pPr>
            <a:r>
              <a:rPr lang="en-US"/>
              <a:t>May 2025</a:t>
            </a:r>
            <a:endParaRPr lang="en-US" dirty="0"/>
          </a:p>
        </p:txBody>
      </p:sp>
    </p:spTree>
    <p:extLst>
      <p:ext uri="{BB962C8B-B14F-4D97-AF65-F5344CB8AC3E}">
        <p14:creationId xmlns:p14="http://schemas.microsoft.com/office/powerpoint/2010/main" val="17445423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kern="0" dirty="0"/>
              <a:t>Teleconference to be scheduled for June</a:t>
            </a:r>
          </a:p>
          <a:p>
            <a:pPr>
              <a:lnSpc>
                <a:spcPct val="90000"/>
              </a:lnSpc>
            </a:pPr>
            <a:endParaRPr lang="en-US" dirty="0"/>
          </a:p>
          <a:p>
            <a:pPr>
              <a:lnSpc>
                <a:spcPct val="90000"/>
              </a:lnSpc>
            </a:pPr>
            <a:r>
              <a:rPr lang="en-US" dirty="0"/>
              <a:t>July</a:t>
            </a:r>
          </a:p>
          <a:p>
            <a:pPr lvl="1">
              <a:lnSpc>
                <a:spcPct val="90000"/>
              </a:lnSpc>
            </a:pPr>
            <a:r>
              <a:rPr lang="en-US" dirty="0"/>
              <a:t>Three </a:t>
            </a:r>
            <a:r>
              <a:rPr lang="en-US"/>
              <a:t>slots and expect </a:t>
            </a:r>
            <a:r>
              <a:rPr lang="en-US" dirty="0"/>
              <a:t>to respond to PAR comments</a:t>
            </a:r>
          </a:p>
          <a:p>
            <a:pPr>
              <a:lnSpc>
                <a:spcPct val="90000"/>
              </a:lnSpc>
            </a:pPr>
            <a:endParaRPr lang="en-US" dirty="0"/>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June/July 2025</a:t>
            </a:r>
          </a:p>
        </p:txBody>
      </p:sp>
      <p:sp>
        <p:nvSpPr>
          <p:cNvPr id="5" name="Footer Placeholder 4">
            <a:extLst>
              <a:ext uri="{FF2B5EF4-FFF2-40B4-BE49-F238E27FC236}">
                <a16:creationId xmlns:a16="http://schemas.microsoft.com/office/drawing/2014/main" id="{0DD73DE0-DF04-4F89-8DA2-AC5A1F143C2D}"/>
              </a:ext>
            </a:extLst>
          </p:cNvPr>
          <p:cNvSpPr>
            <a:spLocks noGrp="1"/>
          </p:cNvSpPr>
          <p:nvPr>
            <p:ph type="ftr" sz="quarter" idx="11"/>
          </p:nvPr>
        </p:nvSpPr>
        <p:spPr/>
        <p:txBody>
          <a:bodyPr/>
          <a:lstStyle/>
          <a:p>
            <a:pPr>
              <a:defRPr/>
            </a:pPr>
            <a:r>
              <a:rPr lang="en-US"/>
              <a:t>Stephen Orr, Cisco</a:t>
            </a:r>
            <a:endParaRPr lang="en-US" dirty="0"/>
          </a:p>
        </p:txBody>
      </p:sp>
      <p:sp>
        <p:nvSpPr>
          <p:cNvPr id="6" name="Slide Number Placeholder 5">
            <a:extLst>
              <a:ext uri="{FF2B5EF4-FFF2-40B4-BE49-F238E27FC236}">
                <a16:creationId xmlns:a16="http://schemas.microsoft.com/office/drawing/2014/main" id="{FC56CA56-131E-4FFF-83A3-A4BDA62A0B5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63</a:t>
            </a:fld>
            <a:endParaRPr lang="en-US" dirty="0"/>
          </a:p>
        </p:txBody>
      </p:sp>
      <p:sp>
        <p:nvSpPr>
          <p:cNvPr id="7" name="Date Placeholder 6">
            <a:extLst>
              <a:ext uri="{FF2B5EF4-FFF2-40B4-BE49-F238E27FC236}">
                <a16:creationId xmlns:a16="http://schemas.microsoft.com/office/drawing/2014/main" id="{27CC45C9-C1A9-4AFE-A106-86974A2CEC2E}"/>
              </a:ext>
            </a:extLst>
          </p:cNvPr>
          <p:cNvSpPr>
            <a:spLocks noGrp="1"/>
          </p:cNvSpPr>
          <p:nvPr>
            <p:ph type="dt" sz="half" idx="10"/>
          </p:nvPr>
        </p:nvSpPr>
        <p:spPr/>
        <p:txBody>
          <a:bodyPr/>
          <a:lstStyle/>
          <a:p>
            <a:pPr>
              <a:defRPr/>
            </a:pPr>
            <a:r>
              <a:rPr lang="en-US"/>
              <a:t>May 2025</a:t>
            </a:r>
            <a:endParaRPr lang="en-US" dirty="0"/>
          </a:p>
        </p:txBody>
      </p:sp>
    </p:spTree>
    <p:extLst>
      <p:ext uri="{BB962C8B-B14F-4D97-AF65-F5344CB8AC3E}">
        <p14:creationId xmlns:p14="http://schemas.microsoft.com/office/powerpoint/2010/main" val="31111368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Automotive TIG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2025-05-16</a:t>
            </a:r>
          </a:p>
        </p:txBody>
      </p:sp>
      <p:graphicFrame>
        <p:nvGraphicFramePr>
          <p:cNvPr id="13319" name="Object 5"/>
          <p:cNvGraphicFramePr>
            <a:graphicFrameLocks noChangeAspect="1"/>
          </p:cNvGraphicFramePr>
          <p:nvPr>
            <p:extLst>
              <p:ext uri="{D42A27DB-BD31-4B8C-83A1-F6EECF244321}">
                <p14:modId xmlns:p14="http://schemas.microsoft.com/office/powerpoint/2010/main" val="4167730937"/>
              </p:ext>
            </p:extLst>
          </p:nvPr>
        </p:nvGraphicFramePr>
        <p:xfrm>
          <a:off x="2086710" y="2744789"/>
          <a:ext cx="9675812" cy="2360612"/>
        </p:xfrm>
        <a:graphic>
          <a:graphicData uri="http://schemas.openxmlformats.org/presentationml/2006/ole">
            <mc:AlternateContent xmlns:mc="http://schemas.openxmlformats.org/markup-compatibility/2006">
              <mc:Choice xmlns:v="urn:schemas-microsoft-com:vml" Requires="v">
                <p:oleObj spid="_x0000_s11273" name="Document" r:id="rId4" imgW="9590328" imgH="2353359" progId="Word.Document.8">
                  <p:embed/>
                </p:oleObj>
              </mc:Choice>
              <mc:Fallback>
                <p:oleObj name="Document" r:id="rId4" imgW="9590328" imgH="2353359" progId="Word.Document.8">
                  <p:embed/>
                  <p:pic>
                    <p:nvPicPr>
                      <p:cNvPr id="13319" name="Object 5"/>
                      <p:cNvPicPr>
                        <a:picLocks noChangeAspect="1" noChangeArrowheads="1"/>
                      </p:cNvPicPr>
                      <p:nvPr/>
                    </p:nvPicPr>
                    <p:blipFill>
                      <a:blip r:embed="rId5"/>
                      <a:srcRect/>
                      <a:stretch>
                        <a:fillRect/>
                      </a:stretch>
                    </p:blipFill>
                    <p:spPr bwMode="auto">
                      <a:xfrm>
                        <a:off x="2086710" y="2744789"/>
                        <a:ext cx="9675812" cy="236061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D9FEFC6D-618D-473A-A58D-87D944D7741B}"/>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58E52B89-8C59-46E7-B7CC-A107D76A2F47}"/>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4" name="Date Placeholder 3">
            <a:extLst>
              <a:ext uri="{FF2B5EF4-FFF2-40B4-BE49-F238E27FC236}">
                <a16:creationId xmlns:a16="http://schemas.microsoft.com/office/drawing/2014/main" id="{05E5094C-2649-44B5-9491-8FF12CC24800}"/>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8206554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548680"/>
            <a:ext cx="11593288" cy="5184576"/>
          </a:xfrm>
        </p:spPr>
        <p:txBody>
          <a:bodyPr/>
          <a:lstStyle/>
          <a:p>
            <a:pPr marL="0" indent="0" algn="ctr" eaLnBrk="1" hangingPunct="1">
              <a:spcBef>
                <a:spcPts val="0"/>
              </a:spcBef>
              <a:buNone/>
            </a:pPr>
            <a:r>
              <a:rPr lang="en-US" altLang="en-US" sz="2800" dirty="0"/>
              <a:t>Summary</a:t>
            </a:r>
          </a:p>
          <a:p>
            <a:pPr eaLnBrk="1" hangingPunct="1">
              <a:spcBef>
                <a:spcPts val="0"/>
              </a:spcBef>
            </a:pPr>
            <a:r>
              <a:rPr lang="en-US" altLang="en-US" sz="2000" dirty="0"/>
              <a:t>Final Agenda</a:t>
            </a:r>
          </a:p>
          <a:p>
            <a:pPr marL="857250" lvl="1" indent="-457200">
              <a:spcBef>
                <a:spcPts val="0"/>
              </a:spcBef>
              <a:defRPr/>
            </a:pPr>
            <a:r>
              <a:rPr lang="en-GB" sz="1800" u="sng" dirty="0">
                <a:solidFill>
                  <a:srgbClr val="0000FF"/>
                </a:solidFill>
                <a:effectLst/>
                <a:latin typeface="Times New Roman" panose="02020603050405020304" pitchFamily="18" charset="0"/>
                <a:ea typeface="Times New Roman" panose="02020603050405020304" pitchFamily="18" charset="0"/>
                <a:hlinkClick r:id="rId3"/>
              </a:rPr>
              <a:t>https://mentor.ieee.org/802.11/dcn/25/11-25-0604-00-auto-agenda-for-automotive-tig-2025-may.pptx</a:t>
            </a:r>
            <a:r>
              <a:rPr lang="en-GB" sz="1800" dirty="0">
                <a:effectLst/>
                <a:latin typeface="Times New Roman" panose="02020603050405020304" pitchFamily="18" charset="0"/>
                <a:ea typeface="Times New Roman" panose="02020603050405020304" pitchFamily="18" charset="0"/>
              </a:rPr>
              <a:t> </a:t>
            </a:r>
            <a:r>
              <a:rPr lang="en-US" sz="2000" dirty="0">
                <a:cs typeface="Arial" panose="020B0604020202020204" pitchFamily="34" charset="0"/>
              </a:rPr>
              <a:t> </a:t>
            </a:r>
          </a:p>
          <a:p>
            <a:pPr>
              <a:spcBef>
                <a:spcPts val="0"/>
              </a:spcBef>
              <a:buFont typeface="Arial" panose="020B0604020202020204" pitchFamily="34" charset="0"/>
              <a:buChar char="•"/>
            </a:pPr>
            <a:r>
              <a:rPr lang="en-US" sz="2000" dirty="0">
                <a:cs typeface="Arial" panose="020B0604020202020204" pitchFamily="34" charset="0"/>
              </a:rPr>
              <a:t>Presentation of submissions</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“Location Information Assisted AP Discovery,” Hitoshi Morioka (SRC Software)</a:t>
            </a:r>
          </a:p>
          <a:p>
            <a:pPr lvl="2">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hlinkClick r:id="rId4"/>
              </a:rPr>
              <a:t>https://mentor.ieee.org/802.11/dcn/25/11-25-0896-01-auto-location-information-assisted-ap-discovery.pptx</a:t>
            </a:r>
            <a:r>
              <a:rPr lang="en-US" sz="1600"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“Thoughts on Throughput Improvement for high-mobility STAs,” Azin </a:t>
            </a:r>
            <a:r>
              <a:rPr lang="en-US" sz="1800" dirty="0" err="1">
                <a:latin typeface="Arial" panose="020B0604020202020204" pitchFamily="34" charset="0"/>
                <a:cs typeface="Arial" panose="020B0604020202020204" pitchFamily="34" charset="0"/>
              </a:rPr>
              <a:t>Neishaboori</a:t>
            </a:r>
            <a:r>
              <a:rPr lang="en-US" sz="1800" dirty="0">
                <a:latin typeface="Arial" panose="020B0604020202020204" pitchFamily="34" charset="0"/>
                <a:cs typeface="Arial" panose="020B0604020202020204" pitchFamily="34" charset="0"/>
              </a:rPr>
              <a:t> (General Motors)</a:t>
            </a:r>
          </a:p>
          <a:p>
            <a:pPr lvl="2">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hlinkClick r:id="rId5"/>
              </a:rPr>
              <a:t>https://mentor.ieee.org/802.11/dcn/25/11-25-0733-00-auto-thoughts-on-throughput-improvement-for-high-mobility-stas.potx</a:t>
            </a:r>
            <a:r>
              <a:rPr lang="en-US" sz="1600"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a:t>
            </a:r>
            <a:r>
              <a:rPr lang="en-US" sz="1800" b="0" i="0" dirty="0">
                <a:solidFill>
                  <a:srgbClr val="000000"/>
                </a:solidFill>
                <a:effectLst/>
                <a:latin typeface="Arial" panose="020B0604020202020204" pitchFamily="34" charset="0"/>
                <a:cs typeface="Arial" panose="020B0604020202020204" pitchFamily="34" charset="0"/>
              </a:rPr>
              <a:t>Follow-up on proposed IEEE 802.11 Automotive TIG Technical Report Text</a:t>
            </a:r>
            <a:r>
              <a:rPr lang="en-US" sz="1800" dirty="0">
                <a:latin typeface="Arial" panose="020B0604020202020204" pitchFamily="34" charset="0"/>
                <a:cs typeface="Arial" panose="020B0604020202020204" pitchFamily="34" charset="0"/>
              </a:rPr>
              <a:t>,” Jing Ma (Toyota)</a:t>
            </a:r>
          </a:p>
          <a:p>
            <a:pPr lvl="2">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hlinkClick r:id="rId6"/>
              </a:rPr>
              <a:t>https://mentor.ieee.org/802.11/dcn/25/11-25-0832-01-auto-follow-up-on-proposed-ieee-802-11-automotive-tig-technical-report-text.doc</a:t>
            </a:r>
            <a:r>
              <a:rPr lang="en-US" sz="1600" dirty="0">
                <a:latin typeface="Arial" panose="020B0604020202020204" pitchFamily="34" charset="0"/>
                <a:cs typeface="Arial" panose="020B0604020202020204" pitchFamily="34" charset="0"/>
              </a:rPr>
              <a:t> </a:t>
            </a:r>
          </a:p>
          <a:p>
            <a:pPr marL="457200" indent="-457200">
              <a:spcBef>
                <a:spcPts val="0"/>
              </a:spcBef>
            </a:pPr>
            <a:r>
              <a:rPr lang="en-GB" altLang="en-US" sz="2000" dirty="0"/>
              <a:t>Minutes</a:t>
            </a:r>
          </a:p>
          <a:p>
            <a:pPr lvl="1">
              <a:spcBef>
                <a:spcPts val="0"/>
              </a:spcBef>
            </a:pPr>
            <a:r>
              <a:rPr lang="en-GB" altLang="en-US" sz="1800" dirty="0">
                <a:hlinkClick r:id="rId7"/>
              </a:rPr>
              <a:t>https://mentor.ieee.org/802.11/dcn/25/11-25-0943-02-auto-auto-tig-meeting-minutes-2025-may.docx</a:t>
            </a:r>
            <a:r>
              <a:rPr lang="en-GB" altLang="en-US" sz="1800" dirty="0"/>
              <a:t> </a:t>
            </a:r>
          </a:p>
          <a:p>
            <a:pPr>
              <a:spcBef>
                <a:spcPts val="0"/>
              </a:spcBef>
            </a:pPr>
            <a:r>
              <a:rPr lang="en-GB" altLang="ko-KR" dirty="0">
                <a:ea typeface="Gulim" pitchFamily="34" charset="-127"/>
              </a:rPr>
              <a:t>Plans for July</a:t>
            </a:r>
            <a:endParaRPr lang="en-US" altLang="en-US" dirty="0"/>
          </a:p>
          <a:p>
            <a:pPr lvl="1" eaLnBrk="1" hangingPunct="1">
              <a:spcBef>
                <a:spcPts val="0"/>
              </a:spcBef>
              <a:defRPr/>
            </a:pPr>
            <a:r>
              <a:rPr lang="en-US" altLang="en-US" sz="1800" dirty="0"/>
              <a:t>Presentations on use cases, requirements and KPIs</a:t>
            </a:r>
          </a:p>
          <a:p>
            <a:pPr eaLnBrk="1" hangingPunct="1">
              <a:spcBef>
                <a:spcPts val="0"/>
              </a:spcBef>
              <a:defRPr/>
            </a:pPr>
            <a:r>
              <a:rPr lang="en-US" altLang="en-US" sz="2000" dirty="0"/>
              <a:t>No motions or teleconferences</a:t>
            </a:r>
          </a:p>
          <a:p>
            <a:pPr lvl="1" eaLnBrk="1" hangingPunct="1">
              <a:spcBef>
                <a:spcPts val="0"/>
              </a:spcBef>
              <a:defRPr/>
            </a:pPr>
            <a:r>
              <a:rPr lang="en-US" altLang="en-US" sz="1800" dirty="0"/>
              <a:t>Request of the IEEE 802.11 WG to extend the Automotive TIG until January 2026</a:t>
            </a:r>
            <a:endParaRPr lang="en-GB" altLang="en-US" sz="1800" dirty="0"/>
          </a:p>
        </p:txBody>
      </p:sp>
      <p:sp>
        <p:nvSpPr>
          <p:cNvPr id="2" name="Footer Placeholder 1">
            <a:extLst>
              <a:ext uri="{FF2B5EF4-FFF2-40B4-BE49-F238E27FC236}">
                <a16:creationId xmlns:a16="http://schemas.microsoft.com/office/drawing/2014/main" id="{6CBE6910-42EF-438B-BBC0-252966459E5E}"/>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FF82409F-3BFD-4146-BC38-BC1A1AA9FBFF}"/>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4" name="Date Placeholder 3">
            <a:extLst>
              <a:ext uri="{FF2B5EF4-FFF2-40B4-BE49-F238E27FC236}">
                <a16:creationId xmlns:a16="http://schemas.microsoft.com/office/drawing/2014/main" id="{C562D026-B6EC-4C73-92A0-B25E756D5D71}"/>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9052269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802.15 Liaison Report – May 2025</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2025-05-15</a:t>
            </a:r>
          </a:p>
        </p:txBody>
      </p:sp>
      <p:graphicFrame>
        <p:nvGraphicFramePr>
          <p:cNvPr id="3075" name="Object 3"/>
          <p:cNvGraphicFramePr>
            <a:graphicFrameLocks noChangeAspect="1"/>
          </p:cNvGraphicFramePr>
          <p:nvPr>
            <p:extLst>
              <p:ext uri="{D42A27DB-BD31-4B8C-83A1-F6EECF244321}">
                <p14:modId xmlns:p14="http://schemas.microsoft.com/office/powerpoint/2010/main" val="2417178229"/>
              </p:ext>
            </p:extLst>
          </p:nvPr>
        </p:nvGraphicFramePr>
        <p:xfrm>
          <a:off x="993775" y="2416175"/>
          <a:ext cx="10272713" cy="2482850"/>
        </p:xfrm>
        <a:graphic>
          <a:graphicData uri="http://schemas.openxmlformats.org/presentationml/2006/ole">
            <mc:AlternateContent xmlns:mc="http://schemas.openxmlformats.org/markup-compatibility/2006">
              <mc:Choice xmlns:v="urn:schemas-microsoft-com:vml" Requires="v">
                <p:oleObj spid="_x0000_s12297" name="Document" r:id="rId4" imgW="10446709" imgH="2544564" progId="Word.Document.8">
                  <p:embed/>
                </p:oleObj>
              </mc:Choice>
              <mc:Fallback>
                <p:oleObj name="Document" r:id="rId4" imgW="10446709" imgH="2544564" progId="Word.Document.8">
                  <p:embed/>
                  <p:pic>
                    <p:nvPicPr>
                      <p:cNvPr id="3075" name="Object 3"/>
                      <p:cNvPicPr>
                        <a:picLocks noChangeAspect="1" noChangeArrowheads="1"/>
                      </p:cNvPicPr>
                      <p:nvPr/>
                    </p:nvPicPr>
                    <p:blipFill>
                      <a:blip r:embed="rId5"/>
                      <a:srcRect/>
                      <a:stretch>
                        <a:fillRect/>
                      </a:stretch>
                    </p:blipFill>
                    <p:spPr bwMode="auto">
                      <a:xfrm>
                        <a:off x="993775" y="2416175"/>
                        <a:ext cx="10272713" cy="24828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B2E30DC1-1B73-4C95-8E75-D27B743D376A}"/>
              </a:ext>
            </a:extLst>
          </p:cNvPr>
          <p:cNvSpPr>
            <a:spLocks noGrp="1"/>
          </p:cNvSpPr>
          <p:nvPr>
            <p:ph type="ftr" idx="11"/>
          </p:nvPr>
        </p:nvSpPr>
        <p:spPr/>
        <p:txBody>
          <a:bodyPr/>
          <a:lstStyle/>
          <a:p>
            <a:r>
              <a:rPr lang="en-GB"/>
              <a:t>Ben Rolfe, BCA</a:t>
            </a:r>
          </a:p>
        </p:txBody>
      </p:sp>
      <p:sp>
        <p:nvSpPr>
          <p:cNvPr id="3" name="Slide Number Placeholder 2">
            <a:extLst>
              <a:ext uri="{FF2B5EF4-FFF2-40B4-BE49-F238E27FC236}">
                <a16:creationId xmlns:a16="http://schemas.microsoft.com/office/drawing/2014/main" id="{07363CB0-BA1A-4127-80D6-5BD356327CEC}"/>
              </a:ext>
            </a:extLst>
          </p:cNvPr>
          <p:cNvSpPr>
            <a:spLocks noGrp="1"/>
          </p:cNvSpPr>
          <p:nvPr>
            <p:ph type="sldNum" idx="12"/>
          </p:nvPr>
        </p:nvSpPr>
        <p:spPr/>
        <p:txBody>
          <a:bodyPr/>
          <a:lstStyle/>
          <a:p>
            <a:r>
              <a:rPr lang="en-GB"/>
              <a:t>Slide </a:t>
            </a:r>
            <a:fld id="{DE40C9FC-4879-4F20-9ECA-A574A90476B7}" type="slidenum">
              <a:rPr lang="en-GB" smtClean="0"/>
              <a:pPr/>
              <a:t>66</a:t>
            </a:fld>
            <a:endParaRPr lang="en-GB"/>
          </a:p>
        </p:txBody>
      </p:sp>
      <p:sp>
        <p:nvSpPr>
          <p:cNvPr id="4" name="Date Placeholder 3">
            <a:extLst>
              <a:ext uri="{FF2B5EF4-FFF2-40B4-BE49-F238E27FC236}">
                <a16:creationId xmlns:a16="http://schemas.microsoft.com/office/drawing/2014/main" id="{A630AB65-0932-4325-8ADF-B72029C92499}"/>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2566579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C6ABF-B22E-33D3-6CB0-58C48C611FEB}"/>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71F63D1A-1185-12E0-702C-35A3CAA9396A}"/>
              </a:ext>
            </a:extLst>
          </p:cNvPr>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Working Group 15 November Agenda</a:t>
            </a:r>
          </a:p>
        </p:txBody>
      </p:sp>
      <p:sp>
        <p:nvSpPr>
          <p:cNvPr id="4098" name="Rectangle 2">
            <a:extLst>
              <a:ext uri="{FF2B5EF4-FFF2-40B4-BE49-F238E27FC236}">
                <a16:creationId xmlns:a16="http://schemas.microsoft.com/office/drawing/2014/main" id="{148CAC76-2F52-4B49-905D-FAA62C4C1768}"/>
              </a:ext>
            </a:extLst>
          </p:cNvPr>
          <p:cNvSpPr>
            <a:spLocks noGrp="1" noChangeArrowheads="1"/>
          </p:cNvSpPr>
          <p:nvPr>
            <p:ph idx="1"/>
          </p:nvPr>
        </p:nvSpPr>
        <p:spPr>
          <a:ln/>
        </p:spPr>
        <p:txBody>
          <a:bodyPr/>
          <a:lstStyle/>
          <a:p>
            <a:r>
              <a:rPr lang="en-GB" dirty="0"/>
              <a:t>Agenda: </a:t>
            </a:r>
          </a:p>
          <a:p>
            <a:r>
              <a:rPr lang="en-GB" dirty="0">
                <a:hlinkClick r:id="rId3"/>
              </a:rPr>
              <a:t>https://mentor.ieee.org/802.15/dcn/25/15-25-0167-03-0000-may-2025-802-15-agenda.xlsx</a:t>
            </a:r>
            <a:endParaRPr lang="en-GB" dirty="0"/>
          </a:p>
          <a:p>
            <a:endParaRPr lang="en-GB" dirty="0"/>
          </a:p>
          <a:p>
            <a:r>
              <a:rPr lang="en-GB" dirty="0"/>
              <a:t>WG opening report:</a:t>
            </a:r>
          </a:p>
          <a:p>
            <a:r>
              <a:rPr lang="en-GB" dirty="0">
                <a:hlinkClick r:id="rId4"/>
              </a:rPr>
              <a:t>https://mentor.ieee.org/802.15/dcn/25/15-25-0168-03-0000-may-2025-802-15-opening-report.pptx</a:t>
            </a:r>
            <a:endParaRPr lang="en-GB" dirty="0"/>
          </a:p>
          <a:p>
            <a:endParaRPr lang="en-GB" dirty="0"/>
          </a:p>
          <a:p>
            <a:endParaRPr lang="en-GB" dirty="0"/>
          </a:p>
          <a:p>
            <a:endParaRPr lang="en-GB" dirty="0"/>
          </a:p>
        </p:txBody>
      </p:sp>
      <p:sp>
        <p:nvSpPr>
          <p:cNvPr id="2" name="Footer Placeholder 1">
            <a:extLst>
              <a:ext uri="{FF2B5EF4-FFF2-40B4-BE49-F238E27FC236}">
                <a16:creationId xmlns:a16="http://schemas.microsoft.com/office/drawing/2014/main" id="{8EF5DC60-55A7-48B3-9442-2CAAF049D4EE}"/>
              </a:ext>
            </a:extLst>
          </p:cNvPr>
          <p:cNvSpPr>
            <a:spLocks noGrp="1"/>
          </p:cNvSpPr>
          <p:nvPr>
            <p:ph type="ftr" idx="14"/>
          </p:nvPr>
        </p:nvSpPr>
        <p:spPr/>
        <p:txBody>
          <a:bodyPr/>
          <a:lstStyle/>
          <a:p>
            <a:r>
              <a:rPr lang="en-GB"/>
              <a:t>Ben Rolfe, BCA</a:t>
            </a:r>
            <a:endParaRPr lang="en-GB" dirty="0"/>
          </a:p>
        </p:txBody>
      </p:sp>
      <p:sp>
        <p:nvSpPr>
          <p:cNvPr id="3" name="Slide Number Placeholder 2">
            <a:extLst>
              <a:ext uri="{FF2B5EF4-FFF2-40B4-BE49-F238E27FC236}">
                <a16:creationId xmlns:a16="http://schemas.microsoft.com/office/drawing/2014/main" id="{CA4EEF15-E13E-4A43-A1BB-C49ECA85560D}"/>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7" name="Date Placeholder 6">
            <a:extLst>
              <a:ext uri="{FF2B5EF4-FFF2-40B4-BE49-F238E27FC236}">
                <a16:creationId xmlns:a16="http://schemas.microsoft.com/office/drawing/2014/main" id="{00893FA1-DBD1-4BCB-8F88-CBE1136B79BB}"/>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635239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032BC552-52AB-229C-F394-A672B6D18D8B}"/>
              </a:ext>
            </a:extLst>
          </p:cNvPr>
          <p:cNvGraphicFramePr>
            <a:graphicFrameLocks noGrp="1"/>
          </p:cNvGraphicFramePr>
          <p:nvPr>
            <p:extLst>
              <p:ext uri="{D42A27DB-BD31-4B8C-83A1-F6EECF244321}">
                <p14:modId xmlns:p14="http://schemas.microsoft.com/office/powerpoint/2010/main" val="315776239"/>
              </p:ext>
            </p:extLst>
          </p:nvPr>
        </p:nvGraphicFramePr>
        <p:xfrm>
          <a:off x="623392" y="1268760"/>
          <a:ext cx="11305256" cy="4957420"/>
        </p:xfrm>
        <a:graphic>
          <a:graphicData uri="http://schemas.openxmlformats.org/drawingml/2006/table">
            <a:tbl>
              <a:tblPr firstRow="1" firstCol="1" bandRow="1">
                <a:tableStyleId>{5C22544A-7EE6-4342-B048-85BDC9FD1C3A}</a:tableStyleId>
              </a:tblPr>
              <a:tblGrid>
                <a:gridCol w="5976664">
                  <a:extLst>
                    <a:ext uri="{9D8B030D-6E8A-4147-A177-3AD203B41FA5}">
                      <a16:colId xmlns:a16="http://schemas.microsoft.com/office/drawing/2014/main" val="921803251"/>
                    </a:ext>
                  </a:extLst>
                </a:gridCol>
                <a:gridCol w="5328592">
                  <a:extLst>
                    <a:ext uri="{9D8B030D-6E8A-4147-A177-3AD203B41FA5}">
                      <a16:colId xmlns:a16="http://schemas.microsoft.com/office/drawing/2014/main" val="1165253926"/>
                    </a:ext>
                  </a:extLst>
                </a:gridCol>
              </a:tblGrid>
              <a:tr h="203205">
                <a:tc>
                  <a:txBody>
                    <a:bodyPr/>
                    <a:lstStyle/>
                    <a:p>
                      <a:pPr marL="0" marR="0">
                        <a:lnSpc>
                          <a:spcPct val="107000"/>
                        </a:lnSpc>
                        <a:spcAft>
                          <a:spcPts val="800"/>
                        </a:spcAft>
                        <a:buNone/>
                      </a:pPr>
                      <a:r>
                        <a:rPr lang="en-US" sz="1600" dirty="0">
                          <a:effectLst/>
                        </a:rPr>
                        <a:t>Title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dirty="0">
                          <a:effectLst/>
                        </a:rPr>
                        <a:t>URL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957387180"/>
                  </a:ext>
                </a:extLst>
              </a:tr>
              <a:tr h="456541">
                <a:tc>
                  <a:txBody>
                    <a:bodyPr/>
                    <a:lstStyle/>
                    <a:p>
                      <a:pPr marL="0" marR="0">
                        <a:lnSpc>
                          <a:spcPct val="107000"/>
                        </a:lnSpc>
                        <a:spcAft>
                          <a:spcPts val="800"/>
                        </a:spcAft>
                        <a:buNone/>
                      </a:pPr>
                      <a:r>
                        <a:rPr lang="en-US" sz="1800" dirty="0">
                          <a:effectLst/>
                        </a:rPr>
                        <a:t>TG15.6ma Closing Report for May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https://mentor.ieee.org/802.15/dcn/25/15-25-0265-00-006a-tg15-6ma-closing-report-for-may-2025.pptx</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1531987540"/>
                  </a:ext>
                </a:extLst>
              </a:tr>
              <a:tr h="456541">
                <a:tc>
                  <a:txBody>
                    <a:bodyPr/>
                    <a:lstStyle/>
                    <a:p>
                      <a:pPr marL="0" marR="0">
                        <a:lnSpc>
                          <a:spcPct val="107000"/>
                        </a:lnSpc>
                        <a:spcAft>
                          <a:spcPts val="800"/>
                        </a:spcAft>
                        <a:buNone/>
                      </a:pPr>
                      <a:r>
                        <a:rPr lang="en-US" sz="1800" dirty="0">
                          <a:effectLst/>
                        </a:rPr>
                        <a:t>SCM Agenda, Opening and Closing Report May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https://mentor.ieee.org/802.15/dcn/25/15-25-0235-01-0mag-scm-agenda-opening-and-closing-report-may-2025.pptx</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861025991"/>
                  </a:ext>
                </a:extLst>
              </a:tr>
              <a:tr h="475147">
                <a:tc>
                  <a:txBody>
                    <a:bodyPr/>
                    <a:lstStyle/>
                    <a:p>
                      <a:pPr marL="0" marR="0">
                        <a:lnSpc>
                          <a:spcPct val="107000"/>
                        </a:lnSpc>
                        <a:spcAft>
                          <a:spcPts val="800"/>
                        </a:spcAft>
                        <a:buNone/>
                      </a:pPr>
                      <a:r>
                        <a:rPr lang="en-US" sz="1800" dirty="0">
                          <a:effectLst/>
                        </a:rPr>
                        <a:t>TG4ab May Closing Report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https://mentor.ieee.org/802.15/dcn/25/15-25-0272-00-04ab-tg4ab-may-2025-closing-report.pptx</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2587976635"/>
                  </a:ext>
                </a:extLst>
              </a:tr>
              <a:tr h="456541">
                <a:tc>
                  <a:txBody>
                    <a:bodyPr/>
                    <a:lstStyle/>
                    <a:p>
                      <a:pPr marL="0" marR="0">
                        <a:lnSpc>
                          <a:spcPct val="107000"/>
                        </a:lnSpc>
                        <a:spcAft>
                          <a:spcPts val="800"/>
                        </a:spcAft>
                        <a:buNone/>
                      </a:pPr>
                      <a:r>
                        <a:rPr lang="en-US" sz="1800" dirty="0">
                          <a:effectLst/>
                        </a:rPr>
                        <a:t>TG4ac May Opening and Closing Report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https://mentor.ieee.org/802.15/dcn/25/15-25-0215-01-04ac-may-opening-and-closing.pptx</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1534176106"/>
                  </a:ext>
                </a:extLst>
              </a:tr>
              <a:tr h="456541">
                <a:tc>
                  <a:txBody>
                    <a:bodyPr/>
                    <a:lstStyle/>
                    <a:p>
                      <a:pPr marL="0" marR="0">
                        <a:lnSpc>
                          <a:spcPct val="107000"/>
                        </a:lnSpc>
                        <a:spcAft>
                          <a:spcPts val="800"/>
                        </a:spcAft>
                        <a:buNone/>
                      </a:pPr>
                      <a:r>
                        <a:rPr lang="en-US" sz="1800" dirty="0">
                          <a:effectLst/>
                        </a:rPr>
                        <a:t>TG4ad Agenda, Opening and Closing Report May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https://mentor.ieee.org/802.15/dcn/25/15-25-0219-01-04ad-tg4ad-agenda-opening-and-closing-report-may-2025.pptx</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4019970050"/>
                  </a:ext>
                </a:extLst>
              </a:tr>
              <a:tr h="4565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rPr>
                        <a:t>TG4ae (ASCON) May Opening and Closing</a:t>
                      </a:r>
                    </a:p>
                  </a:txBody>
                  <a:tcPr anchor="ctr"/>
                </a:tc>
                <a:tc>
                  <a:txBody>
                    <a:bodyPr/>
                    <a:lstStyle/>
                    <a:p>
                      <a:pPr marL="0" marR="0" algn="l" defTabSz="914400" rtl="0" eaLnBrk="1" latinLnBrk="0" hangingPunct="1">
                        <a:lnSpc>
                          <a:spcPct val="107000"/>
                        </a:lnSpc>
                        <a:spcAft>
                          <a:spcPts val="800"/>
                        </a:spcAft>
                        <a:buNone/>
                      </a:pPr>
                      <a:r>
                        <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https://mentor.ieee.org/802.15/dcn/25/15-25-0216-01-04ae-may-opening-and-closing.pptx</a:t>
                      </a:r>
                      <a:endPar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54831572"/>
                  </a:ext>
                </a:extLst>
              </a:tr>
              <a:tr h="536165">
                <a:tc>
                  <a:txBody>
                    <a:bodyPr/>
                    <a:lstStyle/>
                    <a:p>
                      <a:pPr marL="0" marR="0">
                        <a:lnSpc>
                          <a:spcPct val="107000"/>
                        </a:lnSpc>
                        <a:spcAft>
                          <a:spcPts val="800"/>
                        </a:spcAft>
                        <a:buNone/>
                      </a:pPr>
                      <a:r>
                        <a:rPr lang="en-US" sz="1800" dirty="0">
                          <a:effectLst/>
                        </a:rPr>
                        <a:t>IG Access agenda opening and closing report and Minutes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https://mentor.ieee.org/802.15/dcn/25/15-25-0238-01-acss-ig-access-may-2025-meeting-slides.pptx</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2463330752"/>
                  </a:ext>
                </a:extLst>
              </a:tr>
              <a:tr h="4565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TG9A May Opening and Closing report</a:t>
                      </a:r>
                    </a:p>
                  </a:txBody>
                  <a:tcPr marL="65100" marR="65100" marT="0" marB="0"/>
                </a:tc>
                <a:tc>
                  <a:txBody>
                    <a:bodyPr/>
                    <a:lstStyle/>
                    <a:p>
                      <a:pPr marL="0" marR="0" algn="l" defTabSz="914400" rtl="0" eaLnBrk="1" latinLnBrk="0" hangingPunct="1">
                        <a:lnSpc>
                          <a:spcPct val="107000"/>
                        </a:lnSpc>
                        <a:spcAft>
                          <a:spcPts val="800"/>
                        </a:spcAft>
                        <a:buNone/>
                      </a:pPr>
                      <a:r>
                        <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https://mentor.ieee.org/802.15/dcn/25/15-25-0217-01-009a-may-opening-and-closing.pptx</a:t>
                      </a:r>
                      <a:endPar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412737134"/>
                  </a:ext>
                </a:extLst>
              </a:tr>
              <a:tr h="456541">
                <a:tc>
                  <a:txBody>
                    <a:bodyPr/>
                    <a:lstStyle/>
                    <a:p>
                      <a:pPr marL="0" marR="0">
                        <a:lnSpc>
                          <a:spcPct val="107000"/>
                        </a:lnSpc>
                        <a:spcAft>
                          <a:spcPts val="800"/>
                        </a:spcAft>
                        <a:buNone/>
                      </a:pPr>
                      <a:r>
                        <a:rPr lang="en-US" sz="1800" b="1" kern="1200" dirty="0">
                          <a:solidFill>
                            <a:schemeClr val="lt1"/>
                          </a:solidFill>
                          <a:effectLst/>
                          <a:latin typeface="+mn-lt"/>
                          <a:ea typeface="+mn-ea"/>
                          <a:cs typeface="+mn-cs"/>
                        </a:rPr>
                        <a:t>TG16me Revision to 802.16-2017</a:t>
                      </a:r>
                    </a:p>
                  </a:txBody>
                  <a:tcPr marL="65100" marR="6510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https://mentor.ieee.org/802.15/dcn/25/15-25-0271-00-16me-tg16me-may-2025-closing-report.pptx</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2695082021"/>
                  </a:ext>
                </a:extLst>
              </a:tr>
            </a:tbl>
          </a:graphicData>
        </a:graphic>
      </p:graphicFrame>
      <p:sp>
        <p:nvSpPr>
          <p:cNvPr id="10" name="Rectangle 1">
            <a:extLst>
              <a:ext uri="{FF2B5EF4-FFF2-40B4-BE49-F238E27FC236}">
                <a16:creationId xmlns:a16="http://schemas.microsoft.com/office/drawing/2014/main" id="{D4BBBBD8-BD51-8106-768C-F1C076AB180A}"/>
              </a:ext>
            </a:extLst>
          </p:cNvPr>
          <p:cNvSpPr>
            <a:spLocks noGrp="1" noChangeArrowheads="1"/>
          </p:cNvSpPr>
          <p:nvPr>
            <p:ph type="title"/>
          </p:nvPr>
        </p:nvSpPr>
        <p:spPr>
          <a:xfrm>
            <a:off x="2474822" y="695192"/>
            <a:ext cx="7341839" cy="484801"/>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Subgroup Closing Reports</a:t>
            </a:r>
          </a:p>
        </p:txBody>
      </p:sp>
      <p:sp>
        <p:nvSpPr>
          <p:cNvPr id="2" name="Footer Placeholder 1">
            <a:extLst>
              <a:ext uri="{FF2B5EF4-FFF2-40B4-BE49-F238E27FC236}">
                <a16:creationId xmlns:a16="http://schemas.microsoft.com/office/drawing/2014/main" id="{60257587-C3A4-4372-A863-23AF546DDB6B}"/>
              </a:ext>
            </a:extLst>
          </p:cNvPr>
          <p:cNvSpPr>
            <a:spLocks noGrp="1"/>
          </p:cNvSpPr>
          <p:nvPr>
            <p:ph type="ftr" idx="14"/>
          </p:nvPr>
        </p:nvSpPr>
        <p:spPr/>
        <p:txBody>
          <a:bodyPr/>
          <a:lstStyle/>
          <a:p>
            <a:r>
              <a:rPr lang="en-GB"/>
              <a:t>Ben Rolfe, BCA</a:t>
            </a:r>
            <a:endParaRPr lang="en-GB" dirty="0"/>
          </a:p>
        </p:txBody>
      </p:sp>
      <p:sp>
        <p:nvSpPr>
          <p:cNvPr id="3" name="Slide Number Placeholder 2">
            <a:extLst>
              <a:ext uri="{FF2B5EF4-FFF2-40B4-BE49-F238E27FC236}">
                <a16:creationId xmlns:a16="http://schemas.microsoft.com/office/drawing/2014/main" id="{6A25CFE6-6795-478D-BB65-04628BC054E7}"/>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7" name="Date Placeholder 6">
            <a:extLst>
              <a:ext uri="{FF2B5EF4-FFF2-40B4-BE49-F238E27FC236}">
                <a16:creationId xmlns:a16="http://schemas.microsoft.com/office/drawing/2014/main" id="{3A649EC9-3CDD-4899-9E0D-625FF195D973}"/>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5500977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a:solidFill>
                  <a:srgbClr val="0070C0"/>
                </a:solidFill>
              </a:rPr>
              <a:t>802.15 Overview</a:t>
            </a:r>
            <a:endParaRPr lang="en-GB" dirty="0"/>
          </a:p>
        </p:txBody>
      </p:sp>
      <p:sp>
        <p:nvSpPr>
          <p:cNvPr id="5122" name="Rectangle 2"/>
          <p:cNvSpPr>
            <a:spLocks noGrp="1" noChangeArrowheads="1"/>
          </p:cNvSpPr>
          <p:nvPr>
            <p:ph idx="1"/>
          </p:nvPr>
        </p:nvSpPr>
        <p:spPr>
          <a:xfrm>
            <a:off x="914401" y="1628801"/>
            <a:ext cx="10361084" cy="4465614"/>
          </a:xfrm>
          <a:ln/>
        </p:spPr>
        <p:txBody>
          <a:bodyPr>
            <a:normAutofit fontScale="92500" lnSpcReduction="10000"/>
          </a:bodyPr>
          <a:lstStyle/>
          <a:p>
            <a:pPr marL="0" indent="0"/>
            <a:r>
              <a:rPr lang="en-US" dirty="0"/>
              <a:t>Wireless Specialty Networks Active standards:</a:t>
            </a:r>
          </a:p>
          <a:p>
            <a:pPr>
              <a:buFont typeface="Arial" panose="020B0604020202020204" pitchFamily="34" charset="0"/>
              <a:buChar char="•"/>
            </a:pPr>
            <a:r>
              <a:rPr lang="en-US" dirty="0"/>
              <a:t>802.15.3 - no active projects but a bunch of really cool stuff</a:t>
            </a:r>
          </a:p>
          <a:p>
            <a:pPr>
              <a:buFont typeface="Arial" panose="020B0604020202020204" pitchFamily="34" charset="0"/>
              <a:buChar char="•"/>
            </a:pPr>
            <a:r>
              <a:rPr lang="en-US" dirty="0"/>
              <a:t>802.15.4 - many current projects (see next slide)</a:t>
            </a:r>
          </a:p>
          <a:p>
            <a:pPr>
              <a:buFont typeface="Arial" panose="020B0604020202020204" pitchFamily="34" charset="0"/>
              <a:buChar char="•"/>
            </a:pPr>
            <a:r>
              <a:rPr lang="en-US" dirty="0"/>
              <a:t>802.15.6a Body Area Networks: WG ballot </a:t>
            </a:r>
            <a:r>
              <a:rPr lang="en-US" dirty="0" err="1"/>
              <a:t>recirculations</a:t>
            </a:r>
            <a:endParaRPr lang="en-US" dirty="0"/>
          </a:p>
          <a:p>
            <a:pPr>
              <a:buFont typeface="Arial" panose="020B0604020202020204" pitchFamily="34" charset="0"/>
              <a:buChar char="•"/>
            </a:pPr>
            <a:r>
              <a:rPr lang="en-US" dirty="0"/>
              <a:t>802.15.7a Higher Rate, Longer Range Optical, in publication</a:t>
            </a:r>
          </a:p>
          <a:p>
            <a:pPr>
              <a:buFont typeface="Arial" panose="020B0604020202020204" pitchFamily="34" charset="0"/>
              <a:buChar char="•"/>
            </a:pPr>
            <a:r>
              <a:rPr lang="en-US" dirty="0"/>
              <a:t>802.15.9a KMP Transport, extensions to key management: Working group ballot</a:t>
            </a:r>
          </a:p>
          <a:p>
            <a:pPr>
              <a:buFont typeface="Arial" panose="020B0604020202020204" pitchFamily="34" charset="0"/>
              <a:buChar char="•"/>
            </a:pPr>
            <a:r>
              <a:rPr lang="en-US" dirty="0"/>
              <a:t>802.16t Extension to 802.16 for specific bands: approved (DONE!)</a:t>
            </a:r>
          </a:p>
          <a:p>
            <a:pPr>
              <a:buFont typeface="Arial" panose="020B0604020202020204" pitchFamily="34" charset="0"/>
              <a:buChar char="•"/>
            </a:pPr>
            <a:r>
              <a:rPr lang="en-US" dirty="0"/>
              <a:t>802.16.me  Revision of 802.16-2017 – first TG meeting</a:t>
            </a:r>
          </a:p>
          <a:p>
            <a:pPr>
              <a:buFont typeface="Arial" panose="020B0604020202020204" pitchFamily="34" charset="0"/>
              <a:buChar char="•"/>
            </a:pPr>
            <a:r>
              <a:rPr lang="en-US" dirty="0"/>
              <a:t>Interest Group Access:  Several technical concepts to be developed into potential new projects</a:t>
            </a:r>
          </a:p>
          <a:p>
            <a:pPr>
              <a:buFont typeface="Arial" panose="020B0604020202020204" pitchFamily="34" charset="0"/>
              <a:buChar char="•"/>
            </a:pPr>
            <a:r>
              <a:rPr lang="en-US" dirty="0"/>
              <a:t>SC THz: discussing future THz communications with Terabit/second data rates – did not meet this session</a:t>
            </a:r>
          </a:p>
        </p:txBody>
      </p:sp>
      <p:sp>
        <p:nvSpPr>
          <p:cNvPr id="2" name="Footer Placeholder 1">
            <a:extLst>
              <a:ext uri="{FF2B5EF4-FFF2-40B4-BE49-F238E27FC236}">
                <a16:creationId xmlns:a16="http://schemas.microsoft.com/office/drawing/2014/main" id="{6488427C-E086-4DE7-8C3D-17237EC86E8D}"/>
              </a:ext>
            </a:extLst>
          </p:cNvPr>
          <p:cNvSpPr>
            <a:spLocks noGrp="1"/>
          </p:cNvSpPr>
          <p:nvPr>
            <p:ph type="ftr" idx="14"/>
          </p:nvPr>
        </p:nvSpPr>
        <p:spPr/>
        <p:txBody>
          <a:bodyPr/>
          <a:lstStyle/>
          <a:p>
            <a:r>
              <a:rPr lang="en-GB"/>
              <a:t>Ben Rolfe, BCA</a:t>
            </a:r>
            <a:endParaRPr lang="en-GB" dirty="0"/>
          </a:p>
        </p:txBody>
      </p:sp>
      <p:sp>
        <p:nvSpPr>
          <p:cNvPr id="3" name="Slide Number Placeholder 2">
            <a:extLst>
              <a:ext uri="{FF2B5EF4-FFF2-40B4-BE49-F238E27FC236}">
                <a16:creationId xmlns:a16="http://schemas.microsoft.com/office/drawing/2014/main" id="{A1B79797-3BA7-4D91-A49C-8EFC23530FCF}"/>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7" name="Date Placeholder 6">
            <a:extLst>
              <a:ext uri="{FF2B5EF4-FFF2-40B4-BE49-F238E27FC236}">
                <a16:creationId xmlns:a16="http://schemas.microsoft.com/office/drawing/2014/main" id="{F4AB22A2-7482-4A29-B042-880F4F77267B}"/>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6254115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784629"/>
            <a:ext cx="10363200" cy="10255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Closing Report (May 2025)</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2025-05-15</a:t>
            </a:r>
          </a:p>
        </p:txBody>
      </p:sp>
      <p:graphicFrame>
        <p:nvGraphicFramePr>
          <p:cNvPr id="3075" name="Object 3"/>
          <p:cNvGraphicFramePr>
            <a:graphicFrameLocks noChangeAspect="1"/>
          </p:cNvGraphicFramePr>
          <p:nvPr>
            <p:extLst>
              <p:ext uri="{D42A27DB-BD31-4B8C-83A1-F6EECF244321}">
                <p14:modId xmlns:p14="http://schemas.microsoft.com/office/powerpoint/2010/main" val="1990149993"/>
              </p:ext>
            </p:extLst>
          </p:nvPr>
        </p:nvGraphicFramePr>
        <p:xfrm>
          <a:off x="1066800" y="2352675"/>
          <a:ext cx="9877425" cy="2397125"/>
        </p:xfrm>
        <a:graphic>
          <a:graphicData uri="http://schemas.openxmlformats.org/presentationml/2006/ole">
            <mc:AlternateContent xmlns:mc="http://schemas.openxmlformats.org/markup-compatibility/2006">
              <mc:Choice xmlns:v="urn:schemas-microsoft-com:vml" Requires="v">
                <p:oleObj spid="_x0000_s2057" name="Document" r:id="rId4" imgW="10459112" imgH="2539701" progId="Word.Document.8">
                  <p:embed/>
                </p:oleObj>
              </mc:Choice>
              <mc:Fallback>
                <p:oleObj name="Document" r:id="rId4" imgW="10459112" imgH="2539701" progId="Word.Document.8">
                  <p:embed/>
                  <p:pic>
                    <p:nvPicPr>
                      <p:cNvPr id="3075" name="Object 3"/>
                      <p:cNvPicPr>
                        <a:picLocks noChangeAspect="1" noChangeArrowheads="1"/>
                      </p:cNvPicPr>
                      <p:nvPr/>
                    </p:nvPicPr>
                    <p:blipFill>
                      <a:blip r:embed="rId5"/>
                      <a:srcRect/>
                      <a:stretch>
                        <a:fillRect/>
                      </a:stretch>
                    </p:blipFill>
                    <p:spPr bwMode="auto">
                      <a:xfrm>
                        <a:off x="1066800" y="2352675"/>
                        <a:ext cx="9877425" cy="23971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89294BF5-6CD2-4C64-AE54-F9CB0B553BC5}"/>
              </a:ext>
            </a:extLst>
          </p:cNvPr>
          <p:cNvSpPr>
            <a:spLocks noGrp="1"/>
          </p:cNvSpPr>
          <p:nvPr>
            <p:ph type="ftr" idx="11"/>
          </p:nvPr>
        </p:nvSpPr>
        <p:spPr/>
        <p:txBody>
          <a:bodyPr/>
          <a:lstStyle/>
          <a:p>
            <a:r>
              <a:rPr lang="en-GB"/>
              <a:t>Emily Qi, Self</a:t>
            </a:r>
          </a:p>
        </p:txBody>
      </p:sp>
      <p:sp>
        <p:nvSpPr>
          <p:cNvPr id="3" name="Slide Number Placeholder 2">
            <a:extLst>
              <a:ext uri="{FF2B5EF4-FFF2-40B4-BE49-F238E27FC236}">
                <a16:creationId xmlns:a16="http://schemas.microsoft.com/office/drawing/2014/main" id="{927437EB-F18F-43BB-B934-3C4746E7B402}"/>
              </a:ext>
            </a:extLst>
          </p:cNvPr>
          <p:cNvSpPr>
            <a:spLocks noGrp="1"/>
          </p:cNvSpPr>
          <p:nvPr>
            <p:ph type="sldNum" idx="12"/>
          </p:nvPr>
        </p:nvSpPr>
        <p:spPr/>
        <p:txBody>
          <a:bodyPr/>
          <a:lstStyle/>
          <a:p>
            <a:r>
              <a:rPr lang="en-GB"/>
              <a:t>Slide </a:t>
            </a:r>
            <a:fld id="{DE40C9FC-4879-4F20-9ECA-A574A90476B7}" type="slidenum">
              <a:rPr lang="en-GB" smtClean="0"/>
              <a:pPr/>
              <a:t>7</a:t>
            </a:fld>
            <a:endParaRPr lang="en-GB"/>
          </a:p>
        </p:txBody>
      </p:sp>
      <p:sp>
        <p:nvSpPr>
          <p:cNvPr id="4" name="Date Placeholder 3">
            <a:extLst>
              <a:ext uri="{FF2B5EF4-FFF2-40B4-BE49-F238E27FC236}">
                <a16:creationId xmlns:a16="http://schemas.microsoft.com/office/drawing/2014/main" id="{90A8F3D2-34AA-4F28-B0DA-2DA71381EEFF}"/>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29196765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802.15.4 Projects</a:t>
            </a:r>
            <a:endParaRPr lang="en-GB" dirty="0"/>
          </a:p>
        </p:txBody>
      </p:sp>
      <p:sp>
        <p:nvSpPr>
          <p:cNvPr id="9218" name="Rectangle 2"/>
          <p:cNvSpPr>
            <a:spLocks noGrp="1" noChangeArrowheads="1"/>
          </p:cNvSpPr>
          <p:nvPr>
            <p:ph idx="1"/>
          </p:nvPr>
        </p:nvSpPr>
        <p:spPr>
          <a:ln/>
        </p:spPr>
        <p:txBody>
          <a:bodyPr/>
          <a:lstStyle/>
          <a:p>
            <a:pPr>
              <a:buFont typeface="Arial" panose="020B0604020202020204" pitchFamily="34" charset="0"/>
              <a:buChar char="•"/>
            </a:pPr>
            <a:r>
              <a:rPr lang="en-US" dirty="0"/>
              <a:t>802.15.4ab Next Generation UWB:  First WG recirculation</a:t>
            </a:r>
          </a:p>
          <a:p>
            <a:pPr>
              <a:buFont typeface="Arial" panose="020B0604020202020204" pitchFamily="34" charset="0"/>
              <a:buChar char="•"/>
            </a:pPr>
            <a:r>
              <a:rPr lang="en-US" dirty="0"/>
              <a:t>802.15.4ac Enhanced Privacy: Initial WG ballot </a:t>
            </a:r>
          </a:p>
          <a:p>
            <a:pPr>
              <a:buFont typeface="Arial" panose="020B0604020202020204" pitchFamily="34" charset="0"/>
              <a:buChar char="•"/>
            </a:pPr>
            <a:r>
              <a:rPr lang="en-US" dirty="0"/>
              <a:t>802.15.4ad Next Generation SUN PHYs:  Pre-draft, technical contributions and proposals</a:t>
            </a:r>
          </a:p>
          <a:p>
            <a:pPr>
              <a:buFont typeface="Arial" panose="020B0604020202020204" pitchFamily="34" charset="0"/>
              <a:buChar char="•"/>
            </a:pPr>
            <a:r>
              <a:rPr lang="en-US" dirty="0"/>
              <a:t>802.15.4ae ASCON light weight encryption extension for 802.15.4: draft in progress</a:t>
            </a:r>
          </a:p>
        </p:txBody>
      </p:sp>
      <p:sp>
        <p:nvSpPr>
          <p:cNvPr id="3" name="Footer Placeholder 2">
            <a:extLst>
              <a:ext uri="{FF2B5EF4-FFF2-40B4-BE49-F238E27FC236}">
                <a16:creationId xmlns:a16="http://schemas.microsoft.com/office/drawing/2014/main" id="{9E8392BF-E4F3-4C36-BE19-545B67EB394F}"/>
              </a:ext>
            </a:extLst>
          </p:cNvPr>
          <p:cNvSpPr>
            <a:spLocks noGrp="1"/>
          </p:cNvSpPr>
          <p:nvPr>
            <p:ph type="ftr" idx="14"/>
          </p:nvPr>
        </p:nvSpPr>
        <p:spPr/>
        <p:txBody>
          <a:bodyPr/>
          <a:lstStyle/>
          <a:p>
            <a:r>
              <a:rPr lang="en-GB"/>
              <a:t>Ben Rolfe, BCA</a:t>
            </a:r>
            <a:endParaRPr lang="en-GB" dirty="0"/>
          </a:p>
        </p:txBody>
      </p:sp>
      <p:sp>
        <p:nvSpPr>
          <p:cNvPr id="7" name="Slide Number Placeholder 6">
            <a:extLst>
              <a:ext uri="{FF2B5EF4-FFF2-40B4-BE49-F238E27FC236}">
                <a16:creationId xmlns:a16="http://schemas.microsoft.com/office/drawing/2014/main" id="{60C9AC06-8FCE-4DDE-ACDA-51E51AD87A73}"/>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8" name="Date Placeholder 7">
            <a:extLst>
              <a:ext uri="{FF2B5EF4-FFF2-40B4-BE49-F238E27FC236}">
                <a16:creationId xmlns:a16="http://schemas.microsoft.com/office/drawing/2014/main" id="{F57649D5-FFD6-450D-85FD-FB87887FBBCD}"/>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783670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68379-7AA5-CAA7-5021-BC7AD3ABD564}"/>
              </a:ext>
            </a:extLst>
          </p:cNvPr>
          <p:cNvSpPr>
            <a:spLocks noGrp="1"/>
          </p:cNvSpPr>
          <p:nvPr>
            <p:ph type="title"/>
          </p:nvPr>
        </p:nvSpPr>
        <p:spPr>
          <a:xfrm>
            <a:off x="919492" y="534988"/>
            <a:ext cx="10361084" cy="1309836"/>
          </a:xfrm>
        </p:spPr>
        <p:txBody>
          <a:bodyPr>
            <a:normAutofit/>
          </a:bodyPr>
          <a:lstStyle/>
          <a:p>
            <a:r>
              <a:rPr lang="en-US" dirty="0"/>
              <a:t>802.15.4ab Next generation UWB: Amendment to IEEE Std 802.15.4-2024 (rev E)</a:t>
            </a:r>
          </a:p>
        </p:txBody>
      </p:sp>
      <p:sp>
        <p:nvSpPr>
          <p:cNvPr id="3" name="Content Placeholder 2">
            <a:extLst>
              <a:ext uri="{FF2B5EF4-FFF2-40B4-BE49-F238E27FC236}">
                <a16:creationId xmlns:a16="http://schemas.microsoft.com/office/drawing/2014/main" id="{B4107DDB-1BEE-F50B-0211-26A0EF95FD63}"/>
              </a:ext>
            </a:extLst>
          </p:cNvPr>
          <p:cNvSpPr>
            <a:spLocks noGrp="1"/>
          </p:cNvSpPr>
          <p:nvPr>
            <p:ph idx="1"/>
          </p:nvPr>
        </p:nvSpPr>
        <p:spPr>
          <a:xfrm>
            <a:off x="695401" y="1981201"/>
            <a:ext cx="5976664" cy="4113213"/>
          </a:xfrm>
        </p:spPr>
        <p:txBody>
          <a:bodyPr/>
          <a:lstStyle/>
          <a:p>
            <a:pPr>
              <a:buFont typeface="Arial" panose="020B0604020202020204" pitchFamily="34" charset="0"/>
              <a:buChar char="•"/>
            </a:pPr>
            <a:r>
              <a:rPr lang="en-US" dirty="0"/>
              <a:t>Recirculation comment resolution in progress</a:t>
            </a:r>
          </a:p>
          <a:p>
            <a:pPr>
              <a:buFont typeface="Arial" panose="020B0604020202020204" pitchFamily="34" charset="0"/>
              <a:buChar char="•"/>
            </a:pPr>
            <a:r>
              <a:rPr lang="en-US" dirty="0"/>
              <a:t>Closing report: </a:t>
            </a:r>
            <a:r>
              <a:rPr lang="en-US" dirty="0">
                <a:hlinkClick r:id="rId2"/>
              </a:rPr>
              <a:t>https://mentor.ieee.org/802.15/dcn/25/15-25-0272-00-04ab-tg4ab-may-2025-closing-report.pptx</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lvl="1">
              <a:buFont typeface="Arial" panose="020B0604020202020204" pitchFamily="34" charset="0"/>
              <a:buChar char="•"/>
            </a:pPr>
            <a:endParaRPr lang="en-US" dirty="0"/>
          </a:p>
        </p:txBody>
      </p:sp>
      <p:graphicFrame>
        <p:nvGraphicFramePr>
          <p:cNvPr id="7" name="Content Placeholder 7">
            <a:extLst>
              <a:ext uri="{FF2B5EF4-FFF2-40B4-BE49-F238E27FC236}">
                <a16:creationId xmlns:a16="http://schemas.microsoft.com/office/drawing/2014/main" id="{584EEF5F-D990-72C7-1092-7B1254482C4F}"/>
              </a:ext>
            </a:extLst>
          </p:cNvPr>
          <p:cNvGraphicFramePr>
            <a:graphicFrameLocks/>
          </p:cNvGraphicFramePr>
          <p:nvPr>
            <p:extLst>
              <p:ext uri="{D42A27DB-BD31-4B8C-83A1-F6EECF244321}">
                <p14:modId xmlns:p14="http://schemas.microsoft.com/office/powerpoint/2010/main" val="642500262"/>
              </p:ext>
            </p:extLst>
          </p:nvPr>
        </p:nvGraphicFramePr>
        <p:xfrm>
          <a:off x="6960096" y="1939767"/>
          <a:ext cx="4834976" cy="3079539"/>
        </p:xfrm>
        <a:graphic>
          <a:graphicData uri="http://schemas.openxmlformats.org/drawingml/2006/table">
            <a:tbl>
              <a:tblPr>
                <a:tableStyleId>{5C22544A-7EE6-4342-B048-85BDC9FD1C3A}</a:tableStyleId>
              </a:tblPr>
              <a:tblGrid>
                <a:gridCol w="3040553">
                  <a:extLst>
                    <a:ext uri="{9D8B030D-6E8A-4147-A177-3AD203B41FA5}">
                      <a16:colId xmlns:a16="http://schemas.microsoft.com/office/drawing/2014/main" val="4020299781"/>
                    </a:ext>
                  </a:extLst>
                </a:gridCol>
                <a:gridCol w="1794423">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March-July 2025  </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a:t>
                      </a:r>
                      <a:r>
                        <a:rPr lang="en-US" sz="1600" b="0" i="0" u="none" strike="noStrike" kern="1200" dirty="0" err="1">
                          <a:solidFill>
                            <a:schemeClr val="tx1"/>
                          </a:solidFill>
                          <a:effectLst/>
                          <a:latin typeface="Calibri" panose="020F0502020204030204" pitchFamily="34" charset="0"/>
                          <a:ea typeface="+mn-ea"/>
                          <a:cs typeface="+mn-cs"/>
                        </a:rPr>
                        <a:t>Spet</a:t>
                      </a:r>
                      <a:r>
                        <a:rPr lang="en-US" sz="1600" b="0" i="0" u="none" strike="noStrike" kern="1200" dirty="0">
                          <a:solidFill>
                            <a:schemeClr val="tx1"/>
                          </a:solidFill>
                          <a:effectLst/>
                          <a:latin typeface="Calibri" panose="020F0502020204030204" pitchFamily="34" charset="0"/>
                          <a:ea typeface="+mn-ea"/>
                          <a:cs typeface="+mn-cs"/>
                        </a:rPr>
                        <a:t>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After Sept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After that</a:t>
                      </a:r>
                    </a:p>
                  </a:txBody>
                  <a:tcPr marL="5715" marR="5715" marT="5715" marB="0" anchor="ctr"/>
                </a:tc>
                <a:extLst>
                  <a:ext uri="{0D108BD9-81ED-4DB2-BD59-A6C34878D82A}">
                    <a16:rowId xmlns:a16="http://schemas.microsoft.com/office/drawing/2014/main" val="1258475387"/>
                  </a:ext>
                </a:extLst>
              </a:tr>
            </a:tbl>
          </a:graphicData>
        </a:graphic>
      </p:graphicFrame>
      <p:sp>
        <p:nvSpPr>
          <p:cNvPr id="8" name="Footer Placeholder 7">
            <a:extLst>
              <a:ext uri="{FF2B5EF4-FFF2-40B4-BE49-F238E27FC236}">
                <a16:creationId xmlns:a16="http://schemas.microsoft.com/office/drawing/2014/main" id="{014C53BD-A8DE-4A8D-8A13-8059A0A06CA7}"/>
              </a:ext>
            </a:extLst>
          </p:cNvPr>
          <p:cNvSpPr>
            <a:spLocks noGrp="1"/>
          </p:cNvSpPr>
          <p:nvPr>
            <p:ph type="ftr" idx="14"/>
          </p:nvPr>
        </p:nvSpPr>
        <p:spPr/>
        <p:txBody>
          <a:bodyPr/>
          <a:lstStyle/>
          <a:p>
            <a:r>
              <a:rPr lang="en-GB"/>
              <a:t>Ben Rolfe, BCA</a:t>
            </a:r>
            <a:endParaRPr lang="en-GB" dirty="0"/>
          </a:p>
        </p:txBody>
      </p:sp>
      <p:sp>
        <p:nvSpPr>
          <p:cNvPr id="9" name="Slide Number Placeholder 8">
            <a:extLst>
              <a:ext uri="{FF2B5EF4-FFF2-40B4-BE49-F238E27FC236}">
                <a16:creationId xmlns:a16="http://schemas.microsoft.com/office/drawing/2014/main" id="{CBAEFB8E-C089-4849-8C4F-76575B601DC6}"/>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10" name="Date Placeholder 9">
            <a:extLst>
              <a:ext uri="{FF2B5EF4-FFF2-40B4-BE49-F238E27FC236}">
                <a16:creationId xmlns:a16="http://schemas.microsoft.com/office/drawing/2014/main" id="{1EF9013A-3FDC-4D92-8651-9EC2EB6BA42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5867478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C48F-FEA0-7749-8554-887F9FC036C9}"/>
              </a:ext>
            </a:extLst>
          </p:cNvPr>
          <p:cNvSpPr>
            <a:spLocks noGrp="1"/>
          </p:cNvSpPr>
          <p:nvPr>
            <p:ph type="title"/>
          </p:nvPr>
        </p:nvSpPr>
        <p:spPr/>
        <p:txBody>
          <a:bodyPr>
            <a:normAutofit/>
          </a:bodyPr>
          <a:lstStyle/>
          <a:p>
            <a:r>
              <a:rPr lang="en-US" dirty="0"/>
              <a:t>802.15.4ac Enhanced Privacy</a:t>
            </a:r>
          </a:p>
        </p:txBody>
      </p:sp>
      <p:sp>
        <p:nvSpPr>
          <p:cNvPr id="3" name="Content Placeholder 2">
            <a:extLst>
              <a:ext uri="{FF2B5EF4-FFF2-40B4-BE49-F238E27FC236}">
                <a16:creationId xmlns:a16="http://schemas.microsoft.com/office/drawing/2014/main" id="{3D84FAAD-779E-93AE-6600-32C87A7777D7}"/>
              </a:ext>
            </a:extLst>
          </p:cNvPr>
          <p:cNvSpPr>
            <a:spLocks noGrp="1"/>
          </p:cNvSpPr>
          <p:nvPr>
            <p:ph idx="1"/>
          </p:nvPr>
        </p:nvSpPr>
        <p:spPr/>
        <p:txBody>
          <a:bodyPr/>
          <a:lstStyle/>
          <a:p>
            <a:pPr>
              <a:buFont typeface="Arial" panose="020B0604020202020204" pitchFamily="34" charset="0"/>
              <a:buChar char="•"/>
            </a:pPr>
            <a:r>
              <a:rPr lang="en-US" dirty="0"/>
              <a:t>This amendment specifies modifications to the IEEE Std 802.15.4 medium access control (MAC) specification to specify mechanisms that address and improve user privacy. These mechanisms include randomized addresses, and exchanges that support session continuity. This amendment maintains backward compatibility with the base standard.</a:t>
            </a:r>
          </a:p>
          <a:p>
            <a:pPr>
              <a:buFont typeface="Arial" panose="020B0604020202020204" pitchFamily="34" charset="0"/>
              <a:buChar char="•"/>
            </a:pPr>
            <a:r>
              <a:rPr lang="en-US" dirty="0"/>
              <a:t>State: WG Recirculation comment resolution</a:t>
            </a:r>
          </a:p>
          <a:p>
            <a:pPr>
              <a:buFont typeface="Arial" panose="020B0604020202020204" pitchFamily="34" charset="0"/>
              <a:buChar char="•"/>
            </a:pPr>
            <a:r>
              <a:rPr lang="en-US" dirty="0"/>
              <a:t>Opening and closing report: </a:t>
            </a:r>
            <a:r>
              <a:rPr lang="en-US" dirty="0">
                <a:hlinkClick r:id="rId2"/>
              </a:rPr>
              <a:t>https://mentor.ieee.org/802.15/dcn/25/15-25-0215-01-04ac-may-opening-and-closing.pptx</a:t>
            </a:r>
            <a:endParaRPr lang="en-US" dirty="0"/>
          </a:p>
          <a:p>
            <a:pPr>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C2EBA806-3C4C-4AB3-835B-6B08541CA3D0}"/>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94988D44-F2D2-4CF2-8BB5-4FCA629E5EF1}"/>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9" name="Date Placeholder 8">
            <a:extLst>
              <a:ext uri="{FF2B5EF4-FFF2-40B4-BE49-F238E27FC236}">
                <a16:creationId xmlns:a16="http://schemas.microsoft.com/office/drawing/2014/main" id="{5EF87D67-1DC3-46C9-B7DE-8FB741785B26}"/>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2341875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AD45C-B8EE-D184-ABA7-E7141E856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661729-B72C-17E3-C1A5-FB9E7F740170}"/>
              </a:ext>
            </a:extLst>
          </p:cNvPr>
          <p:cNvSpPr>
            <a:spLocks noGrp="1"/>
          </p:cNvSpPr>
          <p:nvPr>
            <p:ph type="title"/>
          </p:nvPr>
        </p:nvSpPr>
        <p:spPr/>
        <p:txBody>
          <a:bodyPr>
            <a:normAutofit/>
          </a:bodyPr>
          <a:lstStyle/>
          <a:p>
            <a:r>
              <a:rPr lang="en-US" dirty="0"/>
              <a:t>802.15.4ac Enhanced Privacy Timeline</a:t>
            </a:r>
          </a:p>
        </p:txBody>
      </p:sp>
      <p:pic>
        <p:nvPicPr>
          <p:cNvPr id="7" name="table">
            <a:extLst>
              <a:ext uri="{FF2B5EF4-FFF2-40B4-BE49-F238E27FC236}">
                <a16:creationId xmlns:a16="http://schemas.microsoft.com/office/drawing/2014/main" id="{526D26BF-B819-714D-D55E-69722FF15A72}"/>
              </a:ext>
            </a:extLst>
          </p:cNvPr>
          <p:cNvPicPr>
            <a:picLocks noChangeAspect="1"/>
          </p:cNvPicPr>
          <p:nvPr/>
        </p:nvPicPr>
        <p:blipFill>
          <a:blip r:embed="rId2"/>
          <a:stretch>
            <a:fillRect/>
          </a:stretch>
        </p:blipFill>
        <p:spPr>
          <a:xfrm>
            <a:off x="2541000" y="1622700"/>
            <a:ext cx="7110000" cy="3612600"/>
          </a:xfrm>
          <a:prstGeom prst="rect">
            <a:avLst/>
          </a:prstGeom>
        </p:spPr>
      </p:pic>
      <p:sp>
        <p:nvSpPr>
          <p:cNvPr id="3" name="Footer Placeholder 2">
            <a:extLst>
              <a:ext uri="{FF2B5EF4-FFF2-40B4-BE49-F238E27FC236}">
                <a16:creationId xmlns:a16="http://schemas.microsoft.com/office/drawing/2014/main" id="{E572DE32-EAD1-4B2F-B27B-B11158C3F406}"/>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0CB09692-15D1-46F7-B723-AF7959285915}"/>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9" name="Date Placeholder 8">
            <a:extLst>
              <a:ext uri="{FF2B5EF4-FFF2-40B4-BE49-F238E27FC236}">
                <a16:creationId xmlns:a16="http://schemas.microsoft.com/office/drawing/2014/main" id="{C24FD680-1F28-43B0-AF46-0D0BFB358603}"/>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157980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54092-3ADD-6301-0D02-9A09DDA43A98}"/>
              </a:ext>
            </a:extLst>
          </p:cNvPr>
          <p:cNvSpPr>
            <a:spLocks noGrp="1"/>
          </p:cNvSpPr>
          <p:nvPr>
            <p:ph type="title"/>
          </p:nvPr>
        </p:nvSpPr>
        <p:spPr/>
        <p:txBody>
          <a:bodyPr/>
          <a:lstStyle/>
          <a:p>
            <a:r>
              <a:rPr lang="en-US" dirty="0"/>
              <a:t>802.15.4ad Next Generation SUN PHYs</a:t>
            </a:r>
          </a:p>
        </p:txBody>
      </p:sp>
      <p:sp>
        <p:nvSpPr>
          <p:cNvPr id="3" name="Content Placeholder 2">
            <a:extLst>
              <a:ext uri="{FF2B5EF4-FFF2-40B4-BE49-F238E27FC236}">
                <a16:creationId xmlns:a16="http://schemas.microsoft.com/office/drawing/2014/main" id="{4C624759-152F-2875-9148-4A99F321CB6A}"/>
              </a:ext>
            </a:extLst>
          </p:cNvPr>
          <p:cNvSpPr>
            <a:spLocks noGrp="1"/>
          </p:cNvSpPr>
          <p:nvPr>
            <p:ph idx="1"/>
          </p:nvPr>
        </p:nvSpPr>
        <p:spPr/>
        <p:txBody>
          <a:bodyPr/>
          <a:lstStyle/>
          <a:p>
            <a:pPr>
              <a:buFont typeface="Arial" panose="020B0604020202020204" pitchFamily="34" charset="0"/>
              <a:buChar char="•"/>
            </a:pPr>
            <a:r>
              <a:rPr lang="en-US" dirty="0"/>
              <a:t>Developing enhancements to the 802.15.4 SUN PHYs (FSK, OFDM)</a:t>
            </a:r>
          </a:p>
          <a:p>
            <a:pPr>
              <a:buFont typeface="Arial" panose="020B0604020202020204" pitchFamily="34" charset="0"/>
              <a:buChar char="•"/>
            </a:pPr>
            <a:r>
              <a:rPr lang="en-US" dirty="0"/>
              <a:t>State: pre-draft development</a:t>
            </a:r>
          </a:p>
          <a:p>
            <a:pPr>
              <a:buFont typeface="Arial" panose="020B0604020202020204" pitchFamily="34" charset="0"/>
              <a:buChar char="•"/>
            </a:pPr>
            <a:r>
              <a:rPr lang="en-US" dirty="0"/>
              <a:t>Meeting goals:</a:t>
            </a:r>
          </a:p>
          <a:p>
            <a:pPr lvl="1">
              <a:buFont typeface="Arial" panose="020B0604020202020204" pitchFamily="34" charset="0"/>
              <a:buChar char="•"/>
            </a:pPr>
            <a:r>
              <a:rPr lang="en-US" dirty="0"/>
              <a:t>Considering technical contributions</a:t>
            </a:r>
          </a:p>
          <a:p>
            <a:pPr lvl="1">
              <a:buFont typeface="Arial" panose="020B0604020202020204" pitchFamily="34" charset="0"/>
              <a:buChar char="•"/>
            </a:pPr>
            <a:r>
              <a:rPr lang="en-US" dirty="0"/>
              <a:t>15 contributions heard</a:t>
            </a:r>
          </a:p>
          <a:p>
            <a:pPr>
              <a:buFont typeface="Arial" panose="020B0604020202020204" pitchFamily="34" charset="0"/>
              <a:buChar char="•"/>
            </a:pPr>
            <a:r>
              <a:rPr lang="en-US" dirty="0"/>
              <a:t>Objectives completed</a:t>
            </a:r>
          </a:p>
          <a:p>
            <a:pPr>
              <a:buFont typeface="Arial" panose="020B0604020202020204" pitchFamily="34" charset="0"/>
              <a:buChar char="•"/>
            </a:pPr>
            <a:r>
              <a:rPr lang="en-US" dirty="0"/>
              <a:t>Closing report: </a:t>
            </a:r>
            <a:r>
              <a:rPr lang="en-US" dirty="0">
                <a:hlinkClick r:id="rId2"/>
              </a:rPr>
              <a:t>https://mentor.ieee.org/802.15/dcn/25/15-25-0219-00-04ad-tg4ad-agenda-opening-and-closing-report-may-2025.pptx</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23720BAF-88F9-4CF4-98A5-93CC1A0EB9D8}"/>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CFD4BC17-4520-44D6-832B-55B0F6C8DD71}"/>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9" name="Date Placeholder 8">
            <a:extLst>
              <a:ext uri="{FF2B5EF4-FFF2-40B4-BE49-F238E27FC236}">
                <a16:creationId xmlns:a16="http://schemas.microsoft.com/office/drawing/2014/main" id="{5F554A43-9060-407D-903B-3D5CE28E0E5D}"/>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4596660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F7AE5-A3EC-BB2A-F264-FEBE918A65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8C2F8F-1170-1701-E348-1B644CBB4F2B}"/>
              </a:ext>
            </a:extLst>
          </p:cNvPr>
          <p:cNvSpPr>
            <a:spLocks noGrp="1"/>
          </p:cNvSpPr>
          <p:nvPr>
            <p:ph type="title"/>
          </p:nvPr>
        </p:nvSpPr>
        <p:spPr>
          <a:xfrm>
            <a:off x="914401" y="685801"/>
            <a:ext cx="10361084" cy="366935"/>
          </a:xfrm>
        </p:spPr>
        <p:txBody>
          <a:bodyPr/>
          <a:lstStyle/>
          <a:p>
            <a:r>
              <a:rPr lang="en-US" dirty="0"/>
              <a:t>802.15.4ad Timeline</a:t>
            </a:r>
          </a:p>
        </p:txBody>
      </p:sp>
      <p:sp>
        <p:nvSpPr>
          <p:cNvPr id="3" name="Content Placeholder 2">
            <a:extLst>
              <a:ext uri="{FF2B5EF4-FFF2-40B4-BE49-F238E27FC236}">
                <a16:creationId xmlns:a16="http://schemas.microsoft.com/office/drawing/2014/main" id="{11FA258F-1D1B-D407-0F61-633015BE5B6F}"/>
              </a:ext>
            </a:extLst>
          </p:cNvPr>
          <p:cNvSpPr>
            <a:spLocks noGrp="1"/>
          </p:cNvSpPr>
          <p:nvPr>
            <p:ph idx="1"/>
          </p:nvPr>
        </p:nvSpPr>
        <p:spPr>
          <a:xfrm>
            <a:off x="569384" y="869268"/>
            <a:ext cx="10820400" cy="4971256"/>
          </a:xfrm>
        </p:spPr>
        <p:txBody>
          <a:bodyPr/>
          <a:lstStyle/>
          <a:p>
            <a:pPr marL="0" indent="0">
              <a:buNone/>
            </a:pPr>
            <a:r>
              <a:rPr lang="en-GB" sz="2400" b="1" dirty="0"/>
              <a:t>2024</a:t>
            </a:r>
          </a:p>
          <a:p>
            <a:pPr>
              <a:buFont typeface="Wingdings" panose="05000000000000000000" pitchFamily="2" charset="2"/>
              <a:buChar char="ü"/>
            </a:pPr>
            <a:r>
              <a:rPr lang="en-GB" sz="2400" dirty="0"/>
              <a:t>November: Approve Technical Guidance Document </a:t>
            </a:r>
          </a:p>
          <a:p>
            <a:pPr>
              <a:buFont typeface="Wingdings" panose="05000000000000000000" pitchFamily="2" charset="2"/>
              <a:buChar char="ü"/>
            </a:pPr>
            <a:r>
              <a:rPr lang="en-GB" sz="2400" dirty="0"/>
              <a:t>Call for proposals issued</a:t>
            </a:r>
          </a:p>
          <a:p>
            <a:pPr marL="0" indent="0">
              <a:buNone/>
            </a:pPr>
            <a:r>
              <a:rPr lang="en-GB" sz="2400" b="1" dirty="0"/>
              <a:t>2025</a:t>
            </a:r>
          </a:p>
          <a:p>
            <a:pPr>
              <a:buFont typeface="Wingdings" panose="05000000000000000000" pitchFamily="2" charset="2"/>
              <a:buChar char="ü"/>
            </a:pPr>
            <a:r>
              <a:rPr lang="en-GB" sz="2400" dirty="0"/>
              <a:t>January: Hear initial proposals</a:t>
            </a:r>
          </a:p>
          <a:p>
            <a:pPr>
              <a:buFont typeface="Wingdings" panose="05000000000000000000" pitchFamily="2" charset="2"/>
              <a:buChar char="ü"/>
            </a:pPr>
            <a:r>
              <a:rPr lang="en-GB" sz="2400" dirty="0"/>
              <a:t>March: Hear updated proposals</a:t>
            </a:r>
          </a:p>
          <a:p>
            <a:pPr>
              <a:buFont typeface="Wingdings" panose="05000000000000000000" pitchFamily="2" charset="2"/>
              <a:buChar char="ü"/>
            </a:pPr>
            <a:r>
              <a:rPr lang="en-GB" sz="2400" dirty="0"/>
              <a:t>March to May – 2 conference calls </a:t>
            </a:r>
          </a:p>
          <a:p>
            <a:pPr lvl="1"/>
            <a:r>
              <a:rPr lang="en-GB" sz="2000" dirty="0"/>
              <a:t>Simulation results of remaining proposals not yet provided</a:t>
            </a:r>
          </a:p>
          <a:p>
            <a:pPr lvl="1"/>
            <a:r>
              <a:rPr lang="en-GB" sz="2000" dirty="0"/>
              <a:t>Prepare table of proposals for analysing against technical guidance document</a:t>
            </a:r>
          </a:p>
          <a:p>
            <a:pPr>
              <a:buFont typeface="Wingdings" panose="05000000000000000000" pitchFamily="2" charset="2"/>
              <a:buChar char="ü"/>
            </a:pPr>
            <a:r>
              <a:rPr lang="en-GB" sz="2400" dirty="0"/>
              <a:t>May: Hear final proposals</a:t>
            </a:r>
          </a:p>
          <a:p>
            <a:r>
              <a:rPr lang="en-GB" sz="2400" dirty="0"/>
              <a:t>May to July – 2 conference calls </a:t>
            </a:r>
          </a:p>
          <a:p>
            <a:pPr lvl="1"/>
            <a:r>
              <a:rPr lang="en-GB" sz="2000" dirty="0"/>
              <a:t>Simulation results and proposal categorisation.</a:t>
            </a:r>
          </a:p>
          <a:p>
            <a:r>
              <a:rPr lang="en-GB" sz="2400" dirty="0"/>
              <a:t>July and beyond: Merging and start drafting the standard</a:t>
            </a:r>
          </a:p>
          <a:p>
            <a:endParaRPr lang="en-GB" dirty="0"/>
          </a:p>
        </p:txBody>
      </p:sp>
      <p:sp>
        <p:nvSpPr>
          <p:cNvPr id="7" name="Footer Placeholder 6">
            <a:extLst>
              <a:ext uri="{FF2B5EF4-FFF2-40B4-BE49-F238E27FC236}">
                <a16:creationId xmlns:a16="http://schemas.microsoft.com/office/drawing/2014/main" id="{1FEF44FD-616D-4BF3-8A17-E8C1981DD5B5}"/>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E561D7EC-74AD-4D62-B581-2769ABF1EBE5}"/>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9" name="Date Placeholder 8">
            <a:extLst>
              <a:ext uri="{FF2B5EF4-FFF2-40B4-BE49-F238E27FC236}">
                <a16:creationId xmlns:a16="http://schemas.microsoft.com/office/drawing/2014/main" id="{ED50F2D2-2B3A-4B01-9DBB-482631E262EF}"/>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5155600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3F17-0DA8-EB8D-544B-18725CE3A0EF}"/>
              </a:ext>
            </a:extLst>
          </p:cNvPr>
          <p:cNvSpPr>
            <a:spLocks noGrp="1"/>
          </p:cNvSpPr>
          <p:nvPr>
            <p:ph type="title"/>
          </p:nvPr>
        </p:nvSpPr>
        <p:spPr/>
        <p:txBody>
          <a:bodyPr/>
          <a:lstStyle/>
          <a:p>
            <a:r>
              <a:rPr lang="en-US" dirty="0"/>
              <a:t>802.15.4ae (ASCON)</a:t>
            </a:r>
            <a:br>
              <a:rPr lang="en-US" dirty="0"/>
            </a:br>
            <a:r>
              <a:rPr lang="en-US" dirty="0"/>
              <a:t>ASCON light weight encryption extension for 802.15.4</a:t>
            </a:r>
          </a:p>
        </p:txBody>
      </p:sp>
      <p:sp>
        <p:nvSpPr>
          <p:cNvPr id="3" name="Content Placeholder 2">
            <a:extLst>
              <a:ext uri="{FF2B5EF4-FFF2-40B4-BE49-F238E27FC236}">
                <a16:creationId xmlns:a16="http://schemas.microsoft.com/office/drawing/2014/main" id="{120826A3-5DA7-6CD5-8583-626A467B2BBF}"/>
              </a:ext>
            </a:extLst>
          </p:cNvPr>
          <p:cNvSpPr>
            <a:spLocks noGrp="1"/>
          </p:cNvSpPr>
          <p:nvPr>
            <p:ph idx="1"/>
          </p:nvPr>
        </p:nvSpPr>
        <p:spPr>
          <a:xfrm>
            <a:off x="479377" y="1981201"/>
            <a:ext cx="5313942" cy="4113213"/>
          </a:xfrm>
        </p:spPr>
        <p:txBody>
          <a:bodyPr/>
          <a:lstStyle/>
          <a:p>
            <a:pPr marL="0" indent="0"/>
            <a:r>
              <a:rPr lang="en-US" dirty="0"/>
              <a:t>Meeting achievements</a:t>
            </a:r>
          </a:p>
          <a:p>
            <a:pPr>
              <a:buFont typeface="Arial" panose="020B0604020202020204" pitchFamily="34" charset="0"/>
              <a:buChar char="•"/>
            </a:pPr>
            <a:r>
              <a:rPr lang="en-US" dirty="0"/>
              <a:t>Reviewed pre-letter ballot comments</a:t>
            </a:r>
          </a:p>
          <a:p>
            <a:pPr>
              <a:buFont typeface="Arial" panose="020B0604020202020204" pitchFamily="34" charset="0"/>
              <a:buChar char="•"/>
            </a:pPr>
            <a:r>
              <a:rPr lang="en-US" dirty="0"/>
              <a:t>Created draft ready for letter ballot</a:t>
            </a:r>
          </a:p>
          <a:p>
            <a:pPr>
              <a:buFont typeface="Arial" panose="020B0604020202020204" pitchFamily="34" charset="0"/>
              <a:buChar char="•"/>
            </a:pPr>
            <a:r>
              <a:rPr lang="en-US" dirty="0"/>
              <a:t>Start letter ballot after this meeting</a:t>
            </a:r>
          </a:p>
          <a:p>
            <a:pPr>
              <a:buFont typeface="Arial" panose="020B0604020202020204" pitchFamily="34" charset="0"/>
              <a:buChar char="•"/>
            </a:pPr>
            <a:r>
              <a:rPr lang="en-US" dirty="0"/>
              <a:t>Closing report: </a:t>
            </a:r>
            <a:r>
              <a:rPr lang="en-US" dirty="0">
                <a:hlinkClick r:id="rId2"/>
              </a:rPr>
              <a:t>https://mentor.ieee.org/802.15/dcn/25/15-25-0216-01-04ae-may-opening-and-closing.pptx</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8" name="table">
            <a:extLst>
              <a:ext uri="{FF2B5EF4-FFF2-40B4-BE49-F238E27FC236}">
                <a16:creationId xmlns:a16="http://schemas.microsoft.com/office/drawing/2014/main" id="{0D559675-CA86-7E21-2BBD-63A4490C9DB8}"/>
              </a:ext>
            </a:extLst>
          </p:cNvPr>
          <p:cNvPicPr>
            <a:picLocks noChangeAspect="1"/>
          </p:cNvPicPr>
          <p:nvPr/>
        </p:nvPicPr>
        <p:blipFill>
          <a:blip r:embed="rId3"/>
          <a:stretch>
            <a:fillRect/>
          </a:stretch>
        </p:blipFill>
        <p:spPr>
          <a:xfrm>
            <a:off x="6023992" y="1878882"/>
            <a:ext cx="5975152" cy="4113212"/>
          </a:xfrm>
          <a:prstGeom prst="rect">
            <a:avLst/>
          </a:prstGeom>
        </p:spPr>
      </p:pic>
      <p:sp>
        <p:nvSpPr>
          <p:cNvPr id="7" name="Footer Placeholder 6">
            <a:extLst>
              <a:ext uri="{FF2B5EF4-FFF2-40B4-BE49-F238E27FC236}">
                <a16:creationId xmlns:a16="http://schemas.microsoft.com/office/drawing/2014/main" id="{AE98A2C6-E66C-4038-8CFC-49CE3692A8C1}"/>
              </a:ext>
            </a:extLst>
          </p:cNvPr>
          <p:cNvSpPr>
            <a:spLocks noGrp="1"/>
          </p:cNvSpPr>
          <p:nvPr>
            <p:ph type="ftr" idx="14"/>
          </p:nvPr>
        </p:nvSpPr>
        <p:spPr/>
        <p:txBody>
          <a:bodyPr/>
          <a:lstStyle/>
          <a:p>
            <a:r>
              <a:rPr lang="en-GB"/>
              <a:t>Ben Rolfe, BCA</a:t>
            </a:r>
            <a:endParaRPr lang="en-GB" dirty="0"/>
          </a:p>
        </p:txBody>
      </p:sp>
      <p:sp>
        <p:nvSpPr>
          <p:cNvPr id="9" name="Slide Number Placeholder 8">
            <a:extLst>
              <a:ext uri="{FF2B5EF4-FFF2-40B4-BE49-F238E27FC236}">
                <a16:creationId xmlns:a16="http://schemas.microsoft.com/office/drawing/2014/main" id="{62DA196A-3D04-4606-BC30-9680C91EC4D4}"/>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10" name="Date Placeholder 9">
            <a:extLst>
              <a:ext uri="{FF2B5EF4-FFF2-40B4-BE49-F238E27FC236}">
                <a16:creationId xmlns:a16="http://schemas.microsoft.com/office/drawing/2014/main" id="{1F470D24-D151-4F0A-90D6-75E669460A2F}"/>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9086105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78ED-080D-C1EF-1C7C-81EB69E99E79}"/>
              </a:ext>
            </a:extLst>
          </p:cNvPr>
          <p:cNvSpPr>
            <a:spLocks noGrp="1"/>
          </p:cNvSpPr>
          <p:nvPr>
            <p:ph type="title"/>
          </p:nvPr>
        </p:nvSpPr>
        <p:spPr/>
        <p:txBody>
          <a:bodyPr/>
          <a:lstStyle/>
          <a:p>
            <a:r>
              <a:rPr lang="en-US" dirty="0"/>
              <a:t>802.15.6ma </a:t>
            </a:r>
          </a:p>
        </p:txBody>
      </p:sp>
      <p:sp>
        <p:nvSpPr>
          <p:cNvPr id="3" name="Content Placeholder 2">
            <a:extLst>
              <a:ext uri="{FF2B5EF4-FFF2-40B4-BE49-F238E27FC236}">
                <a16:creationId xmlns:a16="http://schemas.microsoft.com/office/drawing/2014/main" id="{B2492451-AA72-A89B-37CE-BE5B4B40A63D}"/>
              </a:ext>
            </a:extLst>
          </p:cNvPr>
          <p:cNvSpPr>
            <a:spLocks noGrp="1"/>
          </p:cNvSpPr>
          <p:nvPr>
            <p:ph sz="half" idx="1"/>
          </p:nvPr>
        </p:nvSpPr>
        <p:spPr>
          <a:xfrm>
            <a:off x="914400" y="1981202"/>
            <a:ext cx="10361083" cy="3608038"/>
          </a:xfrm>
        </p:spPr>
        <p:txBody>
          <a:bodyPr>
            <a:normAutofit fontScale="92500" lnSpcReduction="10000"/>
          </a:bodyPr>
          <a:lstStyle/>
          <a:p>
            <a:pPr>
              <a:buFont typeface="Arial" panose="020B0604020202020204" pitchFamily="34" charset="0"/>
              <a:buChar char="•"/>
            </a:pPr>
            <a:r>
              <a:rPr lang="en-US" dirty="0"/>
              <a:t>Draft in WG ballot</a:t>
            </a:r>
          </a:p>
          <a:p>
            <a:pPr>
              <a:buFont typeface="Arial" panose="020B0604020202020204" pitchFamily="34" charset="0"/>
              <a:buChar char="•"/>
            </a:pPr>
            <a:r>
              <a:rPr lang="en-US" dirty="0"/>
              <a:t>Completed 2</a:t>
            </a:r>
            <a:r>
              <a:rPr lang="en-US" baseline="30000" dirty="0"/>
              <a:t>nd</a:t>
            </a:r>
            <a:r>
              <a:rPr lang="en-US" dirty="0"/>
              <a:t> recirculation 10-May</a:t>
            </a:r>
          </a:p>
          <a:p>
            <a:pPr>
              <a:buFont typeface="Arial" panose="020B0604020202020204" pitchFamily="34" charset="0"/>
              <a:buChar char="•"/>
            </a:pPr>
            <a:r>
              <a:rPr lang="en-US" dirty="0"/>
              <a:t>Resolved comments</a:t>
            </a:r>
          </a:p>
          <a:p>
            <a:pPr>
              <a:buFont typeface="Arial" panose="020B0604020202020204" pitchFamily="34" charset="0"/>
              <a:buChar char="•"/>
            </a:pPr>
            <a:r>
              <a:rPr lang="en-US" dirty="0"/>
              <a:t>Preparing for 3</a:t>
            </a:r>
            <a:r>
              <a:rPr lang="en-US" baseline="30000" dirty="0"/>
              <a:t>rd</a:t>
            </a:r>
            <a:r>
              <a:rPr lang="en-US" dirty="0"/>
              <a:t> recirculation</a:t>
            </a:r>
          </a:p>
          <a:p>
            <a:pPr>
              <a:buFont typeface="Arial" panose="020B0604020202020204" pitchFamily="34" charset="0"/>
              <a:buChar char="•"/>
            </a:pPr>
            <a:r>
              <a:rPr lang="en-US" dirty="0"/>
              <a:t>Preparing for initial SA ballot (post July)</a:t>
            </a:r>
          </a:p>
          <a:p>
            <a:endParaRPr lang="en-US" dirty="0"/>
          </a:p>
          <a:p>
            <a:r>
              <a:rPr lang="en-US" dirty="0"/>
              <a:t>Closing report: </a:t>
            </a:r>
            <a:r>
              <a:rPr lang="en-US" dirty="0">
                <a:hlinkClick r:id="rId2"/>
              </a:rPr>
              <a:t>https://mentor.ieee.org/802.15/dcn/25/15-25-0265-00-006a-tg15-6ma-closing-report-for-may-2025.pptx</a:t>
            </a:r>
            <a:endParaRPr lang="en-US" dirty="0"/>
          </a:p>
          <a:p>
            <a:endParaRPr lang="en-US" dirty="0"/>
          </a:p>
        </p:txBody>
      </p:sp>
      <p:sp>
        <p:nvSpPr>
          <p:cNvPr id="7" name="Footer Placeholder 6">
            <a:extLst>
              <a:ext uri="{FF2B5EF4-FFF2-40B4-BE49-F238E27FC236}">
                <a16:creationId xmlns:a16="http://schemas.microsoft.com/office/drawing/2014/main" id="{04EE637B-6F41-4C47-BCF4-7B27D9DEC907}"/>
              </a:ext>
            </a:extLst>
          </p:cNvPr>
          <p:cNvSpPr>
            <a:spLocks noGrp="1"/>
          </p:cNvSpPr>
          <p:nvPr>
            <p:ph type="ftr" idx="11"/>
          </p:nvPr>
        </p:nvSpPr>
        <p:spPr/>
        <p:txBody>
          <a:bodyPr/>
          <a:lstStyle/>
          <a:p>
            <a:r>
              <a:rPr lang="en-GB"/>
              <a:t>Ben Rolfe, BCA</a:t>
            </a:r>
          </a:p>
        </p:txBody>
      </p:sp>
      <p:sp>
        <p:nvSpPr>
          <p:cNvPr id="8" name="Slide Number Placeholder 7">
            <a:extLst>
              <a:ext uri="{FF2B5EF4-FFF2-40B4-BE49-F238E27FC236}">
                <a16:creationId xmlns:a16="http://schemas.microsoft.com/office/drawing/2014/main" id="{4A0D5E5F-7722-4E4D-8B8C-138E20AA08A9}"/>
              </a:ext>
            </a:extLst>
          </p:cNvPr>
          <p:cNvSpPr>
            <a:spLocks noGrp="1"/>
          </p:cNvSpPr>
          <p:nvPr>
            <p:ph type="sldNum" idx="12"/>
          </p:nvPr>
        </p:nvSpPr>
        <p:spPr/>
        <p:txBody>
          <a:bodyPr/>
          <a:lstStyle/>
          <a:p>
            <a:r>
              <a:rPr lang="en-GB"/>
              <a:t>Slide </a:t>
            </a:r>
            <a:fld id="{1CD163DD-D5E7-41DA-95F2-71530C24F8C3}" type="slidenum">
              <a:rPr lang="en-GB" smtClean="0"/>
              <a:pPr/>
              <a:t>77</a:t>
            </a:fld>
            <a:endParaRPr lang="en-GB"/>
          </a:p>
        </p:txBody>
      </p:sp>
      <p:sp>
        <p:nvSpPr>
          <p:cNvPr id="9" name="Date Placeholder 8">
            <a:extLst>
              <a:ext uri="{FF2B5EF4-FFF2-40B4-BE49-F238E27FC236}">
                <a16:creationId xmlns:a16="http://schemas.microsoft.com/office/drawing/2014/main" id="{ED961D85-B95A-4716-9449-0E19EAC1558C}"/>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41252674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B14EB0E-B9CF-075B-5093-D06159F95FFF}"/>
              </a:ext>
            </a:extLst>
          </p:cNvPr>
          <p:cNvSpPr txBox="1"/>
          <p:nvPr/>
        </p:nvSpPr>
        <p:spPr>
          <a:xfrm>
            <a:off x="3848632" y="816131"/>
            <a:ext cx="3845989" cy="461665"/>
          </a:xfrm>
          <a:prstGeom prst="rect">
            <a:avLst/>
          </a:prstGeom>
          <a:noFill/>
        </p:spPr>
        <p:txBody>
          <a:bodyPr wrap="none" rtlCol="0">
            <a:spAutoFit/>
          </a:bodyPr>
          <a:lstStyle/>
          <a:p>
            <a:r>
              <a:rPr lang="en-US" b="1" dirty="0"/>
              <a:t>TG 6ma Timeline(expected)</a:t>
            </a:r>
          </a:p>
        </p:txBody>
      </p:sp>
      <p:sp>
        <p:nvSpPr>
          <p:cNvPr id="15" name="TextBox 15">
            <a:extLst>
              <a:ext uri="{FF2B5EF4-FFF2-40B4-BE49-F238E27FC236}">
                <a16:creationId xmlns:a16="http://schemas.microsoft.com/office/drawing/2014/main" id="{8B2AC054-8654-E6EA-986F-05225075DF1E}"/>
              </a:ext>
            </a:extLst>
          </p:cNvPr>
          <p:cNvSpPr txBox="1"/>
          <p:nvPr/>
        </p:nvSpPr>
        <p:spPr>
          <a:xfrm>
            <a:off x="6194325" y="5854491"/>
            <a:ext cx="4111741" cy="307777"/>
          </a:xfrm>
          <a:prstGeom prst="rect">
            <a:avLst/>
          </a:prstGeom>
          <a:noFill/>
        </p:spPr>
        <p:txBody>
          <a:bodyPr wrap="square">
            <a:spAutoFit/>
          </a:bodyPr>
          <a:lstStyle/>
          <a:p>
            <a:r>
              <a:rPr lang="en-US" sz="1400" dirty="0">
                <a:solidFill>
                  <a:srgbClr val="000000"/>
                </a:solidFill>
                <a:highlight>
                  <a:srgbClr val="FFFF00"/>
                </a:highlight>
                <a:latin typeface="Calibri" panose="020F0502020204030204" pitchFamily="34" charset="0"/>
              </a:rPr>
              <a:t>Notes:  SASB/RevCom scheduled for 2024 a guess</a:t>
            </a:r>
            <a:r>
              <a:rPr lang="en-US" sz="1400" dirty="0">
                <a:highlight>
                  <a:srgbClr val="FFFF00"/>
                </a:highlight>
              </a:rPr>
              <a:t> </a:t>
            </a:r>
          </a:p>
        </p:txBody>
      </p:sp>
      <p:sp>
        <p:nvSpPr>
          <p:cNvPr id="27" name="矢印: 右 26">
            <a:extLst>
              <a:ext uri="{FF2B5EF4-FFF2-40B4-BE49-F238E27FC236}">
                <a16:creationId xmlns:a16="http://schemas.microsoft.com/office/drawing/2014/main" id="{50FB6FC7-3A03-F5D6-B90B-637CFD3C1644}"/>
              </a:ext>
            </a:extLst>
          </p:cNvPr>
          <p:cNvSpPr/>
          <p:nvPr/>
        </p:nvSpPr>
        <p:spPr bwMode="auto">
          <a:xfrm>
            <a:off x="1661567" y="2749829"/>
            <a:ext cx="9150949" cy="1422813"/>
          </a:xfrm>
          <a:prstGeom prst="rightArrow">
            <a:avLst>
              <a:gd name="adj1" fmla="val 50000"/>
              <a:gd name="adj2" fmla="val 35511"/>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ja-JP" altLang="en-US" sz="1200">
              <a:solidFill>
                <a:schemeClr val="tx1"/>
              </a:solidFill>
              <a:latin typeface="Times New Roman" pitchFamily="18" charset="0"/>
            </a:endParaRPr>
          </a:p>
        </p:txBody>
      </p:sp>
      <p:grpSp>
        <p:nvGrpSpPr>
          <p:cNvPr id="28" name="グループ化 27">
            <a:extLst>
              <a:ext uri="{FF2B5EF4-FFF2-40B4-BE49-F238E27FC236}">
                <a16:creationId xmlns:a16="http://schemas.microsoft.com/office/drawing/2014/main" id="{975F2817-83BE-D3AA-5C65-0C754D7D69BC}"/>
              </a:ext>
            </a:extLst>
          </p:cNvPr>
          <p:cNvGrpSpPr/>
          <p:nvPr/>
        </p:nvGrpSpPr>
        <p:grpSpPr>
          <a:xfrm>
            <a:off x="9726016" y="1264031"/>
            <a:ext cx="1015012" cy="2021768"/>
            <a:chOff x="7739699" y="331512"/>
            <a:chExt cx="1015012" cy="2021768"/>
          </a:xfrm>
        </p:grpSpPr>
        <p:sp>
          <p:nvSpPr>
            <p:cNvPr id="29" name="正方形/長方形 28">
              <a:extLst>
                <a:ext uri="{FF2B5EF4-FFF2-40B4-BE49-F238E27FC236}">
                  <a16:creationId xmlns:a16="http://schemas.microsoft.com/office/drawing/2014/main" id="{E05673CC-FC66-4B17-99D6-77C90DB1F55B}"/>
                </a:ext>
              </a:extLst>
            </p:cNvPr>
            <p:cNvSpPr/>
            <p:nvPr/>
          </p:nvSpPr>
          <p:spPr>
            <a:xfrm>
              <a:off x="7739699" y="331512"/>
              <a:ext cx="59817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30" name="テキスト ボックス 29">
              <a:extLst>
                <a:ext uri="{FF2B5EF4-FFF2-40B4-BE49-F238E27FC236}">
                  <a16:creationId xmlns:a16="http://schemas.microsoft.com/office/drawing/2014/main" id="{16566BB0-0DED-6D69-826B-750B9BC23D54}"/>
                </a:ext>
              </a:extLst>
            </p:cNvPr>
            <p:cNvSpPr txBox="1"/>
            <p:nvPr/>
          </p:nvSpPr>
          <p:spPr>
            <a:xfrm>
              <a:off x="7905164" y="826769"/>
              <a:ext cx="84954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algn="ctr" defTabSz="622300">
                <a:lnSpc>
                  <a:spcPct val="90000"/>
                </a:lnSpc>
                <a:spcAft>
                  <a:spcPct val="35000"/>
                </a:spcAft>
              </a:pPr>
              <a:r>
                <a:rPr lang="en-US" sz="1400" dirty="0" err="1">
                  <a:solidFill>
                    <a:srgbClr val="000000">
                      <a:hueOff val="0"/>
                      <a:satOff val="0"/>
                      <a:lumOff val="0"/>
                      <a:alphaOff val="0"/>
                    </a:srgbClr>
                  </a:solidFill>
                  <a:latin typeface="Times New Roman"/>
                </a:rPr>
                <a:t>Revcom</a:t>
              </a:r>
              <a:r>
                <a:rPr lang="en-US" sz="1400" dirty="0">
                  <a:solidFill>
                    <a:srgbClr val="000000">
                      <a:hueOff val="0"/>
                      <a:satOff val="0"/>
                      <a:lumOff val="0"/>
                      <a:alphaOff val="0"/>
                    </a:srgbClr>
                  </a:solidFill>
                  <a:latin typeface="Times New Roman"/>
                </a:rPr>
                <a:t> Approve   </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March 2026</a:t>
              </a:r>
            </a:p>
          </p:txBody>
        </p:sp>
      </p:grpSp>
      <p:sp>
        <p:nvSpPr>
          <p:cNvPr id="32" name="テキスト ボックス 31">
            <a:extLst>
              <a:ext uri="{FF2B5EF4-FFF2-40B4-BE49-F238E27FC236}">
                <a16:creationId xmlns:a16="http://schemas.microsoft.com/office/drawing/2014/main" id="{52AE7D25-EE8B-230F-5B5B-7D380BE5E9E5}"/>
              </a:ext>
            </a:extLst>
          </p:cNvPr>
          <p:cNvSpPr txBox="1"/>
          <p:nvPr/>
        </p:nvSpPr>
        <p:spPr>
          <a:xfrm>
            <a:off x="9437397" y="3638685"/>
            <a:ext cx="849547" cy="14433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err="1">
                <a:solidFill>
                  <a:srgbClr val="000000">
                    <a:hueOff val="0"/>
                    <a:satOff val="0"/>
                    <a:lumOff val="0"/>
                    <a:alphaOff val="0"/>
                  </a:srgbClr>
                </a:solidFill>
                <a:latin typeface="Times New Roman"/>
              </a:rPr>
              <a:t>RevcomSubmission</a:t>
            </a:r>
            <a:endParaRPr kumimoji="1" lang="en-US" altLang="ja-JP" sz="1400" dirty="0">
              <a:solidFill>
                <a:srgbClr val="000000">
                  <a:hueOff val="0"/>
                  <a:satOff val="0"/>
                  <a:lumOff val="0"/>
                  <a:alphaOff val="0"/>
                </a:srgbClr>
              </a:solidFill>
              <a:latin typeface="Times New Roman"/>
            </a:endParaRP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Feb. 2026</a:t>
            </a:r>
          </a:p>
        </p:txBody>
      </p:sp>
      <p:sp>
        <p:nvSpPr>
          <p:cNvPr id="33" name="テキスト ボックス 32">
            <a:extLst>
              <a:ext uri="{FF2B5EF4-FFF2-40B4-BE49-F238E27FC236}">
                <a16:creationId xmlns:a16="http://schemas.microsoft.com/office/drawing/2014/main" id="{B163E589-ED70-6235-3399-1D2A91F825EB}"/>
              </a:ext>
            </a:extLst>
          </p:cNvPr>
          <p:cNvSpPr txBox="1"/>
          <p:nvPr/>
        </p:nvSpPr>
        <p:spPr>
          <a:xfrm>
            <a:off x="8494920" y="1974827"/>
            <a:ext cx="795456" cy="1153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lang="en-US" sz="1400" dirty="0">
                <a:solidFill>
                  <a:srgbClr val="000000">
                    <a:hueOff val="0"/>
                    <a:satOff val="0"/>
                    <a:lumOff val="0"/>
                    <a:alphaOff val="0"/>
                  </a:srgbClr>
                </a:solidFill>
                <a:latin typeface="Times New Roman"/>
              </a:rPr>
              <a:t>SA recirculation if required</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Oct 2025</a:t>
            </a:r>
          </a:p>
        </p:txBody>
      </p:sp>
      <p:sp>
        <p:nvSpPr>
          <p:cNvPr id="34" name="テキスト ボックス 33">
            <a:extLst>
              <a:ext uri="{FF2B5EF4-FFF2-40B4-BE49-F238E27FC236}">
                <a16:creationId xmlns:a16="http://schemas.microsoft.com/office/drawing/2014/main" id="{CDF008D0-5530-1F6F-0268-778D6A8C227F}"/>
              </a:ext>
            </a:extLst>
          </p:cNvPr>
          <p:cNvSpPr txBox="1"/>
          <p:nvPr/>
        </p:nvSpPr>
        <p:spPr>
          <a:xfrm>
            <a:off x="8230048" y="4365433"/>
            <a:ext cx="772516" cy="12392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Comment Resolution for SA Ballot</a:t>
            </a:r>
          </a:p>
          <a:p>
            <a:pPr algn="ctr" defTabSz="622300">
              <a:lnSpc>
                <a:spcPct val="90000"/>
              </a:lnSpc>
              <a:spcAft>
                <a:spcPct val="35000"/>
              </a:spcAft>
            </a:pPr>
            <a:r>
              <a:rPr kumimoji="1" lang="en-US" sz="1400" b="1" dirty="0">
                <a:solidFill>
                  <a:srgbClr val="000000">
                    <a:hueOff val="0"/>
                    <a:satOff val="0"/>
                    <a:lumOff val="0"/>
                    <a:alphaOff val="0"/>
                  </a:srgbClr>
                </a:solidFill>
                <a:latin typeface="Times New Roman"/>
              </a:rPr>
              <a:t>Oct. 20</a:t>
            </a:r>
            <a:r>
              <a:rPr lang="en-US" sz="1400" b="1" dirty="0">
                <a:solidFill>
                  <a:srgbClr val="000000">
                    <a:hueOff val="0"/>
                    <a:satOff val="0"/>
                    <a:lumOff val="0"/>
                    <a:alphaOff val="0"/>
                  </a:srgbClr>
                </a:solidFill>
                <a:latin typeface="Times New Roman"/>
              </a:rPr>
              <a:t>25</a:t>
            </a:r>
          </a:p>
        </p:txBody>
      </p:sp>
      <p:sp>
        <p:nvSpPr>
          <p:cNvPr id="35" name="テキスト ボックス 34">
            <a:extLst>
              <a:ext uri="{FF2B5EF4-FFF2-40B4-BE49-F238E27FC236}">
                <a16:creationId xmlns:a16="http://schemas.microsoft.com/office/drawing/2014/main" id="{805FC481-3394-E393-8F82-25D94BED8EF5}"/>
              </a:ext>
            </a:extLst>
          </p:cNvPr>
          <p:cNvSpPr txBox="1"/>
          <p:nvPr/>
        </p:nvSpPr>
        <p:spPr>
          <a:xfrm>
            <a:off x="7738647" y="1627994"/>
            <a:ext cx="895473" cy="15080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SA Ballot</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Sept</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 2025</a:t>
            </a:r>
          </a:p>
        </p:txBody>
      </p:sp>
      <p:grpSp>
        <p:nvGrpSpPr>
          <p:cNvPr id="36" name="グループ化 35">
            <a:extLst>
              <a:ext uri="{FF2B5EF4-FFF2-40B4-BE49-F238E27FC236}">
                <a16:creationId xmlns:a16="http://schemas.microsoft.com/office/drawing/2014/main" id="{52A4B6CD-8960-8129-BB40-344F9BB847F6}"/>
              </a:ext>
            </a:extLst>
          </p:cNvPr>
          <p:cNvGrpSpPr/>
          <p:nvPr/>
        </p:nvGrpSpPr>
        <p:grpSpPr>
          <a:xfrm>
            <a:off x="7324120" y="3818721"/>
            <a:ext cx="1131028" cy="1639857"/>
            <a:chOff x="4734889" y="2176421"/>
            <a:chExt cx="947618" cy="1639857"/>
          </a:xfrm>
        </p:grpSpPr>
        <p:sp>
          <p:nvSpPr>
            <p:cNvPr id="37" name="正方形/長方形 36">
              <a:extLst>
                <a:ext uri="{FF2B5EF4-FFF2-40B4-BE49-F238E27FC236}">
                  <a16:creationId xmlns:a16="http://schemas.microsoft.com/office/drawing/2014/main" id="{6757D758-FA43-451A-8DE8-7CEBF65B5F54}"/>
                </a:ext>
              </a:extLst>
            </p:cNvPr>
            <p:cNvSpPr/>
            <p:nvPr/>
          </p:nvSpPr>
          <p:spPr>
            <a:xfrm>
              <a:off x="4758751" y="2289767"/>
              <a:ext cx="92375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38" name="テキスト ボックス 37">
              <a:extLst>
                <a:ext uri="{FF2B5EF4-FFF2-40B4-BE49-F238E27FC236}">
                  <a16:creationId xmlns:a16="http://schemas.microsoft.com/office/drawing/2014/main" id="{567AFB51-59F2-318C-B2E2-582386BB81E9}"/>
                </a:ext>
              </a:extLst>
            </p:cNvPr>
            <p:cNvSpPr txBox="1"/>
            <p:nvPr/>
          </p:nvSpPr>
          <p:spPr>
            <a:xfrm>
              <a:off x="4734889" y="2176421"/>
              <a:ext cx="817415"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Unconditional approval for Standard Association Ballot (SA)</a:t>
              </a:r>
              <a:endParaRPr kumimoji="1" lang="ja-JP" altLang="ja-JP" sz="1400" dirty="0">
                <a:solidFill>
                  <a:srgbClr val="000000">
                    <a:hueOff val="0"/>
                    <a:satOff val="0"/>
                    <a:lumOff val="0"/>
                    <a:alphaOff val="0"/>
                  </a:srgbClr>
                </a:solidFill>
                <a:latin typeface="Times New Roman"/>
              </a:endParaRPr>
            </a:p>
            <a:p>
              <a:pPr algn="ctr" defTabSz="622300">
                <a:lnSpc>
                  <a:spcPct val="90000"/>
                </a:lnSpc>
                <a:spcAft>
                  <a:spcPct val="35000"/>
                </a:spcAft>
              </a:pPr>
              <a:r>
                <a:rPr kumimoji="1" lang="en-US" altLang="ja-JP" sz="1400" b="1" dirty="0">
                  <a:solidFill>
                    <a:srgbClr val="000000">
                      <a:hueOff val="0"/>
                      <a:satOff val="0"/>
                      <a:lumOff val="0"/>
                      <a:alphaOff val="0"/>
                    </a:srgbClr>
                  </a:solidFill>
                  <a:latin typeface="Times New Roman"/>
                </a:rPr>
                <a:t>July 2025</a:t>
              </a:r>
              <a:endParaRPr lang="en-US" sz="1400" b="1" dirty="0">
                <a:solidFill>
                  <a:srgbClr val="000000">
                    <a:hueOff val="0"/>
                    <a:satOff val="0"/>
                    <a:lumOff val="0"/>
                    <a:alphaOff val="0"/>
                  </a:srgbClr>
                </a:solidFill>
                <a:latin typeface="Times New Roman"/>
              </a:endParaRPr>
            </a:p>
          </p:txBody>
        </p:sp>
      </p:grpSp>
      <p:grpSp>
        <p:nvGrpSpPr>
          <p:cNvPr id="39" name="グループ化 38">
            <a:extLst>
              <a:ext uri="{FF2B5EF4-FFF2-40B4-BE49-F238E27FC236}">
                <a16:creationId xmlns:a16="http://schemas.microsoft.com/office/drawing/2014/main" id="{397BC963-FCEC-5F39-649B-B16F44B9C6CE}"/>
              </a:ext>
            </a:extLst>
          </p:cNvPr>
          <p:cNvGrpSpPr/>
          <p:nvPr/>
        </p:nvGrpSpPr>
        <p:grpSpPr>
          <a:xfrm>
            <a:off x="4449116" y="1542572"/>
            <a:ext cx="987164" cy="1626596"/>
            <a:chOff x="4240042" y="71418"/>
            <a:chExt cx="894442" cy="1626596"/>
          </a:xfrm>
        </p:grpSpPr>
        <p:sp>
          <p:nvSpPr>
            <p:cNvPr id="40" name="正方形/長方形 39">
              <a:extLst>
                <a:ext uri="{FF2B5EF4-FFF2-40B4-BE49-F238E27FC236}">
                  <a16:creationId xmlns:a16="http://schemas.microsoft.com/office/drawing/2014/main" id="{D8F0863F-64D6-060C-71AC-CECC7D43A9C6}"/>
                </a:ext>
              </a:extLst>
            </p:cNvPr>
            <p:cNvSpPr/>
            <p:nvPr/>
          </p:nvSpPr>
          <p:spPr>
            <a:xfrm>
              <a:off x="4336395" y="171503"/>
              <a:ext cx="637315"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1" name="テキスト ボックス 40">
              <a:extLst>
                <a:ext uri="{FF2B5EF4-FFF2-40B4-BE49-F238E27FC236}">
                  <a16:creationId xmlns:a16="http://schemas.microsoft.com/office/drawing/2014/main" id="{FB7D9B05-6121-DA9D-829A-9D1B0B8795A2}"/>
                </a:ext>
              </a:extLst>
            </p:cNvPr>
            <p:cNvSpPr txBox="1"/>
            <p:nvPr/>
          </p:nvSpPr>
          <p:spPr>
            <a:xfrm>
              <a:off x="4240042" y="71418"/>
              <a:ext cx="894442"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Comment </a:t>
              </a:r>
              <a:r>
                <a:rPr kumimoji="1" lang="en-US" altLang="ja-JP" sz="1400" dirty="0" err="1">
                  <a:solidFill>
                    <a:srgbClr val="000000">
                      <a:hueOff val="0"/>
                      <a:satOff val="0"/>
                      <a:lumOff val="0"/>
                      <a:alphaOff val="0"/>
                    </a:srgbClr>
                  </a:solidFill>
                  <a:latin typeface="Times New Roman"/>
                </a:rPr>
                <a:t>Resolutionfor</a:t>
              </a:r>
              <a:r>
                <a:rPr kumimoji="1" lang="en-US" altLang="ja-JP" sz="1400" dirty="0">
                  <a:solidFill>
                    <a:srgbClr val="000000">
                      <a:hueOff val="0"/>
                      <a:satOff val="0"/>
                      <a:lumOff val="0"/>
                      <a:alphaOff val="0"/>
                    </a:srgbClr>
                  </a:solidFill>
                  <a:latin typeface="Times New Roman"/>
                </a:rPr>
                <a:t> LB210</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Nov. 2024</a:t>
              </a:r>
            </a:p>
          </p:txBody>
        </p:sp>
      </p:grpSp>
      <p:grpSp>
        <p:nvGrpSpPr>
          <p:cNvPr id="42" name="グループ化 41">
            <a:extLst>
              <a:ext uri="{FF2B5EF4-FFF2-40B4-BE49-F238E27FC236}">
                <a16:creationId xmlns:a16="http://schemas.microsoft.com/office/drawing/2014/main" id="{A241D8DA-41AB-0926-A2A2-24567C8339EA}"/>
              </a:ext>
            </a:extLst>
          </p:cNvPr>
          <p:cNvGrpSpPr/>
          <p:nvPr/>
        </p:nvGrpSpPr>
        <p:grpSpPr>
          <a:xfrm>
            <a:off x="4237568" y="3892292"/>
            <a:ext cx="893646" cy="1074145"/>
            <a:chOff x="3821741" y="2742133"/>
            <a:chExt cx="596518" cy="1074145"/>
          </a:xfrm>
        </p:grpSpPr>
        <p:sp>
          <p:nvSpPr>
            <p:cNvPr id="43" name="正方形/長方形 42">
              <a:extLst>
                <a:ext uri="{FF2B5EF4-FFF2-40B4-BE49-F238E27FC236}">
                  <a16:creationId xmlns:a16="http://schemas.microsoft.com/office/drawing/2014/main" id="{94AC8CF5-508F-DE08-8DBF-53651672D460}"/>
                </a:ext>
              </a:extLst>
            </p:cNvPr>
            <p:cNvSpPr/>
            <p:nvPr/>
          </p:nvSpPr>
          <p:spPr>
            <a:xfrm>
              <a:off x="3821741" y="2742133"/>
              <a:ext cx="514525" cy="107414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4" name="テキスト ボックス 43">
              <a:extLst>
                <a:ext uri="{FF2B5EF4-FFF2-40B4-BE49-F238E27FC236}">
                  <a16:creationId xmlns:a16="http://schemas.microsoft.com/office/drawing/2014/main" id="{EE344C53-EBEA-727D-C3E3-9A9770A188DD}"/>
                </a:ext>
              </a:extLst>
            </p:cNvPr>
            <p:cNvSpPr txBox="1"/>
            <p:nvPr/>
          </p:nvSpPr>
          <p:spPr>
            <a:xfrm>
              <a:off x="3835773" y="2742133"/>
              <a:ext cx="582486"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Aft>
                  <a:spcPct val="35000"/>
                </a:spcAft>
              </a:pPr>
              <a:r>
                <a:rPr lang="fi-FI" sz="1200" dirty="0">
                  <a:solidFill>
                    <a:srgbClr val="000000"/>
                  </a:solidFill>
                  <a:latin typeface="Times New Roman" panose="02020603050405020304" pitchFamily="18" charset="0"/>
                  <a:ea typeface="ＭＳ Ｐゴシック" panose="020B0600070205080204" pitchFamily="50" charset="-128"/>
                </a:rPr>
                <a:t>1st </a:t>
              </a:r>
              <a:r>
                <a:rPr lang="fi-FI" sz="1200" dirty="0" err="1">
                  <a:solidFill>
                    <a:srgbClr val="000000"/>
                  </a:solidFill>
                  <a:latin typeface="Times New Roman" panose="02020603050405020304" pitchFamily="18" charset="0"/>
                  <a:ea typeface="ＭＳ Ｐゴシック" panose="020B0600070205080204" pitchFamily="50" charset="-128"/>
                </a:rPr>
                <a:t>Letter</a:t>
              </a:r>
              <a:r>
                <a:rPr lang="fi-FI" sz="1200" dirty="0">
                  <a:solidFill>
                    <a:srgbClr val="000000"/>
                  </a:solidFill>
                  <a:latin typeface="Times New Roman" panose="02020603050405020304" pitchFamily="18" charset="0"/>
                  <a:ea typeface="ＭＳ Ｐゴシック" panose="020B0600070205080204" pitchFamily="50" charset="-128"/>
                </a:rPr>
                <a:t> </a:t>
              </a:r>
              <a:r>
                <a:rPr lang="fi-FI" sz="1200" dirty="0" err="1">
                  <a:solidFill>
                    <a:srgbClr val="000000"/>
                  </a:solidFill>
                  <a:latin typeface="Times New Roman" panose="02020603050405020304" pitchFamily="18" charset="0"/>
                  <a:ea typeface="ＭＳ Ｐゴシック" panose="020B0600070205080204" pitchFamily="50" charset="-128"/>
                </a:rPr>
                <a:t>Ballot</a:t>
              </a:r>
              <a:r>
                <a:rPr lang="fi-FI" sz="1200" dirty="0">
                  <a:solidFill>
                    <a:srgbClr val="000000"/>
                  </a:solidFill>
                  <a:latin typeface="Times New Roman" panose="02020603050405020304" pitchFamily="18" charset="0"/>
                  <a:ea typeface="ＭＳ Ｐゴシック" panose="020B0600070205080204" pitchFamily="50" charset="-128"/>
                </a:rPr>
                <a:t>(LB210)</a:t>
              </a:r>
              <a:endParaRPr lang="en-US" sz="1400" b="1" dirty="0">
                <a:solidFill>
                  <a:srgbClr val="000000">
                    <a:hueOff val="0"/>
                    <a:satOff val="0"/>
                    <a:lumOff val="0"/>
                    <a:alphaOff val="0"/>
                  </a:srgbClr>
                </a:solidFill>
                <a:latin typeface="Times New Roman"/>
              </a:endParaRPr>
            </a:p>
            <a:p>
              <a:pPr algn="ctr" defTabSz="533400">
                <a:lnSpc>
                  <a:spcPct val="90000"/>
                </a:lnSpc>
                <a:spcAft>
                  <a:spcPct val="35000"/>
                </a:spcAft>
              </a:pPr>
              <a:r>
                <a:rPr lang="en-US" sz="1400" b="1" dirty="0">
                  <a:solidFill>
                    <a:srgbClr val="000000">
                      <a:hueOff val="0"/>
                      <a:satOff val="0"/>
                      <a:lumOff val="0"/>
                      <a:alphaOff val="0"/>
                    </a:srgbClr>
                  </a:solidFill>
                  <a:latin typeface="Times New Roman"/>
                </a:rPr>
                <a:t>Sept. 2024</a:t>
              </a:r>
            </a:p>
          </p:txBody>
        </p:sp>
      </p:grpSp>
      <p:grpSp>
        <p:nvGrpSpPr>
          <p:cNvPr id="45" name="グループ化 44">
            <a:extLst>
              <a:ext uri="{FF2B5EF4-FFF2-40B4-BE49-F238E27FC236}">
                <a16:creationId xmlns:a16="http://schemas.microsoft.com/office/drawing/2014/main" id="{F7427775-B397-9951-BCC7-D6D4DA6AC99B}"/>
              </a:ext>
            </a:extLst>
          </p:cNvPr>
          <p:cNvGrpSpPr/>
          <p:nvPr/>
        </p:nvGrpSpPr>
        <p:grpSpPr>
          <a:xfrm>
            <a:off x="3727701" y="1800003"/>
            <a:ext cx="1027394" cy="1355521"/>
            <a:chOff x="2063018" y="89518"/>
            <a:chExt cx="1027394" cy="1355521"/>
          </a:xfrm>
        </p:grpSpPr>
        <p:sp>
          <p:nvSpPr>
            <p:cNvPr id="46" name="正方形/長方形 45">
              <a:extLst>
                <a:ext uri="{FF2B5EF4-FFF2-40B4-BE49-F238E27FC236}">
                  <a16:creationId xmlns:a16="http://schemas.microsoft.com/office/drawing/2014/main" id="{0BF433C0-DE8C-B2DC-B6D8-6DE4718AF654}"/>
                </a:ext>
              </a:extLst>
            </p:cNvPr>
            <p:cNvSpPr/>
            <p:nvPr/>
          </p:nvSpPr>
          <p:spPr>
            <a:xfrm>
              <a:off x="2222243" y="89518"/>
              <a:ext cx="868169" cy="135552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7" name="テキスト ボックス 46">
              <a:extLst>
                <a:ext uri="{FF2B5EF4-FFF2-40B4-BE49-F238E27FC236}">
                  <a16:creationId xmlns:a16="http://schemas.microsoft.com/office/drawing/2014/main" id="{A97643F3-BE71-E409-3CC4-BCD76282754A}"/>
                </a:ext>
              </a:extLst>
            </p:cNvPr>
            <p:cNvSpPr txBox="1"/>
            <p:nvPr/>
          </p:nvSpPr>
          <p:spPr>
            <a:xfrm>
              <a:off x="2063018" y="89518"/>
              <a:ext cx="963174" cy="13555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algn="ctr" defTabSz="800100">
                <a:spcAft>
                  <a:spcPct val="35000"/>
                </a:spcAft>
              </a:pPr>
              <a:r>
                <a:rPr kumimoji="1" lang="en-US" altLang="ja-JP" sz="1800" baseline="30000" dirty="0">
                  <a:solidFill>
                    <a:srgbClr val="000000">
                      <a:hueOff val="0"/>
                      <a:satOff val="0"/>
                      <a:lumOff val="0"/>
                      <a:alphaOff val="0"/>
                    </a:srgbClr>
                  </a:solidFill>
                  <a:latin typeface="Times New Roman"/>
                </a:rPr>
                <a:t>WG </a:t>
              </a:r>
              <a:r>
                <a:rPr kumimoji="1" lang="en-US" altLang="ja-JP" baseline="30000" dirty="0">
                  <a:solidFill>
                    <a:srgbClr val="000000">
                      <a:hueOff val="0"/>
                      <a:satOff val="0"/>
                      <a:lumOff val="0"/>
                      <a:alphaOff val="0"/>
                    </a:srgbClr>
                  </a:solidFill>
                  <a:latin typeface="Times New Roman"/>
                </a:rPr>
                <a:t>      </a:t>
              </a:r>
              <a:r>
                <a:rPr kumimoji="1" lang="en-US" altLang="ja-JP" sz="1800" baseline="30000" dirty="0" err="1">
                  <a:solidFill>
                    <a:srgbClr val="000000">
                      <a:hueOff val="0"/>
                      <a:satOff val="0"/>
                      <a:lumOff val="0"/>
                      <a:alphaOff val="0"/>
                    </a:srgbClr>
                  </a:solidFill>
                  <a:latin typeface="Times New Roman"/>
                </a:rPr>
                <a:t>PreBa</a:t>
              </a:r>
              <a:r>
                <a:rPr kumimoji="1" lang="en-US" altLang="ja-JP" baseline="30000" dirty="0" err="1">
                  <a:solidFill>
                    <a:srgbClr val="000000">
                      <a:hueOff val="0"/>
                      <a:satOff val="0"/>
                      <a:lumOff val="0"/>
                      <a:alphaOff val="0"/>
                    </a:srgbClr>
                  </a:solidFill>
                  <a:latin typeface="Times New Roman"/>
                </a:rPr>
                <a:t>llot</a:t>
              </a:r>
              <a:r>
                <a:rPr kumimoji="1" lang="en-US" altLang="ja-JP" baseline="30000" dirty="0">
                  <a:solidFill>
                    <a:srgbClr val="000000">
                      <a:hueOff val="0"/>
                      <a:satOff val="0"/>
                      <a:lumOff val="0"/>
                      <a:alphaOff val="0"/>
                    </a:srgbClr>
                  </a:solidFill>
                  <a:latin typeface="Times New Roman"/>
                </a:rPr>
                <a:t> submission for </a:t>
              </a:r>
              <a:r>
                <a:rPr lang="en-US" sz="1200" dirty="0">
                  <a:solidFill>
                    <a:srgbClr val="000000">
                      <a:hueOff val="0"/>
                      <a:satOff val="0"/>
                      <a:lumOff val="0"/>
                      <a:alphaOff val="0"/>
                    </a:srgbClr>
                  </a:solidFill>
                  <a:latin typeface="Times New Roman"/>
                </a:rPr>
                <a:t>Draft2.5 August </a:t>
              </a:r>
              <a:r>
                <a:rPr lang="en-US" sz="1200" b="1" dirty="0">
                  <a:solidFill>
                    <a:srgbClr val="000000">
                      <a:hueOff val="0"/>
                      <a:satOff val="0"/>
                      <a:lumOff val="0"/>
                      <a:alphaOff val="0"/>
                    </a:srgbClr>
                  </a:solidFill>
                  <a:latin typeface="Times New Roman"/>
                </a:rPr>
                <a:t>2024</a:t>
              </a:r>
            </a:p>
          </p:txBody>
        </p:sp>
      </p:grpSp>
      <p:grpSp>
        <p:nvGrpSpPr>
          <p:cNvPr id="48" name="グループ化 47">
            <a:extLst>
              <a:ext uri="{FF2B5EF4-FFF2-40B4-BE49-F238E27FC236}">
                <a16:creationId xmlns:a16="http://schemas.microsoft.com/office/drawing/2014/main" id="{B564882E-8793-B4E8-FA32-25D77C6F5827}"/>
              </a:ext>
            </a:extLst>
          </p:cNvPr>
          <p:cNvGrpSpPr/>
          <p:nvPr/>
        </p:nvGrpSpPr>
        <p:grpSpPr>
          <a:xfrm>
            <a:off x="3396384" y="3797432"/>
            <a:ext cx="918520" cy="1526511"/>
            <a:chOff x="2878374" y="2239438"/>
            <a:chExt cx="688887" cy="1526511"/>
          </a:xfrm>
        </p:grpSpPr>
        <p:sp>
          <p:nvSpPr>
            <p:cNvPr id="49" name="正方形/長方形 48">
              <a:extLst>
                <a:ext uri="{FF2B5EF4-FFF2-40B4-BE49-F238E27FC236}">
                  <a16:creationId xmlns:a16="http://schemas.microsoft.com/office/drawing/2014/main" id="{D0865CF4-BF98-9A20-CD50-D1069D244F65}"/>
                </a:ext>
              </a:extLst>
            </p:cNvPr>
            <p:cNvSpPr/>
            <p:nvPr/>
          </p:nvSpPr>
          <p:spPr>
            <a:xfrm>
              <a:off x="2878386" y="2239438"/>
              <a:ext cx="63088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0" name="テキスト ボックス 49">
              <a:extLst>
                <a:ext uri="{FF2B5EF4-FFF2-40B4-BE49-F238E27FC236}">
                  <a16:creationId xmlns:a16="http://schemas.microsoft.com/office/drawing/2014/main" id="{0BAEA6C0-034B-2510-6597-DCCD12A79BE7}"/>
                </a:ext>
              </a:extLst>
            </p:cNvPr>
            <p:cNvSpPr txBox="1"/>
            <p:nvPr/>
          </p:nvSpPr>
          <p:spPr>
            <a:xfrm>
              <a:off x="2878374" y="2239438"/>
              <a:ext cx="68888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Comment Resolution </a:t>
              </a:r>
              <a:r>
                <a:rPr kumimoji="1" lang="en-US" altLang="ja-JP" sz="1400" dirty="0" err="1">
                  <a:solidFill>
                    <a:srgbClr val="000000">
                      <a:hueOff val="0"/>
                      <a:satOff val="0"/>
                      <a:lumOff val="0"/>
                      <a:alphaOff val="0"/>
                    </a:srgbClr>
                  </a:solidFill>
                  <a:latin typeface="Times New Roman"/>
                </a:rPr>
                <a:t>fo</a:t>
              </a:r>
              <a:r>
                <a:rPr kumimoji="1" lang="en-US" altLang="ja-JP" sz="1400" dirty="0">
                  <a:solidFill>
                    <a:srgbClr val="000000">
                      <a:hueOff val="0"/>
                      <a:satOff val="0"/>
                      <a:lumOff val="0"/>
                      <a:alphaOff val="0"/>
                    </a:srgbClr>
                  </a:solidFill>
                  <a:latin typeface="Times New Roman"/>
                </a:rPr>
                <a:t> Draft v2.3 on WG for </a:t>
              </a:r>
              <a:r>
                <a:rPr kumimoji="1" lang="en-US" altLang="ja-JP" sz="1400" dirty="0" err="1">
                  <a:solidFill>
                    <a:srgbClr val="000000">
                      <a:hueOff val="0"/>
                      <a:satOff val="0"/>
                      <a:lumOff val="0"/>
                      <a:alphaOff val="0"/>
                    </a:srgbClr>
                  </a:solidFill>
                  <a:latin typeface="Times New Roman"/>
                </a:rPr>
                <a:t>PreBallot</a:t>
              </a:r>
              <a:r>
                <a:rPr kumimoji="1" lang="en-US" altLang="ja-JP" sz="1400" dirty="0">
                  <a:solidFill>
                    <a:srgbClr val="000000">
                      <a:hueOff val="0"/>
                      <a:satOff val="0"/>
                      <a:lumOff val="0"/>
                      <a:alphaOff val="0"/>
                    </a:srgbClr>
                  </a:solidFill>
                  <a:latin typeface="Times New Roman"/>
                </a:rPr>
                <a:t> </a:t>
              </a:r>
              <a:r>
                <a:rPr kumimoji="1" lang="en-US" altLang="ja-JP" sz="1400" b="1" dirty="0">
                  <a:solidFill>
                    <a:srgbClr val="000000">
                      <a:hueOff val="0"/>
                      <a:satOff val="0"/>
                      <a:lumOff val="0"/>
                      <a:alphaOff val="0"/>
                    </a:srgbClr>
                  </a:solidFill>
                  <a:latin typeface="Times New Roman"/>
                </a:rPr>
                <a:t>July </a:t>
              </a:r>
              <a:r>
                <a:rPr lang="en-US" sz="1400" b="1" dirty="0">
                  <a:solidFill>
                    <a:srgbClr val="000000">
                      <a:hueOff val="0"/>
                      <a:satOff val="0"/>
                      <a:lumOff val="0"/>
                      <a:alphaOff val="0"/>
                    </a:srgbClr>
                  </a:solidFill>
                  <a:latin typeface="Times New Roman"/>
                </a:rPr>
                <a:t> 2024</a:t>
              </a:r>
            </a:p>
          </p:txBody>
        </p:sp>
      </p:grpSp>
      <p:grpSp>
        <p:nvGrpSpPr>
          <p:cNvPr id="51" name="グループ化 50">
            <a:extLst>
              <a:ext uri="{FF2B5EF4-FFF2-40B4-BE49-F238E27FC236}">
                <a16:creationId xmlns:a16="http://schemas.microsoft.com/office/drawing/2014/main" id="{2E7FCD6E-D478-FA30-BF26-0896189A69D1}"/>
              </a:ext>
            </a:extLst>
          </p:cNvPr>
          <p:cNvGrpSpPr/>
          <p:nvPr/>
        </p:nvGrpSpPr>
        <p:grpSpPr>
          <a:xfrm>
            <a:off x="2823987" y="2129347"/>
            <a:ext cx="2829447" cy="2039217"/>
            <a:chOff x="1379747" y="-1400625"/>
            <a:chExt cx="1672297" cy="2977434"/>
          </a:xfrm>
        </p:grpSpPr>
        <p:sp>
          <p:nvSpPr>
            <p:cNvPr id="52" name="正方形/長方形 51">
              <a:extLst>
                <a:ext uri="{FF2B5EF4-FFF2-40B4-BE49-F238E27FC236}">
                  <a16:creationId xmlns:a16="http://schemas.microsoft.com/office/drawing/2014/main" id="{C3598F90-6AFB-009A-5C49-2021BDDD9001}"/>
                </a:ext>
              </a:extLst>
            </p:cNvPr>
            <p:cNvSpPr/>
            <p:nvPr/>
          </p:nvSpPr>
          <p:spPr>
            <a:xfrm>
              <a:off x="2345962" y="97681"/>
              <a:ext cx="706082" cy="1479128"/>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3" name="テキスト ボックス 52">
              <a:extLst>
                <a:ext uri="{FF2B5EF4-FFF2-40B4-BE49-F238E27FC236}">
                  <a16:creationId xmlns:a16="http://schemas.microsoft.com/office/drawing/2014/main" id="{1AC0FB68-DE59-F703-928D-C2CB1BA9422D}"/>
                </a:ext>
              </a:extLst>
            </p:cNvPr>
            <p:cNvSpPr txBox="1"/>
            <p:nvPr/>
          </p:nvSpPr>
          <p:spPr>
            <a:xfrm>
              <a:off x="1379747" y="-1400625"/>
              <a:ext cx="706082" cy="14791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algn="ctr" defTabSz="800100">
                <a:spcAft>
                  <a:spcPct val="35000"/>
                </a:spcAft>
              </a:pPr>
              <a:r>
                <a:rPr kumimoji="1" lang="en-US" altLang="ja-JP" sz="1800" baseline="30000" dirty="0">
                  <a:solidFill>
                    <a:srgbClr val="000000">
                      <a:hueOff val="0"/>
                      <a:satOff val="0"/>
                      <a:lumOff val="0"/>
                      <a:alphaOff val="0"/>
                    </a:srgbClr>
                  </a:solidFill>
                  <a:latin typeface="Times New Roman"/>
                </a:rPr>
                <a:t> Draft V1,18  Com</a:t>
              </a:r>
            </a:p>
            <a:p>
              <a:pPr algn="ctr" defTabSz="800100">
                <a:lnSpc>
                  <a:spcPct val="90000"/>
                </a:lnSpc>
                <a:spcAft>
                  <a:spcPct val="35000"/>
                </a:spcAft>
              </a:pPr>
              <a:r>
                <a:rPr lang="en-US" sz="1200" b="1" dirty="0">
                  <a:solidFill>
                    <a:srgbClr val="000000">
                      <a:hueOff val="0"/>
                      <a:satOff val="0"/>
                      <a:lumOff val="0"/>
                      <a:alphaOff val="0"/>
                    </a:srgbClr>
                  </a:solidFill>
                  <a:latin typeface="Times New Roman"/>
                </a:rPr>
                <a:t>May. 2024</a:t>
              </a:r>
            </a:p>
          </p:txBody>
        </p:sp>
      </p:grpSp>
      <p:grpSp>
        <p:nvGrpSpPr>
          <p:cNvPr id="54" name="グループ化 53">
            <a:extLst>
              <a:ext uri="{FF2B5EF4-FFF2-40B4-BE49-F238E27FC236}">
                <a16:creationId xmlns:a16="http://schemas.microsoft.com/office/drawing/2014/main" id="{3C1FA76E-D827-EE56-9F75-2F30C99122F9}"/>
              </a:ext>
            </a:extLst>
          </p:cNvPr>
          <p:cNvGrpSpPr/>
          <p:nvPr/>
        </p:nvGrpSpPr>
        <p:grpSpPr>
          <a:xfrm>
            <a:off x="2284127" y="3855628"/>
            <a:ext cx="1147593" cy="1510147"/>
            <a:chOff x="2022891" y="2274853"/>
            <a:chExt cx="713170" cy="1510147"/>
          </a:xfrm>
        </p:grpSpPr>
        <p:sp>
          <p:nvSpPr>
            <p:cNvPr id="55" name="正方形/長方形 54">
              <a:extLst>
                <a:ext uri="{FF2B5EF4-FFF2-40B4-BE49-F238E27FC236}">
                  <a16:creationId xmlns:a16="http://schemas.microsoft.com/office/drawing/2014/main" id="{BFB8DBFA-2938-BDA9-92ED-089C158B0F33}"/>
                </a:ext>
              </a:extLst>
            </p:cNvPr>
            <p:cNvSpPr/>
            <p:nvPr/>
          </p:nvSpPr>
          <p:spPr>
            <a:xfrm>
              <a:off x="2022891" y="2274853"/>
              <a:ext cx="491092" cy="1510147"/>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6" name="テキスト ボックス 55">
              <a:extLst>
                <a:ext uri="{FF2B5EF4-FFF2-40B4-BE49-F238E27FC236}">
                  <a16:creationId xmlns:a16="http://schemas.microsoft.com/office/drawing/2014/main" id="{8867EE47-A141-F89A-BF89-B14070FC8ED3}"/>
                </a:ext>
              </a:extLst>
            </p:cNvPr>
            <p:cNvSpPr txBox="1"/>
            <p:nvPr/>
          </p:nvSpPr>
          <p:spPr>
            <a:xfrm>
              <a:off x="2244969" y="2274853"/>
              <a:ext cx="491092" cy="15101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algn="ctr" defTabSz="533400">
                <a:lnSpc>
                  <a:spcPct val="90000"/>
                </a:lnSpc>
                <a:spcAft>
                  <a:spcPct val="35000"/>
                </a:spcAft>
              </a:pPr>
              <a:r>
                <a:rPr kumimoji="1" lang="en-US" altLang="ja-JP" sz="1200" dirty="0">
                  <a:solidFill>
                    <a:srgbClr val="000000">
                      <a:hueOff val="0"/>
                      <a:satOff val="0"/>
                      <a:lumOff val="0"/>
                      <a:alphaOff val="0"/>
                    </a:srgbClr>
                  </a:solidFill>
                  <a:latin typeface="Times New Roman"/>
                </a:rPr>
                <a:t>Std. </a:t>
              </a:r>
              <a:r>
                <a:rPr kumimoji="1" lang="en-US" altLang="ja-JP" sz="1200" dirty="0" err="1">
                  <a:solidFill>
                    <a:srgbClr val="000000">
                      <a:hueOff val="0"/>
                      <a:satOff val="0"/>
                      <a:lumOff val="0"/>
                      <a:alphaOff val="0"/>
                    </a:srgbClr>
                  </a:solidFill>
                  <a:latin typeface="Times New Roman"/>
                </a:rPr>
                <a:t>Draf</a:t>
              </a:r>
              <a:r>
                <a:rPr kumimoji="1" lang="en-US" altLang="ja-JP" sz="1200" dirty="0">
                  <a:solidFill>
                    <a:srgbClr val="000000">
                      <a:hueOff val="0"/>
                      <a:satOff val="0"/>
                      <a:lumOff val="0"/>
                      <a:alphaOff val="0"/>
                    </a:srgbClr>
                  </a:solidFill>
                  <a:latin typeface="Times New Roman"/>
                </a:rPr>
                <a:t> V1.9 Proposals</a:t>
              </a:r>
              <a:endParaRPr kumimoji="1" lang="ja-JP" altLang="ja-JP" sz="1200" dirty="0">
                <a:solidFill>
                  <a:srgbClr val="000000">
                    <a:hueOff val="0"/>
                    <a:satOff val="0"/>
                    <a:lumOff val="0"/>
                    <a:alphaOff val="0"/>
                  </a:srgbClr>
                </a:solidFill>
                <a:latin typeface="Times New Roman"/>
              </a:endParaRPr>
            </a:p>
            <a:p>
              <a:pPr algn="ctr" defTabSz="533400">
                <a:lnSpc>
                  <a:spcPct val="90000"/>
                </a:lnSpc>
                <a:spcAft>
                  <a:spcPct val="35000"/>
                </a:spcAft>
              </a:pPr>
              <a:r>
                <a:rPr lang="en-US" sz="1400" b="1" dirty="0">
                  <a:solidFill>
                    <a:srgbClr val="000000">
                      <a:hueOff val="0"/>
                      <a:satOff val="0"/>
                      <a:lumOff val="0"/>
                      <a:alphaOff val="0"/>
                    </a:srgbClr>
                  </a:solidFill>
                  <a:latin typeface="Times New Roman"/>
                </a:rPr>
                <a:t>Nov. 2023</a:t>
              </a:r>
            </a:p>
          </p:txBody>
        </p:sp>
      </p:grpSp>
      <p:grpSp>
        <p:nvGrpSpPr>
          <p:cNvPr id="57" name="グループ化 56">
            <a:extLst>
              <a:ext uri="{FF2B5EF4-FFF2-40B4-BE49-F238E27FC236}">
                <a16:creationId xmlns:a16="http://schemas.microsoft.com/office/drawing/2014/main" id="{D988B53A-AEB9-FD2B-6E88-390C27612323}"/>
              </a:ext>
            </a:extLst>
          </p:cNvPr>
          <p:cNvGrpSpPr/>
          <p:nvPr/>
        </p:nvGrpSpPr>
        <p:grpSpPr>
          <a:xfrm>
            <a:off x="2289740" y="1577239"/>
            <a:ext cx="790239" cy="1526511"/>
            <a:chOff x="1610119" y="12105"/>
            <a:chExt cx="530336" cy="1526511"/>
          </a:xfrm>
        </p:grpSpPr>
        <p:sp>
          <p:nvSpPr>
            <p:cNvPr id="58" name="正方形/長方形 57">
              <a:extLst>
                <a:ext uri="{FF2B5EF4-FFF2-40B4-BE49-F238E27FC236}">
                  <a16:creationId xmlns:a16="http://schemas.microsoft.com/office/drawing/2014/main" id="{E72AE40E-19A1-A326-7519-1E3458842BA1}"/>
                </a:ext>
              </a:extLst>
            </p:cNvPr>
            <p:cNvSpPr/>
            <p:nvPr/>
          </p:nvSpPr>
          <p:spPr>
            <a:xfrm>
              <a:off x="1610119" y="12105"/>
              <a:ext cx="53033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9" name="テキスト ボックス 58">
              <a:extLst>
                <a:ext uri="{FF2B5EF4-FFF2-40B4-BE49-F238E27FC236}">
                  <a16:creationId xmlns:a16="http://schemas.microsoft.com/office/drawing/2014/main" id="{30658F7A-8DCA-BC1C-CAFC-DCCBA24380CD}"/>
                </a:ext>
              </a:extLst>
            </p:cNvPr>
            <p:cNvSpPr txBox="1"/>
            <p:nvPr/>
          </p:nvSpPr>
          <p:spPr>
            <a:xfrm>
              <a:off x="1610119" y="12105"/>
              <a:ext cx="53033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p>
              <a:pPr algn="ctr" defTabSz="488950">
                <a:lnSpc>
                  <a:spcPct val="90000"/>
                </a:lnSpc>
                <a:spcAft>
                  <a:spcPct val="35000"/>
                </a:spcAft>
              </a:pPr>
              <a:r>
                <a:rPr lang="en-US" sz="1100" dirty="0"/>
                <a:t>Presentation of proposa</a:t>
              </a:r>
              <a:r>
                <a:rPr lang="en-US" sz="1050" dirty="0"/>
                <a:t>l</a:t>
              </a:r>
              <a:r>
                <a:rPr lang="en-US" sz="1100" dirty="0"/>
                <a:t>s</a:t>
              </a:r>
            </a:p>
            <a:p>
              <a:pPr algn="ctr" defTabSz="488950">
                <a:lnSpc>
                  <a:spcPct val="90000"/>
                </a:lnSpc>
                <a:spcAft>
                  <a:spcPct val="35000"/>
                </a:spcAft>
              </a:pPr>
              <a:r>
                <a:rPr lang="en-US" altLang="ja-JP" sz="1100" b="1" dirty="0">
                  <a:solidFill>
                    <a:srgbClr val="000000">
                      <a:hueOff val="0"/>
                      <a:satOff val="0"/>
                      <a:lumOff val="0"/>
                      <a:alphaOff val="0"/>
                    </a:srgbClr>
                  </a:solidFill>
                  <a:latin typeface="Times New Roman"/>
                </a:rPr>
                <a:t>May </a:t>
              </a:r>
              <a:r>
                <a:rPr lang="en-US" sz="1200" b="1" dirty="0">
                  <a:solidFill>
                    <a:srgbClr val="000000">
                      <a:hueOff val="0"/>
                      <a:satOff val="0"/>
                      <a:lumOff val="0"/>
                      <a:alphaOff val="0"/>
                    </a:srgbClr>
                  </a:solidFill>
                  <a:latin typeface="Times New Roman"/>
                </a:rPr>
                <a:t>2023</a:t>
              </a:r>
              <a:endParaRPr lang="en-US" sz="1400" b="1" dirty="0">
                <a:solidFill>
                  <a:srgbClr val="000000">
                    <a:hueOff val="0"/>
                    <a:satOff val="0"/>
                    <a:lumOff val="0"/>
                    <a:alphaOff val="0"/>
                  </a:srgbClr>
                </a:solidFill>
                <a:latin typeface="Times New Roman"/>
              </a:endParaRPr>
            </a:p>
          </p:txBody>
        </p:sp>
      </p:grpSp>
      <p:grpSp>
        <p:nvGrpSpPr>
          <p:cNvPr id="60" name="グループ化 59">
            <a:extLst>
              <a:ext uri="{FF2B5EF4-FFF2-40B4-BE49-F238E27FC236}">
                <a16:creationId xmlns:a16="http://schemas.microsoft.com/office/drawing/2014/main" id="{7C05A752-326E-2407-3B40-C6650FFA3A56}"/>
              </a:ext>
            </a:extLst>
          </p:cNvPr>
          <p:cNvGrpSpPr/>
          <p:nvPr/>
        </p:nvGrpSpPr>
        <p:grpSpPr>
          <a:xfrm>
            <a:off x="1829817" y="2665744"/>
            <a:ext cx="3700829" cy="2726740"/>
            <a:chOff x="-1931078" y="2289767"/>
            <a:chExt cx="3700829" cy="2726740"/>
          </a:xfrm>
        </p:grpSpPr>
        <p:sp>
          <p:nvSpPr>
            <p:cNvPr id="61" name="正方形/長方形 60">
              <a:extLst>
                <a:ext uri="{FF2B5EF4-FFF2-40B4-BE49-F238E27FC236}">
                  <a16:creationId xmlns:a16="http://schemas.microsoft.com/office/drawing/2014/main" id="{1EC027E2-4934-2A3C-472C-0CA776A51FFD}"/>
                </a:ext>
              </a:extLst>
            </p:cNvPr>
            <p:cNvSpPr/>
            <p:nvPr/>
          </p:nvSpPr>
          <p:spPr>
            <a:xfrm>
              <a:off x="1309200" y="2289767"/>
              <a:ext cx="460551"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62" name="テキスト ボックス 61">
              <a:extLst>
                <a:ext uri="{FF2B5EF4-FFF2-40B4-BE49-F238E27FC236}">
                  <a16:creationId xmlns:a16="http://schemas.microsoft.com/office/drawing/2014/main" id="{1997ED19-1540-2322-F66D-0DF4A9299708}"/>
                </a:ext>
              </a:extLst>
            </p:cNvPr>
            <p:cNvSpPr txBox="1"/>
            <p:nvPr/>
          </p:nvSpPr>
          <p:spPr>
            <a:xfrm>
              <a:off x="-1931078" y="3489996"/>
              <a:ext cx="688838"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algn="ctr" defTabSz="533400">
                <a:lnSpc>
                  <a:spcPct val="90000"/>
                </a:lnSpc>
                <a:spcAft>
                  <a:spcPct val="35000"/>
                </a:spcAft>
              </a:pPr>
              <a:r>
                <a:rPr lang="en-US" altLang="ja-JP" sz="1200" dirty="0">
                  <a:solidFill>
                    <a:srgbClr val="000000">
                      <a:hueOff val="0"/>
                      <a:satOff val="0"/>
                      <a:lumOff val="0"/>
                      <a:alphaOff val="0"/>
                    </a:srgbClr>
                  </a:solidFill>
                  <a:latin typeface="Times New Roman"/>
                </a:rPr>
                <a:t>TRD,CMD</a:t>
              </a:r>
            </a:p>
            <a:p>
              <a:pPr algn="ctr" defTabSz="533400">
                <a:lnSpc>
                  <a:spcPct val="90000"/>
                </a:lnSpc>
                <a:spcAft>
                  <a:spcPct val="35000"/>
                </a:spcAft>
              </a:pPr>
              <a:r>
                <a:rPr lang="en-US" sz="1200" dirty="0">
                  <a:solidFill>
                    <a:srgbClr val="000000">
                      <a:hueOff val="0"/>
                      <a:satOff val="0"/>
                      <a:lumOff val="0"/>
                      <a:alphaOff val="0"/>
                    </a:srgbClr>
                  </a:solidFill>
                  <a:latin typeface="Times New Roman"/>
                </a:rPr>
                <a:t>Call Proposals </a:t>
              </a:r>
              <a:r>
                <a:rPr lang="en-US" sz="1400" b="1" dirty="0">
                  <a:solidFill>
                    <a:srgbClr val="000000">
                      <a:hueOff val="0"/>
                      <a:satOff val="0"/>
                      <a:lumOff val="0"/>
                      <a:alphaOff val="0"/>
                    </a:srgbClr>
                  </a:solidFill>
                  <a:latin typeface="Times New Roman"/>
                </a:rPr>
                <a:t>Sept 2022</a:t>
              </a:r>
              <a:endParaRPr lang="en-US" sz="1200" b="1" dirty="0">
                <a:solidFill>
                  <a:srgbClr val="000000">
                    <a:hueOff val="0"/>
                    <a:satOff val="0"/>
                    <a:lumOff val="0"/>
                    <a:alphaOff val="0"/>
                  </a:srgbClr>
                </a:solidFill>
                <a:latin typeface="Times New Roman"/>
              </a:endParaRPr>
            </a:p>
          </p:txBody>
        </p:sp>
      </p:grpSp>
      <p:grpSp>
        <p:nvGrpSpPr>
          <p:cNvPr id="63" name="グループ化 62">
            <a:extLst>
              <a:ext uri="{FF2B5EF4-FFF2-40B4-BE49-F238E27FC236}">
                <a16:creationId xmlns:a16="http://schemas.microsoft.com/office/drawing/2014/main" id="{A673683E-64E1-C810-E1E3-E108E46C7894}"/>
              </a:ext>
            </a:extLst>
          </p:cNvPr>
          <p:cNvGrpSpPr/>
          <p:nvPr/>
        </p:nvGrpSpPr>
        <p:grpSpPr>
          <a:xfrm>
            <a:off x="1429105" y="1615877"/>
            <a:ext cx="670301" cy="1526511"/>
            <a:chOff x="989797" y="0"/>
            <a:chExt cx="426316" cy="1526511"/>
          </a:xfrm>
        </p:grpSpPr>
        <p:sp>
          <p:nvSpPr>
            <p:cNvPr id="64" name="正方形/長方形 63">
              <a:extLst>
                <a:ext uri="{FF2B5EF4-FFF2-40B4-BE49-F238E27FC236}">
                  <a16:creationId xmlns:a16="http://schemas.microsoft.com/office/drawing/2014/main" id="{DD781AD1-617A-AB28-0787-3F014BBCFEB5}"/>
                </a:ext>
              </a:extLst>
            </p:cNvPr>
            <p:cNvSpPr/>
            <p:nvPr/>
          </p:nvSpPr>
          <p:spPr>
            <a:xfrm>
              <a:off x="989797" y="0"/>
              <a:ext cx="42631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65" name="テキスト ボックス 64">
              <a:extLst>
                <a:ext uri="{FF2B5EF4-FFF2-40B4-BE49-F238E27FC236}">
                  <a16:creationId xmlns:a16="http://schemas.microsoft.com/office/drawing/2014/main" id="{CE6F509E-7727-B022-4B3B-9DD7FE82F573}"/>
                </a:ext>
              </a:extLst>
            </p:cNvPr>
            <p:cNvSpPr txBox="1"/>
            <p:nvPr/>
          </p:nvSpPr>
          <p:spPr>
            <a:xfrm>
              <a:off x="989797" y="0"/>
              <a:ext cx="42631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Aft>
                  <a:spcPct val="35000"/>
                </a:spcAft>
              </a:pPr>
              <a:r>
                <a:rPr lang="en-US" sz="1200" dirty="0">
                  <a:solidFill>
                    <a:srgbClr val="000000">
                      <a:hueOff val="0"/>
                      <a:satOff val="0"/>
                      <a:lumOff val="0"/>
                      <a:alphaOff val="0"/>
                    </a:srgbClr>
                  </a:solidFill>
                  <a:latin typeface="Times New Roman"/>
                </a:rPr>
                <a:t>Tech Req Doc     </a:t>
              </a:r>
              <a:r>
                <a:rPr lang="en-US" sz="1200" b="1" dirty="0">
                  <a:solidFill>
                    <a:srgbClr val="000000">
                      <a:hueOff val="0"/>
                      <a:satOff val="0"/>
                      <a:lumOff val="0"/>
                      <a:alphaOff val="0"/>
                    </a:srgbClr>
                  </a:solidFill>
                  <a:latin typeface="Times New Roman"/>
                </a:rPr>
                <a:t>July 2022</a:t>
              </a:r>
              <a:endParaRPr lang="en-US" sz="1400" b="1" dirty="0">
                <a:solidFill>
                  <a:srgbClr val="000000">
                    <a:hueOff val="0"/>
                    <a:satOff val="0"/>
                    <a:lumOff val="0"/>
                    <a:alphaOff val="0"/>
                  </a:srgbClr>
                </a:solidFill>
                <a:latin typeface="Times New Roman"/>
              </a:endParaRPr>
            </a:p>
          </p:txBody>
        </p:sp>
      </p:grpSp>
      <p:sp>
        <p:nvSpPr>
          <p:cNvPr id="66" name="楕円 65">
            <a:extLst>
              <a:ext uri="{FF2B5EF4-FFF2-40B4-BE49-F238E27FC236}">
                <a16:creationId xmlns:a16="http://schemas.microsoft.com/office/drawing/2014/main" id="{4DC75DF1-3F80-FDA4-CAAD-46D807446489}"/>
              </a:ext>
            </a:extLst>
          </p:cNvPr>
          <p:cNvSpPr/>
          <p:nvPr/>
        </p:nvSpPr>
        <p:spPr>
          <a:xfrm>
            <a:off x="10259204" y="3323855"/>
            <a:ext cx="349736" cy="349736"/>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7" name="楕円 66">
            <a:extLst>
              <a:ext uri="{FF2B5EF4-FFF2-40B4-BE49-F238E27FC236}">
                <a16:creationId xmlns:a16="http://schemas.microsoft.com/office/drawing/2014/main" id="{6D671A25-1B7D-DCB3-2297-8E0631FF96E7}"/>
              </a:ext>
            </a:extLst>
          </p:cNvPr>
          <p:cNvSpPr/>
          <p:nvPr/>
        </p:nvSpPr>
        <p:spPr>
          <a:xfrm>
            <a:off x="9844336" y="3277423"/>
            <a:ext cx="349736" cy="349736"/>
          </a:xfrm>
          <a:prstGeom prst="ellipse">
            <a:avLst/>
          </a:prstGeom>
          <a:solidFill>
            <a:srgbClr val="3333CC">
              <a:hueOff val="-3200000"/>
              <a:satOff val="-13334"/>
              <a:lumOff val="11111"/>
              <a:alpha val="4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8" name="楕円 67">
            <a:extLst>
              <a:ext uri="{FF2B5EF4-FFF2-40B4-BE49-F238E27FC236}">
                <a16:creationId xmlns:a16="http://schemas.microsoft.com/office/drawing/2014/main" id="{1E4707CF-EA59-A6D9-8793-42952C63433E}"/>
              </a:ext>
            </a:extLst>
          </p:cNvPr>
          <p:cNvSpPr/>
          <p:nvPr/>
        </p:nvSpPr>
        <p:spPr>
          <a:xfrm>
            <a:off x="9519407" y="3266766"/>
            <a:ext cx="349736" cy="349736"/>
          </a:xfrm>
          <a:prstGeom prst="ellipse">
            <a:avLst/>
          </a:prstGeom>
          <a:solidFill>
            <a:srgbClr val="3333CC">
              <a:hueOff val="-3200000"/>
              <a:satOff val="-13334"/>
              <a:lumOff val="11111"/>
              <a:alpha val="41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9" name="楕円 68">
            <a:extLst>
              <a:ext uri="{FF2B5EF4-FFF2-40B4-BE49-F238E27FC236}">
                <a16:creationId xmlns:a16="http://schemas.microsoft.com/office/drawing/2014/main" id="{0CE6FC6F-B57A-9680-734B-3EA04AA87354}"/>
              </a:ext>
            </a:extLst>
          </p:cNvPr>
          <p:cNvSpPr/>
          <p:nvPr/>
        </p:nvSpPr>
        <p:spPr>
          <a:xfrm>
            <a:off x="8794956" y="3299622"/>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0" name="楕円 69">
            <a:extLst>
              <a:ext uri="{FF2B5EF4-FFF2-40B4-BE49-F238E27FC236}">
                <a16:creationId xmlns:a16="http://schemas.microsoft.com/office/drawing/2014/main" id="{B272743C-BC3F-58B8-F6D1-D7FC143E6A23}"/>
              </a:ext>
            </a:extLst>
          </p:cNvPr>
          <p:cNvSpPr/>
          <p:nvPr/>
        </p:nvSpPr>
        <p:spPr>
          <a:xfrm>
            <a:off x="7910417" y="3292307"/>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1" name="楕円 70">
            <a:extLst>
              <a:ext uri="{FF2B5EF4-FFF2-40B4-BE49-F238E27FC236}">
                <a16:creationId xmlns:a16="http://schemas.microsoft.com/office/drawing/2014/main" id="{FE97B252-72D0-9CE3-F921-624BA043D0C0}"/>
              </a:ext>
            </a:extLst>
          </p:cNvPr>
          <p:cNvSpPr/>
          <p:nvPr/>
        </p:nvSpPr>
        <p:spPr>
          <a:xfrm>
            <a:off x="7013822" y="3275155"/>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2" name="楕円 71">
            <a:extLst>
              <a:ext uri="{FF2B5EF4-FFF2-40B4-BE49-F238E27FC236}">
                <a16:creationId xmlns:a16="http://schemas.microsoft.com/office/drawing/2014/main" id="{2673561F-7801-4CE8-3D08-6A6ACC3E2BDC}"/>
              </a:ext>
            </a:extLst>
          </p:cNvPr>
          <p:cNvSpPr/>
          <p:nvPr/>
        </p:nvSpPr>
        <p:spPr>
          <a:xfrm>
            <a:off x="6105067" y="3282598"/>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3" name="楕円 72">
            <a:extLst>
              <a:ext uri="{FF2B5EF4-FFF2-40B4-BE49-F238E27FC236}">
                <a16:creationId xmlns:a16="http://schemas.microsoft.com/office/drawing/2014/main" id="{9705AF0A-8FE5-1F34-25E8-F9A86D30961B}"/>
              </a:ext>
            </a:extLst>
          </p:cNvPr>
          <p:cNvSpPr/>
          <p:nvPr/>
        </p:nvSpPr>
        <p:spPr>
          <a:xfrm>
            <a:off x="5649263" y="3282598"/>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4" name="楕円 73">
            <a:extLst>
              <a:ext uri="{FF2B5EF4-FFF2-40B4-BE49-F238E27FC236}">
                <a16:creationId xmlns:a16="http://schemas.microsoft.com/office/drawing/2014/main" id="{3DA4BDC2-258D-7BC7-F1A4-E3A155B074F7}"/>
              </a:ext>
            </a:extLst>
          </p:cNvPr>
          <p:cNvSpPr/>
          <p:nvPr/>
        </p:nvSpPr>
        <p:spPr>
          <a:xfrm>
            <a:off x="5222029" y="3290033"/>
            <a:ext cx="349736" cy="349736"/>
          </a:xfrm>
          <a:prstGeom prst="ellipse">
            <a:avLst/>
          </a:prstGeom>
          <a:solidFill>
            <a:srgbClr val="3333CC">
              <a:hueOff val="-3200000"/>
              <a:satOff val="-13334"/>
              <a:lumOff val="11111"/>
              <a:alpha val="1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5" name="楕円 74">
            <a:extLst>
              <a:ext uri="{FF2B5EF4-FFF2-40B4-BE49-F238E27FC236}">
                <a16:creationId xmlns:a16="http://schemas.microsoft.com/office/drawing/2014/main" id="{64ADC48E-E6D3-747D-1B3F-B75A4BB9BC3B}"/>
              </a:ext>
            </a:extLst>
          </p:cNvPr>
          <p:cNvSpPr/>
          <p:nvPr/>
        </p:nvSpPr>
        <p:spPr>
          <a:xfrm>
            <a:off x="4831339" y="3276188"/>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6" name="楕円 75">
            <a:extLst>
              <a:ext uri="{FF2B5EF4-FFF2-40B4-BE49-F238E27FC236}">
                <a16:creationId xmlns:a16="http://schemas.microsoft.com/office/drawing/2014/main" id="{723632FA-C6DC-6BDD-F8A6-30A7DED2CB05}"/>
              </a:ext>
            </a:extLst>
          </p:cNvPr>
          <p:cNvSpPr/>
          <p:nvPr/>
        </p:nvSpPr>
        <p:spPr>
          <a:xfrm>
            <a:off x="4092002" y="3281373"/>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7" name="楕円 76">
            <a:extLst>
              <a:ext uri="{FF2B5EF4-FFF2-40B4-BE49-F238E27FC236}">
                <a16:creationId xmlns:a16="http://schemas.microsoft.com/office/drawing/2014/main" id="{62ED6C15-E174-2860-BBEF-3073BB75DE4F}"/>
              </a:ext>
            </a:extLst>
          </p:cNvPr>
          <p:cNvSpPr/>
          <p:nvPr/>
        </p:nvSpPr>
        <p:spPr>
          <a:xfrm>
            <a:off x="3710152" y="3268340"/>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8" name="楕円 77">
            <a:extLst>
              <a:ext uri="{FF2B5EF4-FFF2-40B4-BE49-F238E27FC236}">
                <a16:creationId xmlns:a16="http://schemas.microsoft.com/office/drawing/2014/main" id="{5AFF632B-C93C-4596-EFE7-18A2967B1DA9}"/>
              </a:ext>
            </a:extLst>
          </p:cNvPr>
          <p:cNvSpPr/>
          <p:nvPr/>
        </p:nvSpPr>
        <p:spPr>
          <a:xfrm>
            <a:off x="3289481" y="3260899"/>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9" name="楕円 78">
            <a:extLst>
              <a:ext uri="{FF2B5EF4-FFF2-40B4-BE49-F238E27FC236}">
                <a16:creationId xmlns:a16="http://schemas.microsoft.com/office/drawing/2014/main" id="{59EFCD21-8225-FA80-B898-214F7993DC41}"/>
              </a:ext>
            </a:extLst>
          </p:cNvPr>
          <p:cNvSpPr/>
          <p:nvPr/>
        </p:nvSpPr>
        <p:spPr>
          <a:xfrm>
            <a:off x="2842593" y="3284454"/>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80" name="楕円 79">
            <a:extLst>
              <a:ext uri="{FF2B5EF4-FFF2-40B4-BE49-F238E27FC236}">
                <a16:creationId xmlns:a16="http://schemas.microsoft.com/office/drawing/2014/main" id="{672BC2BD-3E38-F25F-027D-6610D936D578}"/>
              </a:ext>
            </a:extLst>
          </p:cNvPr>
          <p:cNvSpPr/>
          <p:nvPr/>
        </p:nvSpPr>
        <p:spPr>
          <a:xfrm>
            <a:off x="1590720" y="3272021"/>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2" name="楕円 1">
            <a:extLst>
              <a:ext uri="{FF2B5EF4-FFF2-40B4-BE49-F238E27FC236}">
                <a16:creationId xmlns:a16="http://schemas.microsoft.com/office/drawing/2014/main" id="{6DAE91D8-7811-E0BB-6405-EDE8067E623A}"/>
              </a:ext>
            </a:extLst>
          </p:cNvPr>
          <p:cNvSpPr/>
          <p:nvPr/>
        </p:nvSpPr>
        <p:spPr>
          <a:xfrm>
            <a:off x="6569852" y="3282598"/>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3" name="テキスト ボックス 2">
            <a:extLst>
              <a:ext uri="{FF2B5EF4-FFF2-40B4-BE49-F238E27FC236}">
                <a16:creationId xmlns:a16="http://schemas.microsoft.com/office/drawing/2014/main" id="{795C6201-8E75-2DC9-693D-F3839338E9F9}"/>
              </a:ext>
            </a:extLst>
          </p:cNvPr>
          <p:cNvSpPr txBox="1"/>
          <p:nvPr/>
        </p:nvSpPr>
        <p:spPr>
          <a:xfrm>
            <a:off x="5031781" y="3667083"/>
            <a:ext cx="861619" cy="13148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Aft>
                <a:spcPct val="35000"/>
              </a:spcAft>
            </a:pPr>
            <a:r>
              <a:rPr lang="fi-FI" sz="1200" dirty="0" err="1">
                <a:solidFill>
                  <a:srgbClr val="000000"/>
                </a:solidFill>
                <a:latin typeface="Times New Roman" panose="02020603050405020304" pitchFamily="18" charset="0"/>
                <a:ea typeface="ＭＳ Ｐゴシック" panose="020B0600070205080204" pitchFamily="50" charset="-128"/>
              </a:rPr>
              <a:t>Recirculation</a:t>
            </a:r>
            <a:r>
              <a:rPr lang="fi-FI" sz="1200" dirty="0">
                <a:solidFill>
                  <a:srgbClr val="000000"/>
                </a:solidFill>
                <a:latin typeface="Times New Roman" panose="02020603050405020304" pitchFamily="18" charset="0"/>
                <a:ea typeface="ＭＳ Ｐゴシック" panose="020B0600070205080204" pitchFamily="50" charset="-128"/>
              </a:rPr>
              <a:t> (LB212)</a:t>
            </a:r>
            <a:endParaRPr lang="en-US" sz="1400" b="1" dirty="0">
              <a:solidFill>
                <a:srgbClr val="000000">
                  <a:hueOff val="0"/>
                  <a:satOff val="0"/>
                  <a:lumOff val="0"/>
                  <a:alphaOff val="0"/>
                </a:srgbClr>
              </a:solidFill>
              <a:latin typeface="Times New Roman"/>
            </a:endParaRPr>
          </a:p>
          <a:p>
            <a:pPr algn="ctr" defTabSz="533400">
              <a:lnSpc>
                <a:spcPct val="90000"/>
              </a:lnSpc>
              <a:spcAft>
                <a:spcPct val="35000"/>
              </a:spcAft>
            </a:pPr>
            <a:r>
              <a:rPr lang="en-US" sz="1400" b="1" dirty="0">
                <a:solidFill>
                  <a:srgbClr val="000000">
                    <a:hueOff val="0"/>
                    <a:satOff val="0"/>
                    <a:lumOff val="0"/>
                    <a:alphaOff val="0"/>
                  </a:srgbClr>
                </a:solidFill>
                <a:latin typeface="Times New Roman"/>
              </a:rPr>
              <a:t>Jan. 2025</a:t>
            </a:r>
          </a:p>
        </p:txBody>
      </p:sp>
      <p:sp>
        <p:nvSpPr>
          <p:cNvPr id="5" name="テキスト ボックス 4">
            <a:extLst>
              <a:ext uri="{FF2B5EF4-FFF2-40B4-BE49-F238E27FC236}">
                <a16:creationId xmlns:a16="http://schemas.microsoft.com/office/drawing/2014/main" id="{3066E0AE-9871-B5BB-18C5-3F6BE252F1CE}"/>
              </a:ext>
            </a:extLst>
          </p:cNvPr>
          <p:cNvSpPr txBox="1"/>
          <p:nvPr/>
        </p:nvSpPr>
        <p:spPr>
          <a:xfrm>
            <a:off x="5257620" y="1546944"/>
            <a:ext cx="997151"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Comment </a:t>
            </a:r>
            <a:r>
              <a:rPr kumimoji="1" lang="en-US" altLang="ja-JP" sz="1400" dirty="0" err="1">
                <a:solidFill>
                  <a:srgbClr val="000000">
                    <a:hueOff val="0"/>
                    <a:satOff val="0"/>
                    <a:lumOff val="0"/>
                    <a:alphaOff val="0"/>
                  </a:srgbClr>
                </a:solidFill>
                <a:latin typeface="Times New Roman"/>
              </a:rPr>
              <a:t>Resolutionfor</a:t>
            </a:r>
            <a:r>
              <a:rPr kumimoji="1" lang="en-US" altLang="ja-JP" sz="1400" dirty="0">
                <a:solidFill>
                  <a:srgbClr val="000000">
                    <a:hueOff val="0"/>
                    <a:satOff val="0"/>
                    <a:lumOff val="0"/>
                    <a:alphaOff val="0"/>
                  </a:srgbClr>
                </a:solidFill>
                <a:latin typeface="Times New Roman"/>
              </a:rPr>
              <a:t> LB212</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March 2025</a:t>
            </a:r>
          </a:p>
        </p:txBody>
      </p:sp>
      <p:sp>
        <p:nvSpPr>
          <p:cNvPr id="9" name="楕円 8">
            <a:extLst>
              <a:ext uri="{FF2B5EF4-FFF2-40B4-BE49-F238E27FC236}">
                <a16:creationId xmlns:a16="http://schemas.microsoft.com/office/drawing/2014/main" id="{135793AD-CF30-28A8-F1CE-CA4B55ADCA8B}"/>
              </a:ext>
            </a:extLst>
          </p:cNvPr>
          <p:cNvSpPr/>
          <p:nvPr/>
        </p:nvSpPr>
        <p:spPr>
          <a:xfrm>
            <a:off x="7449406" y="3281047"/>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 name="テキスト ボックス 6">
            <a:extLst>
              <a:ext uri="{FF2B5EF4-FFF2-40B4-BE49-F238E27FC236}">
                <a16:creationId xmlns:a16="http://schemas.microsoft.com/office/drawing/2014/main" id="{602E375F-9AA1-4559-3749-5F19C9438101}"/>
              </a:ext>
            </a:extLst>
          </p:cNvPr>
          <p:cNvSpPr txBox="1"/>
          <p:nvPr/>
        </p:nvSpPr>
        <p:spPr>
          <a:xfrm>
            <a:off x="5790677" y="3902120"/>
            <a:ext cx="956142"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Aft>
                <a:spcPct val="35000"/>
              </a:spcAft>
            </a:pPr>
            <a:r>
              <a:rPr lang="fi-FI" sz="1200" dirty="0">
                <a:solidFill>
                  <a:srgbClr val="000000"/>
                </a:solidFill>
                <a:latin typeface="Times New Roman" panose="02020603050405020304" pitchFamily="18" charset="0"/>
                <a:ea typeface="ＭＳ Ｐゴシック" panose="020B0600070205080204" pitchFamily="50" charset="-128"/>
              </a:rPr>
              <a:t>2nd </a:t>
            </a:r>
            <a:r>
              <a:rPr lang="fi-FI" sz="1200" dirty="0" err="1">
                <a:solidFill>
                  <a:srgbClr val="000000"/>
                </a:solidFill>
                <a:latin typeface="Times New Roman" panose="02020603050405020304" pitchFamily="18" charset="0"/>
                <a:ea typeface="ＭＳ Ｐゴシック" panose="020B0600070205080204" pitchFamily="50" charset="-128"/>
              </a:rPr>
              <a:t>Recirculation</a:t>
            </a:r>
            <a:r>
              <a:rPr lang="fi-FI" sz="1200" dirty="0">
                <a:solidFill>
                  <a:srgbClr val="000000"/>
                </a:solidFill>
                <a:latin typeface="Times New Roman" panose="02020603050405020304" pitchFamily="18" charset="0"/>
                <a:ea typeface="ＭＳ Ｐゴシック" panose="020B0600070205080204" pitchFamily="50" charset="-128"/>
              </a:rPr>
              <a:t> (LB217)</a:t>
            </a:r>
            <a:endParaRPr lang="en-US" sz="1400" b="1" dirty="0">
              <a:solidFill>
                <a:srgbClr val="000000">
                  <a:hueOff val="0"/>
                  <a:satOff val="0"/>
                  <a:lumOff val="0"/>
                  <a:alphaOff val="0"/>
                </a:srgbClr>
              </a:solidFill>
              <a:latin typeface="Times New Roman"/>
            </a:endParaRPr>
          </a:p>
          <a:p>
            <a:pPr algn="ctr" defTabSz="533400">
              <a:lnSpc>
                <a:spcPct val="90000"/>
              </a:lnSpc>
              <a:spcAft>
                <a:spcPct val="35000"/>
              </a:spcAft>
            </a:pPr>
            <a:r>
              <a:rPr lang="en-US" sz="1400" b="1" dirty="0">
                <a:solidFill>
                  <a:srgbClr val="000000">
                    <a:hueOff val="0"/>
                    <a:satOff val="0"/>
                    <a:lumOff val="0"/>
                    <a:alphaOff val="0"/>
                  </a:srgbClr>
                </a:solidFill>
                <a:latin typeface="Times New Roman"/>
              </a:rPr>
              <a:t>April 2025</a:t>
            </a:r>
          </a:p>
        </p:txBody>
      </p:sp>
      <p:sp>
        <p:nvSpPr>
          <p:cNvPr id="10" name="テキスト ボックス 9">
            <a:extLst>
              <a:ext uri="{FF2B5EF4-FFF2-40B4-BE49-F238E27FC236}">
                <a16:creationId xmlns:a16="http://schemas.microsoft.com/office/drawing/2014/main" id="{70A9F168-8355-89C9-5EBC-A4FB6DBA4509}"/>
              </a:ext>
            </a:extLst>
          </p:cNvPr>
          <p:cNvSpPr txBox="1"/>
          <p:nvPr/>
        </p:nvSpPr>
        <p:spPr>
          <a:xfrm>
            <a:off x="6177901" y="1593772"/>
            <a:ext cx="997151"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Comment </a:t>
            </a:r>
            <a:r>
              <a:rPr kumimoji="1" lang="en-US" altLang="ja-JP" sz="1400" dirty="0" err="1">
                <a:solidFill>
                  <a:srgbClr val="000000">
                    <a:hueOff val="0"/>
                    <a:satOff val="0"/>
                    <a:lumOff val="0"/>
                    <a:alphaOff val="0"/>
                  </a:srgbClr>
                </a:solidFill>
                <a:latin typeface="Times New Roman"/>
              </a:rPr>
              <a:t>Resolutionfor</a:t>
            </a:r>
            <a:r>
              <a:rPr kumimoji="1" lang="en-US" altLang="ja-JP" sz="1400" dirty="0">
                <a:solidFill>
                  <a:srgbClr val="000000">
                    <a:hueOff val="0"/>
                    <a:satOff val="0"/>
                    <a:lumOff val="0"/>
                    <a:alphaOff val="0"/>
                  </a:srgbClr>
                </a:solidFill>
                <a:latin typeface="Times New Roman"/>
              </a:rPr>
              <a:t> LB217</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May </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2025</a:t>
            </a:r>
          </a:p>
        </p:txBody>
      </p:sp>
      <p:sp>
        <p:nvSpPr>
          <p:cNvPr id="11" name="楕円 10">
            <a:extLst>
              <a:ext uri="{FF2B5EF4-FFF2-40B4-BE49-F238E27FC236}">
                <a16:creationId xmlns:a16="http://schemas.microsoft.com/office/drawing/2014/main" id="{D6BE4A91-D065-7160-76BB-A66E03D1C5F1}"/>
              </a:ext>
            </a:extLst>
          </p:cNvPr>
          <p:cNvSpPr/>
          <p:nvPr/>
        </p:nvSpPr>
        <p:spPr>
          <a:xfrm>
            <a:off x="2026896" y="3266766"/>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12" name="楕円 11">
            <a:extLst>
              <a:ext uri="{FF2B5EF4-FFF2-40B4-BE49-F238E27FC236}">
                <a16:creationId xmlns:a16="http://schemas.microsoft.com/office/drawing/2014/main" id="{9C49E052-E495-12E6-A1EE-F90297A2D9BF}"/>
              </a:ext>
            </a:extLst>
          </p:cNvPr>
          <p:cNvSpPr/>
          <p:nvPr/>
        </p:nvSpPr>
        <p:spPr>
          <a:xfrm>
            <a:off x="2410523" y="3282535"/>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13" name="楕円 12">
            <a:extLst>
              <a:ext uri="{FF2B5EF4-FFF2-40B4-BE49-F238E27FC236}">
                <a16:creationId xmlns:a16="http://schemas.microsoft.com/office/drawing/2014/main" id="{8E52E2CB-206D-6277-55AE-1E7C34171BAE}"/>
              </a:ext>
            </a:extLst>
          </p:cNvPr>
          <p:cNvSpPr/>
          <p:nvPr/>
        </p:nvSpPr>
        <p:spPr>
          <a:xfrm>
            <a:off x="4449119" y="3279099"/>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14" name="テキスト ボックス 13">
            <a:extLst>
              <a:ext uri="{FF2B5EF4-FFF2-40B4-BE49-F238E27FC236}">
                <a16:creationId xmlns:a16="http://schemas.microsoft.com/office/drawing/2014/main" id="{0C056727-40BF-BEAC-78D2-6A28D2A1D0B0}"/>
              </a:ext>
            </a:extLst>
          </p:cNvPr>
          <p:cNvSpPr txBox="1"/>
          <p:nvPr/>
        </p:nvSpPr>
        <p:spPr>
          <a:xfrm>
            <a:off x="6570876" y="3881653"/>
            <a:ext cx="903236"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Aft>
                <a:spcPct val="35000"/>
              </a:spcAft>
            </a:pPr>
            <a:r>
              <a:rPr lang="fi-FI" sz="1200" dirty="0">
                <a:solidFill>
                  <a:srgbClr val="000000"/>
                </a:solidFill>
                <a:latin typeface="Times New Roman" panose="02020603050405020304" pitchFamily="18" charset="0"/>
                <a:ea typeface="ＭＳ Ｐゴシック" panose="020B0600070205080204" pitchFamily="50" charset="-128"/>
              </a:rPr>
              <a:t>3rd </a:t>
            </a:r>
            <a:r>
              <a:rPr lang="fi-FI" sz="1200" dirty="0" err="1">
                <a:solidFill>
                  <a:srgbClr val="000000"/>
                </a:solidFill>
                <a:latin typeface="Times New Roman" panose="02020603050405020304" pitchFamily="18" charset="0"/>
                <a:ea typeface="ＭＳ Ｐゴシック" panose="020B0600070205080204" pitchFamily="50" charset="-128"/>
              </a:rPr>
              <a:t>Recirculation</a:t>
            </a:r>
            <a:r>
              <a:rPr lang="fi-FI" sz="1200" dirty="0">
                <a:solidFill>
                  <a:srgbClr val="000000"/>
                </a:solidFill>
                <a:latin typeface="Times New Roman" panose="02020603050405020304" pitchFamily="18" charset="0"/>
                <a:ea typeface="ＭＳ Ｐゴシック" panose="020B0600070205080204" pitchFamily="50" charset="-128"/>
              </a:rPr>
              <a:t> (LB)</a:t>
            </a:r>
            <a:endParaRPr lang="en-US" sz="1400" b="1" dirty="0">
              <a:solidFill>
                <a:srgbClr val="000000">
                  <a:hueOff val="0"/>
                  <a:satOff val="0"/>
                  <a:lumOff val="0"/>
                  <a:alphaOff val="0"/>
                </a:srgbClr>
              </a:solidFill>
              <a:latin typeface="Times New Roman"/>
            </a:endParaRPr>
          </a:p>
          <a:p>
            <a:pPr algn="ctr" defTabSz="533400">
              <a:lnSpc>
                <a:spcPct val="90000"/>
              </a:lnSpc>
              <a:spcAft>
                <a:spcPct val="35000"/>
              </a:spcAft>
            </a:pPr>
            <a:r>
              <a:rPr lang="en-US" sz="1400" b="1" dirty="0">
                <a:solidFill>
                  <a:srgbClr val="000000">
                    <a:hueOff val="0"/>
                    <a:satOff val="0"/>
                    <a:lumOff val="0"/>
                    <a:alphaOff val="0"/>
                  </a:srgbClr>
                </a:solidFill>
                <a:latin typeface="Times New Roman"/>
              </a:rPr>
              <a:t>June 2025</a:t>
            </a:r>
          </a:p>
        </p:txBody>
      </p:sp>
      <p:sp>
        <p:nvSpPr>
          <p:cNvPr id="16" name="テキスト ボックス 15">
            <a:extLst>
              <a:ext uri="{FF2B5EF4-FFF2-40B4-BE49-F238E27FC236}">
                <a16:creationId xmlns:a16="http://schemas.microsoft.com/office/drawing/2014/main" id="{04DE81A7-807A-B857-AFB5-B7B0E533C4A7}"/>
              </a:ext>
            </a:extLst>
          </p:cNvPr>
          <p:cNvSpPr txBox="1"/>
          <p:nvPr/>
        </p:nvSpPr>
        <p:spPr>
          <a:xfrm>
            <a:off x="6949003" y="1614243"/>
            <a:ext cx="937950"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Comment Resolution for LB217</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July </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2025</a:t>
            </a:r>
          </a:p>
        </p:txBody>
      </p:sp>
      <p:sp>
        <p:nvSpPr>
          <p:cNvPr id="17" name="楕円 16">
            <a:extLst>
              <a:ext uri="{FF2B5EF4-FFF2-40B4-BE49-F238E27FC236}">
                <a16:creationId xmlns:a16="http://schemas.microsoft.com/office/drawing/2014/main" id="{5CD337D6-7B38-A017-861A-3F1A404C872D}"/>
              </a:ext>
            </a:extLst>
          </p:cNvPr>
          <p:cNvSpPr/>
          <p:nvPr/>
        </p:nvSpPr>
        <p:spPr>
          <a:xfrm>
            <a:off x="8380719" y="3287371"/>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18" name="楕円 17">
            <a:extLst>
              <a:ext uri="{FF2B5EF4-FFF2-40B4-BE49-F238E27FC236}">
                <a16:creationId xmlns:a16="http://schemas.microsoft.com/office/drawing/2014/main" id="{D8484EA5-9213-DD96-A76E-DDCDB14F4DFA}"/>
              </a:ext>
            </a:extLst>
          </p:cNvPr>
          <p:cNvSpPr/>
          <p:nvPr/>
        </p:nvSpPr>
        <p:spPr>
          <a:xfrm>
            <a:off x="9203233" y="3309986"/>
            <a:ext cx="349736" cy="349736"/>
          </a:xfrm>
          <a:prstGeom prst="ellipse">
            <a:avLst/>
          </a:prstGeom>
          <a:solidFill>
            <a:srgbClr val="3333CC">
              <a:hueOff val="-3200000"/>
              <a:satOff val="-13334"/>
              <a:lumOff val="11111"/>
              <a:alpha val="41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20" name="テキスト ボックス 19">
            <a:extLst>
              <a:ext uri="{FF2B5EF4-FFF2-40B4-BE49-F238E27FC236}">
                <a16:creationId xmlns:a16="http://schemas.microsoft.com/office/drawing/2014/main" id="{28ACA8A0-027D-936C-8FFE-58949CF35AA3}"/>
              </a:ext>
            </a:extLst>
          </p:cNvPr>
          <p:cNvSpPr txBox="1"/>
          <p:nvPr/>
        </p:nvSpPr>
        <p:spPr>
          <a:xfrm rot="10800000" flipV="1">
            <a:off x="8947846" y="3850995"/>
            <a:ext cx="677541" cy="1815882"/>
          </a:xfrm>
          <a:prstGeom prst="rect">
            <a:avLst/>
          </a:prstGeom>
          <a:noFill/>
        </p:spPr>
        <p:txBody>
          <a:bodyPr wrap="square">
            <a:spAutoFit/>
          </a:bodyPr>
          <a:lstStyle/>
          <a:p>
            <a:pPr algn="l" fontAlgn="ctr"/>
            <a:r>
              <a:rPr lang="en-US" altLang="ja-JP" sz="1400" dirty="0">
                <a:solidFill>
                  <a:srgbClr val="000000"/>
                </a:solidFill>
                <a:latin typeface="Times New Roman" panose="02020603050405020304" pitchFamily="18" charset="0"/>
                <a:ea typeface="ＭＳ Ｐゴシック" panose="020B0600070205080204" pitchFamily="50" charset="-128"/>
              </a:rPr>
              <a:t>Request EC approval for SA Ballot</a:t>
            </a:r>
          </a:p>
          <a:p>
            <a:pPr algn="l" fontAlgn="ctr"/>
            <a:r>
              <a:rPr lang="en-US" altLang="ja-JP" sz="1400" b="1" dirty="0">
                <a:solidFill>
                  <a:srgbClr val="000000"/>
                </a:solidFill>
                <a:latin typeface="Times New Roman" panose="02020603050405020304" pitchFamily="18" charset="0"/>
                <a:ea typeface="ＭＳ Ｐゴシック" panose="020B0600070205080204" pitchFamily="50" charset="-128"/>
              </a:rPr>
              <a:t>Nov. 2026</a:t>
            </a:r>
          </a:p>
        </p:txBody>
      </p:sp>
      <p:sp>
        <p:nvSpPr>
          <p:cNvPr id="22" name="テキスト ボックス 21">
            <a:extLst>
              <a:ext uri="{FF2B5EF4-FFF2-40B4-BE49-F238E27FC236}">
                <a16:creationId xmlns:a16="http://schemas.microsoft.com/office/drawing/2014/main" id="{C2C6A0EB-003E-C92E-E9C6-AE979F081247}"/>
              </a:ext>
            </a:extLst>
          </p:cNvPr>
          <p:cNvSpPr txBox="1"/>
          <p:nvPr/>
        </p:nvSpPr>
        <p:spPr>
          <a:xfrm>
            <a:off x="9177749" y="1390593"/>
            <a:ext cx="734796" cy="1754326"/>
          </a:xfrm>
          <a:prstGeom prst="rect">
            <a:avLst/>
          </a:prstGeom>
          <a:noFill/>
        </p:spPr>
        <p:txBody>
          <a:bodyPr wrap="square">
            <a:spAutoFit/>
          </a:bodyPr>
          <a:lstStyle/>
          <a:p>
            <a:pPr algn="l" fontAlgn="ctr"/>
            <a:r>
              <a:rPr lang="en-US" altLang="ja-JP" sz="1200" dirty="0">
                <a:solidFill>
                  <a:srgbClr val="000000"/>
                </a:solidFill>
                <a:latin typeface="Times New Roman" panose="02020603050405020304" pitchFamily="18" charset="0"/>
                <a:ea typeface="ＭＳ Ｐゴシック" panose="020B0600070205080204" pitchFamily="50" charset="-128"/>
              </a:rPr>
              <a:t>Final SB recirculation, if required. Submission to RevCom</a:t>
            </a:r>
          </a:p>
          <a:p>
            <a:pPr algn="l" fontAlgn="ctr"/>
            <a:r>
              <a:rPr lang="en-US" altLang="ja-JP" sz="1200" b="1" dirty="0">
                <a:solidFill>
                  <a:srgbClr val="000000"/>
                </a:solidFill>
                <a:latin typeface="Times New Roman" panose="02020603050405020304" pitchFamily="18" charset="0"/>
                <a:ea typeface="ＭＳ Ｐゴシック" panose="020B0600070205080204" pitchFamily="50" charset="-128"/>
              </a:rPr>
              <a:t>Jan 2026</a:t>
            </a:r>
          </a:p>
        </p:txBody>
      </p:sp>
      <p:sp>
        <p:nvSpPr>
          <p:cNvPr id="19" name="Footer Placeholder 18">
            <a:extLst>
              <a:ext uri="{FF2B5EF4-FFF2-40B4-BE49-F238E27FC236}">
                <a16:creationId xmlns:a16="http://schemas.microsoft.com/office/drawing/2014/main" id="{FF685E5F-C74E-44E8-8ADE-D0D201D1FA62}"/>
              </a:ext>
            </a:extLst>
          </p:cNvPr>
          <p:cNvSpPr>
            <a:spLocks noGrp="1"/>
          </p:cNvSpPr>
          <p:nvPr>
            <p:ph type="ftr" sz="quarter" idx="5"/>
          </p:nvPr>
        </p:nvSpPr>
        <p:spPr/>
        <p:txBody>
          <a:bodyPr/>
          <a:lstStyle/>
          <a:p>
            <a:pPr marL="12700"/>
            <a:r>
              <a:rPr lang="en-US" spc="-5"/>
              <a:t>Ben Rolfe, BCA</a:t>
            </a:r>
            <a:endParaRPr lang="en-US" spc="-5" dirty="0"/>
          </a:p>
        </p:txBody>
      </p:sp>
      <p:sp>
        <p:nvSpPr>
          <p:cNvPr id="21" name="Slide Number Placeholder 20">
            <a:extLst>
              <a:ext uri="{FF2B5EF4-FFF2-40B4-BE49-F238E27FC236}">
                <a16:creationId xmlns:a16="http://schemas.microsoft.com/office/drawing/2014/main" id="{C05F6387-81FA-457D-9018-2732B3BC243B}"/>
              </a:ext>
            </a:extLst>
          </p:cNvPr>
          <p:cNvSpPr>
            <a:spLocks noGrp="1"/>
          </p:cNvSpPr>
          <p:nvPr>
            <p:ph type="sldNum" sz="quarter" idx="7"/>
          </p:nvPr>
        </p:nvSpPr>
        <p:spPr/>
        <p:txBody>
          <a:bodyPr/>
          <a:lstStyle/>
          <a:p>
            <a:pPr marL="25400"/>
            <a:fld id="{81D60167-4931-47E6-BA6A-407CBD079E47}" type="slidenum">
              <a:rPr lang="en-US" spc="-10" smtClean="0"/>
              <a:pPr marL="25400"/>
              <a:t>78</a:t>
            </a:fld>
            <a:endParaRPr lang="en-US" spc="-10" dirty="0"/>
          </a:p>
        </p:txBody>
      </p:sp>
      <p:sp>
        <p:nvSpPr>
          <p:cNvPr id="23" name="Date Placeholder 22">
            <a:extLst>
              <a:ext uri="{FF2B5EF4-FFF2-40B4-BE49-F238E27FC236}">
                <a16:creationId xmlns:a16="http://schemas.microsoft.com/office/drawing/2014/main" id="{EF713983-45A8-4723-B037-42403993BA84}"/>
              </a:ext>
            </a:extLst>
          </p:cNvPr>
          <p:cNvSpPr>
            <a:spLocks noGrp="1"/>
          </p:cNvSpPr>
          <p:nvPr>
            <p:ph type="dt" sz="half" idx="13"/>
          </p:nvPr>
        </p:nvSpPr>
        <p:spPr/>
        <p:txBody>
          <a:bodyPr/>
          <a:lstStyle/>
          <a:p>
            <a:r>
              <a:rPr lang="en-US" altLang="ja-JP"/>
              <a:t>May 2025</a:t>
            </a:r>
            <a:endParaRPr lang="en-US" altLang="ja-JP" dirty="0"/>
          </a:p>
        </p:txBody>
      </p:sp>
    </p:spTree>
    <p:extLst>
      <p:ext uri="{BB962C8B-B14F-4D97-AF65-F5344CB8AC3E}">
        <p14:creationId xmlns:p14="http://schemas.microsoft.com/office/powerpoint/2010/main" val="19287336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BAE5F-7EBE-55E4-85F8-5DC79976AC2F}"/>
              </a:ext>
            </a:extLst>
          </p:cNvPr>
          <p:cNvSpPr>
            <a:spLocks noGrp="1"/>
          </p:cNvSpPr>
          <p:nvPr>
            <p:ph type="title"/>
          </p:nvPr>
        </p:nvSpPr>
        <p:spPr/>
        <p:txBody>
          <a:bodyPr/>
          <a:lstStyle/>
          <a:p>
            <a:r>
              <a:rPr lang="en-US" dirty="0"/>
              <a:t>802.15.9a KMP Transport</a:t>
            </a:r>
          </a:p>
        </p:txBody>
      </p:sp>
      <p:sp>
        <p:nvSpPr>
          <p:cNvPr id="3" name="Content Placeholder 2">
            <a:extLst>
              <a:ext uri="{FF2B5EF4-FFF2-40B4-BE49-F238E27FC236}">
                <a16:creationId xmlns:a16="http://schemas.microsoft.com/office/drawing/2014/main" id="{58EC3D11-E408-28F1-702E-0FADE3B7BC92}"/>
              </a:ext>
            </a:extLst>
          </p:cNvPr>
          <p:cNvSpPr>
            <a:spLocks noGrp="1"/>
          </p:cNvSpPr>
          <p:nvPr>
            <p:ph idx="1"/>
          </p:nvPr>
        </p:nvSpPr>
        <p:spPr>
          <a:xfrm>
            <a:off x="551384" y="2779211"/>
            <a:ext cx="5544616" cy="3392987"/>
          </a:xfrm>
        </p:spPr>
        <p:txBody>
          <a:bodyPr>
            <a:normAutofit/>
          </a:bodyPr>
          <a:lstStyle/>
          <a:p>
            <a:pPr>
              <a:buFont typeface="Arial" panose="020B0604020202020204" pitchFamily="34" charset="0"/>
              <a:buChar char="•"/>
            </a:pPr>
            <a:r>
              <a:rPr lang="en-US" dirty="0"/>
              <a:t>State: Completed initial WG ballot</a:t>
            </a:r>
          </a:p>
          <a:p>
            <a:pPr>
              <a:buFont typeface="Arial" panose="020B0604020202020204" pitchFamily="34" charset="0"/>
              <a:buChar char="•"/>
            </a:pPr>
            <a:r>
              <a:rPr lang="en-US" dirty="0"/>
              <a:t>Session objectives</a:t>
            </a:r>
          </a:p>
          <a:p>
            <a:pPr lvl="1">
              <a:buFont typeface="Arial" panose="020B0604020202020204" pitchFamily="34" charset="0"/>
              <a:buChar char="•"/>
            </a:pPr>
            <a:r>
              <a:rPr lang="en-US" dirty="0"/>
              <a:t>Resolve comments</a:t>
            </a:r>
          </a:p>
          <a:p>
            <a:pPr lvl="1">
              <a:buFont typeface="Arial" panose="020B0604020202020204" pitchFamily="34" charset="0"/>
              <a:buChar char="•"/>
            </a:pPr>
            <a:r>
              <a:rPr lang="en-US" dirty="0"/>
              <a:t>Initiate recirculation ballot</a:t>
            </a:r>
          </a:p>
          <a:p>
            <a:pPr>
              <a:buFont typeface="Arial" panose="020B0604020202020204" pitchFamily="34" charset="0"/>
              <a:buChar char="•"/>
            </a:pPr>
            <a:r>
              <a:rPr lang="en-US" dirty="0"/>
              <a:t>Opening and closing report: </a:t>
            </a:r>
            <a:r>
              <a:rPr lang="en-US" dirty="0">
                <a:hlinkClick r:id="rId2"/>
              </a:rPr>
              <a:t>https://mentor.ieee.org/802.15/dcn/25/15-25-0217-01-009a-may-opening-and-closing.pptx</a:t>
            </a:r>
            <a:endParaRPr lang="en-US" dirty="0"/>
          </a:p>
          <a:p>
            <a:pPr>
              <a:buFont typeface="Arial" panose="020B0604020202020204" pitchFamily="34" charset="0"/>
              <a:buChar char="•"/>
            </a:pPr>
            <a:endParaRPr lang="en-US" dirty="0"/>
          </a:p>
          <a:p>
            <a:pPr lvl="1">
              <a:buFont typeface="Arial" panose="020B0604020202020204" pitchFamily="34" charset="0"/>
              <a:buChar char="•"/>
            </a:pPr>
            <a:endParaRPr lang="en-US" dirty="0"/>
          </a:p>
          <a:p>
            <a:pPr marL="457200" lvl="1" indent="0"/>
            <a:endParaRPr lang="en-US" dirty="0"/>
          </a:p>
        </p:txBody>
      </p:sp>
      <p:sp>
        <p:nvSpPr>
          <p:cNvPr id="8" name="Content Placeholder 2">
            <a:extLst>
              <a:ext uri="{FF2B5EF4-FFF2-40B4-BE49-F238E27FC236}">
                <a16:creationId xmlns:a16="http://schemas.microsoft.com/office/drawing/2014/main" id="{712300CE-8300-FBC6-C7FE-44B0A9CE8C9E}"/>
              </a:ext>
            </a:extLst>
          </p:cNvPr>
          <p:cNvSpPr txBox="1">
            <a:spLocks/>
          </p:cNvSpPr>
          <p:nvPr/>
        </p:nvSpPr>
        <p:spPr bwMode="auto">
          <a:xfrm>
            <a:off x="565122" y="1714193"/>
            <a:ext cx="11161240" cy="60894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lgn="ctr"/>
            <a:r>
              <a:rPr lang="en-US" kern="0" dirty="0"/>
              <a:t>Extensions to key management: extending to support EDHOC</a:t>
            </a:r>
          </a:p>
          <a:p>
            <a:pPr lvl="1" algn="ctr">
              <a:buFont typeface="Arial" panose="020B0604020202020204" pitchFamily="34" charset="0"/>
              <a:buChar char="•"/>
            </a:pPr>
            <a:endParaRPr lang="en-US" kern="0" dirty="0"/>
          </a:p>
          <a:p>
            <a:pPr marL="457200" lvl="1" indent="0" algn="ctr"/>
            <a:endParaRPr lang="en-US" kern="0" dirty="0"/>
          </a:p>
        </p:txBody>
      </p:sp>
      <p:pic>
        <p:nvPicPr>
          <p:cNvPr id="7" name="table">
            <a:extLst>
              <a:ext uri="{FF2B5EF4-FFF2-40B4-BE49-F238E27FC236}">
                <a16:creationId xmlns:a16="http://schemas.microsoft.com/office/drawing/2014/main" id="{520A4EE3-BB52-05BB-99FB-BAFB66C441A9}"/>
              </a:ext>
            </a:extLst>
          </p:cNvPr>
          <p:cNvPicPr>
            <a:picLocks noChangeAspect="1"/>
          </p:cNvPicPr>
          <p:nvPr/>
        </p:nvPicPr>
        <p:blipFill>
          <a:blip r:embed="rId3"/>
          <a:stretch>
            <a:fillRect/>
          </a:stretch>
        </p:blipFill>
        <p:spPr>
          <a:xfrm>
            <a:off x="6096000" y="2496470"/>
            <a:ext cx="5685688" cy="3675728"/>
          </a:xfrm>
          <a:prstGeom prst="rect">
            <a:avLst/>
          </a:prstGeom>
        </p:spPr>
      </p:pic>
      <p:sp>
        <p:nvSpPr>
          <p:cNvPr id="9" name="Footer Placeholder 8">
            <a:extLst>
              <a:ext uri="{FF2B5EF4-FFF2-40B4-BE49-F238E27FC236}">
                <a16:creationId xmlns:a16="http://schemas.microsoft.com/office/drawing/2014/main" id="{93304703-28A2-4C6E-8B5A-7BEC5659B143}"/>
              </a:ext>
            </a:extLst>
          </p:cNvPr>
          <p:cNvSpPr>
            <a:spLocks noGrp="1"/>
          </p:cNvSpPr>
          <p:nvPr>
            <p:ph type="ftr" idx="14"/>
          </p:nvPr>
        </p:nvSpPr>
        <p:spPr/>
        <p:txBody>
          <a:bodyPr/>
          <a:lstStyle/>
          <a:p>
            <a:r>
              <a:rPr lang="en-GB"/>
              <a:t>Ben Rolfe, BCA</a:t>
            </a:r>
            <a:endParaRPr lang="en-GB" dirty="0"/>
          </a:p>
        </p:txBody>
      </p:sp>
      <p:sp>
        <p:nvSpPr>
          <p:cNvPr id="10" name="Slide Number Placeholder 9">
            <a:extLst>
              <a:ext uri="{FF2B5EF4-FFF2-40B4-BE49-F238E27FC236}">
                <a16:creationId xmlns:a16="http://schemas.microsoft.com/office/drawing/2014/main" id="{3B022D23-0C14-44BB-973C-E6C1A59DEB6E}"/>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11" name="Date Placeholder 10">
            <a:extLst>
              <a:ext uri="{FF2B5EF4-FFF2-40B4-BE49-F238E27FC236}">
                <a16:creationId xmlns:a16="http://schemas.microsoft.com/office/drawing/2014/main" id="{F2859DED-6880-4EFE-8544-E2D816548A06}"/>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008440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May 2025 Editors’ Meeting Agenda and Report</a:t>
            </a:r>
          </a:p>
        </p:txBody>
      </p:sp>
      <p:sp>
        <p:nvSpPr>
          <p:cNvPr id="3" name="Content Placeholder 2"/>
          <p:cNvSpPr>
            <a:spLocks noGrp="1"/>
          </p:cNvSpPr>
          <p:nvPr>
            <p:ph idx="1"/>
          </p:nvPr>
        </p:nvSpPr>
        <p:spPr>
          <a:xfrm>
            <a:off x="914401" y="1751014"/>
            <a:ext cx="10361084" cy="4724400"/>
          </a:xfrm>
        </p:spPr>
        <p:txBody>
          <a:bodyPr/>
          <a:lstStyle/>
          <a:p>
            <a:pPr>
              <a:buFont typeface="Arial" panose="020B0604020202020204" pitchFamily="34" charset="0"/>
              <a:buChar char="•"/>
            </a:pPr>
            <a:r>
              <a:rPr lang="en-US" sz="2000" dirty="0"/>
              <a:t>Roll Call / Contacts / Reflector</a:t>
            </a:r>
          </a:p>
          <a:p>
            <a:pPr>
              <a:buFont typeface="Arial" panose="020B0604020202020204" pitchFamily="34" charset="0"/>
              <a:buChar char="•"/>
            </a:pPr>
            <a:r>
              <a:rPr lang="en-US" sz="2000" dirty="0"/>
              <a:t>Brief status report</a:t>
            </a:r>
          </a:p>
          <a:p>
            <a:pPr>
              <a:buFont typeface="Arial" panose="020B0604020202020204" pitchFamily="34" charset="0"/>
              <a:buChar char="•"/>
            </a:pPr>
            <a:r>
              <a:rPr lang="en-US" sz="2000" dirty="0"/>
              <a:t>Amendment alignments and draft development snapshot</a:t>
            </a:r>
          </a:p>
          <a:p>
            <a:pPr>
              <a:buFont typeface="Arial" panose="020B0604020202020204" pitchFamily="34" charset="0"/>
              <a:buChar char="•"/>
            </a:pPr>
            <a:r>
              <a:rPr lang="en-US" sz="2000" dirty="0"/>
              <a:t>Review publication process</a:t>
            </a:r>
          </a:p>
          <a:p>
            <a:pPr>
              <a:buFont typeface="Arial" panose="020B0604020202020204" pitchFamily="34" charset="0"/>
              <a:buChar char="•"/>
            </a:pPr>
            <a:r>
              <a:rPr lang="en-US" sz="2000" dirty="0"/>
              <a:t>Publication review committees and status</a:t>
            </a:r>
          </a:p>
          <a:p>
            <a:pPr>
              <a:buFont typeface="Arial" panose="020B0604020202020204" pitchFamily="34" charset="0"/>
              <a:buChar char="•"/>
            </a:pPr>
            <a:r>
              <a:rPr lang="en-US" sz="2000" dirty="0"/>
              <a:t>802.11bh-2024 publication review</a:t>
            </a:r>
          </a:p>
          <a:p>
            <a:pPr>
              <a:buFont typeface="Arial" panose="020B0604020202020204" pitchFamily="34" charset="0"/>
              <a:buChar char="•"/>
            </a:pPr>
            <a:r>
              <a:rPr lang="en-US" sz="2000" dirty="0"/>
              <a:t>Discuss some editorial issues for 11bn</a:t>
            </a:r>
            <a:endParaRPr lang="en-US" sz="1600" dirty="0"/>
          </a:p>
          <a:p>
            <a:pPr>
              <a:buFont typeface="Arial" panose="020B0604020202020204" pitchFamily="34" charset="0"/>
              <a:buChar char="•"/>
            </a:pPr>
            <a:r>
              <a:rPr lang="en-US" sz="2000" dirty="0"/>
              <a:t>Editorial Style guide updates and issues for feedback</a:t>
            </a:r>
          </a:p>
          <a:p>
            <a:pPr>
              <a:buFont typeface="Arial" panose="020B0604020202020204" pitchFamily="34" charset="0"/>
              <a:buChar char="•"/>
            </a:pPr>
            <a:r>
              <a:rPr lang="en-US" sz="2000" dirty="0"/>
              <a:t>ANA number spaces</a:t>
            </a:r>
            <a:endParaRPr lang="en-US" sz="1600" dirty="0"/>
          </a:p>
          <a:p>
            <a:endParaRPr lang="en-US" sz="2000" dirty="0"/>
          </a:p>
        </p:txBody>
      </p:sp>
      <p:sp>
        <p:nvSpPr>
          <p:cNvPr id="7" name="Footer Placeholder 6">
            <a:extLst>
              <a:ext uri="{FF2B5EF4-FFF2-40B4-BE49-F238E27FC236}">
                <a16:creationId xmlns:a16="http://schemas.microsoft.com/office/drawing/2014/main" id="{07DF1D19-6E8D-4BFA-A847-FF6212E7081B}"/>
              </a:ext>
            </a:extLst>
          </p:cNvPr>
          <p:cNvSpPr>
            <a:spLocks noGrp="1"/>
          </p:cNvSpPr>
          <p:nvPr>
            <p:ph type="ftr" idx="14"/>
          </p:nvPr>
        </p:nvSpPr>
        <p:spPr/>
        <p:txBody>
          <a:bodyPr/>
          <a:lstStyle/>
          <a:p>
            <a:r>
              <a:rPr lang="en-GB"/>
              <a:t>Emily Qi, Self</a:t>
            </a:r>
            <a:endParaRPr lang="en-GB" dirty="0"/>
          </a:p>
        </p:txBody>
      </p:sp>
      <p:sp>
        <p:nvSpPr>
          <p:cNvPr id="8" name="Slide Number Placeholder 7">
            <a:extLst>
              <a:ext uri="{FF2B5EF4-FFF2-40B4-BE49-F238E27FC236}">
                <a16:creationId xmlns:a16="http://schemas.microsoft.com/office/drawing/2014/main" id="{A763A573-1E15-4C73-93B9-98617D58072F}"/>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9" name="Date Placeholder 8">
            <a:extLst>
              <a:ext uri="{FF2B5EF4-FFF2-40B4-BE49-F238E27FC236}">
                <a16:creationId xmlns:a16="http://schemas.microsoft.com/office/drawing/2014/main" id="{ACBF3E87-62DE-47EE-87DA-70F32522D50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0858947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1D5B9-3719-0648-FD8C-4A6ECDE7BF86}"/>
              </a:ext>
            </a:extLst>
          </p:cNvPr>
          <p:cNvSpPr>
            <a:spLocks noGrp="1"/>
          </p:cNvSpPr>
          <p:nvPr>
            <p:ph type="title"/>
          </p:nvPr>
        </p:nvSpPr>
        <p:spPr>
          <a:xfrm>
            <a:off x="914401" y="685801"/>
            <a:ext cx="10361084" cy="654967"/>
          </a:xfrm>
        </p:spPr>
        <p:txBody>
          <a:bodyPr/>
          <a:lstStyle/>
          <a:p>
            <a:r>
              <a:rPr lang="en-US" dirty="0"/>
              <a:t>IG Access</a:t>
            </a:r>
          </a:p>
        </p:txBody>
      </p:sp>
      <p:sp>
        <p:nvSpPr>
          <p:cNvPr id="3" name="Content Placeholder 2">
            <a:extLst>
              <a:ext uri="{FF2B5EF4-FFF2-40B4-BE49-F238E27FC236}">
                <a16:creationId xmlns:a16="http://schemas.microsoft.com/office/drawing/2014/main" id="{4A4A61B1-3101-D0BF-8D19-9A7A37079616}"/>
              </a:ext>
            </a:extLst>
          </p:cNvPr>
          <p:cNvSpPr>
            <a:spLocks noGrp="1"/>
          </p:cNvSpPr>
          <p:nvPr>
            <p:ph idx="1"/>
          </p:nvPr>
        </p:nvSpPr>
        <p:spPr>
          <a:xfrm>
            <a:off x="914401" y="1420144"/>
            <a:ext cx="10361084" cy="5055270"/>
          </a:xfrm>
        </p:spPr>
        <p:txBody>
          <a:bodyPr>
            <a:normAutofit/>
          </a:bodyPr>
          <a:lstStyle/>
          <a:p>
            <a:pPr>
              <a:buFont typeface="Arial" panose="020B0604020202020204" pitchFamily="34" charset="0"/>
              <a:buChar char="•"/>
            </a:pPr>
            <a:r>
              <a:rPr lang="en-US" sz="2600" dirty="0"/>
              <a:t>	CCA modes for </a:t>
            </a:r>
            <a:r>
              <a:rPr lang="en-US" sz="2600" dirty="0" err="1"/>
              <a:t>suspendable</a:t>
            </a:r>
            <a:r>
              <a:rPr lang="en-US" sz="2600" dirty="0"/>
              <a:t> CSMA-CA</a:t>
            </a:r>
          </a:p>
          <a:p>
            <a:pPr lvl="1">
              <a:buFont typeface="Arial" panose="020B0604020202020204" pitchFamily="34" charset="0"/>
              <a:buChar char="•"/>
            </a:pPr>
            <a:r>
              <a:rPr lang="en-US" dirty="0">
                <a:hlinkClick r:id="rId2"/>
              </a:rPr>
              <a:t>https://mentor.ieee.org/802.15/dcn/25/15-25-0243-01-acss-cca-modes-for-suspendable-csma-ca.pptx</a:t>
            </a:r>
            <a:endParaRPr lang="en-US" dirty="0"/>
          </a:p>
          <a:p>
            <a:pPr>
              <a:buFont typeface="Arial" panose="020B0604020202020204" pitchFamily="34" charset="0"/>
              <a:buChar char="•"/>
            </a:pPr>
            <a:r>
              <a:rPr lang="en-US" dirty="0"/>
              <a:t>Contribution on 802.15.4 Spectrum Resource Measurement features</a:t>
            </a:r>
          </a:p>
          <a:p>
            <a:pPr lvl="1">
              <a:buFont typeface="Arial" panose="020B0604020202020204" pitchFamily="34" charset="0"/>
              <a:buChar char="•"/>
            </a:pPr>
            <a:r>
              <a:rPr lang="en-US" dirty="0">
                <a:hlinkClick r:id="rId3"/>
              </a:rPr>
              <a:t>https://mentor.ieee.org/802.15/dcn/25/15-25-0245-01-acss-overview-of-srm-function.pptx</a:t>
            </a:r>
            <a:endParaRPr lang="en-US" dirty="0"/>
          </a:p>
          <a:p>
            <a:pPr marL="0" indent="0"/>
            <a:endParaRPr lang="en-US" sz="2800" dirty="0">
              <a:latin typeface="Calibri" panose="020F0502020204030204" pitchFamily="34" charset="0"/>
            </a:endParaRPr>
          </a:p>
          <a:p>
            <a:pPr marL="0" indent="0"/>
            <a:endParaRPr lang="en-US" dirty="0"/>
          </a:p>
        </p:txBody>
      </p:sp>
      <p:sp>
        <p:nvSpPr>
          <p:cNvPr id="7" name="Footer Placeholder 6">
            <a:extLst>
              <a:ext uri="{FF2B5EF4-FFF2-40B4-BE49-F238E27FC236}">
                <a16:creationId xmlns:a16="http://schemas.microsoft.com/office/drawing/2014/main" id="{68F29380-2ABD-4E65-BD40-6C74A3720DDF}"/>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1A8D4B3B-B9E7-44C6-9D26-29EFB717FB93}"/>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9" name="Date Placeholder 8">
            <a:extLst>
              <a:ext uri="{FF2B5EF4-FFF2-40B4-BE49-F238E27FC236}">
                <a16:creationId xmlns:a16="http://schemas.microsoft.com/office/drawing/2014/main" id="{16FC18D0-9411-4789-9057-C62863EBCAF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8820942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B5D7C-E5B2-811A-DC89-96F227E696D6}"/>
              </a:ext>
            </a:extLst>
          </p:cNvPr>
          <p:cNvSpPr>
            <a:spLocks noGrp="1"/>
          </p:cNvSpPr>
          <p:nvPr>
            <p:ph type="title"/>
          </p:nvPr>
        </p:nvSpPr>
        <p:spPr/>
        <p:txBody>
          <a:bodyPr/>
          <a:lstStyle/>
          <a:p>
            <a:r>
              <a:rPr lang="en-US" altLang="en-US" dirty="0">
                <a:solidFill>
                  <a:schemeClr val="tx2"/>
                </a:solidFill>
              </a:rPr>
              <a:t>Licensed Narrowband Amendment TG16t </a:t>
            </a:r>
            <a:endParaRPr lang="en-US" dirty="0"/>
          </a:p>
        </p:txBody>
      </p:sp>
      <p:sp>
        <p:nvSpPr>
          <p:cNvPr id="3" name="Content Placeholder 2">
            <a:extLst>
              <a:ext uri="{FF2B5EF4-FFF2-40B4-BE49-F238E27FC236}">
                <a16:creationId xmlns:a16="http://schemas.microsoft.com/office/drawing/2014/main" id="{97F57963-324F-B1D5-2071-6F7AE0260564}"/>
              </a:ext>
            </a:extLst>
          </p:cNvPr>
          <p:cNvSpPr>
            <a:spLocks noGrp="1"/>
          </p:cNvSpPr>
          <p:nvPr>
            <p:ph idx="1"/>
          </p:nvPr>
        </p:nvSpPr>
        <p:spPr/>
        <p:txBody>
          <a:bodyPr/>
          <a:lstStyle/>
          <a:p>
            <a:pPr marL="0" indent="0" algn="ctr"/>
            <a:r>
              <a:rPr lang="en-US" sz="4000" dirty="0"/>
              <a:t>Approved, in publication</a:t>
            </a:r>
          </a:p>
          <a:p>
            <a:pPr marL="0" indent="0"/>
            <a:endParaRPr lang="en-US" dirty="0"/>
          </a:p>
          <a:p>
            <a:pPr marL="0" indent="0"/>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A384FDF8-CDB8-48C9-AD91-66DDAFA829DF}"/>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ECB6036A-502E-4173-8E3D-F5986B603C6E}"/>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9" name="Date Placeholder 8">
            <a:extLst>
              <a:ext uri="{FF2B5EF4-FFF2-40B4-BE49-F238E27FC236}">
                <a16:creationId xmlns:a16="http://schemas.microsoft.com/office/drawing/2014/main" id="{DAC49B89-2B30-437B-AA5C-3731CC7069A9}"/>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42810096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9C5F7-5139-1E91-3622-A64C981677D7}"/>
              </a:ext>
            </a:extLst>
          </p:cNvPr>
          <p:cNvSpPr>
            <a:spLocks noGrp="1"/>
          </p:cNvSpPr>
          <p:nvPr>
            <p:ph type="title"/>
          </p:nvPr>
        </p:nvSpPr>
        <p:spPr/>
        <p:txBody>
          <a:bodyPr/>
          <a:lstStyle/>
          <a:p>
            <a:r>
              <a:rPr lang="en-US" dirty="0"/>
              <a:t>TG16me Revision of 802.16-2017</a:t>
            </a:r>
          </a:p>
        </p:txBody>
      </p:sp>
      <p:sp>
        <p:nvSpPr>
          <p:cNvPr id="3" name="Content Placeholder 2">
            <a:extLst>
              <a:ext uri="{FF2B5EF4-FFF2-40B4-BE49-F238E27FC236}">
                <a16:creationId xmlns:a16="http://schemas.microsoft.com/office/drawing/2014/main" id="{A520E921-F67D-0C77-C6E7-97F12930DC2D}"/>
              </a:ext>
            </a:extLst>
          </p:cNvPr>
          <p:cNvSpPr>
            <a:spLocks noGrp="1"/>
          </p:cNvSpPr>
          <p:nvPr>
            <p:ph idx="1"/>
          </p:nvPr>
        </p:nvSpPr>
        <p:spPr/>
        <p:txBody>
          <a:bodyPr/>
          <a:lstStyle/>
          <a:p>
            <a:pPr>
              <a:buFont typeface="Arial" panose="020B0604020202020204" pitchFamily="34" charset="0"/>
              <a:buChar char="•"/>
            </a:pPr>
            <a:r>
              <a:rPr lang="en-US" dirty="0"/>
              <a:t>Revision PAR approved</a:t>
            </a:r>
          </a:p>
          <a:p>
            <a:pPr>
              <a:buFont typeface="Arial" panose="020B0604020202020204" pitchFamily="34" charset="0"/>
              <a:buChar char="•"/>
            </a:pPr>
            <a:r>
              <a:rPr lang="en-US" dirty="0"/>
              <a:t>First meeting as TG</a:t>
            </a:r>
          </a:p>
          <a:p>
            <a:pPr>
              <a:buFont typeface="Arial" panose="020B0604020202020204" pitchFamily="34" charset="0"/>
              <a:buChar char="•"/>
            </a:pPr>
            <a:r>
              <a:rPr lang="en-US" dirty="0"/>
              <a:t>Beginning revision work</a:t>
            </a:r>
          </a:p>
          <a:p>
            <a:pPr>
              <a:buFont typeface="Arial" panose="020B0604020202020204" pitchFamily="34" charset="0"/>
              <a:buChar char="•"/>
            </a:pPr>
            <a:r>
              <a:rPr lang="en-US" dirty="0"/>
              <a:t>Heard technical contributions</a:t>
            </a:r>
          </a:p>
          <a:p>
            <a:pPr>
              <a:buFont typeface="Arial" panose="020B0604020202020204" pitchFamily="34" charset="0"/>
              <a:buChar char="•"/>
            </a:pPr>
            <a:endParaRPr lang="en-US" dirty="0"/>
          </a:p>
          <a:p>
            <a:pPr>
              <a:buFont typeface="Arial" panose="020B0604020202020204" pitchFamily="34" charset="0"/>
              <a:buChar char="•"/>
            </a:pPr>
            <a:r>
              <a:rPr lang="en-US" dirty="0"/>
              <a:t>Closing report: </a:t>
            </a:r>
            <a:r>
              <a:rPr lang="en-US" dirty="0">
                <a:hlinkClick r:id="rId2"/>
              </a:rPr>
              <a:t>https://mentor.ieee.org/802.15/dcn/25/15-25-0271-00-16me-tg16me-may-2025-closing-report.pptx</a:t>
            </a:r>
            <a:endParaRPr lang="en-US" dirty="0"/>
          </a:p>
          <a:p>
            <a:pPr>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EDC91536-4E88-4457-8CAD-E8EDD70D5764}"/>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03CD3065-5974-4EE4-B12D-C76F20C2230C}"/>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9" name="Date Placeholder 8">
            <a:extLst>
              <a:ext uri="{FF2B5EF4-FFF2-40B4-BE49-F238E27FC236}">
                <a16:creationId xmlns:a16="http://schemas.microsoft.com/office/drawing/2014/main" id="{5F83FB06-6922-47CD-8EED-197782945F66}"/>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4131781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632F5D1-E476-4449-A80B-7535CF561D07}"/>
              </a:ext>
            </a:extLst>
          </p:cNvPr>
          <p:cNvSpPr>
            <a:spLocks noGrp="1"/>
          </p:cNvSpPr>
          <p:nvPr>
            <p:ph type="title"/>
          </p:nvPr>
        </p:nvSpPr>
        <p:spPr/>
        <p:txBody>
          <a:bodyPr/>
          <a:lstStyle/>
          <a:p>
            <a:r>
              <a:rPr lang="en-US" dirty="0"/>
              <a:t>TG16me Revision Project Timeline</a:t>
            </a:r>
          </a:p>
        </p:txBody>
      </p:sp>
      <p:graphicFrame>
        <p:nvGraphicFramePr>
          <p:cNvPr id="10" name="Table 9">
            <a:extLst>
              <a:ext uri="{FF2B5EF4-FFF2-40B4-BE49-F238E27FC236}">
                <a16:creationId xmlns:a16="http://schemas.microsoft.com/office/drawing/2014/main" id="{9F0B2D0A-D6BB-4DB3-90D6-9FDE91CE81C6}"/>
              </a:ext>
            </a:extLst>
          </p:cNvPr>
          <p:cNvGraphicFramePr>
            <a:graphicFrameLocks noGrp="1"/>
          </p:cNvGraphicFramePr>
          <p:nvPr>
            <p:extLst>
              <p:ext uri="{D42A27DB-BD31-4B8C-83A1-F6EECF244321}">
                <p14:modId xmlns:p14="http://schemas.microsoft.com/office/powerpoint/2010/main" val="3229662911"/>
              </p:ext>
            </p:extLst>
          </p:nvPr>
        </p:nvGraphicFramePr>
        <p:xfrm>
          <a:off x="1828800" y="2035362"/>
          <a:ext cx="8382000" cy="3769902"/>
        </p:xfrm>
        <a:graphic>
          <a:graphicData uri="http://schemas.openxmlformats.org/drawingml/2006/table">
            <a:tbl>
              <a:tblPr firstRow="1" bandRow="1">
                <a:tableStyleId>{5C22544A-7EE6-4342-B048-85BDC9FD1C3A}</a:tableStyleId>
              </a:tblPr>
              <a:tblGrid>
                <a:gridCol w="6026727">
                  <a:extLst>
                    <a:ext uri="{9D8B030D-6E8A-4147-A177-3AD203B41FA5}">
                      <a16:colId xmlns:a16="http://schemas.microsoft.com/office/drawing/2014/main" val="3384751907"/>
                    </a:ext>
                  </a:extLst>
                </a:gridCol>
                <a:gridCol w="2355273">
                  <a:extLst>
                    <a:ext uri="{9D8B030D-6E8A-4147-A177-3AD203B41FA5}">
                      <a16:colId xmlns:a16="http://schemas.microsoft.com/office/drawing/2014/main" val="434009601"/>
                    </a:ext>
                  </a:extLst>
                </a:gridCol>
              </a:tblGrid>
              <a:tr h="41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Milestone</a:t>
                      </a:r>
                    </a:p>
                  </a:txBody>
                  <a:tcPr marL="83127" marR="83127"/>
                </a:tc>
                <a:tc>
                  <a:txBody>
                    <a:bodyPr/>
                    <a:lstStyle/>
                    <a:p>
                      <a:r>
                        <a:rPr lang="en-US" sz="1800" dirty="0"/>
                        <a:t>Date</a:t>
                      </a:r>
                    </a:p>
                  </a:txBody>
                  <a:tcPr marL="83127" marR="83127"/>
                </a:tc>
                <a:extLst>
                  <a:ext uri="{0D108BD9-81ED-4DB2-BD59-A6C34878D82A}">
                    <a16:rowId xmlns:a16="http://schemas.microsoft.com/office/drawing/2014/main" val="4207709845"/>
                  </a:ext>
                </a:extLst>
              </a:tr>
              <a:tr h="41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Task Group Start</a:t>
                      </a:r>
                    </a:p>
                  </a:txBody>
                  <a:tcPr marL="83127" marR="83127"/>
                </a:tc>
                <a:tc>
                  <a:txBody>
                    <a:bodyPr/>
                    <a:lstStyle/>
                    <a:p>
                      <a:r>
                        <a:rPr lang="en-US" sz="1800" dirty="0">
                          <a:solidFill>
                            <a:schemeClr val="tx1"/>
                          </a:solidFill>
                        </a:rPr>
                        <a:t>March 2025</a:t>
                      </a:r>
                    </a:p>
                  </a:txBody>
                  <a:tcPr marL="83127" marR="83127"/>
                </a:tc>
                <a:extLst>
                  <a:ext uri="{0D108BD9-81ED-4DB2-BD59-A6C34878D82A}">
                    <a16:rowId xmlns:a16="http://schemas.microsoft.com/office/drawing/2014/main" val="1668596901"/>
                  </a:ext>
                </a:extLst>
              </a:tr>
              <a:tr h="418878">
                <a:tc>
                  <a:txBody>
                    <a:bodyPr/>
                    <a:lstStyle/>
                    <a:p>
                      <a:r>
                        <a:rPr lang="en-US" sz="1800" dirty="0">
                          <a:solidFill>
                            <a:schemeClr val="tx1"/>
                          </a:solidFill>
                        </a:rPr>
                        <a:t>Draft Development</a:t>
                      </a:r>
                    </a:p>
                  </a:txBody>
                  <a:tcPr marL="83127" marR="83127"/>
                </a:tc>
                <a:tc>
                  <a:txBody>
                    <a:bodyPr/>
                    <a:lstStyle/>
                    <a:p>
                      <a:r>
                        <a:rPr lang="en-US" sz="1800" dirty="0">
                          <a:solidFill>
                            <a:schemeClr val="tx1"/>
                          </a:solidFill>
                        </a:rPr>
                        <a:t>May – Sept 2025</a:t>
                      </a:r>
                    </a:p>
                  </a:txBody>
                  <a:tcPr marL="83127" marR="83127"/>
                </a:tc>
                <a:extLst>
                  <a:ext uri="{0D108BD9-81ED-4DB2-BD59-A6C34878D82A}">
                    <a16:rowId xmlns:a16="http://schemas.microsoft.com/office/drawing/2014/main" val="4038355541"/>
                  </a:ext>
                </a:extLst>
              </a:tr>
              <a:tr h="418878">
                <a:tc>
                  <a:txBody>
                    <a:bodyPr/>
                    <a:lstStyle/>
                    <a:p>
                      <a:r>
                        <a:rPr lang="en-US" sz="1800" dirty="0">
                          <a:solidFill>
                            <a:schemeClr val="tx1"/>
                          </a:solidFill>
                        </a:rPr>
                        <a:t>Informal TG review of draft</a:t>
                      </a:r>
                    </a:p>
                  </a:txBody>
                  <a:tcPr marL="83127" marR="83127"/>
                </a:tc>
                <a:tc>
                  <a:txBody>
                    <a:bodyPr/>
                    <a:lstStyle/>
                    <a:p>
                      <a:r>
                        <a:rPr lang="en-US" sz="1800" dirty="0">
                          <a:solidFill>
                            <a:schemeClr val="tx1"/>
                          </a:solidFill>
                        </a:rPr>
                        <a:t>Nov 2025</a:t>
                      </a:r>
                    </a:p>
                  </a:txBody>
                  <a:tcPr marL="83127" marR="83127"/>
                </a:tc>
                <a:extLst>
                  <a:ext uri="{0D108BD9-81ED-4DB2-BD59-A6C34878D82A}">
                    <a16:rowId xmlns:a16="http://schemas.microsoft.com/office/drawing/2014/main" val="1866948594"/>
                  </a:ext>
                </a:extLst>
              </a:tr>
              <a:tr h="418878">
                <a:tc>
                  <a:txBody>
                    <a:bodyPr/>
                    <a:lstStyle/>
                    <a:p>
                      <a:r>
                        <a:rPr lang="en-US" sz="1800" dirty="0">
                          <a:solidFill>
                            <a:schemeClr val="tx1"/>
                          </a:solidFill>
                        </a:rPr>
                        <a:t>Working Group Letter Ballot</a:t>
                      </a:r>
                    </a:p>
                  </a:txBody>
                  <a:tcPr marL="83127" marR="83127"/>
                </a:tc>
                <a:tc>
                  <a:txBody>
                    <a:bodyPr/>
                    <a:lstStyle/>
                    <a:p>
                      <a:r>
                        <a:rPr lang="en-US" sz="1800" dirty="0">
                          <a:solidFill>
                            <a:schemeClr val="tx1"/>
                          </a:solidFill>
                        </a:rPr>
                        <a:t>March 2026</a:t>
                      </a:r>
                    </a:p>
                  </a:txBody>
                  <a:tcPr marL="83127" marR="83127"/>
                </a:tc>
                <a:extLst>
                  <a:ext uri="{0D108BD9-81ED-4DB2-BD59-A6C34878D82A}">
                    <a16:rowId xmlns:a16="http://schemas.microsoft.com/office/drawing/2014/main" val="634721270"/>
                  </a:ext>
                </a:extLst>
              </a:tr>
              <a:tr h="41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Working Group Recirculation Letter Ballot</a:t>
                      </a:r>
                    </a:p>
                  </a:txBody>
                  <a:tcPr marL="83127" marR="83127"/>
                </a:tc>
                <a:tc>
                  <a:txBody>
                    <a:bodyPr/>
                    <a:lstStyle/>
                    <a:p>
                      <a:r>
                        <a:rPr lang="en-US" sz="1800" dirty="0">
                          <a:solidFill>
                            <a:schemeClr val="tx1"/>
                          </a:solidFill>
                        </a:rPr>
                        <a:t>May 2026</a:t>
                      </a:r>
                    </a:p>
                  </a:txBody>
                  <a:tcPr marL="83127" marR="83127"/>
                </a:tc>
                <a:extLst>
                  <a:ext uri="{0D108BD9-81ED-4DB2-BD59-A6C34878D82A}">
                    <a16:rowId xmlns:a16="http://schemas.microsoft.com/office/drawing/2014/main" val="1970946961"/>
                  </a:ext>
                </a:extLst>
              </a:tr>
              <a:tr h="41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SA Ballot</a:t>
                      </a:r>
                    </a:p>
                  </a:txBody>
                  <a:tcPr marL="83127" marR="83127"/>
                </a:tc>
                <a:tc>
                  <a:txBody>
                    <a:bodyPr/>
                    <a:lstStyle/>
                    <a:p>
                      <a:r>
                        <a:rPr lang="en-US" sz="1800" dirty="0">
                          <a:solidFill>
                            <a:schemeClr val="tx1"/>
                          </a:solidFill>
                        </a:rPr>
                        <a:t>Sept 2026</a:t>
                      </a:r>
                    </a:p>
                  </a:txBody>
                  <a:tcPr marL="83127" marR="83127"/>
                </a:tc>
                <a:extLst>
                  <a:ext uri="{0D108BD9-81ED-4DB2-BD59-A6C34878D82A}">
                    <a16:rowId xmlns:a16="http://schemas.microsoft.com/office/drawing/2014/main" val="1018105641"/>
                  </a:ext>
                </a:extLst>
              </a:tr>
              <a:tr h="41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SA Recirc</a:t>
                      </a:r>
                    </a:p>
                  </a:txBody>
                  <a:tcPr marL="83127" marR="831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Jan 2027</a:t>
                      </a:r>
                    </a:p>
                  </a:txBody>
                  <a:tcPr marL="83127" marR="83127"/>
                </a:tc>
                <a:extLst>
                  <a:ext uri="{0D108BD9-81ED-4DB2-BD59-A6C34878D82A}">
                    <a16:rowId xmlns:a16="http://schemas.microsoft.com/office/drawing/2014/main" val="82442068"/>
                  </a:ext>
                </a:extLst>
              </a:tr>
              <a:tr h="41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Forward to RevCom</a:t>
                      </a:r>
                    </a:p>
                  </a:txBody>
                  <a:tcPr marL="83127" marR="83127"/>
                </a:tc>
                <a:tc>
                  <a:txBody>
                    <a:bodyPr/>
                    <a:lstStyle/>
                    <a:p>
                      <a:r>
                        <a:rPr lang="en-US" sz="1800" dirty="0"/>
                        <a:t>March 2027</a:t>
                      </a:r>
                    </a:p>
                  </a:txBody>
                  <a:tcPr marL="83127" marR="83127"/>
                </a:tc>
                <a:extLst>
                  <a:ext uri="{0D108BD9-81ED-4DB2-BD59-A6C34878D82A}">
                    <a16:rowId xmlns:a16="http://schemas.microsoft.com/office/drawing/2014/main" val="1058448561"/>
                  </a:ext>
                </a:extLst>
              </a:tr>
            </a:tbl>
          </a:graphicData>
        </a:graphic>
      </p:graphicFrame>
      <p:sp>
        <p:nvSpPr>
          <p:cNvPr id="3" name="Arrow: Right 2">
            <a:extLst>
              <a:ext uri="{FF2B5EF4-FFF2-40B4-BE49-F238E27FC236}">
                <a16:creationId xmlns:a16="http://schemas.microsoft.com/office/drawing/2014/main" id="{40D38A25-D564-4828-863A-D3B332BDEDFD}"/>
              </a:ext>
            </a:extLst>
          </p:cNvPr>
          <p:cNvSpPr/>
          <p:nvPr/>
        </p:nvSpPr>
        <p:spPr>
          <a:xfrm>
            <a:off x="609600" y="2825743"/>
            <a:ext cx="978408" cy="4846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5B5D40AD-E946-4509-B78D-E10758EACACF}"/>
              </a:ext>
            </a:extLst>
          </p:cNvPr>
          <p:cNvSpPr>
            <a:spLocks noGrp="1"/>
          </p:cNvSpPr>
          <p:nvPr>
            <p:ph type="ftr" idx="14"/>
          </p:nvPr>
        </p:nvSpPr>
        <p:spPr/>
        <p:txBody>
          <a:bodyPr/>
          <a:lstStyle/>
          <a:p>
            <a:r>
              <a:rPr lang="en-GB"/>
              <a:t>Ben Rolfe, BCA</a:t>
            </a:r>
            <a:endParaRPr lang="en-GB" dirty="0"/>
          </a:p>
        </p:txBody>
      </p:sp>
      <p:sp>
        <p:nvSpPr>
          <p:cNvPr id="6" name="Slide Number Placeholder 5">
            <a:extLst>
              <a:ext uri="{FF2B5EF4-FFF2-40B4-BE49-F238E27FC236}">
                <a16:creationId xmlns:a16="http://schemas.microsoft.com/office/drawing/2014/main" id="{F676C9C9-A7CB-4C62-BDC2-1E2DFA4898A4}"/>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7" name="Date Placeholder 6">
            <a:extLst>
              <a:ext uri="{FF2B5EF4-FFF2-40B4-BE49-F238E27FC236}">
                <a16:creationId xmlns:a16="http://schemas.microsoft.com/office/drawing/2014/main" id="{8AA76EE2-E266-4A35-9D4D-1324678C967A}"/>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4664169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May 2025</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14 May 2025</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9" name="Table 8"/>
          <p:cNvGraphicFramePr>
            <a:graphicFrameLocks noGrp="1"/>
          </p:cNvGraphicFramePr>
          <p:nvPr>
            <p:extLst>
              <p:ext uri="{D42A27DB-BD31-4B8C-83A1-F6EECF244321}">
                <p14:modId xmlns:p14="http://schemas.microsoft.com/office/powerpoint/2010/main" val="3745824140"/>
              </p:ext>
            </p:extLst>
          </p:nvPr>
        </p:nvGraphicFramePr>
        <p:xfrm>
          <a:off x="3048000" y="4191000"/>
          <a:ext cx="8305801" cy="760341"/>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514601">
                  <a:extLst>
                    <a:ext uri="{9D8B030D-6E8A-4147-A177-3AD203B41FA5}">
                      <a16:colId xmlns:a16="http://schemas.microsoft.com/office/drawing/2014/main" val="20004"/>
                    </a:ext>
                  </a:extLst>
                </a:gridCol>
              </a:tblGrid>
              <a:tr h="389501">
                <a:tc>
                  <a:txBody>
                    <a:bodyPr/>
                    <a:lstStyle/>
                    <a:p>
                      <a:r>
                        <a:rPr lang="en-US" sz="1400" b="1" dirty="0"/>
                        <a:t>Name</a:t>
                      </a:r>
                    </a:p>
                  </a:txBody>
                  <a:tcPr/>
                </a:tc>
                <a:tc>
                  <a:txBody>
                    <a:bodyPr/>
                    <a:lstStyle/>
                    <a:p>
                      <a:r>
                        <a:rPr lang="en-US" sz="1400" b="1" dirty="0"/>
                        <a:t>Company</a:t>
                      </a:r>
                    </a:p>
                  </a:txBody>
                  <a:tcPr/>
                </a:tc>
                <a:tc>
                  <a:txBody>
                    <a:bodyPr/>
                    <a:lstStyle/>
                    <a:p>
                      <a:r>
                        <a:rPr lang="en-US" sz="1400" b="1" dirty="0"/>
                        <a:t>Address</a:t>
                      </a:r>
                    </a:p>
                  </a:txBody>
                  <a:tcPr/>
                </a:tc>
                <a:tc>
                  <a:txBody>
                    <a:bodyPr/>
                    <a:lstStyle/>
                    <a:p>
                      <a:r>
                        <a:rPr lang="en-US" sz="1400" b="1" dirty="0"/>
                        <a:t>Phone</a:t>
                      </a:r>
                    </a:p>
                  </a:txBody>
                  <a:tcPr/>
                </a:tc>
                <a:tc>
                  <a:txBody>
                    <a:bodyPr/>
                    <a:lstStyle/>
                    <a:p>
                      <a:r>
                        <a:rPr lang="en-US" sz="1400" b="1" dirty="0"/>
                        <a:t>Email</a:t>
                      </a:r>
                    </a:p>
                  </a:txBody>
                  <a:tcPr/>
                </a:tc>
                <a:extLst>
                  <a:ext uri="{0D108BD9-81ED-4DB2-BD59-A6C34878D82A}">
                    <a16:rowId xmlns:a16="http://schemas.microsoft.com/office/drawing/2014/main" val="10000"/>
                  </a:ext>
                </a:extLst>
              </a:tr>
              <a:tr h="370840">
                <a:tc>
                  <a:txBody>
                    <a:bodyPr/>
                    <a:lstStyle/>
                    <a:p>
                      <a:r>
                        <a:rPr lang="en-US" sz="1400" dirty="0"/>
                        <a:t>Edward Au</a:t>
                      </a:r>
                    </a:p>
                  </a:txBody>
                  <a:tcPr/>
                </a:tc>
                <a:tc>
                  <a:txBody>
                    <a:bodyPr/>
                    <a:lstStyle/>
                    <a:p>
                      <a:r>
                        <a:rPr lang="en-US" sz="1400" dirty="0"/>
                        <a:t>Huawei Technologies</a:t>
                      </a:r>
                    </a:p>
                  </a:txBody>
                  <a:tcPr/>
                </a:tc>
                <a:tc>
                  <a:txBody>
                    <a:bodyPr/>
                    <a:lstStyle/>
                    <a:p>
                      <a:endParaRPr lang="en-US" sz="1400" dirty="0"/>
                    </a:p>
                  </a:txBody>
                  <a:tcPr/>
                </a:tc>
                <a:tc>
                  <a:txBody>
                    <a:bodyPr/>
                    <a:lstStyle/>
                    <a:p>
                      <a:endParaRPr lang="en-US" sz="1400" dirty="0"/>
                    </a:p>
                  </a:txBody>
                  <a:tcPr/>
                </a:tc>
                <a:tc>
                  <a:txBody>
                    <a:bodyPr/>
                    <a:lstStyle/>
                    <a:p>
                      <a:r>
                        <a:rPr lang="en-US" sz="1400" dirty="0"/>
                        <a:t>edward.ks.au@gmail.com</a:t>
                      </a:r>
                    </a:p>
                  </a:txBody>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1237B485-49F7-4A90-89D9-AA449BF2E2C3}"/>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C9796595-CC05-4BB3-B846-00DCDA98BB04}"/>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
        <p:nvSpPr>
          <p:cNvPr id="4" name="Date Placeholder 3">
            <a:extLst>
              <a:ext uri="{FF2B5EF4-FFF2-40B4-BE49-F238E27FC236}">
                <a16:creationId xmlns:a16="http://schemas.microsoft.com/office/drawing/2014/main" id="{C278CEE8-C75B-4160-9A04-AD561758913E}"/>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097773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14 March 2025</a:t>
            </a:r>
          </a:p>
          <a:p>
            <a:pPr lvl="1" algn="just">
              <a:spcBef>
                <a:spcPts val="300"/>
              </a:spcBef>
              <a:buFont typeface="Arial" panose="020B0604020202020204" pitchFamily="34" charset="0"/>
              <a:buChar char="•"/>
            </a:pPr>
            <a:r>
              <a:rPr lang="en-US" altLang="en-US" sz="1800" dirty="0"/>
              <a:t>65 voters (including 10 on LMSC)</a:t>
            </a:r>
          </a:p>
          <a:p>
            <a:pPr lvl="1" algn="just">
              <a:spcBef>
                <a:spcPts val="300"/>
              </a:spcBef>
              <a:buFont typeface="Arial" panose="020B0604020202020204" pitchFamily="34" charset="0"/>
              <a:buChar char="•"/>
            </a:pPr>
            <a:r>
              <a:rPr lang="en-US" altLang="en-US" sz="1800" dirty="0"/>
              <a:t>6 nearly voters</a:t>
            </a:r>
          </a:p>
          <a:p>
            <a:pPr lvl="1" algn="just">
              <a:spcBef>
                <a:spcPts val="300"/>
              </a:spcBef>
              <a:buFont typeface="Arial" panose="020B0604020202020204" pitchFamily="34" charset="0"/>
              <a:buChar char="•"/>
            </a:pPr>
            <a:r>
              <a:rPr lang="en-US" altLang="en-US" sz="1800" dirty="0"/>
              <a:t>14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Gaurav </a:t>
            </a:r>
            <a:r>
              <a:rPr lang="en-US" altLang="en-US" sz="1800" dirty="0" err="1"/>
              <a:t>Patwardhan</a:t>
            </a:r>
            <a:r>
              <a:rPr lang="en-US" altLang="en-US" sz="1800" dirty="0"/>
              <a:t> (Hewlett Packard Enterprise)</a:t>
            </a:r>
          </a:p>
          <a:p>
            <a:pPr lvl="1" algn="just">
              <a:spcBef>
                <a:spcPts val="300"/>
              </a:spcBef>
              <a:buFont typeface="Arial" panose="020B0604020202020204" pitchFamily="34" charset="0"/>
              <a:buChar char="•"/>
            </a:pPr>
            <a:r>
              <a:rPr lang="en-US" altLang="en-US" sz="1800" dirty="0"/>
              <a:t>Co-Vice Chair:  Al Petrick (Jones-Petrick Associates)</a:t>
            </a:r>
          </a:p>
          <a:p>
            <a:pPr lvl="1" algn="just">
              <a:spcBef>
                <a:spcPts val="300"/>
              </a:spcBef>
              <a:buFont typeface="Arial" panose="020B0604020202020204" pitchFamily="34" charset="0"/>
              <a:buChar char="•"/>
            </a:pPr>
            <a:r>
              <a:rPr lang="en-US" altLang="en-US" sz="1800" dirty="0"/>
              <a:t>Secretary:  </a:t>
            </a:r>
            <a:r>
              <a:rPr lang="en-US" altLang="en-US" sz="1800" dirty="0" err="1"/>
              <a:t>Chenhe</a:t>
            </a:r>
            <a:r>
              <a:rPr lang="en-US" altLang="en-US" sz="1800" dirty="0"/>
              <a:t> Ji (</a:t>
            </a:r>
            <a:r>
              <a:rPr lang="en-US" altLang="en-US" sz="1800"/>
              <a:t>Huawei Technologies)</a:t>
            </a:r>
            <a:endParaRPr lang="en-US" altLang="en-US" sz="1800" dirty="0"/>
          </a:p>
          <a:p>
            <a:pPr lvl="1" algn="just">
              <a:spcBef>
                <a:spcPts val="300"/>
              </a:spcBef>
              <a:buFont typeface="Arial" panose="020B0604020202020204" pitchFamily="34" charset="0"/>
              <a:buChar char="•"/>
            </a:pPr>
            <a:r>
              <a:rPr lang="en-US" altLang="en-US" sz="1800" dirty="0">
                <a:solidFill>
                  <a:schemeClr val="tx1"/>
                </a:solidFill>
                <a:cs typeface="Arial" panose="020B0604020202020204" pitchFamily="34" charset="0"/>
              </a:rPr>
              <a:t>IEEE SA Program Manager:  Jodi </a:t>
            </a:r>
            <a:r>
              <a:rPr lang="en-US" altLang="en-US" sz="1800" dirty="0" err="1">
                <a:solidFill>
                  <a:schemeClr val="tx1"/>
                </a:solidFill>
                <a:cs typeface="Arial" panose="020B0604020202020204" pitchFamily="34" charset="0"/>
              </a:rPr>
              <a:t>Haasz</a:t>
            </a:r>
            <a:r>
              <a:rPr lang="en-US" altLang="en-US" sz="1800" dirty="0">
                <a:solidFill>
                  <a:schemeClr val="tx1"/>
                </a:solidFill>
                <a:cs typeface="Arial" panose="020B0604020202020204" pitchFamily="34" charset="0"/>
              </a:rPr>
              <a:t> (IEEE SA)</a:t>
            </a:r>
            <a:endParaRPr lang="en-US" altLang="en-US" sz="1800" dirty="0">
              <a:solidFill>
                <a:schemeClr val="tx1"/>
              </a:solidFill>
            </a:endParaRP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2CB8A98F-B7C4-4E3D-A974-78D92C45A6ED}"/>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C6B3399C-FC56-49E7-8263-FB410CCC85EE}"/>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
        <p:nvSpPr>
          <p:cNvPr id="5" name="Date Placeholder 4">
            <a:extLst>
              <a:ext uri="{FF2B5EF4-FFF2-40B4-BE49-F238E27FC236}">
                <a16:creationId xmlns:a16="http://schemas.microsoft.com/office/drawing/2014/main" id="{953546AB-19A7-4418-AA88-71939E8185EB}"/>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42752117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2025 March plenary</a:t>
            </a:r>
          </a:p>
        </p:txBody>
      </p:sp>
      <p:sp>
        <p:nvSpPr>
          <p:cNvPr id="10" name="Content Placeholder 2"/>
          <p:cNvSpPr>
            <a:spLocks noGrp="1"/>
          </p:cNvSpPr>
          <p:nvPr>
            <p:ph idx="1"/>
          </p:nvPr>
        </p:nvSpPr>
        <p:spPr>
          <a:xfrm>
            <a:off x="838200" y="1524000"/>
            <a:ext cx="10363200" cy="4571999"/>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endParaRPr lang="en-US" altLang="en-US" sz="2200" dirty="0"/>
          </a:p>
          <a:p>
            <a:pPr algn="just">
              <a:spcBef>
                <a:spcPts val="1800"/>
              </a:spcBef>
              <a:buFont typeface="Arial" panose="020B0604020202020204" pitchFamily="34" charset="0"/>
              <a:buChar char="•"/>
            </a:pPr>
            <a:r>
              <a:rPr lang="en-US" altLang="en-US" sz="2200" dirty="0"/>
              <a:t>Approved the following IEEE 802 LMSC submissions:</a:t>
            </a:r>
          </a:p>
          <a:p>
            <a:pPr lvl="1" algn="just">
              <a:buFont typeface="Arial" panose="020B0604020202020204" pitchFamily="34" charset="0"/>
              <a:buChar char="•"/>
            </a:pPr>
            <a:r>
              <a:rPr lang="en-US" sz="1600" dirty="0"/>
              <a:t>Australia ACMA:  </a:t>
            </a:r>
            <a:r>
              <a:rPr lang="en-US" sz="1600" dirty="0">
                <a:solidFill>
                  <a:srgbClr val="000000"/>
                </a:solidFill>
                <a:effectLst/>
                <a:ea typeface="Times New Roman" panose="02020603050405020304" pitchFamily="18" charset="0"/>
                <a:hlinkClick r:id="rId4"/>
              </a:rPr>
              <a:t>Five-year spectrum outlook 2025–30 and 2025–26 work program</a:t>
            </a:r>
            <a:endParaRPr lang="en-US" sz="1600" dirty="0">
              <a:solidFill>
                <a:srgbClr val="000000"/>
              </a:solidFill>
              <a:effectLst/>
              <a:ea typeface="Times New Roman" panose="02020603050405020304" pitchFamily="18" charset="0"/>
            </a:endParaRPr>
          </a:p>
          <a:p>
            <a:pPr lvl="1" algn="just">
              <a:buFont typeface="Arial" panose="020B0604020202020204" pitchFamily="34" charset="0"/>
              <a:buChar char="•"/>
            </a:pPr>
            <a:r>
              <a:rPr lang="en-US" sz="1600" dirty="0"/>
              <a:t>Lithuania RRT:  </a:t>
            </a:r>
            <a:r>
              <a:rPr lang="en-US" sz="1600" dirty="0">
                <a:solidFill>
                  <a:srgbClr val="000000"/>
                </a:solidFill>
                <a:effectLst/>
                <a:ea typeface="Times New Roman" panose="02020603050405020304" pitchFamily="18" charset="0"/>
                <a:hlinkClick r:id="rId5"/>
              </a:rPr>
              <a:t>Public survey on the prospects for the use of the radio frequency band 6425-7125 MHz</a:t>
            </a:r>
            <a:endParaRPr lang="en-US" sz="1600" dirty="0">
              <a:solidFill>
                <a:srgbClr val="000000"/>
              </a:solidFill>
              <a:effectLst/>
              <a:ea typeface="Times New Roman" panose="02020603050405020304" pitchFamily="18" charset="0"/>
            </a:endParaRPr>
          </a:p>
          <a:p>
            <a:pPr lvl="1" algn="just">
              <a:buFont typeface="Arial" panose="020B0604020202020204" pitchFamily="34" charset="0"/>
              <a:buChar char="•"/>
            </a:pPr>
            <a:r>
              <a:rPr lang="en-US" sz="1600" dirty="0"/>
              <a:t>UK Ofcom:  </a:t>
            </a:r>
            <a:r>
              <a:rPr lang="en-US" sz="1600" dirty="0">
                <a:hlinkClick r:id="rId6"/>
              </a:rPr>
              <a:t>Proposals for AFC in Lower 6 GHz and mobile / Wi-Fi sharing in Upper 6 GHz</a:t>
            </a:r>
            <a:endParaRPr lang="en-US" sz="1600" dirty="0"/>
          </a:p>
          <a:p>
            <a:pPr lvl="1" algn="just">
              <a:buFont typeface="Arial" panose="020B0604020202020204" pitchFamily="34" charset="0"/>
              <a:buChar char="•"/>
            </a:pPr>
            <a:r>
              <a:rPr lang="en-US" sz="1600" dirty="0"/>
              <a:t>Australia ACMA:  </a:t>
            </a:r>
            <a:r>
              <a:rPr lang="en-US" sz="1600" dirty="0">
                <a:hlinkClick r:id="rId7"/>
              </a:rPr>
              <a:t>Remaking the low interference potential devices class </a:t>
            </a:r>
            <a:r>
              <a:rPr lang="en-US" sz="1600" dirty="0" err="1">
                <a:hlinkClick r:id="rId7"/>
              </a:rPr>
              <a:t>licence</a:t>
            </a:r>
            <a:endParaRPr lang="en-US" sz="1600" dirty="0"/>
          </a:p>
          <a:p>
            <a:pPr lvl="1" algn="just">
              <a:buFont typeface="Arial" panose="020B0604020202020204" pitchFamily="34" charset="0"/>
              <a:buChar char="•"/>
            </a:pPr>
            <a:r>
              <a:rPr lang="en-US" sz="1600" dirty="0"/>
              <a:t>USA FCC:  </a:t>
            </a:r>
            <a:r>
              <a:rPr lang="en-US" sz="1600" dirty="0">
                <a:hlinkClick r:id="rId8"/>
              </a:rPr>
              <a:t>Promoting the Development of Positioning, Navigation, and Timing Technologies and Solutions (WT Docket No. 25-110)</a:t>
            </a:r>
            <a:endParaRPr lang="en-US" sz="1600" dirty="0"/>
          </a:p>
          <a:p>
            <a:pPr algn="just">
              <a:spcBef>
                <a:spcPts val="2400"/>
              </a:spcBef>
              <a:spcAft>
                <a:spcPts val="600"/>
              </a:spcAft>
              <a:buFont typeface="Arial" panose="020B0604020202020204" pitchFamily="34" charset="0"/>
              <a:buChar char="•"/>
            </a:pPr>
            <a:r>
              <a:rPr lang="en-US" altLang="en-US" sz="2200" dirty="0"/>
              <a:t>Discussed the latest topics related to spectrum and regulation in Europe, North America, and Asia Pacific.</a:t>
            </a:r>
          </a:p>
          <a:p>
            <a:pPr algn="just">
              <a:buFont typeface="Arial" panose="020B0604020202020204" pitchFamily="34" charset="0"/>
              <a:buChar char="•"/>
            </a:pPr>
            <a:endParaRPr lang="en-US" altLang="en-US" sz="22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26975A6D-15FE-48B0-8CB3-322EAB1619DE}"/>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B2708FAF-6550-405D-B801-B8FA7B72EAD1}"/>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5" name="Date Placeholder 4">
            <a:extLst>
              <a:ext uri="{FF2B5EF4-FFF2-40B4-BE49-F238E27FC236}">
                <a16:creationId xmlns:a16="http://schemas.microsoft.com/office/drawing/2014/main" id="{2552B0E6-C89F-471D-9E00-C8DC2299A22A}"/>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7587349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a:t>
            </a:r>
            <a:r>
              <a:rPr lang="en-US" sz="2800">
                <a:solidFill>
                  <a:srgbClr val="0070C0"/>
                </a:solidFill>
              </a:rPr>
              <a:t>this week (1)</a:t>
            </a:r>
            <a:endParaRPr lang="en-US" sz="2800" dirty="0">
              <a:solidFill>
                <a:srgbClr val="0070C0"/>
              </a:solidFill>
            </a:endParaRP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 and approve draft responses to the following consultations:</a:t>
            </a:r>
          </a:p>
          <a:p>
            <a:pPr marL="808038" marR="117475" lvl="2" indent="-268288" algn="just">
              <a:spcBef>
                <a:spcPts val="600"/>
              </a:spcBef>
              <a:buFont typeface="Times New Roman" pitchFamily="16" charset="0"/>
              <a:buChar char="•"/>
              <a:tabLst>
                <a:tab pos="230188" algn="l"/>
              </a:tabLst>
            </a:pPr>
            <a:r>
              <a:rPr lang="en-US" sz="1600" spc="-5" dirty="0">
                <a:solidFill>
                  <a:schemeClr val="tx1"/>
                </a:solidFill>
                <a:cs typeface="Arial"/>
              </a:rPr>
              <a:t>Iraqi CMC:  </a:t>
            </a:r>
            <a:r>
              <a:rPr lang="en-US" sz="1600" spc="-5" dirty="0">
                <a:solidFill>
                  <a:schemeClr val="tx1"/>
                </a:solidFill>
                <a:cs typeface="Arial"/>
                <a:hlinkClick r:id="rId3"/>
              </a:rPr>
              <a:t>Draft regulation on Short Range Devices (SRD) and UWB</a:t>
            </a:r>
            <a:endParaRPr lang="en-US" sz="1600" dirty="0"/>
          </a:p>
          <a:p>
            <a:pPr marL="808038" marR="117475" lvl="2" indent="-268288" algn="just">
              <a:spcBef>
                <a:spcPts val="600"/>
              </a:spcBef>
              <a:buFont typeface="Times New Roman" pitchFamily="16" charset="0"/>
              <a:buChar char="•"/>
              <a:tabLst>
                <a:tab pos="230188" algn="l"/>
              </a:tabLst>
            </a:pPr>
            <a:r>
              <a:rPr lang="en-US" sz="1600" dirty="0"/>
              <a:t>South Africa ICASA:  </a:t>
            </a:r>
            <a:r>
              <a:rPr lang="en-US" sz="1600" dirty="0">
                <a:hlinkClick r:id="rId4"/>
              </a:rPr>
              <a:t>Draft regulations on dynamic spectrum access and opportunistic spectrum management in the innovation spectrum 3800-4200 MHz and 5925-6425 MHz</a:t>
            </a:r>
            <a:endParaRPr lang="en-US" sz="1600" dirty="0"/>
          </a:p>
          <a:p>
            <a:pPr marL="808038" marR="117475" lvl="2" indent="-268288" algn="just">
              <a:spcBef>
                <a:spcPts val="600"/>
              </a:spcBef>
              <a:buFont typeface="Times New Roman" pitchFamily="16" charset="0"/>
              <a:buChar char="•"/>
              <a:tabLst>
                <a:tab pos="230188" algn="l"/>
              </a:tabLst>
            </a:pPr>
            <a:r>
              <a:rPr lang="en-US" sz="1600" dirty="0"/>
              <a:t>South Africa ICASA:  </a:t>
            </a:r>
            <a:r>
              <a:rPr lang="en-US" sz="1600" dirty="0">
                <a:hlinkClick r:id="rId5"/>
              </a:rPr>
              <a:t>National radio frequency plan 2025 (NRFP)</a:t>
            </a:r>
            <a:endParaRPr lang="en-US" sz="1600" spc="-5" dirty="0">
              <a:solidFill>
                <a:schemeClr val="tx1"/>
              </a:solidFill>
              <a:cs typeface="Arial"/>
            </a:endParaRPr>
          </a:p>
          <a:p>
            <a:pPr marL="400050" marR="117475" lvl="1" indent="0" algn="just">
              <a:spcBef>
                <a:spcPts val="600"/>
              </a:spcBef>
              <a:tabLst>
                <a:tab pos="230188" algn="l"/>
              </a:tabLst>
            </a:pPr>
            <a:endParaRPr lang="en-US" sz="1600" spc="-5" dirty="0">
              <a:solidFill>
                <a:schemeClr val="tx1"/>
              </a:solidFill>
              <a:cs typeface="Arial"/>
            </a:endParaRPr>
          </a:p>
          <a:p>
            <a:pPr algn="just">
              <a:spcBef>
                <a:spcPts val="1800"/>
              </a:spcBef>
              <a:buFont typeface="Arial" panose="020B0604020202020204" pitchFamily="34" charset="0"/>
              <a:buChar char="•"/>
            </a:pPr>
            <a:r>
              <a:rPr lang="en-US" altLang="en-US" sz="2200" dirty="0">
                <a:cs typeface="Arial" panose="020B0604020202020204" pitchFamily="34" charset="0"/>
              </a:rPr>
              <a:t>Discuss the latest topics related to spectrum and regulation in Europe, North America, and Asia Pacific, including </a:t>
            </a:r>
            <a:r>
              <a:rPr lang="en-US" altLang="en-US" sz="2200" dirty="0">
                <a:cs typeface="Arial" panose="020B0604020202020204" pitchFamily="34" charset="0"/>
                <a:hlinkClick r:id="rId6"/>
              </a:rPr>
              <a:t>ETSI BRAN May 2025 update</a:t>
            </a:r>
            <a:r>
              <a:rPr lang="en-US" altLang="en-US" sz="2200" dirty="0">
                <a:cs typeface="Arial" panose="020B0604020202020204" pitchFamily="34" charset="0"/>
              </a:rPr>
              <a:t>.</a:t>
            </a:r>
          </a:p>
          <a:p>
            <a:pPr marL="625475" lvl="1" indent="-173038" algn="just">
              <a:spcBef>
                <a:spcPts val="600"/>
              </a:spcBef>
              <a:buFont typeface="Arial" panose="020B0604020202020204" pitchFamily="34" charset="0"/>
              <a:buChar char="•"/>
            </a:pPr>
            <a:endParaRPr lang="en-US" altLang="en-US" sz="1600" dirty="0">
              <a:cs typeface="Arial" panose="020B0604020202020204" pitchFamily="34" charset="0"/>
            </a:endParaRPr>
          </a:p>
          <a:p>
            <a:pPr algn="just">
              <a:spcBef>
                <a:spcPts val="1800"/>
              </a:spcBef>
              <a:buFont typeface="Arial" panose="020B0604020202020204" pitchFamily="34" charset="0"/>
              <a:buChar char="•"/>
            </a:pPr>
            <a:endParaRPr lang="en-US" altLang="en-US" sz="2200" dirty="0">
              <a:cs typeface="Arial" panose="020B0604020202020204" pitchFamily="34" charset="0"/>
            </a:endParaRPr>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74F0859E-57C6-4908-A85E-E8FFD86EF6C3}"/>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2E9B8174-03EE-4C04-964D-216195CC8C32}"/>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5" name="Date Placeholder 4">
            <a:extLst>
              <a:ext uri="{FF2B5EF4-FFF2-40B4-BE49-F238E27FC236}">
                <a16:creationId xmlns:a16="http://schemas.microsoft.com/office/drawing/2014/main" id="{8129DA4A-3A92-4944-A9DD-7A9792BCF8DB}"/>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8623911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(2)</a:t>
            </a:r>
          </a:p>
        </p:txBody>
      </p:sp>
      <p:sp>
        <p:nvSpPr>
          <p:cNvPr id="11" name="Content Placeholder 2"/>
          <p:cNvSpPr>
            <a:spLocks noGrp="1"/>
          </p:cNvSpPr>
          <p:nvPr>
            <p:ph idx="1"/>
          </p:nvPr>
        </p:nvSpPr>
        <p:spPr>
          <a:xfrm>
            <a:off x="914400" y="1524000"/>
            <a:ext cx="7772400" cy="4495800"/>
          </a:xfrm>
        </p:spPr>
        <p:txBody>
          <a:bodyPr/>
          <a:lstStyle/>
          <a:p>
            <a:pPr marL="230188" marR="117475" indent="-230188" algn="just">
              <a:buFont typeface="Times New Roman" pitchFamily="16" charset="0"/>
              <a:buChar char="•"/>
              <a:tabLst>
                <a:tab pos="230188" algn="l"/>
              </a:tabLst>
            </a:pPr>
            <a:r>
              <a:rPr lang="en-US" sz="1800" dirty="0"/>
              <a:t>Invited presentation (bimonthly member enrichment activities)</a:t>
            </a:r>
          </a:p>
          <a:p>
            <a:pPr marL="630238" marR="117475" lvl="1" indent="-230188" algn="just">
              <a:buFont typeface="Times New Roman" pitchFamily="16" charset="0"/>
              <a:buChar char="•"/>
              <a:tabLst>
                <a:tab pos="230188" algn="l"/>
              </a:tabLst>
            </a:pPr>
            <a:r>
              <a:rPr lang="en-US" sz="1400" b="1" dirty="0"/>
              <a:t>Dr. Steve Leach (Principal Spectrum Engineer</a:t>
            </a:r>
            <a:r>
              <a:rPr lang="en-GB" sz="1400" b="1" dirty="0"/>
              <a:t>, </a:t>
            </a:r>
            <a:r>
              <a:rPr lang="en-US" sz="1400" b="1" dirty="0"/>
              <a:t>Ofcom)</a:t>
            </a:r>
          </a:p>
          <a:p>
            <a:pPr marL="630238" marR="117475" lvl="1" indent="-230188" algn="just">
              <a:buFont typeface="Times New Roman" pitchFamily="16" charset="0"/>
              <a:buChar char="•"/>
              <a:tabLst>
                <a:tab pos="230188" algn="l"/>
              </a:tabLst>
            </a:pPr>
            <a:r>
              <a:rPr lang="en-US" sz="1400" b="1" dirty="0"/>
              <a:t>Moving forward with 6 GHz band for commercial mobile and Wi-Fi services: update on UK and CEPT progress</a:t>
            </a:r>
          </a:p>
          <a:p>
            <a:pPr marL="630238" marR="117475" lvl="1" indent="-230188" algn="just">
              <a:buFont typeface="Times New Roman" pitchFamily="16" charset="0"/>
              <a:buChar char="•"/>
              <a:tabLst>
                <a:tab pos="230188" algn="l"/>
              </a:tabLst>
            </a:pPr>
            <a:r>
              <a:rPr lang="en-US" sz="1400" spc="-5" dirty="0">
                <a:solidFill>
                  <a:schemeClr val="tx1"/>
                </a:solidFill>
                <a:cs typeface="Arial"/>
              </a:rPr>
              <a:t>Abstract:  </a:t>
            </a:r>
          </a:p>
          <a:p>
            <a:pPr marL="1030288" marR="117475" lvl="2" indent="-230188" algn="just">
              <a:buFont typeface="Times New Roman" pitchFamily="16" charset="0"/>
              <a:buChar char="•"/>
              <a:tabLst>
                <a:tab pos="230188" algn="l"/>
              </a:tabLst>
            </a:pPr>
            <a:r>
              <a:rPr lang="en-US" sz="1400" spc="-5" dirty="0">
                <a:solidFill>
                  <a:schemeClr val="tx1"/>
                </a:solidFill>
                <a:cs typeface="Arial"/>
              </a:rPr>
              <a:t>In February this year, Ofcom published its latest proposals to enable Wi-Fi and commercial mobile in the upper 6 GHz band and to expand access for Wi-Fi services in the Lower 6 GHz band in the UK. Steve will present the details of these proposals, which aim to provide early access for indoor Wi-Fi across the whole band as soon as possible whilst committing to introduce mobile at a later stage in at least part of the band.  This talk will also cover the progress that has been made in CEPT on evaluating how Wi-Fi and mobile networks can share the Upper 6 GHz band. The resulting report is under public consultation and is intended to be </a:t>
            </a:r>
            <a:r>
              <a:rPr lang="en-US" sz="1400" spc="-5" dirty="0" err="1">
                <a:solidFill>
                  <a:schemeClr val="tx1"/>
                </a:solidFill>
                <a:cs typeface="Arial"/>
              </a:rPr>
              <a:t>finalised</a:t>
            </a:r>
            <a:r>
              <a:rPr lang="en-US" sz="1400" spc="-5" dirty="0">
                <a:solidFill>
                  <a:schemeClr val="tx1"/>
                </a:solidFill>
                <a:cs typeface="Arial"/>
              </a:rPr>
              <a:t> in June.</a:t>
            </a:r>
          </a:p>
          <a:p>
            <a:pPr marL="1030288" marR="117475" lvl="2" indent="-230188" algn="just">
              <a:buFont typeface="Times New Roman" pitchFamily="16" charset="0"/>
              <a:buChar char="•"/>
              <a:tabLst>
                <a:tab pos="230188" algn="l"/>
              </a:tabLst>
            </a:pPr>
            <a:r>
              <a:rPr lang="en-US" sz="1400" spc="-5" dirty="0">
                <a:solidFill>
                  <a:schemeClr val="tx1"/>
                </a:solidFill>
                <a:cs typeface="Arial"/>
              </a:rPr>
              <a:t>To facilitate shared use by both networks, it is likely that some enhanced sensing of mobile transmissions by Wi-Fi access points will be necessary. Steve will present the approaches currently in discussion in Europe and which the UK intends to align with once they are </a:t>
            </a:r>
            <a:r>
              <a:rPr lang="en-US" sz="1400" spc="-5" dirty="0" err="1">
                <a:solidFill>
                  <a:schemeClr val="tx1"/>
                </a:solidFill>
                <a:cs typeface="Arial"/>
              </a:rPr>
              <a:t>finalised</a:t>
            </a:r>
            <a:r>
              <a:rPr lang="en-US" sz="1400" spc="-5" dirty="0">
                <a:solidFill>
                  <a:schemeClr val="tx1"/>
                </a:solidFill>
                <a:cs typeface="Arial"/>
              </a:rPr>
              <a:t> – </a:t>
            </a:r>
            <a:r>
              <a:rPr lang="en-US" sz="1400" b="1" spc="-5" dirty="0">
                <a:solidFill>
                  <a:srgbClr val="FF0000"/>
                </a:solidFill>
                <a:cs typeface="Arial"/>
              </a:rPr>
              <a:t>along with the implications for the 802.11</a:t>
            </a:r>
            <a:r>
              <a:rPr lang="en-US" sz="1400" spc="-5" dirty="0">
                <a:solidFill>
                  <a:schemeClr val="tx1"/>
                </a:solidFill>
                <a:cs typeface="Arial"/>
              </a:rPr>
              <a:t> and 3gpp </a:t>
            </a:r>
            <a:r>
              <a:rPr lang="en-US" sz="1400" spc="-5" dirty="0" err="1">
                <a:solidFill>
                  <a:schemeClr val="tx1"/>
                </a:solidFill>
                <a:cs typeface="Arial"/>
              </a:rPr>
              <a:t>standardisation</a:t>
            </a:r>
            <a:r>
              <a:rPr lang="en-US" sz="1400" spc="-5" dirty="0">
                <a:solidFill>
                  <a:schemeClr val="tx1"/>
                </a:solidFill>
                <a:cs typeface="Arial"/>
              </a:rPr>
              <a:t> processes.</a:t>
            </a:r>
          </a:p>
          <a:p>
            <a:pPr marL="1030288" marR="117475" lvl="2" indent="-230188" algn="just">
              <a:buFont typeface="Times New Roman" pitchFamily="16" charset="0"/>
              <a:buChar char="•"/>
              <a:tabLst>
                <a:tab pos="230188" algn="l"/>
              </a:tabLst>
            </a:pPr>
            <a:r>
              <a:rPr lang="en-US" sz="1400" spc="-5" dirty="0">
                <a:solidFill>
                  <a:schemeClr val="tx1"/>
                </a:solidFill>
                <a:cs typeface="Arial"/>
              </a:rPr>
              <a:t>Finally Steve will offer his longer term views on how better integration between mobile and Wi-Fi networks could facilitate services for indoor users, through the use of protocols such as </a:t>
            </a:r>
            <a:r>
              <a:rPr lang="en-US" sz="1400" b="1" spc="-5" dirty="0">
                <a:solidFill>
                  <a:srgbClr val="FF0000"/>
                </a:solidFill>
                <a:cs typeface="Arial"/>
              </a:rPr>
              <a:t>Open Roaming and </a:t>
            </a:r>
            <a:r>
              <a:rPr lang="en-US" sz="1400" b="1" spc="-5" dirty="0" err="1">
                <a:solidFill>
                  <a:srgbClr val="FF0000"/>
                </a:solidFill>
                <a:cs typeface="Arial"/>
              </a:rPr>
              <a:t>Passpoint</a:t>
            </a:r>
            <a:r>
              <a:rPr lang="en-US" sz="1400" spc="-5" dirty="0">
                <a:solidFill>
                  <a:schemeClr val="tx1"/>
                </a:solidFill>
                <a:cs typeface="Arial"/>
              </a:rPr>
              <a:t>.</a:t>
            </a:r>
          </a:p>
          <a:p>
            <a:pPr marL="1030288" marR="117475" lvl="2" indent="-230188" algn="just">
              <a:spcBef>
                <a:spcPts val="600"/>
              </a:spcBef>
              <a:buFont typeface="Times New Roman" pitchFamily="16" charset="0"/>
              <a:buChar char="•"/>
              <a:tabLst>
                <a:tab pos="230188" algn="l"/>
              </a:tabLst>
            </a:pPr>
            <a:endParaRPr lang="en-US" sz="14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endParaRPr lang="en-US" sz="1600" spc="-5" dirty="0">
              <a:solidFill>
                <a:schemeClr val="tx1"/>
              </a:solidFill>
              <a:cs typeface="Arial"/>
            </a:endParaRPr>
          </a:p>
          <a:p>
            <a:pPr marL="230188" marR="117475" indent="-230188" algn="just">
              <a:buFont typeface="Times New Roman" pitchFamily="16" charset="0"/>
              <a:buChar char="•"/>
              <a:tabLst>
                <a:tab pos="230188" algn="l"/>
              </a:tabLst>
            </a:pPr>
            <a:endParaRPr lang="en-US" sz="1600" spc="-5" dirty="0">
              <a:latin typeface="+mj-lt"/>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pic>
        <p:nvPicPr>
          <p:cNvPr id="12" name="Picture 11" descr="A person smiling for the camera&#10;&#10;Description automatically generated with medium confidence"/>
          <p:cNvPicPr/>
          <p:nvPr/>
        </p:nvPicPr>
        <p:blipFill>
          <a:blip r:embed="rId3" cstate="print">
            <a:extLst>
              <a:ext uri="{28A0092B-C50C-407E-A947-70E740481C1C}">
                <a14:useLocalDpi xmlns:a14="http://schemas.microsoft.com/office/drawing/2010/main" val="0"/>
              </a:ext>
            </a:extLst>
          </a:blip>
          <a:stretch>
            <a:fillRect/>
          </a:stretch>
        </p:blipFill>
        <p:spPr>
          <a:xfrm>
            <a:off x="8686800" y="1600200"/>
            <a:ext cx="2514600" cy="2815907"/>
          </a:xfrm>
          <a:prstGeom prst="rect">
            <a:avLst/>
          </a:prstGeom>
        </p:spPr>
      </p:pic>
      <p:sp>
        <p:nvSpPr>
          <p:cNvPr id="13" name="Rectangle 12"/>
          <p:cNvSpPr/>
          <p:nvPr/>
        </p:nvSpPr>
        <p:spPr>
          <a:xfrm>
            <a:off x="9746412" y="4416107"/>
            <a:ext cx="1531188" cy="276999"/>
          </a:xfrm>
          <a:prstGeom prst="rect">
            <a:avLst/>
          </a:prstGeom>
        </p:spPr>
        <p:txBody>
          <a:bodyPr wrap="none">
            <a:spAutoFit/>
          </a:bodyPr>
          <a:lstStyle/>
          <a:p>
            <a:r>
              <a:rPr lang="en-US" sz="1200" dirty="0">
                <a:solidFill>
                  <a:schemeClr val="tx1"/>
                </a:solidFill>
              </a:rPr>
              <a:t>  Source: Steve Leach</a:t>
            </a:r>
          </a:p>
        </p:txBody>
      </p:sp>
      <p:sp>
        <p:nvSpPr>
          <p:cNvPr id="3" name="Footer Placeholder 2">
            <a:extLst>
              <a:ext uri="{FF2B5EF4-FFF2-40B4-BE49-F238E27FC236}">
                <a16:creationId xmlns:a16="http://schemas.microsoft.com/office/drawing/2014/main" id="{021896E2-7AAE-4B81-9644-ED8603F60337}"/>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0B487F61-2870-49D2-AD41-384E9B36B858}"/>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
        <p:nvSpPr>
          <p:cNvPr id="5" name="Date Placeholder 4">
            <a:extLst>
              <a:ext uri="{FF2B5EF4-FFF2-40B4-BE49-F238E27FC236}">
                <a16:creationId xmlns:a16="http://schemas.microsoft.com/office/drawing/2014/main" id="{EDF1C529-3B71-41CF-9D48-21FC754CDE85}"/>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5802061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a:t>
            </a:r>
            <a:r>
              <a:rPr lang="tr-TR" i="0" dirty="0">
                <a:solidFill>
                  <a:srgbClr val="000000"/>
                </a:solidFill>
                <a:effectLst/>
              </a:rPr>
              <a:t>May </a:t>
            </a:r>
            <a:r>
              <a:rPr lang="en-US" i="0" dirty="0">
                <a:solidFill>
                  <a:srgbClr val="000000"/>
                </a:solidFill>
                <a:effectLst/>
              </a:rPr>
              <a:t>2025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a:t>
            </a:r>
            <a:r>
              <a:rPr lang="tr-TR" sz="2000" b="0" dirty="0"/>
              <a:t>5</a:t>
            </a:r>
            <a:r>
              <a:rPr lang="en-GB" sz="2000" b="0" dirty="0"/>
              <a:t>-1</a:t>
            </a:r>
            <a:r>
              <a:rPr lang="tr-TR" sz="2000" b="0" dirty="0"/>
              <a:t>4</a:t>
            </a:r>
            <a:endParaRPr lang="en-GB" sz="2000" b="0"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3144430408"/>
              </p:ext>
            </p:extLst>
          </p:nvPr>
        </p:nvGraphicFramePr>
        <p:xfrm>
          <a:off x="982663" y="2387600"/>
          <a:ext cx="9744075" cy="3003550"/>
        </p:xfrm>
        <a:graphic>
          <a:graphicData uri="http://schemas.openxmlformats.org/presentationml/2006/ole">
            <mc:AlternateContent xmlns:mc="http://schemas.openxmlformats.org/markup-compatibility/2006">
              <mc:Choice xmlns:v="urn:schemas-microsoft-com:vml" Requires="v">
                <p:oleObj spid="_x0000_s13321" name="Document" r:id="rId4" imgW="8250056" imgH="2546213" progId="Word.Document.8">
                  <p:embed/>
                </p:oleObj>
              </mc:Choice>
              <mc:Fallback>
                <p:oleObj name="Document" r:id="rId4" imgW="8250056" imgH="2546213"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5"/>
                      <a:srcRect/>
                      <a:stretch>
                        <a:fillRect/>
                      </a:stretch>
                    </p:blipFill>
                    <p:spPr bwMode="auto">
                      <a:xfrm>
                        <a:off x="982663" y="2387600"/>
                        <a:ext cx="9744075"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B6EEF716-964A-4F38-A782-B2F2DADC808A}"/>
              </a:ext>
            </a:extLst>
          </p:cNvPr>
          <p:cNvSpPr>
            <a:spLocks noGrp="1"/>
          </p:cNvSpPr>
          <p:nvPr>
            <p:ph type="ftr" idx="11"/>
          </p:nvPr>
        </p:nvSpPr>
        <p:spPr/>
        <p:txBody>
          <a:bodyPr/>
          <a:lstStyle/>
          <a:p>
            <a:r>
              <a:rPr lang="en-GB"/>
              <a:t>Tuncer Baykas, Ofinno</a:t>
            </a:r>
          </a:p>
        </p:txBody>
      </p:sp>
      <p:sp>
        <p:nvSpPr>
          <p:cNvPr id="4" name="Slide Number Placeholder 3">
            <a:extLst>
              <a:ext uri="{FF2B5EF4-FFF2-40B4-BE49-F238E27FC236}">
                <a16:creationId xmlns:a16="http://schemas.microsoft.com/office/drawing/2014/main" id="{7CBC4EE4-EBE4-47BE-863C-78F1CE5330CC}"/>
              </a:ext>
            </a:extLst>
          </p:cNvPr>
          <p:cNvSpPr>
            <a:spLocks noGrp="1"/>
          </p:cNvSpPr>
          <p:nvPr>
            <p:ph type="sldNum" idx="12"/>
          </p:nvPr>
        </p:nvSpPr>
        <p:spPr/>
        <p:txBody>
          <a:bodyPr/>
          <a:lstStyle/>
          <a:p>
            <a:r>
              <a:rPr lang="en-GB"/>
              <a:t>Slide </a:t>
            </a:r>
            <a:fld id="{DE40C9FC-4879-4F20-9ECA-A574A90476B7}" type="slidenum">
              <a:rPr lang="en-GB" smtClean="0"/>
              <a:pPr/>
              <a:t>89</a:t>
            </a:fld>
            <a:endParaRPr lang="en-GB"/>
          </a:p>
        </p:txBody>
      </p:sp>
      <p:sp>
        <p:nvSpPr>
          <p:cNvPr id="5" name="Date Placeholder 4">
            <a:extLst>
              <a:ext uri="{FF2B5EF4-FFF2-40B4-BE49-F238E27FC236}">
                <a16:creationId xmlns:a16="http://schemas.microsoft.com/office/drawing/2014/main" id="{B808B362-1AE9-419E-A58B-64A42BE37F2D}"/>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34905653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800" b="1" dirty="0"/>
              <a:t>WG – Robert Stacey </a:t>
            </a:r>
            <a:r>
              <a:rPr lang="en-US" sz="1800" dirty="0"/>
              <a:t>– </a:t>
            </a:r>
            <a:r>
              <a:rPr lang="en-US" sz="1800" dirty="0">
                <a:hlinkClick r:id="rId3"/>
              </a:rPr>
              <a:t>robert.stacey@intel.com</a:t>
            </a:r>
            <a:r>
              <a:rPr lang="en-US" sz="1800" dirty="0"/>
              <a:t>, </a:t>
            </a:r>
            <a:r>
              <a:rPr lang="en-US" sz="1800" b="1" dirty="0"/>
              <a:t>Emily Qi </a:t>
            </a:r>
            <a:r>
              <a:rPr lang="en-US" sz="1800" dirty="0"/>
              <a:t>– </a:t>
            </a:r>
            <a:r>
              <a:rPr lang="en-US" sz="1800" b="0" dirty="0">
                <a:hlinkClick r:id="rId4"/>
              </a:rPr>
              <a:t>emily.h.qi@</a:t>
            </a:r>
            <a:r>
              <a:rPr lang="en-US" sz="1800" dirty="0">
                <a:hlinkClick r:id="rId4"/>
              </a:rPr>
              <a:t>gmail</a:t>
            </a:r>
            <a:r>
              <a:rPr lang="en-US" sz="1800" b="0" dirty="0">
                <a:hlinkClick r:id="rId4"/>
              </a:rPr>
              <a:t>.com</a:t>
            </a:r>
            <a:endParaRPr lang="en-US" sz="1800" b="1" dirty="0"/>
          </a:p>
          <a:p>
            <a:pPr marL="342900" lvl="1" indent="-342900">
              <a:buFontTx/>
              <a:buChar char="•"/>
            </a:pPr>
            <a:r>
              <a:rPr lang="en-US" sz="1800" b="1" dirty="0" err="1"/>
              <a:t>REVme</a:t>
            </a:r>
            <a:r>
              <a:rPr lang="en-US" sz="1800" b="1" dirty="0"/>
              <a:t> – Emily Qi </a:t>
            </a:r>
            <a:r>
              <a:rPr lang="en-US" sz="1800" dirty="0"/>
              <a:t>– </a:t>
            </a:r>
            <a:r>
              <a:rPr lang="en-US" sz="1800" dirty="0">
                <a:hlinkClick r:id="rId5"/>
              </a:rPr>
              <a:t>emily.h.qi@gmail.com</a:t>
            </a:r>
            <a:r>
              <a:rPr lang="en-US" sz="1800" dirty="0"/>
              <a:t>, </a:t>
            </a:r>
            <a:r>
              <a:rPr lang="en-US" sz="1800" b="1" dirty="0"/>
              <a:t>Edward Au </a:t>
            </a:r>
            <a:r>
              <a:rPr lang="en-US" sz="1800" dirty="0"/>
              <a:t>– </a:t>
            </a:r>
            <a:r>
              <a:rPr lang="en-US" sz="1800" u="sng" dirty="0">
                <a:hlinkClick r:id="rId6"/>
              </a:rPr>
              <a:t>edward.ks.au@gmail.com</a:t>
            </a:r>
            <a:endParaRPr lang="en-US" sz="1800" u="sng" dirty="0"/>
          </a:p>
          <a:p>
            <a:pPr marL="342900" lvl="1" indent="-342900">
              <a:buFontTx/>
              <a:buChar char="•"/>
            </a:pPr>
            <a:r>
              <a:rPr lang="en-US" sz="1800" b="1" dirty="0" err="1"/>
              <a:t>TGbh</a:t>
            </a:r>
            <a:r>
              <a:rPr lang="en-US" sz="1800" b="1" dirty="0"/>
              <a:t> – Carol Ansley </a:t>
            </a:r>
            <a:r>
              <a:rPr lang="en-US" sz="1800" dirty="0"/>
              <a:t>– </a:t>
            </a:r>
            <a:r>
              <a:rPr lang="en-US" sz="1800" dirty="0">
                <a:hlinkClick r:id="rId7"/>
              </a:rPr>
              <a:t>carol@ansley.com</a:t>
            </a:r>
            <a:endParaRPr lang="en-US" sz="1800" dirty="0"/>
          </a:p>
          <a:p>
            <a:pPr marL="342900" lvl="1" indent="-342900">
              <a:buFontTx/>
              <a:buChar char="•"/>
            </a:pPr>
            <a:r>
              <a:rPr lang="en-US" sz="1800" b="1" dirty="0" err="1"/>
              <a:t>TGbe</a:t>
            </a:r>
            <a:r>
              <a:rPr lang="en-US" sz="1800" b="1" dirty="0"/>
              <a:t> – Edward Au </a:t>
            </a:r>
            <a:r>
              <a:rPr lang="en-US" sz="1800" dirty="0"/>
              <a:t>– </a:t>
            </a:r>
            <a:r>
              <a:rPr lang="en-US" sz="1800" u="sng" dirty="0">
                <a:hlinkClick r:id="rId6"/>
              </a:rPr>
              <a:t>edward.ks.au@gmail.com</a:t>
            </a:r>
            <a:r>
              <a:rPr lang="en-US" sz="1800" u="sng" dirty="0"/>
              <a:t> </a:t>
            </a:r>
            <a:r>
              <a:rPr lang="en-US" sz="1800" dirty="0"/>
              <a:t> </a:t>
            </a:r>
          </a:p>
          <a:p>
            <a:pPr marL="342900" lvl="1" indent="-342900">
              <a:buFontTx/>
              <a:buChar char="•"/>
            </a:pPr>
            <a:r>
              <a:rPr lang="en-US" sz="1800" b="1" dirty="0" err="1"/>
              <a:t>TGbk</a:t>
            </a:r>
            <a:r>
              <a:rPr lang="en-US" sz="1800" b="1" dirty="0"/>
              <a:t> – Roy Want </a:t>
            </a:r>
            <a:r>
              <a:rPr lang="en-US" sz="1800" dirty="0">
                <a:hlinkClick r:id="rId8"/>
              </a:rPr>
              <a:t>RoyWant@google.com</a:t>
            </a:r>
            <a:endParaRPr lang="en-US" sz="1800" dirty="0"/>
          </a:p>
          <a:p>
            <a:pPr marL="342900" lvl="1" indent="-342900">
              <a:buFontTx/>
              <a:buChar char="•"/>
            </a:pPr>
            <a:r>
              <a:rPr lang="en-US" sz="1800" b="1" dirty="0" err="1"/>
              <a:t>TGbf</a:t>
            </a:r>
            <a:r>
              <a:rPr lang="en-US" sz="1800" b="1" dirty="0"/>
              <a:t> – Claudio da Silva </a:t>
            </a:r>
            <a:r>
              <a:rPr lang="en-US" sz="1800" dirty="0"/>
              <a:t>– </a:t>
            </a:r>
            <a:r>
              <a:rPr lang="pt-BR" sz="1800" dirty="0">
                <a:hlinkClick r:id="rId9"/>
              </a:rPr>
              <a:t>wifi.phy@gmail.com</a:t>
            </a:r>
            <a:endParaRPr lang="en-US" sz="1800" dirty="0"/>
          </a:p>
          <a:p>
            <a:pPr marL="342900" lvl="1" indent="-342900">
              <a:buFontTx/>
              <a:buChar char="•"/>
            </a:pPr>
            <a:r>
              <a:rPr lang="en-US" sz="1800" b="1" dirty="0" err="1"/>
              <a:t>TGbi</a:t>
            </a:r>
            <a:r>
              <a:rPr lang="en-US" sz="1800" b="1" dirty="0"/>
              <a:t> – Po-kai Huang </a:t>
            </a:r>
            <a:r>
              <a:rPr lang="en-US" sz="1800" dirty="0"/>
              <a:t>– </a:t>
            </a:r>
            <a:r>
              <a:rPr lang="en-US" sz="1800" dirty="0">
                <a:hlinkClick r:id="rId10"/>
              </a:rPr>
              <a:t>po-kai.huang@intel.com</a:t>
            </a:r>
            <a:r>
              <a:rPr lang="en-US" sz="1800" dirty="0"/>
              <a:t> </a:t>
            </a:r>
          </a:p>
          <a:p>
            <a:pPr marL="342900" lvl="1" indent="-342900">
              <a:buFontTx/>
              <a:buChar char="•"/>
            </a:pPr>
            <a:r>
              <a:rPr lang="en-US" sz="1800" b="1" dirty="0" err="1"/>
              <a:t>TGbn</a:t>
            </a:r>
            <a:r>
              <a:rPr lang="en-US" sz="1800" b="1" dirty="0"/>
              <a:t>- Ross Jian Yu </a:t>
            </a:r>
            <a:r>
              <a:rPr lang="fi-FI" sz="1800" dirty="0">
                <a:hlinkClick r:id="rId11"/>
              </a:rPr>
              <a:t>ross.yujian@huawei.com</a:t>
            </a:r>
            <a:endParaRPr lang="fi-FI" sz="1800" dirty="0"/>
          </a:p>
          <a:p>
            <a:pPr marL="342900" lvl="1" indent="-342900">
              <a:buFontTx/>
              <a:buChar char="•"/>
            </a:pPr>
            <a:r>
              <a:rPr lang="en-US" sz="1800" b="1" dirty="0" err="1"/>
              <a:t>TGbp</a:t>
            </a:r>
            <a:r>
              <a:rPr lang="en-US" sz="1800" b="1" dirty="0"/>
              <a:t> – Yinan Qi </a:t>
            </a:r>
            <a:r>
              <a:rPr lang="en-US" sz="1800" u="sng" dirty="0"/>
              <a:t>- </a:t>
            </a:r>
            <a:r>
              <a:rPr lang="en-US" sz="1800" u="sng" dirty="0">
                <a:solidFill>
                  <a:srgbClr val="467886"/>
                </a:solidFill>
                <a:ea typeface="SimSun" panose="02010600030101010101" pitchFamily="2" charset="-122"/>
                <a:hlinkClick r:id="rId12"/>
              </a:rPr>
              <a:t>v-qiyinan@oppo.com</a:t>
            </a:r>
            <a:endParaRPr lang="en-US" sz="1800" u="sng" dirty="0">
              <a:solidFill>
                <a:srgbClr val="467886"/>
              </a:solidFill>
              <a:ea typeface="SimSun" panose="02010600030101010101" pitchFamily="2" charset="-122"/>
            </a:endParaRPr>
          </a:p>
          <a:p>
            <a:pPr marL="342900" lvl="1" indent="-342900">
              <a:buFontTx/>
              <a:buChar char="•"/>
            </a:pPr>
            <a:r>
              <a:rPr lang="en-US" sz="1800" b="1" dirty="0" err="1">
                <a:solidFill>
                  <a:schemeClr val="tx1"/>
                </a:solidFill>
                <a:ea typeface="SimSun" panose="02010600030101010101" pitchFamily="2" charset="-122"/>
              </a:rPr>
              <a:t>TGbq</a:t>
            </a:r>
            <a:r>
              <a:rPr lang="en-US" sz="1800" b="1" dirty="0">
                <a:solidFill>
                  <a:schemeClr val="tx1"/>
                </a:solidFill>
                <a:ea typeface="SimSun" panose="02010600030101010101" pitchFamily="2" charset="-122"/>
              </a:rPr>
              <a:t> – Cheng Chen - </a:t>
            </a:r>
            <a:r>
              <a:rPr lang="de-DE" sz="1800" dirty="0">
                <a:solidFill>
                  <a:schemeClr val="tx1"/>
                </a:solidFill>
                <a:ea typeface="SimSun" panose="02010600030101010101" pitchFamily="2" charset="-122"/>
                <a:hlinkClick r:id="rId13"/>
              </a:rPr>
              <a:t>cheng.chen@intel.com</a:t>
            </a:r>
            <a:endParaRPr lang="en-US" sz="1800" dirty="0">
              <a:solidFill>
                <a:schemeClr val="tx1"/>
              </a:solidFill>
              <a:ea typeface="SimSun" panose="02010600030101010101" pitchFamily="2" charset="-122"/>
            </a:endParaRPr>
          </a:p>
          <a:p>
            <a:pPr marL="342900" lvl="1" indent="-342900">
              <a:buFontTx/>
              <a:buChar char="•"/>
            </a:pPr>
            <a:r>
              <a:rPr lang="en-US" sz="1800" b="1" dirty="0" err="1"/>
              <a:t>REVmf</a:t>
            </a:r>
            <a:r>
              <a:rPr lang="en-US" sz="1800" b="1" dirty="0"/>
              <a:t> - Po-kai Huang </a:t>
            </a:r>
            <a:r>
              <a:rPr lang="en-US" sz="1800" dirty="0"/>
              <a:t>– </a:t>
            </a:r>
            <a:r>
              <a:rPr lang="en-US" sz="1800" dirty="0">
                <a:hlinkClick r:id="rId10"/>
              </a:rPr>
              <a:t>po-kai.huang@intel.com</a:t>
            </a:r>
            <a:r>
              <a:rPr lang="en-US" sz="1800" dirty="0"/>
              <a:t>, </a:t>
            </a:r>
            <a:r>
              <a:rPr lang="en-US" sz="1800" b="1" dirty="0"/>
              <a:t>Edward Au </a:t>
            </a:r>
            <a:r>
              <a:rPr lang="en-US" sz="1800" dirty="0"/>
              <a:t>– </a:t>
            </a:r>
            <a:r>
              <a:rPr lang="en-US" sz="1800" b="0" u="sng" dirty="0">
                <a:hlinkClick r:id="rId6"/>
              </a:rPr>
              <a:t>edward.ks.au@</a:t>
            </a:r>
            <a:r>
              <a:rPr lang="en-US" sz="1800" u="sng" dirty="0">
                <a:hlinkClick r:id="rId6"/>
              </a:rPr>
              <a:t>gmail.com</a:t>
            </a:r>
            <a:endParaRPr lang="en-US" sz="1800" u="sng" dirty="0"/>
          </a:p>
          <a:p>
            <a:pPr lvl="1"/>
            <a:endParaRPr lang="en-US" sz="1600" dirty="0"/>
          </a:p>
          <a:p>
            <a:pPr lvl="1"/>
            <a:endParaRPr lang="en-US" sz="1600" dirty="0"/>
          </a:p>
        </p:txBody>
      </p:sp>
      <p:sp>
        <p:nvSpPr>
          <p:cNvPr id="3" name="Footer Placeholder 2">
            <a:extLst>
              <a:ext uri="{FF2B5EF4-FFF2-40B4-BE49-F238E27FC236}">
                <a16:creationId xmlns:a16="http://schemas.microsoft.com/office/drawing/2014/main" id="{57908ECA-1863-4489-9158-6E97BD37E7E9}"/>
              </a:ext>
            </a:extLst>
          </p:cNvPr>
          <p:cNvSpPr>
            <a:spLocks noGrp="1"/>
          </p:cNvSpPr>
          <p:nvPr>
            <p:ph type="ftr" idx="14"/>
          </p:nvPr>
        </p:nvSpPr>
        <p:spPr/>
        <p:txBody>
          <a:bodyPr/>
          <a:lstStyle/>
          <a:p>
            <a:r>
              <a:rPr lang="en-GB"/>
              <a:t>Emily Qi, Self</a:t>
            </a:r>
            <a:endParaRPr lang="en-GB" dirty="0"/>
          </a:p>
        </p:txBody>
      </p:sp>
      <p:sp>
        <p:nvSpPr>
          <p:cNvPr id="7" name="Slide Number Placeholder 6">
            <a:extLst>
              <a:ext uri="{FF2B5EF4-FFF2-40B4-BE49-F238E27FC236}">
                <a16:creationId xmlns:a16="http://schemas.microsoft.com/office/drawing/2014/main" id="{6D3BBDF1-3D24-4DBD-BA2E-F83EE39E56D9}"/>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9" name="Date Placeholder 8">
            <a:extLst>
              <a:ext uri="{FF2B5EF4-FFF2-40B4-BE49-F238E27FC236}">
                <a16:creationId xmlns:a16="http://schemas.microsoft.com/office/drawing/2014/main" id="{2CF2556B-CB42-44A8-A95C-FFD2455D69C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1306711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Monday PM</a:t>
            </a:r>
            <a:r>
              <a:rPr lang="tr-TR" b="0" dirty="0">
                <a:solidFill>
                  <a:schemeClr val="tx1"/>
                </a:solidFill>
                <a:latin typeface="+mj-lt"/>
              </a:rPr>
              <a:t>3</a:t>
            </a:r>
            <a:r>
              <a:rPr lang="en-US" b="0" dirty="0">
                <a:solidFill>
                  <a:schemeClr val="tx1"/>
                </a:solidFill>
                <a:latin typeface="+mj-lt"/>
              </a:rPr>
              <a:t> and Thursday PM3 (6:30 PM). </a:t>
            </a:r>
          </a:p>
          <a:p>
            <a:pPr marL="0">
              <a:buFont typeface="Arial" panose="020B0604020202020204" pitchFamily="34" charset="0"/>
              <a:buChar char="•"/>
            </a:pPr>
            <a:endParaRPr lang="en-US" b="0" i="0" dirty="0">
              <a:solidFill>
                <a:schemeClr val="tx1"/>
              </a:solidFill>
              <a:effectLst/>
              <a:latin typeface="+mj-lt"/>
            </a:endParaRPr>
          </a:p>
          <a:p>
            <a:pPr marL="0" indent="0"/>
            <a:br>
              <a:rPr lang="en-US" b="1" i="0" dirty="0">
                <a:solidFill>
                  <a:srgbClr val="006699"/>
                </a:solidFill>
                <a:effectLst/>
                <a:latin typeface="+mj-lt"/>
              </a:rPr>
            </a:br>
            <a:endParaRPr lang="en-US" dirty="0">
              <a:latin typeface="+mj-lt"/>
            </a:endParaRPr>
          </a:p>
        </p:txBody>
      </p:sp>
      <p:graphicFrame>
        <p:nvGraphicFramePr>
          <p:cNvPr id="7" name="Table 7">
            <a:extLst>
              <a:ext uri="{FF2B5EF4-FFF2-40B4-BE49-F238E27FC236}">
                <a16:creationId xmlns:a16="http://schemas.microsoft.com/office/drawing/2014/main" id="{33FD431F-2698-6EFD-037F-D426BCC76382}"/>
              </a:ext>
            </a:extLst>
          </p:cNvPr>
          <p:cNvGraphicFramePr>
            <a:graphicFrameLocks/>
          </p:cNvGraphicFramePr>
          <p:nvPr>
            <p:extLst>
              <p:ext uri="{D42A27DB-BD31-4B8C-83A1-F6EECF244321}">
                <p14:modId xmlns:p14="http://schemas.microsoft.com/office/powerpoint/2010/main" val="3683242308"/>
              </p:ext>
            </p:extLst>
          </p:nvPr>
        </p:nvGraphicFramePr>
        <p:xfrm>
          <a:off x="2180432" y="3648710"/>
          <a:ext cx="8288336" cy="237744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Tuncer </a:t>
                      </a:r>
                      <a:r>
                        <a:rPr lang="en-US" sz="2000" dirty="0" err="1">
                          <a:latin typeface="Calibri" panose="020F0502020204030204" pitchFamily="34" charset="0"/>
                          <a:cs typeface="Calibri" panose="020F0502020204030204" pitchFamily="34" charset="0"/>
                        </a:rPr>
                        <a:t>Baykas</a:t>
                      </a:r>
                      <a:r>
                        <a:rPr lang="en-US" sz="2000"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Self</a:t>
                      </a:r>
                      <a:r>
                        <a:rPr lang="en-US" sz="2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Steve </a:t>
                      </a:r>
                      <a:r>
                        <a:rPr lang="en-US" sz="2000" dirty="0" err="1">
                          <a:latin typeface="Calibri" panose="020F0502020204030204" pitchFamily="34" charset="0"/>
                          <a:cs typeface="Calibri" panose="020F0502020204030204" pitchFamily="34" charset="0"/>
                        </a:rPr>
                        <a:t>Shellhammer</a:t>
                      </a:r>
                      <a:r>
                        <a:rPr lang="en-US" sz="2000" dirty="0">
                          <a:latin typeface="Calibri" panose="020F0502020204030204" pitchFamily="34" charset="0"/>
                          <a:cs typeface="Calibri" panose="020F0502020204030204" pitchFamily="34" charset="0"/>
                        </a:rPr>
                        <a:t> (Qualcomm)</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Work Group Secretary</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err="1">
                          <a:latin typeface="Calibri" panose="020F0502020204030204" pitchFamily="34" charset="0"/>
                          <a:cs typeface="Calibri" panose="020F0502020204030204" pitchFamily="34" charset="0"/>
                        </a:rPr>
                        <a:t>Yukimasa</a:t>
                      </a:r>
                      <a:r>
                        <a:rPr lang="en-US" sz="2000" dirty="0">
                          <a:latin typeface="Calibri" panose="020F0502020204030204" pitchFamily="34" charset="0"/>
                          <a:cs typeface="Calibri" panose="020F0502020204030204" pitchFamily="34" charset="0"/>
                        </a:rPr>
                        <a:t> Nagai (Mitsubishi Electric)</a:t>
                      </a:r>
                    </a:p>
                  </a:txBody>
                  <a:tcPr/>
                </a:tc>
                <a:extLst>
                  <a:ext uri="{0D108BD9-81ED-4DB2-BD59-A6C34878D82A}">
                    <a16:rowId xmlns:a16="http://schemas.microsoft.com/office/drawing/2014/main" val="2408979462"/>
                  </a:ext>
                </a:extLst>
              </a:tr>
              <a:tr h="370840">
                <a:tc>
                  <a:txBody>
                    <a:bodyPr/>
                    <a:lstStyle/>
                    <a:p>
                      <a:r>
                        <a:rPr lang="en-US" sz="2000" dirty="0">
                          <a:latin typeface="Calibri" panose="020F0502020204030204" pitchFamily="34" charset="0"/>
                          <a:cs typeface="Calibri" panose="020F0502020204030204" pitchFamily="34" charset="0"/>
                        </a:rPr>
                        <a:t>Task Group 3a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26122403"/>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a:t>
                      </a:r>
                      <a:r>
                        <a:rPr lang="en-US" sz="2000" dirty="0" err="1">
                          <a:latin typeface="Calibri" panose="020F0502020204030204" pitchFamily="34" charset="0"/>
                          <a:cs typeface="Calibri" panose="020F0502020204030204" pitchFamily="34" charset="0"/>
                        </a:rPr>
                        <a:t>Baykas</a:t>
                      </a:r>
                      <a:r>
                        <a:rPr lang="en-US" sz="2000" dirty="0">
                          <a:latin typeface="Calibri" panose="020F0502020204030204" pitchFamily="34" charset="0"/>
                          <a:cs typeface="Calibri" panose="020F0502020204030204" pitchFamily="34" charset="0"/>
                        </a:rPr>
                        <a:t> (</a:t>
                      </a:r>
                      <a:r>
                        <a:rPr lang="tr-TR" sz="2000">
                          <a:latin typeface="Calibri" panose="020F0502020204030204" pitchFamily="34" charset="0"/>
                          <a:cs typeface="Calibri" panose="020F0502020204030204" pitchFamily="34" charset="0"/>
                        </a:rPr>
                        <a:t>Self</a:t>
                      </a:r>
                      <a:r>
                        <a:rPr lang="en-US" sz="2000">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69687732"/>
                  </a:ext>
                </a:extLst>
              </a:tr>
            </a:tbl>
          </a:graphicData>
        </a:graphic>
      </p:graphicFrame>
      <p:sp>
        <p:nvSpPr>
          <p:cNvPr id="3" name="Footer Placeholder 2">
            <a:extLst>
              <a:ext uri="{FF2B5EF4-FFF2-40B4-BE49-F238E27FC236}">
                <a16:creationId xmlns:a16="http://schemas.microsoft.com/office/drawing/2014/main" id="{AF2A034E-930B-44BB-B42C-2CCDB5005A73}"/>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AEA560EF-6571-4700-BCB3-CB75C20FA054}"/>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
        <p:nvSpPr>
          <p:cNvPr id="9" name="Date Placeholder 8">
            <a:extLst>
              <a:ext uri="{FF2B5EF4-FFF2-40B4-BE49-F238E27FC236}">
                <a16:creationId xmlns:a16="http://schemas.microsoft.com/office/drawing/2014/main" id="{A6D689E8-191E-4751-A1EC-55FB342A95AE}"/>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7786618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2"/>
            <a:ext cx="10454909" cy="1136227"/>
          </a:xfrm>
        </p:spPr>
        <p:txBody>
          <a:bodyPr/>
          <a:lstStyle/>
          <a:p>
            <a:r>
              <a:rPr lang="en-US" sz="3200" dirty="0"/>
              <a:t>Coexistence Assessment Document</a:t>
            </a:r>
            <a:r>
              <a:rPr lang="tr-TR" sz="3200" dirty="0"/>
              <a:t> </a:t>
            </a:r>
            <a:r>
              <a:rPr lang="tr-TR" sz="3200" dirty="0" err="1"/>
              <a:t>Letter</a:t>
            </a:r>
            <a:r>
              <a:rPr lang="tr-TR" sz="3200" dirty="0"/>
              <a:t> </a:t>
            </a:r>
            <a:r>
              <a:rPr lang="tr-TR" sz="3200" dirty="0" err="1"/>
              <a:t>Ballots</a:t>
            </a:r>
            <a:endParaRPr lang="en-US" sz="3200" dirty="0"/>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1295400" y="1977606"/>
            <a:ext cx="10744200" cy="3628928"/>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Aft>
                <a:spcPts val="0"/>
              </a:spcAft>
            </a:pPr>
            <a:r>
              <a:rPr lang="es-ES" kern="0">
                <a:solidFill>
                  <a:srgbClr val="222222"/>
                </a:solidFill>
                <a:highlight>
                  <a:srgbClr val="FFFFFF"/>
                </a:highlight>
                <a:latin typeface="+mj-lt"/>
              </a:rPr>
              <a:t>IEEE P802.15.4ab CAD</a:t>
            </a:r>
          </a:p>
          <a:p>
            <a:pPr>
              <a:spcAft>
                <a:spcPts val="0"/>
              </a:spcAft>
            </a:pPr>
            <a:r>
              <a:rPr lang="es-ES" kern="0">
                <a:solidFill>
                  <a:srgbClr val="222222"/>
                </a:solidFill>
                <a:highlight>
                  <a:srgbClr val="FFFFFF"/>
                </a:highlight>
                <a:latin typeface="+mj-lt"/>
              </a:rPr>
              <a:t>Y:23 N:20 A:1</a:t>
            </a:r>
          </a:p>
          <a:p>
            <a:pPr>
              <a:spcAft>
                <a:spcPts val="0"/>
              </a:spcAft>
            </a:pPr>
            <a:r>
              <a:rPr lang="es-ES" kern="0">
                <a:solidFill>
                  <a:srgbClr val="222222"/>
                </a:solidFill>
                <a:highlight>
                  <a:srgbClr val="FFFFFF"/>
                </a:highlight>
                <a:latin typeface="+mj-lt"/>
              </a:rPr>
              <a:t>LB failed</a:t>
            </a:r>
          </a:p>
          <a:p>
            <a:pPr>
              <a:spcAft>
                <a:spcPts val="0"/>
              </a:spcAft>
            </a:pPr>
            <a:endParaRPr lang="es-ES" kern="0">
              <a:solidFill>
                <a:srgbClr val="222222"/>
              </a:solidFill>
              <a:highlight>
                <a:srgbClr val="FFFFFF"/>
              </a:highlight>
              <a:latin typeface="+mj-lt"/>
            </a:endParaRPr>
          </a:p>
          <a:p>
            <a:pPr>
              <a:spcAft>
                <a:spcPts val="0"/>
              </a:spcAft>
            </a:pPr>
            <a:r>
              <a:rPr lang="es-ES" kern="0">
                <a:solidFill>
                  <a:srgbClr val="222222"/>
                </a:solidFill>
                <a:highlight>
                  <a:srgbClr val="FFFFFF"/>
                </a:highlight>
                <a:latin typeface="+mj-lt"/>
              </a:rPr>
              <a:t> IEEE P802.15.6ma  CAD</a:t>
            </a:r>
          </a:p>
          <a:p>
            <a:pPr>
              <a:spcAft>
                <a:spcPts val="0"/>
              </a:spcAft>
            </a:pPr>
            <a:r>
              <a:rPr lang="es-ES" kern="0">
                <a:solidFill>
                  <a:srgbClr val="222222"/>
                </a:solidFill>
                <a:highlight>
                  <a:srgbClr val="FFFFFF"/>
                </a:highlight>
                <a:latin typeface="+mj-lt"/>
              </a:rPr>
              <a:t>Y:21 N:4 A: 2</a:t>
            </a:r>
          </a:p>
          <a:p>
            <a:pPr>
              <a:spcAft>
                <a:spcPts val="0"/>
              </a:spcAft>
            </a:pPr>
            <a:r>
              <a:rPr lang="es-ES" kern="0">
                <a:solidFill>
                  <a:srgbClr val="222222"/>
                </a:solidFill>
                <a:highlight>
                  <a:srgbClr val="FFFFFF"/>
                </a:highlight>
                <a:latin typeface="+mj-lt"/>
              </a:rPr>
              <a:t>LB Passed</a:t>
            </a:r>
            <a:endParaRPr lang="es-ES" kern="0" dirty="0">
              <a:solidFill>
                <a:srgbClr val="222222"/>
              </a:solidFill>
              <a:highlight>
                <a:srgbClr val="FFFFFF"/>
              </a:highlight>
              <a:latin typeface="+mj-lt"/>
            </a:endParaRPr>
          </a:p>
        </p:txBody>
      </p:sp>
      <p:sp>
        <p:nvSpPr>
          <p:cNvPr id="2" name="Footer Placeholder 1">
            <a:extLst>
              <a:ext uri="{FF2B5EF4-FFF2-40B4-BE49-F238E27FC236}">
                <a16:creationId xmlns:a16="http://schemas.microsoft.com/office/drawing/2014/main" id="{7AB88BA3-A943-46C0-93F5-D7C6CC7E7ECA}"/>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2E2E3474-3728-40CE-BCAF-A3D1447CB1F9}"/>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9" name="Date Placeholder 8">
            <a:extLst>
              <a:ext uri="{FF2B5EF4-FFF2-40B4-BE49-F238E27FC236}">
                <a16:creationId xmlns:a16="http://schemas.microsoft.com/office/drawing/2014/main" id="{22CE6AF0-B769-4125-B13D-7B5ECA258F6E}"/>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7373235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A726-C346-1E44-CE24-5F94BCBFB508}"/>
              </a:ext>
            </a:extLst>
          </p:cNvPr>
          <p:cNvSpPr>
            <a:spLocks noGrp="1"/>
          </p:cNvSpPr>
          <p:nvPr>
            <p:ph type="title"/>
          </p:nvPr>
        </p:nvSpPr>
        <p:spPr/>
        <p:txBody>
          <a:bodyPr/>
          <a:lstStyle/>
          <a:p>
            <a:r>
              <a:rPr lang="en-US" dirty="0"/>
              <a:t>802.19.3a Task Group</a:t>
            </a:r>
          </a:p>
        </p:txBody>
      </p:sp>
      <p:sp>
        <p:nvSpPr>
          <p:cNvPr id="3" name="Content Placeholder 2">
            <a:extLst>
              <a:ext uri="{FF2B5EF4-FFF2-40B4-BE49-F238E27FC236}">
                <a16:creationId xmlns:a16="http://schemas.microsoft.com/office/drawing/2014/main" id="{DF95C1EA-954D-208B-E139-13379EABE68A}"/>
              </a:ext>
            </a:extLst>
          </p:cNvPr>
          <p:cNvSpPr>
            <a:spLocks noGrp="1"/>
          </p:cNvSpPr>
          <p:nvPr>
            <p:ph idx="1"/>
          </p:nvPr>
        </p:nvSpPr>
        <p:spPr>
          <a:xfrm>
            <a:off x="871543" y="1524000"/>
            <a:ext cx="10634657" cy="4113213"/>
          </a:xfrm>
        </p:spPr>
        <p:txBody>
          <a:bodyPr/>
          <a:lstStyle/>
          <a:p>
            <a:r>
              <a:rPr lang="en-US" sz="2250" b="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 </a:t>
            </a:r>
          </a:p>
          <a:p>
            <a:r>
              <a:rPr lang="en-US" sz="2250" b="0" dirty="0"/>
              <a:t>This amendment includes recommendations with respect to new devices, as well as compatibility with deployed legacy devices</a:t>
            </a:r>
          </a:p>
          <a:p>
            <a:endParaRPr lang="en-US" sz="2250" dirty="0"/>
          </a:p>
          <a:p>
            <a:r>
              <a:rPr lang="en-US" sz="2250" dirty="0"/>
              <a:t>	</a:t>
            </a:r>
            <a:r>
              <a:rPr lang="en-US" sz="2250" dirty="0">
                <a:solidFill>
                  <a:srgbClr val="FF0000"/>
                </a:solidFill>
              </a:rPr>
              <a:t>Plan of coexistence experiment between IEEE 802.15.4g and IEEE 802.11ah systems</a:t>
            </a:r>
            <a:r>
              <a:rPr lang="tr-TR" sz="2250" dirty="0">
                <a:solidFill>
                  <a:srgbClr val="FF0000"/>
                </a:solidFill>
              </a:rPr>
              <a:t>. IEEE 802.19-25-31r0</a:t>
            </a:r>
            <a:endParaRPr lang="en-US" sz="2250" dirty="0">
              <a:solidFill>
                <a:srgbClr val="FF0000"/>
              </a:solidFill>
            </a:endParaRPr>
          </a:p>
          <a:p>
            <a:endParaRPr lang="en-US" sz="2250" dirty="0"/>
          </a:p>
          <a:p>
            <a:endParaRPr lang="en-US" sz="2250" dirty="0"/>
          </a:p>
        </p:txBody>
      </p:sp>
      <p:sp>
        <p:nvSpPr>
          <p:cNvPr id="5" name="Footer Placeholder 4">
            <a:extLst>
              <a:ext uri="{FF2B5EF4-FFF2-40B4-BE49-F238E27FC236}">
                <a16:creationId xmlns:a16="http://schemas.microsoft.com/office/drawing/2014/main" id="{708386F8-C247-4555-93DB-2321D3CB8004}"/>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57C75938-40B6-428C-ABB5-AD903CC64519}"/>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9" name="Date Placeholder 8">
            <a:extLst>
              <a:ext uri="{FF2B5EF4-FFF2-40B4-BE49-F238E27FC236}">
                <a16:creationId xmlns:a16="http://schemas.microsoft.com/office/drawing/2014/main" id="{EC38DBAB-DD61-4BD2-83E1-A14EC24A170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8976644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3A509-5BE9-BB89-B87A-7B5EE26C5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6988B8-0348-CD0D-E75F-C7E11CF26196}"/>
              </a:ext>
            </a:extLst>
          </p:cNvPr>
          <p:cNvSpPr>
            <a:spLocks noGrp="1"/>
          </p:cNvSpPr>
          <p:nvPr>
            <p:ph type="title"/>
          </p:nvPr>
        </p:nvSpPr>
        <p:spPr/>
        <p:txBody>
          <a:bodyPr/>
          <a:lstStyle/>
          <a:p>
            <a:r>
              <a:rPr lang="en-US" dirty="0"/>
              <a:t>802.19.3a Task Group</a:t>
            </a:r>
          </a:p>
        </p:txBody>
      </p:sp>
      <p:sp>
        <p:nvSpPr>
          <p:cNvPr id="3" name="Content Placeholder 2">
            <a:extLst>
              <a:ext uri="{FF2B5EF4-FFF2-40B4-BE49-F238E27FC236}">
                <a16:creationId xmlns:a16="http://schemas.microsoft.com/office/drawing/2014/main" id="{B319908F-29D0-DCE0-5355-BD8A53929C9D}"/>
              </a:ext>
            </a:extLst>
          </p:cNvPr>
          <p:cNvSpPr>
            <a:spLocks noGrp="1"/>
          </p:cNvSpPr>
          <p:nvPr>
            <p:ph idx="1"/>
          </p:nvPr>
        </p:nvSpPr>
        <p:spPr>
          <a:xfrm>
            <a:off x="871543" y="1524000"/>
            <a:ext cx="10634657" cy="4113213"/>
          </a:xfrm>
        </p:spPr>
        <p:txBody>
          <a:bodyPr/>
          <a:lstStyle/>
          <a:p>
            <a:r>
              <a:rPr lang="en-US" sz="2250" b="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 </a:t>
            </a:r>
          </a:p>
          <a:p>
            <a:r>
              <a:rPr lang="en-US" sz="2250" b="0" dirty="0"/>
              <a:t>This amendment includes recommendations with respect to new devices, as well as compatibility with deployed legacy devices</a:t>
            </a:r>
          </a:p>
          <a:p>
            <a:endParaRPr lang="en-US" sz="2250" dirty="0"/>
          </a:p>
          <a:p>
            <a:r>
              <a:rPr lang="en-US" sz="2250" dirty="0"/>
              <a:t>	</a:t>
            </a:r>
            <a:r>
              <a:rPr lang="en-US" sz="2250" dirty="0">
                <a:solidFill>
                  <a:srgbClr val="FF0000"/>
                </a:solidFill>
              </a:rPr>
              <a:t>Plan of coexistence experiment between IEEE 802.15.4g and IEEE 802.11ah systems</a:t>
            </a:r>
            <a:r>
              <a:rPr lang="tr-TR" sz="2250" dirty="0">
                <a:solidFill>
                  <a:srgbClr val="FF0000"/>
                </a:solidFill>
              </a:rPr>
              <a:t>. IEEE 802.19-25-31r0</a:t>
            </a:r>
            <a:endParaRPr lang="en-US" sz="2250" dirty="0">
              <a:solidFill>
                <a:srgbClr val="FF0000"/>
              </a:solidFill>
            </a:endParaRPr>
          </a:p>
          <a:p>
            <a:endParaRPr lang="en-US" sz="2250" dirty="0"/>
          </a:p>
          <a:p>
            <a:endParaRPr lang="en-US" sz="2250" dirty="0"/>
          </a:p>
        </p:txBody>
      </p:sp>
      <p:sp>
        <p:nvSpPr>
          <p:cNvPr id="5" name="Footer Placeholder 4">
            <a:extLst>
              <a:ext uri="{FF2B5EF4-FFF2-40B4-BE49-F238E27FC236}">
                <a16:creationId xmlns:a16="http://schemas.microsoft.com/office/drawing/2014/main" id="{F8E75B19-B360-42BA-AE47-0F60372EE17D}"/>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06E89B76-95A9-4F54-B503-7B10E59EBBFC}"/>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9" name="Date Placeholder 8">
            <a:extLst>
              <a:ext uri="{FF2B5EF4-FFF2-40B4-BE49-F238E27FC236}">
                <a16:creationId xmlns:a16="http://schemas.microsoft.com/office/drawing/2014/main" id="{D0757453-F9D7-4AE9-B3C7-1434983F6780}"/>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2917735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95010-F578-DFDA-0CCD-1D9223B68121}"/>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5CC2C55C-1643-9FC9-4F69-D4BFC4511D6D}"/>
              </a:ext>
            </a:extLst>
          </p:cNvPr>
          <p:cNvSpPr>
            <a:spLocks noGrp="1"/>
          </p:cNvSpPr>
          <p:nvPr>
            <p:ph type="title"/>
          </p:nvPr>
        </p:nvSpPr>
        <p:spPr>
          <a:xfrm>
            <a:off x="743373" y="533400"/>
            <a:ext cx="10363200" cy="1143000"/>
          </a:xfrm>
        </p:spPr>
        <p:txBody>
          <a:bodyPr/>
          <a:lstStyle/>
          <a:p>
            <a:r>
              <a:rPr lang="en-US" dirty="0"/>
              <a:t>IEEE SA Standards Awards Nominations</a:t>
            </a:r>
          </a:p>
        </p:txBody>
      </p:sp>
      <p:sp>
        <p:nvSpPr>
          <p:cNvPr id="12" name="TextBox 6">
            <a:extLst>
              <a:ext uri="{FF2B5EF4-FFF2-40B4-BE49-F238E27FC236}">
                <a16:creationId xmlns:a16="http://schemas.microsoft.com/office/drawing/2014/main" id="{8ECB5694-AEC7-689F-4898-98B1512B4B1E}"/>
              </a:ext>
            </a:extLst>
          </p:cNvPr>
          <p:cNvSpPr txBox="1"/>
          <p:nvPr/>
        </p:nvSpPr>
        <p:spPr>
          <a:xfrm>
            <a:off x="1297540" y="1511606"/>
            <a:ext cx="8285033" cy="2825325"/>
          </a:xfrm>
          <a:prstGeom prst="rect">
            <a:avLst/>
          </a:prstGeom>
          <a:noFill/>
        </p:spPr>
        <p:txBody>
          <a:bodyPr wrap="square">
            <a:spAutoFit/>
          </a:bodyPr>
          <a:lstStyle/>
          <a:p>
            <a:r>
              <a:rPr lang="en-US" dirty="0">
                <a:solidFill>
                  <a:schemeClr val="accent2"/>
                </a:solidFill>
              </a:rPr>
              <a:t>Submit your nominations of deserving honorees today</a:t>
            </a:r>
          </a:p>
          <a:p>
            <a:r>
              <a:rPr lang="en-US" dirty="0">
                <a:solidFill>
                  <a:schemeClr val="accent2"/>
                </a:solidFill>
                <a:hlinkClick r:id="rId2">
                  <a:extLst>
                    <a:ext uri="{A12FA001-AC4F-418D-AE19-62706E023703}">
                      <ahyp:hlinkClr xmlns:ahyp="http://schemas.microsoft.com/office/drawing/2018/hyperlinkcolor" val="tx"/>
                    </a:ext>
                  </a:extLst>
                </a:hlinkClick>
              </a:rPr>
              <a:t>https://standards.ieee.org/about/awards/nominate/</a:t>
            </a:r>
            <a:endParaRPr lang="en-US" dirty="0">
              <a:solidFill>
                <a:schemeClr val="accent2"/>
              </a:solidFill>
            </a:endParaRPr>
          </a:p>
          <a:p>
            <a:endParaRPr lang="en-US" dirty="0"/>
          </a:p>
          <a:p>
            <a:r>
              <a:rPr lang="en-US" b="1" i="0" dirty="0">
                <a:solidFill>
                  <a:srgbClr val="000000"/>
                </a:solidFill>
                <a:effectLst/>
                <a:latin typeface="Open Sans" panose="020B0606030504020204" pitchFamily="34" charset="0"/>
              </a:rPr>
              <a:t>The nomination period is now open and will run until 31 July 2025.</a:t>
            </a:r>
            <a:endParaRPr lang="en-US" dirty="0"/>
          </a:p>
          <a:p>
            <a:endParaRPr lang="en-US" dirty="0"/>
          </a:p>
          <a:p>
            <a:endParaRPr lang="en-US" dirty="0"/>
          </a:p>
        </p:txBody>
      </p:sp>
      <p:graphicFrame>
        <p:nvGraphicFramePr>
          <p:cNvPr id="13" name="Table 7">
            <a:extLst>
              <a:ext uri="{FF2B5EF4-FFF2-40B4-BE49-F238E27FC236}">
                <a16:creationId xmlns:a16="http://schemas.microsoft.com/office/drawing/2014/main" id="{C75077E0-C6F5-891E-7FA8-4DA2766259D1}"/>
              </a:ext>
            </a:extLst>
          </p:cNvPr>
          <p:cNvGraphicFramePr>
            <a:graphicFrameLocks noGrp="1"/>
          </p:cNvGraphicFramePr>
          <p:nvPr>
            <p:extLst>
              <p:ext uri="{D42A27DB-BD31-4B8C-83A1-F6EECF244321}">
                <p14:modId xmlns:p14="http://schemas.microsoft.com/office/powerpoint/2010/main" val="3176080714"/>
              </p:ext>
            </p:extLst>
          </p:nvPr>
        </p:nvGraphicFramePr>
        <p:xfrm>
          <a:off x="1161602" y="3537373"/>
          <a:ext cx="9526742" cy="2784973"/>
        </p:xfrm>
        <a:graphic>
          <a:graphicData uri="http://schemas.openxmlformats.org/drawingml/2006/table">
            <a:tbl>
              <a:tblPr/>
              <a:tblGrid>
                <a:gridCol w="9526742">
                  <a:extLst>
                    <a:ext uri="{9D8B030D-6E8A-4147-A177-3AD203B41FA5}">
                      <a16:colId xmlns:a16="http://schemas.microsoft.com/office/drawing/2014/main" val="759038452"/>
                    </a:ext>
                  </a:extLst>
                </a:gridCol>
              </a:tblGrid>
              <a:tr h="228271">
                <a:tc>
                  <a:txBody>
                    <a:bodyPr/>
                    <a:lstStyle/>
                    <a:p>
                      <a:pPr algn="l"/>
                      <a:endParaRPr lang="en-US" sz="1600" b="1" dirty="0">
                        <a:solidFill>
                          <a:schemeClr val="accent2"/>
                        </a:solidFill>
                        <a:effectLst/>
                        <a:latin typeface="+mj-lt"/>
                      </a:endParaRPr>
                    </a:p>
                  </a:txBody>
                  <a:tcPr marL="158522" marR="158522" marT="0" marB="0">
                    <a:lnL>
                      <a:noFill/>
                    </a:lnL>
                    <a:lnR>
                      <a:noFill/>
                    </a:lnR>
                    <a:lnT>
                      <a:noFill/>
                    </a:lnT>
                    <a:lnB>
                      <a:noFill/>
                    </a:lnB>
                    <a:noFill/>
                  </a:tcPr>
                </a:tc>
                <a:extLst>
                  <a:ext uri="{0D108BD9-81ED-4DB2-BD59-A6C34878D82A}">
                    <a16:rowId xmlns:a16="http://schemas.microsoft.com/office/drawing/2014/main" val="3460062836"/>
                  </a:ext>
                </a:extLst>
              </a:tr>
              <a:tr h="221719">
                <a:tc>
                  <a:txBody>
                    <a:bodyPr/>
                    <a:lstStyle/>
                    <a:p>
                      <a:pPr>
                        <a:lnSpc>
                          <a:spcPts val="2250"/>
                        </a:lnSpc>
                      </a:pPr>
                      <a:endParaRPr lang="en-US" sz="1600" dirty="0">
                        <a:solidFill>
                          <a:schemeClr val="accent2"/>
                        </a:solidFill>
                        <a:effectLst/>
                        <a:latin typeface="+mj-lt"/>
                      </a:endParaRPr>
                    </a:p>
                  </a:txBody>
                  <a:tcPr marL="0" marR="0" marT="0" marB="0">
                    <a:lnL>
                      <a:noFill/>
                    </a:lnL>
                    <a:lnR>
                      <a:noFill/>
                    </a:lnR>
                    <a:lnT>
                      <a:noFill/>
                    </a:lnT>
                    <a:lnB>
                      <a:noFill/>
                    </a:lnB>
                    <a:noFill/>
                  </a:tcPr>
                </a:tc>
                <a:extLst>
                  <a:ext uri="{0D108BD9-81ED-4DB2-BD59-A6C34878D82A}">
                    <a16:rowId xmlns:a16="http://schemas.microsoft.com/office/drawing/2014/main" val="1047586299"/>
                  </a:ext>
                </a:extLst>
              </a:tr>
              <a:tr h="2282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u="none" strike="noStrike" kern="1200" dirty="0">
                          <a:solidFill>
                            <a:schemeClr val="accent2"/>
                          </a:solidFill>
                          <a:effectLst/>
                          <a:latin typeface="+mn-lt"/>
                          <a:ea typeface="+mn-ea"/>
                          <a:cs typeface="+mn-cs"/>
                          <a:hlinkClick r:id="rId3">
                            <a:extLst>
                              <a:ext uri="{A12FA001-AC4F-418D-AE19-62706E023703}">
                                <ahyp:hlinkClr xmlns:ahyp="http://schemas.microsoft.com/office/drawing/2018/hyperlinkcolor" val="tx"/>
                              </a:ext>
                            </a:extLst>
                          </a:hlinkClick>
                        </a:rPr>
                        <a:t>IEEE SA CONFORMITY ASSESSMENT AWARD</a:t>
                      </a:r>
                      <a:endParaRPr lang="en-US" sz="1600" b="1" kern="1200" dirty="0">
                        <a:solidFill>
                          <a:schemeClr val="accent2"/>
                        </a:solidFill>
                        <a:effectLst/>
                        <a:latin typeface="+mn-lt"/>
                        <a:ea typeface="+mn-ea"/>
                        <a:cs typeface="+mn-cs"/>
                      </a:endParaRPr>
                    </a:p>
                    <a:p>
                      <a:pPr algn="l"/>
                      <a:r>
                        <a:rPr lang="en-US" sz="1600" b="1" u="none" strike="noStrike" dirty="0">
                          <a:solidFill>
                            <a:schemeClr val="accent2"/>
                          </a:solidFill>
                          <a:effectLst/>
                          <a:latin typeface="+mj-lt"/>
                          <a:hlinkClick r:id="rId4">
                            <a:extLst>
                              <a:ext uri="{A12FA001-AC4F-418D-AE19-62706E023703}">
                                <ahyp:hlinkClr xmlns:ahyp="http://schemas.microsoft.com/office/drawing/2018/hyperlinkcolor" val="tx"/>
                              </a:ext>
                            </a:extLst>
                          </a:hlinkClick>
                        </a:rPr>
                        <a:t>IEEE SA CORPORATE AWARD</a:t>
                      </a:r>
                      <a:endParaRPr lang="en-US" sz="1600" b="1" dirty="0">
                        <a:solidFill>
                          <a:schemeClr val="accent2"/>
                        </a:solidFill>
                        <a:effectLst/>
                        <a:latin typeface="+mj-lt"/>
                      </a:endParaRPr>
                    </a:p>
                  </a:txBody>
                  <a:tcPr marL="158522" marR="158522" marT="0" marB="0">
                    <a:lnL>
                      <a:noFill/>
                    </a:lnL>
                    <a:lnR>
                      <a:noFill/>
                    </a:lnR>
                    <a:lnT>
                      <a:noFill/>
                    </a:lnT>
                    <a:lnB>
                      <a:noFill/>
                    </a:lnB>
                    <a:noFill/>
                  </a:tcPr>
                </a:tc>
                <a:extLst>
                  <a:ext uri="{0D108BD9-81ED-4DB2-BD59-A6C34878D82A}">
                    <a16:rowId xmlns:a16="http://schemas.microsoft.com/office/drawing/2014/main" val="311288507"/>
                  </a:ext>
                </a:extLst>
              </a:tr>
              <a:tr h="228271">
                <a:tc>
                  <a:txBody>
                    <a:bodyPr/>
                    <a:lstStyle/>
                    <a:p>
                      <a:pPr algn="l"/>
                      <a:r>
                        <a:rPr lang="en-US" sz="1600" b="1" u="none" strike="noStrike" dirty="0">
                          <a:solidFill>
                            <a:schemeClr val="accent2"/>
                          </a:solidFill>
                          <a:effectLst/>
                          <a:latin typeface="+mj-lt"/>
                          <a:hlinkClick r:id="rId5">
                            <a:extLst>
                              <a:ext uri="{A12FA001-AC4F-418D-AE19-62706E023703}">
                                <ahyp:hlinkClr xmlns:ahyp="http://schemas.microsoft.com/office/drawing/2018/hyperlinkcolor" val="tx"/>
                              </a:ext>
                            </a:extLst>
                          </a:hlinkClick>
                        </a:rPr>
                        <a:t>IEEE SA STANDARDS BOARD DISTINGUISHED SERVICE AWARD</a:t>
                      </a:r>
                      <a:endParaRPr lang="en-US" sz="1600" b="1" dirty="0">
                        <a:solidFill>
                          <a:schemeClr val="accent2"/>
                        </a:solidFill>
                        <a:effectLst/>
                        <a:latin typeface="+mj-lt"/>
                      </a:endParaRPr>
                    </a:p>
                  </a:txBody>
                  <a:tcPr marL="158522" marR="158522" marT="0" marB="0">
                    <a:lnL>
                      <a:noFill/>
                    </a:lnL>
                    <a:lnR>
                      <a:noFill/>
                    </a:lnR>
                    <a:lnT>
                      <a:noFill/>
                    </a:lnT>
                    <a:lnB>
                      <a:noFill/>
                    </a:lnB>
                    <a:noFill/>
                  </a:tcPr>
                </a:tc>
                <a:extLst>
                  <a:ext uri="{0D108BD9-81ED-4DB2-BD59-A6C34878D82A}">
                    <a16:rowId xmlns:a16="http://schemas.microsoft.com/office/drawing/2014/main" val="3468194968"/>
                  </a:ext>
                </a:extLst>
              </a:tr>
              <a:tr h="228271">
                <a:tc>
                  <a:txBody>
                    <a:bodyPr/>
                    <a:lstStyle/>
                    <a:p>
                      <a:pPr algn="l"/>
                      <a:r>
                        <a:rPr lang="en-US" sz="1600" b="1" u="none" strike="noStrike" dirty="0">
                          <a:solidFill>
                            <a:schemeClr val="accent2"/>
                          </a:solidFill>
                          <a:effectLst/>
                          <a:latin typeface="+mj-lt"/>
                          <a:hlinkClick r:id="rId6">
                            <a:extLst>
                              <a:ext uri="{A12FA001-AC4F-418D-AE19-62706E023703}">
                                <ahyp:hlinkClr xmlns:ahyp="http://schemas.microsoft.com/office/drawing/2018/hyperlinkcolor" val="tx"/>
                              </a:ext>
                            </a:extLst>
                          </a:hlinkClick>
                        </a:rPr>
                        <a:t>IEEE SA LIFETIME ACHIEVEMENT AWARD</a:t>
                      </a:r>
                      <a:endParaRPr lang="en-US" sz="1600" b="1" dirty="0">
                        <a:solidFill>
                          <a:schemeClr val="accent2"/>
                        </a:solidFill>
                        <a:effectLst/>
                        <a:latin typeface="+mj-lt"/>
                      </a:endParaRPr>
                    </a:p>
                  </a:txBody>
                  <a:tcPr marL="158522" marR="158522" marT="0" marB="0">
                    <a:lnL>
                      <a:noFill/>
                    </a:lnL>
                    <a:lnR>
                      <a:noFill/>
                    </a:lnR>
                    <a:lnT>
                      <a:noFill/>
                    </a:lnT>
                    <a:lnB>
                      <a:noFill/>
                    </a:lnB>
                    <a:noFill/>
                  </a:tcPr>
                </a:tc>
                <a:extLst>
                  <a:ext uri="{0D108BD9-81ED-4DB2-BD59-A6C34878D82A}">
                    <a16:rowId xmlns:a16="http://schemas.microsoft.com/office/drawing/2014/main" val="2328424279"/>
                  </a:ext>
                </a:extLst>
              </a:tr>
              <a:tr h="228271">
                <a:tc>
                  <a:txBody>
                    <a:bodyPr/>
                    <a:lstStyle/>
                    <a:p>
                      <a:pPr algn="l"/>
                      <a:r>
                        <a:rPr lang="en-US" sz="1600" b="1" u="none" strike="noStrike" dirty="0">
                          <a:solidFill>
                            <a:schemeClr val="accent2"/>
                          </a:solidFill>
                          <a:effectLst/>
                          <a:latin typeface="+mj-lt"/>
                          <a:hlinkClick r:id="rId7">
                            <a:extLst>
                              <a:ext uri="{A12FA001-AC4F-418D-AE19-62706E023703}">
                                <ahyp:hlinkClr xmlns:ahyp="http://schemas.microsoft.com/office/drawing/2018/hyperlinkcolor" val="tx"/>
                              </a:ext>
                            </a:extLst>
                          </a:hlinkClick>
                        </a:rPr>
                        <a:t>IEEE SA INTERNATIONAL AWARD</a:t>
                      </a:r>
                      <a:endParaRPr lang="en-US" sz="1600" b="1" u="none" strike="noStrike" dirty="0">
                        <a:solidFill>
                          <a:schemeClr val="accent2"/>
                        </a:solidFill>
                        <a:effectLst/>
                        <a:latin typeface="+mj-lt"/>
                      </a:endParaRPr>
                    </a:p>
                    <a:p>
                      <a:pPr algn="l"/>
                      <a:r>
                        <a:rPr lang="en-US" sz="1600" b="1" i="0" u="none" strike="noStrike" kern="1200" dirty="0">
                          <a:solidFill>
                            <a:schemeClr val="accent2"/>
                          </a:solidFill>
                          <a:effectLst/>
                          <a:latin typeface="+mj-lt"/>
                          <a:ea typeface="+mn-ea"/>
                          <a:cs typeface="+mn-cs"/>
                          <a:hlinkClick r:id="rId8">
                            <a:extLst>
                              <a:ext uri="{A12FA001-AC4F-418D-AE19-62706E023703}">
                                <ahyp:hlinkClr xmlns:ahyp="http://schemas.microsoft.com/office/drawing/2018/hyperlinkcolor" val="tx"/>
                              </a:ext>
                            </a:extLst>
                          </a:hlinkClick>
                        </a:rPr>
                        <a:t>IEEE SA STANDARDS COMMITTEE AWARD FOR OUTSTANDING CONTRIBUTION TO ENTITY STANDARDS</a:t>
                      </a:r>
                      <a:endParaRPr lang="en-US" sz="1600" b="1" i="0" u="none" strike="noStrike" kern="1200" dirty="0">
                        <a:solidFill>
                          <a:schemeClr val="accent2"/>
                        </a:solidFill>
                        <a:effectLst/>
                        <a:latin typeface="+mj-lt"/>
                        <a:ea typeface="+mn-ea"/>
                        <a:cs typeface="+mn-cs"/>
                      </a:endParaRPr>
                    </a:p>
                    <a:p>
                      <a:pPr algn="l"/>
                      <a:r>
                        <a:rPr lang="en-US" sz="1600" b="1" i="0" u="none" strike="noStrike" kern="1200" dirty="0">
                          <a:solidFill>
                            <a:schemeClr val="accent2"/>
                          </a:solidFill>
                          <a:effectLst/>
                          <a:latin typeface="+mj-lt"/>
                          <a:ea typeface="+mn-ea"/>
                          <a:cs typeface="+mn-cs"/>
                          <a:hlinkClick r:id="rId9">
                            <a:extLst>
                              <a:ext uri="{A12FA001-AC4F-418D-AE19-62706E023703}">
                                <ahyp:hlinkClr xmlns:ahyp="http://schemas.microsoft.com/office/drawing/2018/hyperlinkcolor" val="tx"/>
                              </a:ext>
                            </a:extLst>
                          </a:hlinkClick>
                        </a:rPr>
                        <a:t>IEEE SA STANDARDS MEDALLION</a:t>
                      </a:r>
                      <a:endParaRPr lang="en-US" sz="1600" b="1" dirty="0">
                        <a:solidFill>
                          <a:schemeClr val="accent2"/>
                        </a:solidFill>
                        <a:effectLst/>
                        <a:latin typeface="+mj-lt"/>
                      </a:endParaRPr>
                    </a:p>
                  </a:txBody>
                  <a:tcPr marL="158522" marR="158522" marT="0" marB="0">
                    <a:lnL>
                      <a:noFill/>
                    </a:lnL>
                    <a:lnR>
                      <a:noFill/>
                    </a:lnR>
                    <a:lnT>
                      <a:noFill/>
                    </a:lnT>
                    <a:lnB>
                      <a:noFill/>
                    </a:lnB>
                    <a:noFill/>
                  </a:tcPr>
                </a:tc>
                <a:extLst>
                  <a:ext uri="{0D108BD9-81ED-4DB2-BD59-A6C34878D82A}">
                    <a16:rowId xmlns:a16="http://schemas.microsoft.com/office/drawing/2014/main" val="1434345047"/>
                  </a:ext>
                </a:extLst>
              </a:tr>
              <a:tr h="228271">
                <a:tc>
                  <a:txBody>
                    <a:bodyPr/>
                    <a:lstStyle/>
                    <a:p>
                      <a:pPr algn="l"/>
                      <a:endParaRPr lang="en-US" sz="1500" dirty="0">
                        <a:effectLst/>
                      </a:endParaRPr>
                    </a:p>
                  </a:txBody>
                  <a:tcPr marL="158522" marR="158522" marT="31704" marB="63409">
                    <a:lnL>
                      <a:noFill/>
                    </a:lnL>
                    <a:lnR>
                      <a:noFill/>
                    </a:lnR>
                    <a:lnT>
                      <a:noFill/>
                    </a:lnT>
                    <a:lnB>
                      <a:noFill/>
                    </a:lnB>
                    <a:noFill/>
                  </a:tcPr>
                </a:tc>
                <a:extLst>
                  <a:ext uri="{0D108BD9-81ED-4DB2-BD59-A6C34878D82A}">
                    <a16:rowId xmlns:a16="http://schemas.microsoft.com/office/drawing/2014/main" val="1073658667"/>
                  </a:ext>
                </a:extLst>
              </a:tr>
            </a:tbl>
          </a:graphicData>
        </a:graphic>
      </p:graphicFrame>
      <p:sp>
        <p:nvSpPr>
          <p:cNvPr id="2" name="Footer Placeholder 1">
            <a:extLst>
              <a:ext uri="{FF2B5EF4-FFF2-40B4-BE49-F238E27FC236}">
                <a16:creationId xmlns:a16="http://schemas.microsoft.com/office/drawing/2014/main" id="{2B586B77-F675-4B46-8984-19AA94482CFC}"/>
              </a:ext>
            </a:extLst>
          </p:cNvPr>
          <p:cNvSpPr>
            <a:spLocks noGrp="1"/>
          </p:cNvSpPr>
          <p:nvPr>
            <p:ph type="ftr" idx="14"/>
          </p:nvPr>
        </p:nvSpPr>
        <p:spPr/>
        <p:txBody>
          <a:bodyPr/>
          <a:lstStyle/>
          <a:p>
            <a:r>
              <a:rPr lang="en-GB"/>
              <a:t>Tuncer Baykas, Ofinno</a:t>
            </a:r>
            <a:endParaRPr lang="en-GB" dirty="0"/>
          </a:p>
        </p:txBody>
      </p:sp>
      <p:sp>
        <p:nvSpPr>
          <p:cNvPr id="3" name="Slide Number Placeholder 2">
            <a:extLst>
              <a:ext uri="{FF2B5EF4-FFF2-40B4-BE49-F238E27FC236}">
                <a16:creationId xmlns:a16="http://schemas.microsoft.com/office/drawing/2014/main" id="{6344E224-9BBA-49FE-89F5-8FDA502C38B2}"/>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5" name="Date Placeholder 4">
            <a:extLst>
              <a:ext uri="{FF2B5EF4-FFF2-40B4-BE49-F238E27FC236}">
                <a16:creationId xmlns:a16="http://schemas.microsoft.com/office/drawing/2014/main" id="{833ACF05-F573-44BD-B090-E09082E32000}"/>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5306114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BADC5-6739-EEAC-F0D8-3FF4060935A6}"/>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D242F3D1-4132-E54C-7D62-1C9C63482EC0}"/>
              </a:ext>
            </a:extLst>
          </p:cNvPr>
          <p:cNvSpPr>
            <a:spLocks noGrp="1"/>
          </p:cNvSpPr>
          <p:nvPr>
            <p:ph type="title"/>
          </p:nvPr>
        </p:nvSpPr>
        <p:spPr>
          <a:xfrm>
            <a:off x="743373" y="533400"/>
            <a:ext cx="10363200" cy="1143000"/>
          </a:xfrm>
        </p:spPr>
        <p:txBody>
          <a:bodyPr/>
          <a:lstStyle/>
          <a:p>
            <a:r>
              <a:rPr lang="en-US" dirty="0"/>
              <a:t>IEEE </a:t>
            </a:r>
            <a:r>
              <a:rPr lang="tr-TR" dirty="0" err="1"/>
              <a:t>Elections</a:t>
            </a:r>
            <a:endParaRPr lang="en-US" dirty="0"/>
          </a:p>
        </p:txBody>
      </p:sp>
      <p:sp>
        <p:nvSpPr>
          <p:cNvPr id="12" name="TextBox 6">
            <a:extLst>
              <a:ext uri="{FF2B5EF4-FFF2-40B4-BE49-F238E27FC236}">
                <a16:creationId xmlns:a16="http://schemas.microsoft.com/office/drawing/2014/main" id="{0CF85113-0B47-91A7-E7FF-99874E2594F0}"/>
              </a:ext>
            </a:extLst>
          </p:cNvPr>
          <p:cNvSpPr txBox="1"/>
          <p:nvPr/>
        </p:nvSpPr>
        <p:spPr>
          <a:xfrm>
            <a:off x="686872" y="1496555"/>
            <a:ext cx="9980060" cy="4457631"/>
          </a:xfrm>
          <a:prstGeom prst="rect">
            <a:avLst/>
          </a:prstGeom>
          <a:noFill/>
        </p:spPr>
        <p:txBody>
          <a:bodyPr wrap="square">
            <a:spAutoFit/>
          </a:bodyPr>
          <a:lstStyle/>
          <a:p>
            <a:r>
              <a:rPr lang="en-US" b="0" i="0" dirty="0">
                <a:solidFill>
                  <a:srgbClr val="000000"/>
                </a:solidFill>
                <a:effectLst/>
                <a:latin typeface="+mj-lt"/>
              </a:rPr>
              <a:t>The IEEE Annual Election balloting starts on 15 August 2025 and ends at 12:00 noon ET (17:00 UTC-4) on 1 October 2025</a:t>
            </a:r>
            <a:endParaRPr lang="tr-TR" b="0" i="0" dirty="0">
              <a:solidFill>
                <a:srgbClr val="000000"/>
              </a:solidFill>
              <a:effectLst/>
              <a:latin typeface="+mj-lt"/>
            </a:endParaRPr>
          </a:p>
          <a:p>
            <a:endParaRPr lang="tr-TR" dirty="0">
              <a:solidFill>
                <a:schemeClr val="accent2"/>
              </a:solidFill>
              <a:latin typeface="+mj-lt"/>
            </a:endParaRPr>
          </a:p>
          <a:p>
            <a:r>
              <a:rPr lang="en-US" dirty="0">
                <a:solidFill>
                  <a:schemeClr val="accent2"/>
                </a:solidFill>
                <a:latin typeface="+mj-lt"/>
              </a:rPr>
              <a:t>https://www.ieee.org/about/corporate/election/candidates.html</a:t>
            </a:r>
            <a:r>
              <a:rPr lang="en-US" b="1" i="0" dirty="0">
                <a:solidFill>
                  <a:srgbClr val="000000"/>
                </a:solidFill>
                <a:effectLst/>
                <a:latin typeface="+mj-lt"/>
              </a:rPr>
              <a:t>.</a:t>
            </a:r>
            <a:endParaRPr lang="en-US" dirty="0">
              <a:latin typeface="+mj-lt"/>
            </a:endParaRPr>
          </a:p>
          <a:p>
            <a:endParaRPr lang="tr-TR" dirty="0">
              <a:solidFill>
                <a:schemeClr val="tx1"/>
              </a:solidFill>
              <a:latin typeface="+mj-lt"/>
            </a:endParaRPr>
          </a:p>
          <a:p>
            <a:endParaRPr lang="tr-TR" dirty="0">
              <a:solidFill>
                <a:schemeClr val="tx1"/>
              </a:solidFill>
              <a:latin typeface="+mj-lt"/>
            </a:endParaRPr>
          </a:p>
          <a:p>
            <a:pPr algn="l">
              <a:lnSpc>
                <a:spcPts val="1500"/>
              </a:lnSpc>
              <a:spcBef>
                <a:spcPts val="750"/>
              </a:spcBef>
              <a:spcAft>
                <a:spcPts val="750"/>
              </a:spcAft>
              <a:buNone/>
            </a:pPr>
            <a:r>
              <a:rPr lang="en-US" dirty="0">
                <a:solidFill>
                  <a:schemeClr val="tx1"/>
                </a:solidFill>
                <a:effectLst/>
                <a:latin typeface="+mj-lt"/>
              </a:rPr>
              <a:t>2026 IEEE Standards Association President-Elect</a:t>
            </a:r>
            <a:endParaRPr lang="tr-TR" dirty="0">
              <a:solidFill>
                <a:schemeClr val="tx1"/>
              </a:solidFill>
              <a:effectLst/>
              <a:latin typeface="+mj-lt"/>
            </a:endParaRPr>
          </a:p>
          <a:p>
            <a:pPr algn="l">
              <a:lnSpc>
                <a:spcPts val="1500"/>
              </a:lnSpc>
              <a:spcBef>
                <a:spcPts val="750"/>
              </a:spcBef>
              <a:spcAft>
                <a:spcPts val="750"/>
              </a:spcAft>
              <a:buNone/>
            </a:pPr>
            <a:endParaRPr lang="en-US" dirty="0">
              <a:solidFill>
                <a:schemeClr val="tx1"/>
              </a:solidFill>
              <a:effectLst/>
              <a:latin typeface="+mj-lt"/>
            </a:endParaRPr>
          </a:p>
          <a:p>
            <a:pPr algn="l">
              <a:lnSpc>
                <a:spcPts val="1575"/>
              </a:lnSpc>
              <a:spcAft>
                <a:spcPts val="750"/>
              </a:spcAft>
              <a:buFont typeface="Arial" panose="020B0604020202020204" pitchFamily="34" charset="0"/>
              <a:buChar char="•"/>
            </a:pPr>
            <a:r>
              <a:rPr lang="en-US" i="0" dirty="0">
                <a:solidFill>
                  <a:schemeClr val="tx1"/>
                </a:solidFill>
                <a:effectLst/>
                <a:latin typeface="+mj-lt"/>
              </a:rPr>
              <a:t>Gary Stuebing (Nominated by IEEE Standards Association)</a:t>
            </a:r>
          </a:p>
          <a:p>
            <a:pPr algn="l">
              <a:lnSpc>
                <a:spcPts val="1575"/>
              </a:lnSpc>
              <a:spcAft>
                <a:spcPts val="750"/>
              </a:spcAft>
              <a:buFont typeface="Arial" panose="020B0604020202020204" pitchFamily="34" charset="0"/>
              <a:buChar char="•"/>
            </a:pPr>
            <a:r>
              <a:rPr lang="en-US" i="0" dirty="0">
                <a:solidFill>
                  <a:schemeClr val="tx1"/>
                </a:solidFill>
                <a:effectLst/>
                <a:latin typeface="+mj-lt"/>
              </a:rPr>
              <a:t>Dorothy V. Stanley (Nominated by IEEE Standards Association)</a:t>
            </a:r>
          </a:p>
          <a:p>
            <a:endParaRPr lang="en-US" dirty="0">
              <a:solidFill>
                <a:schemeClr val="tx1"/>
              </a:solidFill>
            </a:endParaRPr>
          </a:p>
          <a:p>
            <a:endParaRPr lang="en-US" dirty="0"/>
          </a:p>
        </p:txBody>
      </p:sp>
      <p:sp>
        <p:nvSpPr>
          <p:cNvPr id="2" name="Footer Placeholder 1">
            <a:extLst>
              <a:ext uri="{FF2B5EF4-FFF2-40B4-BE49-F238E27FC236}">
                <a16:creationId xmlns:a16="http://schemas.microsoft.com/office/drawing/2014/main" id="{039B9AE3-8933-4300-AD46-EBF7BF36693E}"/>
              </a:ext>
            </a:extLst>
          </p:cNvPr>
          <p:cNvSpPr>
            <a:spLocks noGrp="1"/>
          </p:cNvSpPr>
          <p:nvPr>
            <p:ph type="ftr" idx="14"/>
          </p:nvPr>
        </p:nvSpPr>
        <p:spPr/>
        <p:txBody>
          <a:bodyPr/>
          <a:lstStyle/>
          <a:p>
            <a:r>
              <a:rPr lang="en-GB"/>
              <a:t>Tuncer Baykas, Ofinno</a:t>
            </a:r>
            <a:endParaRPr lang="en-GB" dirty="0"/>
          </a:p>
        </p:txBody>
      </p:sp>
      <p:sp>
        <p:nvSpPr>
          <p:cNvPr id="3" name="Slide Number Placeholder 2">
            <a:extLst>
              <a:ext uri="{FF2B5EF4-FFF2-40B4-BE49-F238E27FC236}">
                <a16:creationId xmlns:a16="http://schemas.microsoft.com/office/drawing/2014/main" id="{B30A18C4-3522-4ADA-8E7B-76324FC42A5B}"/>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5" name="Date Placeholder 4">
            <a:extLst>
              <a:ext uri="{FF2B5EF4-FFF2-40B4-BE49-F238E27FC236}">
                <a16:creationId xmlns:a16="http://schemas.microsoft.com/office/drawing/2014/main" id="{6DB3F166-1800-4074-97EA-1D7005EE999F}"/>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2359260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7AF52-C466-6F0E-5AD2-B1EE8E7EDE9E}"/>
            </a:ext>
          </a:extLst>
        </p:cNvPr>
        <p:cNvGrpSpPr/>
        <p:nvPr/>
      </p:nvGrpSpPr>
      <p:grpSpPr>
        <a:xfrm>
          <a:off x="0" y="0"/>
          <a:ext cx="0" cy="0"/>
          <a:chOff x="0" y="0"/>
          <a:chExt cx="0" cy="0"/>
        </a:xfrm>
      </p:grpSpPr>
      <p:sp>
        <p:nvSpPr>
          <p:cNvPr id="5" name="Başlık 1">
            <a:extLst>
              <a:ext uri="{FF2B5EF4-FFF2-40B4-BE49-F238E27FC236}">
                <a16:creationId xmlns:a16="http://schemas.microsoft.com/office/drawing/2014/main" id="{2B9512DD-4760-DEA0-D7AF-07C1A81526C1}"/>
              </a:ext>
            </a:extLst>
          </p:cNvPr>
          <p:cNvSpPr>
            <a:spLocks noGrp="1"/>
          </p:cNvSpPr>
          <p:nvPr>
            <p:ph type="title"/>
          </p:nvPr>
        </p:nvSpPr>
        <p:spPr>
          <a:xfrm>
            <a:off x="1913466" y="344968"/>
            <a:ext cx="8288868" cy="1136227"/>
          </a:xfrm>
        </p:spPr>
        <p:txBody>
          <a:bodyPr/>
          <a:lstStyle/>
          <a:p>
            <a:r>
              <a:rPr lang="tr-TR" dirty="0"/>
              <a:t>CSCN 2025</a:t>
            </a:r>
          </a:p>
        </p:txBody>
      </p:sp>
      <p:sp>
        <p:nvSpPr>
          <p:cNvPr id="8" name="İçerik Yer Tutucusu 2">
            <a:extLst>
              <a:ext uri="{FF2B5EF4-FFF2-40B4-BE49-F238E27FC236}">
                <a16:creationId xmlns:a16="http://schemas.microsoft.com/office/drawing/2014/main" id="{9E6581D1-70D7-6C18-4A52-4C46E4FD8E15}"/>
              </a:ext>
            </a:extLst>
          </p:cNvPr>
          <p:cNvSpPr>
            <a:spLocks noGrp="1"/>
          </p:cNvSpPr>
          <p:nvPr>
            <p:ph idx="1"/>
          </p:nvPr>
        </p:nvSpPr>
        <p:spPr>
          <a:xfrm>
            <a:off x="1951566" y="1543370"/>
            <a:ext cx="8288868" cy="4387427"/>
          </a:xfrm>
        </p:spPr>
        <p:txBody>
          <a:bodyPr/>
          <a:lstStyle/>
          <a:p>
            <a:pPr algn="l">
              <a:buNone/>
            </a:pPr>
            <a:r>
              <a:rPr lang="en-US" b="0" i="0" dirty="0">
                <a:solidFill>
                  <a:srgbClr val="404041"/>
                </a:solidFill>
                <a:effectLst/>
                <a:latin typeface="Oswald" panose="020F0502020204030204" pitchFamily="2" charset="-94"/>
              </a:rPr>
              <a:t>IEEE Conference on Standards for Communications and Networking</a:t>
            </a:r>
          </a:p>
          <a:p>
            <a:pPr algn="l"/>
            <a:r>
              <a:rPr lang="en-US" b="0" i="0" dirty="0">
                <a:solidFill>
                  <a:srgbClr val="404041"/>
                </a:solidFill>
                <a:effectLst/>
                <a:latin typeface="Oswald" panose="020F0502020204030204" pitchFamily="2" charset="-94"/>
              </a:rPr>
              <a:t>15–17 September 2025 // Bologna, Italy</a:t>
            </a:r>
          </a:p>
          <a:p>
            <a:endParaRPr lang="tr-TR" dirty="0"/>
          </a:p>
          <a:p>
            <a:r>
              <a:rPr lang="tr-TR" dirty="0" err="1"/>
              <a:t>Submission</a:t>
            </a:r>
            <a:r>
              <a:rPr lang="tr-TR" dirty="0"/>
              <a:t> </a:t>
            </a:r>
            <a:r>
              <a:rPr lang="tr-TR" dirty="0" err="1"/>
              <a:t>deadline</a:t>
            </a:r>
            <a:r>
              <a:rPr lang="tr-TR" dirty="0"/>
              <a:t>: 15 </a:t>
            </a:r>
            <a:r>
              <a:rPr lang="tr-TR" dirty="0" err="1"/>
              <a:t>June</a:t>
            </a:r>
            <a:r>
              <a:rPr lang="tr-TR" dirty="0"/>
              <a:t> 2025</a:t>
            </a:r>
          </a:p>
          <a:p>
            <a:endParaRPr lang="tr-TR" dirty="0"/>
          </a:p>
          <a:p>
            <a:endParaRPr lang="tr-TR" dirty="0"/>
          </a:p>
        </p:txBody>
      </p:sp>
      <p:sp>
        <p:nvSpPr>
          <p:cNvPr id="9" name="AutoShape 2">
            <a:extLst>
              <a:ext uri="{FF2B5EF4-FFF2-40B4-BE49-F238E27FC236}">
                <a16:creationId xmlns:a16="http://schemas.microsoft.com/office/drawing/2014/main" id="{A8072774-762D-DD85-ECB3-0836CCEE398C}"/>
              </a:ext>
            </a:extLst>
          </p:cNvPr>
          <p:cNvSpPr>
            <a:spLocks noChangeAspect="1" noChangeArrowheads="1"/>
          </p:cNvSpPr>
          <p:nvPr/>
        </p:nvSpPr>
        <p:spPr bwMode="auto">
          <a:xfrm>
            <a:off x="5906346" y="311864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 name="Resim 9">
            <a:extLst>
              <a:ext uri="{FF2B5EF4-FFF2-40B4-BE49-F238E27FC236}">
                <a16:creationId xmlns:a16="http://schemas.microsoft.com/office/drawing/2014/main" id="{ACBD5476-268A-EEB5-D666-F211B821A1BC}"/>
              </a:ext>
            </a:extLst>
          </p:cNvPr>
          <p:cNvPicPr>
            <a:picLocks noChangeAspect="1"/>
          </p:cNvPicPr>
          <p:nvPr/>
        </p:nvPicPr>
        <p:blipFill>
          <a:blip r:embed="rId2"/>
          <a:stretch>
            <a:fillRect/>
          </a:stretch>
        </p:blipFill>
        <p:spPr>
          <a:xfrm>
            <a:off x="1181946" y="3737084"/>
            <a:ext cx="9753600" cy="2580271"/>
          </a:xfrm>
          <a:prstGeom prst="rect">
            <a:avLst/>
          </a:prstGeom>
        </p:spPr>
      </p:pic>
      <p:sp>
        <p:nvSpPr>
          <p:cNvPr id="2" name="Footer Placeholder 1">
            <a:extLst>
              <a:ext uri="{FF2B5EF4-FFF2-40B4-BE49-F238E27FC236}">
                <a16:creationId xmlns:a16="http://schemas.microsoft.com/office/drawing/2014/main" id="{9DF6D2C6-E876-4AAF-A9C2-89C79917CB6A}"/>
              </a:ext>
            </a:extLst>
          </p:cNvPr>
          <p:cNvSpPr>
            <a:spLocks noGrp="1"/>
          </p:cNvSpPr>
          <p:nvPr>
            <p:ph type="ftr" idx="14"/>
          </p:nvPr>
        </p:nvSpPr>
        <p:spPr/>
        <p:txBody>
          <a:bodyPr/>
          <a:lstStyle/>
          <a:p>
            <a:r>
              <a:rPr lang="en-GB"/>
              <a:t>Tuncer Baykas, Ofinno</a:t>
            </a:r>
            <a:endParaRPr lang="en-GB" dirty="0"/>
          </a:p>
        </p:txBody>
      </p:sp>
      <p:sp>
        <p:nvSpPr>
          <p:cNvPr id="3" name="Slide Number Placeholder 2">
            <a:extLst>
              <a:ext uri="{FF2B5EF4-FFF2-40B4-BE49-F238E27FC236}">
                <a16:creationId xmlns:a16="http://schemas.microsoft.com/office/drawing/2014/main" id="{B74BC753-CDE6-401A-A123-A57BD7D7E11F}"/>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11" name="Date Placeholder 10">
            <a:extLst>
              <a:ext uri="{FF2B5EF4-FFF2-40B4-BE49-F238E27FC236}">
                <a16:creationId xmlns:a16="http://schemas.microsoft.com/office/drawing/2014/main" id="{540186B3-30D5-4270-87DA-77D1CD9D5625}"/>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422814580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07FF3F-4A5C-59B3-591A-6267908B5268}"/>
              </a:ext>
            </a:extLst>
          </p:cNvPr>
          <p:cNvSpPr>
            <a:spLocks noGrp="1"/>
          </p:cNvSpPr>
          <p:nvPr>
            <p:ph type="title"/>
          </p:nvPr>
        </p:nvSpPr>
        <p:spPr/>
        <p:txBody>
          <a:bodyPr/>
          <a:lstStyle/>
          <a:p>
            <a:r>
              <a:rPr lang="tr-TR" dirty="0" err="1"/>
              <a:t>Being</a:t>
            </a:r>
            <a:r>
              <a:rPr lang="tr-TR" dirty="0"/>
              <a:t> IEEE </a:t>
            </a:r>
            <a:r>
              <a:rPr lang="tr-TR" dirty="0" err="1"/>
              <a:t>Senior</a:t>
            </a:r>
            <a:r>
              <a:rPr lang="tr-TR" dirty="0"/>
              <a:t> </a:t>
            </a:r>
            <a:r>
              <a:rPr lang="tr-TR" dirty="0" err="1"/>
              <a:t>Member</a:t>
            </a:r>
            <a:endParaRPr lang="tr-TR" dirty="0"/>
          </a:p>
        </p:txBody>
      </p:sp>
      <p:sp>
        <p:nvSpPr>
          <p:cNvPr id="3" name="İçerik Yer Tutucusu 2">
            <a:extLst>
              <a:ext uri="{FF2B5EF4-FFF2-40B4-BE49-F238E27FC236}">
                <a16:creationId xmlns:a16="http://schemas.microsoft.com/office/drawing/2014/main" id="{B0E7324F-B815-9299-E29F-89ABD57717E8}"/>
              </a:ext>
            </a:extLst>
          </p:cNvPr>
          <p:cNvSpPr>
            <a:spLocks noGrp="1"/>
          </p:cNvSpPr>
          <p:nvPr>
            <p:ph idx="1"/>
          </p:nvPr>
        </p:nvSpPr>
        <p:spPr>
          <a:xfrm>
            <a:off x="929218" y="1600200"/>
            <a:ext cx="10361084" cy="4113213"/>
          </a:xfrm>
        </p:spPr>
        <p:txBody>
          <a:bodyPr/>
          <a:lstStyle/>
          <a:p>
            <a:pPr>
              <a:buFont typeface="Arial" panose="020B0604020202020204" pitchFamily="34" charset="0"/>
              <a:buChar char="•"/>
            </a:pPr>
            <a:r>
              <a:rPr lang="en-US" dirty="0"/>
              <a:t>Recognition: </a:t>
            </a:r>
            <a:r>
              <a:rPr lang="en-US" b="0" dirty="0"/>
              <a:t>The professional recognition of your peers for technical and professional excellence.</a:t>
            </a:r>
          </a:p>
          <a:p>
            <a:pPr>
              <a:buFont typeface="Arial" panose="020B0604020202020204" pitchFamily="34" charset="0"/>
              <a:buChar char="•"/>
            </a:pPr>
            <a:r>
              <a:rPr lang="en-US" dirty="0"/>
              <a:t>Letter of commendation: </a:t>
            </a:r>
            <a:r>
              <a:rPr lang="en-US" b="0" dirty="0"/>
              <a:t>A letter of commendation on the achievement of Senior member grade will be sent to your employer (upon request). </a:t>
            </a:r>
            <a:endParaRPr lang="tr-TR" b="0" dirty="0"/>
          </a:p>
          <a:p>
            <a:pPr>
              <a:buFont typeface="Arial" panose="020B0604020202020204" pitchFamily="34" charset="0"/>
              <a:buChar char="•"/>
            </a:pPr>
            <a:r>
              <a:rPr lang="en-US" dirty="0"/>
              <a:t>Complimentary Society Membership: </a:t>
            </a:r>
            <a:r>
              <a:rPr lang="en-US" b="0" dirty="0"/>
              <a:t>You may join one new IEEE Society for one year.</a:t>
            </a:r>
          </a:p>
          <a:p>
            <a:pPr>
              <a:buFont typeface="Arial" panose="020B0604020202020204" pitchFamily="34" charset="0"/>
              <a:buChar char="•"/>
            </a:pPr>
            <a:r>
              <a:rPr lang="en-US" dirty="0"/>
              <a:t>Senior Member plaque: </a:t>
            </a:r>
            <a:r>
              <a:rPr lang="en-US" b="0" dirty="0"/>
              <a:t>An engraved plaque you can proudly display to colleagues, clients, and employers. </a:t>
            </a:r>
            <a:endParaRPr lang="tr-TR" b="0" dirty="0"/>
          </a:p>
          <a:p>
            <a:pPr>
              <a:buFont typeface="Arial" panose="020B0604020202020204" pitchFamily="34" charset="0"/>
              <a:buChar char="•"/>
            </a:pPr>
            <a:endParaRPr lang="tr-TR" b="0" dirty="0"/>
          </a:p>
          <a:p>
            <a:r>
              <a:rPr lang="tr-TR" dirty="0" err="1"/>
              <a:t>For</a:t>
            </a:r>
            <a:r>
              <a:rPr lang="tr-TR" dirty="0"/>
              <a:t> </a:t>
            </a:r>
            <a:r>
              <a:rPr lang="tr-TR" dirty="0" err="1"/>
              <a:t>more</a:t>
            </a:r>
            <a:r>
              <a:rPr lang="tr-TR" dirty="0"/>
              <a:t> </a:t>
            </a:r>
            <a:r>
              <a:rPr lang="tr-TR" dirty="0" err="1"/>
              <a:t>information</a:t>
            </a:r>
            <a:r>
              <a:rPr lang="tr-TR" dirty="0"/>
              <a:t>: https://www.ieee.org/membership/senior/</a:t>
            </a:r>
          </a:p>
        </p:txBody>
      </p:sp>
      <p:sp>
        <p:nvSpPr>
          <p:cNvPr id="7" name="Footer Placeholder 6">
            <a:extLst>
              <a:ext uri="{FF2B5EF4-FFF2-40B4-BE49-F238E27FC236}">
                <a16:creationId xmlns:a16="http://schemas.microsoft.com/office/drawing/2014/main" id="{460CD4AC-FF9B-4780-A55B-097F4CB75003}"/>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63AD6D46-7515-492D-952A-526193F1B750}"/>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9" name="Date Placeholder 8">
            <a:extLst>
              <a:ext uri="{FF2B5EF4-FFF2-40B4-BE49-F238E27FC236}">
                <a16:creationId xmlns:a16="http://schemas.microsoft.com/office/drawing/2014/main" id="{E584BA1B-DC5E-47C0-A47E-865C0EF4C530}"/>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5112812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FA227-4F37-4C00-B01A-5942DCC2E449}"/>
              </a:ext>
            </a:extLst>
          </p:cNvPr>
          <p:cNvSpPr>
            <a:spLocks noGrp="1"/>
          </p:cNvSpPr>
          <p:nvPr>
            <p:ph type="ctrTitle"/>
          </p:nvPr>
        </p:nvSpPr>
        <p:spPr/>
        <p:txBody>
          <a:bodyPr/>
          <a:lstStyle/>
          <a:p>
            <a:r>
              <a:rPr lang="en-US"/>
              <a:t>802.24 liaison</a:t>
            </a:r>
          </a:p>
        </p:txBody>
      </p:sp>
      <p:sp>
        <p:nvSpPr>
          <p:cNvPr id="3" name="Subtitle 2">
            <a:extLst>
              <a:ext uri="{FF2B5EF4-FFF2-40B4-BE49-F238E27FC236}">
                <a16:creationId xmlns:a16="http://schemas.microsoft.com/office/drawing/2014/main" id="{E175200E-0342-4AF7-8F5E-F3EE61846AD5}"/>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19CA4D15-1CCD-41C5-8AC5-D616960EDCA1}"/>
              </a:ext>
            </a:extLst>
          </p:cNvPr>
          <p:cNvSpPr>
            <a:spLocks noGrp="1"/>
          </p:cNvSpPr>
          <p:nvPr>
            <p:ph type="ftr" idx="11"/>
          </p:nvPr>
        </p:nvSpPr>
        <p:spPr/>
        <p:txBody>
          <a:bodyPr/>
          <a:lstStyle/>
          <a:p>
            <a:r>
              <a:rPr lang="en-GB"/>
              <a:t>Tim Godfrey, EPRI</a:t>
            </a:r>
          </a:p>
        </p:txBody>
      </p:sp>
      <p:sp>
        <p:nvSpPr>
          <p:cNvPr id="8" name="Slide Number Placeholder 7">
            <a:extLst>
              <a:ext uri="{FF2B5EF4-FFF2-40B4-BE49-F238E27FC236}">
                <a16:creationId xmlns:a16="http://schemas.microsoft.com/office/drawing/2014/main" id="{8CA8BA71-E228-4318-9FED-0F3413A49D5C}"/>
              </a:ext>
            </a:extLst>
          </p:cNvPr>
          <p:cNvSpPr>
            <a:spLocks noGrp="1"/>
          </p:cNvSpPr>
          <p:nvPr>
            <p:ph type="sldNum" idx="12"/>
          </p:nvPr>
        </p:nvSpPr>
        <p:spPr/>
        <p:txBody>
          <a:bodyPr/>
          <a:lstStyle/>
          <a:p>
            <a:r>
              <a:rPr lang="en-GB"/>
              <a:t>Slide </a:t>
            </a:r>
            <a:fld id="{DE40C9FC-4879-4F20-9ECA-A574A90476B7}" type="slidenum">
              <a:rPr lang="en-GB" smtClean="0"/>
              <a:pPr/>
              <a:t>98</a:t>
            </a:fld>
            <a:endParaRPr lang="en-GB"/>
          </a:p>
        </p:txBody>
      </p:sp>
      <p:sp>
        <p:nvSpPr>
          <p:cNvPr id="9" name="Date Placeholder 8">
            <a:extLst>
              <a:ext uri="{FF2B5EF4-FFF2-40B4-BE49-F238E27FC236}">
                <a16:creationId xmlns:a16="http://schemas.microsoft.com/office/drawing/2014/main" id="{1E95F63F-9AD6-40AD-86ED-195AAA55FA5E}"/>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16706638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107E9-D405-4B4B-B932-32F7ECB917BA}"/>
              </a:ext>
            </a:extLst>
          </p:cNvPr>
          <p:cNvSpPr>
            <a:spLocks noGrp="1"/>
          </p:cNvSpPr>
          <p:nvPr>
            <p:ph type="ctrTitle"/>
          </p:nvPr>
        </p:nvSpPr>
        <p:spPr/>
        <p:txBody>
          <a:bodyPr/>
          <a:lstStyle/>
          <a:p>
            <a:r>
              <a:rPr lang="en-US"/>
              <a:t>802c status</a:t>
            </a:r>
          </a:p>
        </p:txBody>
      </p:sp>
      <p:sp>
        <p:nvSpPr>
          <p:cNvPr id="3" name="Subtitle 2">
            <a:extLst>
              <a:ext uri="{FF2B5EF4-FFF2-40B4-BE49-F238E27FC236}">
                <a16:creationId xmlns:a16="http://schemas.microsoft.com/office/drawing/2014/main" id="{F4BAD4A3-ABBD-46E5-BBF4-129D405867AE}"/>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89FD189A-2A26-4526-9745-5BF549F8D078}"/>
              </a:ext>
            </a:extLst>
          </p:cNvPr>
          <p:cNvSpPr>
            <a:spLocks noGrp="1"/>
          </p:cNvSpPr>
          <p:nvPr>
            <p:ph type="ftr" idx="11"/>
          </p:nvPr>
        </p:nvSpPr>
        <p:spPr/>
        <p:txBody>
          <a:bodyPr/>
          <a:lstStyle/>
          <a:p>
            <a:r>
              <a:rPr lang="en-GB"/>
              <a:t>Joseph Levy, InterDigital</a:t>
            </a:r>
          </a:p>
        </p:txBody>
      </p:sp>
      <p:sp>
        <p:nvSpPr>
          <p:cNvPr id="8" name="Slide Number Placeholder 7">
            <a:extLst>
              <a:ext uri="{FF2B5EF4-FFF2-40B4-BE49-F238E27FC236}">
                <a16:creationId xmlns:a16="http://schemas.microsoft.com/office/drawing/2014/main" id="{AE11F380-3838-46AA-885F-1989890C0562}"/>
              </a:ext>
            </a:extLst>
          </p:cNvPr>
          <p:cNvSpPr>
            <a:spLocks noGrp="1"/>
          </p:cNvSpPr>
          <p:nvPr>
            <p:ph type="sldNum" idx="12"/>
          </p:nvPr>
        </p:nvSpPr>
        <p:spPr/>
        <p:txBody>
          <a:bodyPr/>
          <a:lstStyle/>
          <a:p>
            <a:r>
              <a:rPr lang="en-GB"/>
              <a:t>Slide </a:t>
            </a:r>
            <a:fld id="{DE40C9FC-4879-4F20-9ECA-A574A90476B7}" type="slidenum">
              <a:rPr lang="en-GB" smtClean="0"/>
              <a:pPr/>
              <a:t>99</a:t>
            </a:fld>
            <a:endParaRPr lang="en-GB"/>
          </a:p>
        </p:txBody>
      </p:sp>
      <p:sp>
        <p:nvSpPr>
          <p:cNvPr id="9" name="Date Placeholder 8">
            <a:extLst>
              <a:ext uri="{FF2B5EF4-FFF2-40B4-BE49-F238E27FC236}">
                <a16:creationId xmlns:a16="http://schemas.microsoft.com/office/drawing/2014/main" id="{A84972F2-E9C7-4901-8C11-013029C3034C}"/>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3527421809"/>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TotalTime>
  <Words>10335</Words>
  <Application>Microsoft Office PowerPoint</Application>
  <PresentationFormat>Widescreen</PresentationFormat>
  <Paragraphs>1787</Paragraphs>
  <Slides>117</Slides>
  <Notes>69</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117</vt:i4>
      </vt:variant>
    </vt:vector>
  </HeadingPairs>
  <TitlesOfParts>
    <vt:vector size="136" baseType="lpstr">
      <vt:lpstr>MS Gothic</vt:lpstr>
      <vt:lpstr>MS PGothic</vt:lpstr>
      <vt:lpstr>MS PGothic</vt:lpstr>
      <vt:lpstr>SimSun</vt:lpstr>
      <vt:lpstr>Arial</vt:lpstr>
      <vt:lpstr>Arial Black</vt:lpstr>
      <vt:lpstr>Arial Unicode MS</vt:lpstr>
      <vt:lpstr>Calibri</vt:lpstr>
      <vt:lpstr>Courier New</vt:lpstr>
      <vt:lpstr>Gulim</vt:lpstr>
      <vt:lpstr>Helvetica</vt:lpstr>
      <vt:lpstr>メイリオ</vt:lpstr>
      <vt:lpstr>Open Sans</vt:lpstr>
      <vt:lpstr>Oswald</vt:lpstr>
      <vt:lpstr>Segoe UI</vt:lpstr>
      <vt:lpstr>Times New Roman</vt:lpstr>
      <vt:lpstr>Wingdings</vt:lpstr>
      <vt:lpstr>Office Theme</vt:lpstr>
      <vt:lpstr>Document</vt:lpstr>
      <vt:lpstr>802.11 WG May 2025 Session Report</vt:lpstr>
      <vt:lpstr>Abstract</vt:lpstr>
      <vt:lpstr>PowerPoint Presentation</vt:lpstr>
      <vt:lpstr>M4.1.7 Members by affiliation</vt:lpstr>
      <vt:lpstr>M4.1.7 Telecon attendance (March to May)</vt:lpstr>
      <vt:lpstr>Attendance by breakout (May 2025 interim)</vt:lpstr>
      <vt:lpstr>802.11 WG Editor’s Closing Report (May 2025)</vt:lpstr>
      <vt:lpstr>May 2025 Editors’ Meeting Agenda and Report</vt:lpstr>
      <vt:lpstr>Volunteer Editor Contacts</vt:lpstr>
      <vt:lpstr>May meeting roundtable status report (to be updated)</vt:lpstr>
      <vt:lpstr>Editor Amendment Ordering</vt:lpstr>
      <vt:lpstr>Draft Development Snapshot</vt:lpstr>
      <vt:lpstr>Publication Review Committees and Status</vt:lpstr>
      <vt:lpstr>802.11bh-2024 Publication Review</vt:lpstr>
      <vt:lpstr>ANA managed number space</vt:lpstr>
      <vt:lpstr>11bn questions on style</vt:lpstr>
      <vt:lpstr>May 2025 AIML SC Closing Report</vt:lpstr>
      <vt:lpstr>Work Completed</vt:lpstr>
      <vt:lpstr>Plans for July 2025</vt:lpstr>
      <vt:lpstr>ARC Closing Report </vt:lpstr>
      <vt:lpstr>Annex G update/replacement</vt:lpstr>
      <vt:lpstr>(New topic) Review MIB attribute conventions (and more)</vt:lpstr>
      <vt:lpstr>Std 802 update impacts on 802.11</vt:lpstr>
      <vt:lpstr>Organizational and Plans</vt:lpstr>
      <vt:lpstr>Coex SC Closing Report</vt:lpstr>
      <vt:lpstr>Coex SC’s week at a glance</vt:lpstr>
      <vt:lpstr>ETSI BRAN Update to 802.11 (1/1)</vt:lpstr>
      <vt:lpstr>Information Items (1/2)</vt:lpstr>
      <vt:lpstr>Information Items (2/2)</vt:lpstr>
      <vt:lpstr>Plans for July</vt:lpstr>
      <vt:lpstr>Telcos</vt:lpstr>
      <vt:lpstr>References for this week</vt:lpstr>
      <vt:lpstr>WNG SC Closing Report</vt:lpstr>
      <vt:lpstr>PowerPoint Presentation</vt:lpstr>
      <vt:lpstr>IEEE 802 JTC1 Standing Committee May 2025 (mixed-mode) closing report</vt:lpstr>
      <vt:lpstr>The IEEE 802 JTC1 SC reviewed the PSDO process status, including IPR issues holding up 802.11</vt:lpstr>
      <vt:lpstr>The IEEE 802 JTC1 SC will undertake its usual work at its mixed-mode meeting in Madrid in July ’25</vt:lpstr>
      <vt:lpstr>REVmf Closing Report – May 2025</vt:lpstr>
      <vt:lpstr>Work Completed</vt:lpstr>
      <vt:lpstr>Plans for July</vt:lpstr>
      <vt:lpstr>TGmf Timeline</vt:lpstr>
      <vt:lpstr>Initial WG LB Motion</vt:lpstr>
      <vt:lpstr>TGbi Closing Report</vt:lpstr>
      <vt:lpstr>IEEE 802.11 TGbi</vt:lpstr>
      <vt:lpstr>IEEE 802.11 TGbi</vt:lpstr>
      <vt:lpstr>Timeline – Small change </vt:lpstr>
      <vt:lpstr>TGbn May Closing Report</vt:lpstr>
      <vt:lpstr>TGbn (Ultra High Reliability)</vt:lpstr>
      <vt:lpstr>Teleconference Plan</vt:lpstr>
      <vt:lpstr>TGbn Timeline And Status</vt:lpstr>
      <vt:lpstr>IEEE 802.11 May 2025 Interim  TGbp Closing Report</vt:lpstr>
      <vt:lpstr>TGbp’s Progress during this week</vt:lpstr>
      <vt:lpstr>TGbp Timeline Plan (unchanged)</vt:lpstr>
      <vt:lpstr>TGbp Teleconference Plan</vt:lpstr>
      <vt:lpstr>Task Group BQ May 2025 Closing Report</vt:lpstr>
      <vt:lpstr>Work Completed</vt:lpstr>
      <vt:lpstr>Plans for July 2025 plenary</vt:lpstr>
      <vt:lpstr>TGbr (Enhanced Light Communications) May 2025 Closing Report</vt:lpstr>
      <vt:lpstr>TGbr activities at the May 2025 meeting</vt:lpstr>
      <vt:lpstr>TGbr moving forward</vt:lpstr>
      <vt:lpstr>May 2025 PQC SG Closing Report</vt:lpstr>
      <vt:lpstr>Work Completed</vt:lpstr>
      <vt:lpstr>Plans for June/July 2025</vt:lpstr>
      <vt:lpstr>Automotive TIG Closing Report</vt:lpstr>
      <vt:lpstr>PowerPoint Presentation</vt:lpstr>
      <vt:lpstr>802.15 Liaison Report – May 2025</vt:lpstr>
      <vt:lpstr>Working Group 15 November Agenda</vt:lpstr>
      <vt:lpstr>Subgroup Closing Reports</vt:lpstr>
      <vt:lpstr>802.15 Overview</vt:lpstr>
      <vt:lpstr>802.15.4 Projects</vt:lpstr>
      <vt:lpstr>802.15.4ab Next generation UWB: Amendment to IEEE Std 802.15.4-2024 (rev E)</vt:lpstr>
      <vt:lpstr>802.15.4ac Enhanced Privacy</vt:lpstr>
      <vt:lpstr>802.15.4ac Enhanced Privacy Timeline</vt:lpstr>
      <vt:lpstr>802.15.4ad Next Generation SUN PHYs</vt:lpstr>
      <vt:lpstr>802.15.4ad Timeline</vt:lpstr>
      <vt:lpstr>802.15.4ae (ASCON) ASCON light weight encryption extension for 802.15.4</vt:lpstr>
      <vt:lpstr>802.15.6ma </vt:lpstr>
      <vt:lpstr>PowerPoint Presentation</vt:lpstr>
      <vt:lpstr>802.15.9a KMP Transport</vt:lpstr>
      <vt:lpstr>IG Access</vt:lpstr>
      <vt:lpstr>Licensed Narrowband Amendment TG16t </vt:lpstr>
      <vt:lpstr>TG16me Revision of 802.16-2017</vt:lpstr>
      <vt:lpstr>TG16me Revision Project Timeline</vt:lpstr>
      <vt:lpstr>802.18 Liaison Report – May 2025</vt:lpstr>
      <vt:lpstr>RR-TAG at a glance</vt:lpstr>
      <vt:lpstr>Progress since the 2025 March plenary</vt:lpstr>
      <vt:lpstr>Objectives this week (1)</vt:lpstr>
      <vt:lpstr>Objectives this week (2)</vt:lpstr>
      <vt:lpstr>802.19 WG  May 2025 Liaison Report</vt:lpstr>
      <vt:lpstr>IEEE 802.19 Overview</vt:lpstr>
      <vt:lpstr>Coexistence Assessment Document Letter Ballots</vt:lpstr>
      <vt:lpstr>802.19.3a Task Group</vt:lpstr>
      <vt:lpstr>802.19.3a Task Group</vt:lpstr>
      <vt:lpstr>IEEE SA Standards Awards Nominations</vt:lpstr>
      <vt:lpstr>IEEE Elections</vt:lpstr>
      <vt:lpstr>CSCN 2025</vt:lpstr>
      <vt:lpstr>Being IEEE Senior Member</vt:lpstr>
      <vt:lpstr>802.24 liaison</vt:lpstr>
      <vt:lpstr>802c status</vt:lpstr>
      <vt:lpstr>WBA liaison</vt:lpstr>
      <vt:lpstr>IEEE 802.11-IETF Liaison Report</vt:lpstr>
      <vt:lpstr>IETF Meetings</vt:lpstr>
      <vt:lpstr>IETF- IEEE 802 Liaison Activity  </vt:lpstr>
      <vt:lpstr>IETF protocol use with 802.11 technology</vt:lpstr>
      <vt:lpstr>BOFs at IETF 122 March 15-21, 2025</vt:lpstr>
      <vt:lpstr>IETF/IRTF groups being (re-)chartered</vt:lpstr>
      <vt:lpstr>YANG Model Catalog</vt:lpstr>
      <vt:lpstr>IoT-related work</vt:lpstr>
      <vt:lpstr>IoT-related work (cont.)</vt:lpstr>
      <vt:lpstr>MADINAS WG</vt:lpstr>
      <vt:lpstr>EAP Method Update (EMU)</vt:lpstr>
      <vt:lpstr>Operations Area Working Group</vt:lpstr>
      <vt:lpstr>Internet Area Working Group </vt:lpstr>
      <vt:lpstr>Transport Layer Security (TLS)</vt:lpstr>
      <vt:lpstr>Deterministic Networking (DETNET)</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Stephen McCann</cp:lastModifiedBy>
  <cp:revision>168</cp:revision>
  <cp:lastPrinted>1601-01-01T00:00:00Z</cp:lastPrinted>
  <dcterms:created xsi:type="dcterms:W3CDTF">2018-05-10T15:59:06Z</dcterms:created>
  <dcterms:modified xsi:type="dcterms:W3CDTF">2025-05-15T19:11:27Z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_readonly">
    <vt:lpwstr/>
  </property>
  <property fmtid="{D5CDD505-2E9C-101B-9397-08002B2CF9AE}" pid="9" name="_change">
    <vt:lpwstr/>
  </property>
  <property fmtid="{D5CDD505-2E9C-101B-9397-08002B2CF9AE}" pid="10" name="_full-control">
    <vt:lpwstr/>
  </property>
  <property fmtid="{D5CDD505-2E9C-101B-9397-08002B2CF9AE}" pid="11" name="sflag">
    <vt:lpwstr>1747336068</vt:lpwstr>
  </property>
</Properties>
</file>