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530" r:id="rId3"/>
    <p:sldId id="1072" r:id="rId4"/>
    <p:sldId id="2471" r:id="rId5"/>
    <p:sldId id="2479" r:id="rId6"/>
    <p:sldId id="2372" r:id="rId7"/>
    <p:sldId id="2480" r:id="rId8"/>
    <p:sldId id="2481" r:id="rId9"/>
    <p:sldId id="2460" r:id="rId10"/>
    <p:sldId id="1039" r:id="rId11"/>
    <p:sldId id="2485" r:id="rId12"/>
    <p:sldId id="677" r:id="rId13"/>
    <p:sldId id="2482" r:id="rId14"/>
    <p:sldId id="653" r:id="rId15"/>
    <p:sldId id="2484" r:id="rId16"/>
    <p:sldId id="2483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15" autoAdjust="0"/>
    <p:restoredTop sz="95218" autoAdjust="0"/>
  </p:normalViewPr>
  <p:slideViewPr>
    <p:cSldViewPr>
      <p:cViewPr varScale="1">
        <p:scale>
          <a:sx n="106" d="100"/>
          <a:sy n="106" d="100"/>
        </p:scale>
        <p:origin x="101" y="1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2196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2136" y="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802.11-25/0559r4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May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802.11-25/0559r4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802.11-25/0559r4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802.11-25/0559r4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802.11-25/0559r4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5/11-25-0958-00-0PQC-draft-p802-11bt-par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5/11-25-0598-03-0PQC-pqc-draft-proposed-csd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May 2025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1905657"/>
              </p:ext>
            </p:extLst>
          </p:nvPr>
        </p:nvGraphicFramePr>
        <p:xfrm>
          <a:off x="1006475" y="2441575"/>
          <a:ext cx="9645650" cy="265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Document" r:id="rId4" imgW="10459112" imgH="2879287" progId="Word.Document.8">
                  <p:embed/>
                </p:oleObj>
              </mc:Choice>
              <mc:Fallback>
                <p:oleObj name="Document" r:id="rId4" imgW="10459112" imgH="287928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2441575"/>
                        <a:ext cx="9645650" cy="2651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1: May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0"/>
            <a:ext cx="10361084" cy="4800600"/>
          </a:xfrm>
        </p:spPr>
        <p:txBody>
          <a:bodyPr/>
          <a:lstStyle/>
          <a:p>
            <a:pPr marL="400050" lvl="1" indent="0">
              <a:buNone/>
            </a:pPr>
            <a:r>
              <a:rPr lang="en-US" sz="2400" b="1" dirty="0"/>
              <a:t>1. How many people would like to come back to this venue?</a:t>
            </a:r>
          </a:p>
          <a:p>
            <a:pPr lvl="2"/>
            <a:r>
              <a:rPr lang="en-US" sz="2400" b="1" dirty="0"/>
              <a:t>Yes - xx</a:t>
            </a:r>
          </a:p>
          <a:p>
            <a:pPr lvl="2"/>
            <a:r>
              <a:rPr lang="en-US" sz="2400" b="1" dirty="0"/>
              <a:t>No – xx</a:t>
            </a:r>
          </a:p>
          <a:p>
            <a:pPr lvl="2"/>
            <a:endParaRPr lang="en-US" sz="2400" b="1" dirty="0"/>
          </a:p>
          <a:p>
            <a:pPr marL="457200" lvl="1" indent="0">
              <a:buNone/>
            </a:pPr>
            <a:r>
              <a:rPr lang="en-US" sz="2400" b="1" dirty="0"/>
              <a:t>2. Did you go to the social?</a:t>
            </a:r>
          </a:p>
          <a:p>
            <a:pPr lvl="2"/>
            <a:r>
              <a:rPr lang="en-US" sz="2400" b="1" dirty="0"/>
              <a:t>Yes – xx</a:t>
            </a:r>
          </a:p>
          <a:p>
            <a:pPr lvl="2"/>
            <a:r>
              <a:rPr lang="en-US" sz="2400" b="1" dirty="0"/>
              <a:t>No – xx</a:t>
            </a:r>
          </a:p>
          <a:p>
            <a:pPr lvl="2"/>
            <a:endParaRPr lang="en-US" sz="2400" b="1" dirty="0"/>
          </a:p>
          <a:p>
            <a:pPr marL="457200" lvl="1" indent="0">
              <a:buNone/>
            </a:pPr>
            <a:r>
              <a:rPr lang="en-US" sz="2400" b="1" dirty="0"/>
              <a:t>3. If you attended the social, did you enjoy it?</a:t>
            </a:r>
          </a:p>
          <a:p>
            <a:pPr marL="457200" lvl="1" indent="0">
              <a:buNone/>
            </a:pPr>
            <a:r>
              <a:rPr lang="en-US" sz="2400" b="1" dirty="0"/>
              <a:t>       Yes – xx</a:t>
            </a:r>
          </a:p>
          <a:p>
            <a:pPr lvl="2"/>
            <a:r>
              <a:rPr lang="en-US" sz="2400" b="1" dirty="0"/>
              <a:t>No – xx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639FAA3-B4A5-41BC-3BF8-1C642D2C5B12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6973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Liaison to ISO/IEC JTC1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IEEE 802.11 WG requests IEEE 802 LMSC approval to forward IEEE Std. 802.11-2024, IEEE Std. 802.11be-2024 and IEEE Std. 802.11bh-2024 to ISO/IEC JTC1/SC 6 for adoption as an ISO/IEC/IEEE standard under the ISO/IEEE PSDO agreement.</a:t>
            </a:r>
          </a:p>
          <a:p>
            <a:endParaRPr lang="en-US" sz="2000" dirty="0">
              <a:highlight>
                <a:srgbClr val="FFFF00"/>
              </a:highlight>
            </a:endParaRPr>
          </a:p>
          <a:p>
            <a:endParaRPr lang="en-GB" sz="2000" dirty="0">
              <a:highlight>
                <a:srgbClr val="FFFF00"/>
              </a:highlight>
            </a:endParaRPr>
          </a:p>
          <a:p>
            <a:endParaRPr lang="en-US" sz="2000" dirty="0">
              <a:highlight>
                <a:srgbClr val="FFFF00"/>
              </a:highlight>
            </a:endParaRPr>
          </a:p>
          <a:p>
            <a:r>
              <a:rPr lang="en-US" sz="2000" dirty="0"/>
              <a:t>Moved: Stephen McCann, Seconded: xx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 (Motion passes/fails)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7501499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</a:t>
            </a:r>
            <a:r>
              <a:rPr lang="en-US" dirty="0" err="1"/>
              <a:t>TGbr</a:t>
            </a:r>
            <a:r>
              <a:rPr lang="en-US" dirty="0"/>
              <a:t> chair/vice-chair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Confirm Nikola </a:t>
            </a:r>
            <a:r>
              <a:rPr lang="en-US" sz="2000" dirty="0" err="1"/>
              <a:t>Serafimovski</a:t>
            </a:r>
            <a:r>
              <a:rPr lang="en-US" sz="2000" dirty="0"/>
              <a:t> as the IEEE 802.11br task group chair.</a:t>
            </a:r>
          </a:p>
          <a:p>
            <a:r>
              <a:rPr lang="en-US" sz="2000" dirty="0"/>
              <a:t>Confirm Stefan </a:t>
            </a:r>
            <a:r>
              <a:rPr lang="en-US" sz="2000" dirty="0" err="1"/>
              <a:t>Videv</a:t>
            </a:r>
            <a:r>
              <a:rPr lang="en-US" sz="2000" dirty="0"/>
              <a:t> and Mohamed </a:t>
            </a:r>
            <a:r>
              <a:rPr lang="en-US" sz="2000" dirty="0" err="1"/>
              <a:t>Islim</a:t>
            </a:r>
            <a:r>
              <a:rPr lang="en-US" sz="2000" dirty="0"/>
              <a:t> as IEEE 802.11br task group vice-chairs.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>
              <a:highlight>
                <a:srgbClr val="FFFF00"/>
              </a:highlight>
            </a:endParaRPr>
          </a:p>
          <a:p>
            <a:endParaRPr lang="en-US" sz="2000" dirty="0">
              <a:highlight>
                <a:srgbClr val="FFFF00"/>
              </a:highlight>
            </a:endParaRPr>
          </a:p>
          <a:p>
            <a:r>
              <a:rPr lang="en-US" sz="2000" dirty="0"/>
              <a:t>Moved: Volker </a:t>
            </a:r>
            <a:r>
              <a:rPr lang="en-US" sz="2000" dirty="0" err="1"/>
              <a:t>Jungnickel</a:t>
            </a:r>
            <a:r>
              <a:rPr lang="en-US" sz="2000" dirty="0"/>
              <a:t>, Seconded: Marc </a:t>
            </a:r>
            <a:r>
              <a:rPr lang="en-US" sz="2000" dirty="0" err="1"/>
              <a:t>Emmelmann</a:t>
            </a:r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 (Motion passes/fails)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451031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7D77C7-98C3-228B-E0DB-CF50456A97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0D9FC-E9B4-77EF-9685-4EC76251B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</a:t>
            </a:r>
            <a:r>
              <a:rPr lang="en-US" dirty="0" err="1"/>
              <a:t>TGmf</a:t>
            </a:r>
            <a:r>
              <a:rPr lang="en-US" dirty="0"/>
              <a:t> initial letter ballot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D0803-DDB4-8BF5-8AD7-212DBE644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1"/>
            <a:ext cx="11277599" cy="411321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Instruct the editor to prepare </a:t>
            </a:r>
            <a:r>
              <a:rPr lang="en-US" dirty="0" err="1"/>
              <a:t>REVmf</a:t>
            </a:r>
            <a:r>
              <a:rPr lang="en-US" dirty="0"/>
              <a:t> D1.0 and </a:t>
            </a:r>
          </a:p>
          <a:p>
            <a:r>
              <a:rPr lang="en-US" dirty="0"/>
              <a:t>Approve at least a 30 day Working Group Technical Letter Ballot that will complete no earlier than July 25</a:t>
            </a:r>
            <a:r>
              <a:rPr lang="en-US" baseline="30000" dirty="0"/>
              <a:t>th</a:t>
            </a:r>
            <a:r>
              <a:rPr lang="en-US" dirty="0"/>
              <a:t>, 2025, asking the question “Should </a:t>
            </a:r>
            <a:r>
              <a:rPr lang="en-US" dirty="0" err="1"/>
              <a:t>REVmf</a:t>
            </a:r>
            <a:r>
              <a:rPr lang="en-US" dirty="0"/>
              <a:t> D1.0 be forwarded to SA Ballot?”</a:t>
            </a:r>
          </a:p>
          <a:p>
            <a:endParaRPr lang="en-GB" dirty="0"/>
          </a:p>
          <a:p>
            <a:r>
              <a:rPr lang="en-GB" dirty="0"/>
              <a:t>N</a:t>
            </a:r>
            <a:r>
              <a:rPr lang="en-US" dirty="0" err="1"/>
              <a:t>ote</a:t>
            </a:r>
            <a:r>
              <a:rPr lang="en-US" dirty="0"/>
              <a:t>: </a:t>
            </a:r>
            <a:r>
              <a:rPr lang="en-US" dirty="0" err="1"/>
              <a:t>REVmf</a:t>
            </a:r>
            <a:r>
              <a:rPr lang="en-US" dirty="0"/>
              <a:t> D1.0 will include the roll-in of 802.11bh-2024 and 802.11be-2024, and the content of approved motions in document 11-24/1925r6.</a:t>
            </a:r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Moved by </a:t>
            </a:r>
            <a:r>
              <a:rPr lang="en-GB" dirty="0"/>
              <a:t>Mike Montemurro on behalf of </a:t>
            </a:r>
            <a:r>
              <a:rPr lang="en-GB" dirty="0" err="1"/>
              <a:t>TGmf</a:t>
            </a:r>
            <a:r>
              <a:rPr lang="en-GB" dirty="0"/>
              <a:t>, second: xxx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Yes: xx, No: xx, Abstain: xx (Motion fails/passes)</a:t>
            </a:r>
            <a:endParaRPr lang="en-GB" dirty="0"/>
          </a:p>
          <a:p>
            <a:r>
              <a:rPr lang="pt-BR" dirty="0"/>
              <a:t>[TGmf: Moved: Stephen McCann, 2nd: Jon Rosdahl, Result: 20/0/0]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49ACC3-4834-E38F-26CF-707EC2672E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D23162BE-97B0-4AC4-9069-75076353BA07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24646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9: </a:t>
            </a:r>
            <a:r>
              <a:rPr lang="en-US" dirty="0" err="1"/>
              <a:t>TGbi</a:t>
            </a:r>
            <a:r>
              <a:rPr lang="en-US" dirty="0"/>
              <a:t> July 2025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Approve a </a:t>
            </a:r>
            <a:r>
              <a:rPr lang="en-US" sz="2000" dirty="0" err="1"/>
              <a:t>TGbi</a:t>
            </a:r>
            <a:r>
              <a:rPr lang="en-US" sz="2000" dirty="0"/>
              <a:t> ad-hoc meeting on July 7, 8, 9, and 10, held in a virtual format for the purpose of </a:t>
            </a:r>
            <a:r>
              <a:rPr lang="en-US" sz="2000" dirty="0" err="1"/>
              <a:t>TGbi</a:t>
            </a:r>
            <a:r>
              <a:rPr lang="en-US" sz="2000" dirty="0"/>
              <a:t> comment resolutions and consideration of document submissions.</a:t>
            </a:r>
          </a:p>
          <a:p>
            <a:r>
              <a:rPr lang="en-US" sz="2000" dirty="0"/>
              <a:t>Length 4 days, structured 2 two hour blocks (8am-10am EDT, 10:15am-12:15pm EDT)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 by Carol Ansley on behalf of </a:t>
            </a:r>
            <a:r>
              <a:rPr lang="en-US" sz="2000" dirty="0" err="1"/>
              <a:t>TGbi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 (Motion passes/fails)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TGbi</a:t>
            </a:r>
            <a:r>
              <a:rPr lang="en-US" sz="2000" dirty="0"/>
              <a:t>: Moved: Jerome Henry, 2nd: Po-Kai Huang, Result: Unanimous consent – 39 in meeting]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8796080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10: </a:t>
            </a:r>
            <a:r>
              <a:rPr lang="en-US" dirty="0" err="1"/>
              <a:t>TGbn</a:t>
            </a:r>
            <a:r>
              <a:rPr lang="en-US" dirty="0"/>
              <a:t> September 2025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Approve a </a:t>
            </a:r>
            <a:r>
              <a:rPr lang="en-US" sz="2000" dirty="0" err="1"/>
              <a:t>TGbn</a:t>
            </a:r>
            <a:r>
              <a:rPr lang="en-US" sz="2000" dirty="0"/>
              <a:t> MAC/PHY (mixed mode) ad-hoc meeting on 10 to 12 September 2025, in San Diego, CA, USA for the purpose of </a:t>
            </a:r>
            <a:r>
              <a:rPr lang="en-US" sz="2000" dirty="0" err="1"/>
              <a:t>TGbn</a:t>
            </a:r>
            <a:r>
              <a:rPr lang="en-US" sz="2000" dirty="0"/>
              <a:t> comment resolution and consideration of document submissions </a:t>
            </a:r>
          </a:p>
          <a:p>
            <a:pPr lvl="1"/>
            <a:r>
              <a:rPr lang="en-US" sz="1600" dirty="0"/>
              <a:t>• PHY ad-hoc in the last two days EDT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Moved by Alfred Asterjadhi, Second: xxx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 (Motion passes/fails)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613486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11: AUTO TIG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343400"/>
          </a:xfrm>
        </p:spPr>
        <p:txBody>
          <a:bodyPr/>
          <a:lstStyle/>
          <a:p>
            <a:r>
              <a:rPr lang="en-US" sz="2000" dirty="0"/>
              <a:t>Approve an extension to the AUTO TIG through January 2026 session.</a:t>
            </a:r>
          </a:p>
          <a:p>
            <a:endParaRPr lang="en-GB" sz="2000" dirty="0">
              <a:highlight>
                <a:srgbClr val="FFFF00"/>
              </a:highlight>
            </a:endParaRPr>
          </a:p>
          <a:p>
            <a:endParaRPr lang="en-GB" sz="2000" dirty="0">
              <a:highlight>
                <a:srgbClr val="FFFF00"/>
              </a:highlight>
            </a:endParaRPr>
          </a:p>
          <a:p>
            <a:endParaRPr lang="en-GB" sz="2000" dirty="0">
              <a:highlight>
                <a:srgbClr val="FFFF00"/>
              </a:highlight>
            </a:endParaRPr>
          </a:p>
          <a:p>
            <a:endParaRPr lang="en-GB" sz="2000" dirty="0">
              <a:highlight>
                <a:srgbClr val="FFFF00"/>
              </a:highlight>
            </a:endParaRPr>
          </a:p>
          <a:p>
            <a:endParaRPr lang="en-US" sz="2000" dirty="0">
              <a:highlight>
                <a:srgbClr val="FFFF00"/>
              </a:highlight>
            </a:endParaRPr>
          </a:p>
          <a:p>
            <a:r>
              <a:rPr lang="en-US" sz="2000" dirty="0"/>
              <a:t>Moved: Jim Lansford, Seconded: Xiaofei Wang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 (Motion passes/fails)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831998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working group motions and straw polls that are brought to the May 2025 802.11 WG plenary meeting.</a:t>
            </a:r>
          </a:p>
          <a:p>
            <a:endParaRPr lang="en-US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Drafts for the mid-week plenary</a:t>
            </a:r>
          </a:p>
          <a:p>
            <a:r>
              <a:rPr lang="en-GB" sz="2000" b="0" dirty="0"/>
              <a:t>R</a:t>
            </a:r>
            <a:r>
              <a:rPr lang="en-US" sz="2000" b="0" dirty="0"/>
              <a:t>1, R2 Minor corrections and updates to the text</a:t>
            </a:r>
          </a:p>
          <a:p>
            <a:r>
              <a:rPr lang="en-GB" sz="2000" b="0" dirty="0"/>
              <a:t>R</a:t>
            </a:r>
            <a:r>
              <a:rPr lang="en-US" sz="2000" b="0" dirty="0"/>
              <a:t>3 Results from the mid-week plenary and drafts for the closing plenary</a:t>
            </a:r>
          </a:p>
          <a:p>
            <a:endParaRPr lang="en-US" sz="2000" b="0" dirty="0"/>
          </a:p>
          <a:p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 err="1"/>
              <a:t>WeDNESDAY</a:t>
            </a:r>
            <a:r>
              <a:rPr lang="en-US" dirty="0"/>
              <a:t> (May 14)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19996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6721B8-ABE8-E6DC-0596-CFF3709718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1DD06-541C-7FAA-7232-8B119F6CA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GB" dirty="0" err="1"/>
              <a:t>TGbf</a:t>
            </a:r>
            <a:r>
              <a:rPr lang="en-GB" dirty="0"/>
              <a:t>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D5B5C-8BB5-09BF-F0BB-3764D1AFD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the </a:t>
            </a:r>
            <a:r>
              <a:rPr lang="en-US" sz="2000" dirty="0" err="1">
                <a:solidFill>
                  <a:schemeClr val="tx1"/>
                </a:solidFill>
              </a:rPr>
              <a:t>TGbf</a:t>
            </a:r>
            <a:r>
              <a:rPr lang="en-US" sz="2000" dirty="0">
                <a:solidFill>
                  <a:schemeClr val="tx1"/>
                </a:solidFill>
              </a:rPr>
              <a:t> March 2025 plenary minutes as contained in document 11-25-0482r1.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</a:t>
            </a:r>
            <a:r>
              <a:rPr lang="en-GB" sz="2000" dirty="0"/>
              <a:t>Tony Xiao Han, Second: Lei Wang</a:t>
            </a:r>
            <a:endParaRPr lang="en-US" sz="2000" dirty="0"/>
          </a:p>
          <a:p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Unanimous (Motion passes)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41B290-C9EA-44CC-2DAD-39437722A4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00CF345-BA37-89FA-C9A2-3A0151615C7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EC61E3E9-31E9-E8C3-93A0-A38ECD3B2B2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9447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6721B8-ABE8-E6DC-0596-CFF3709718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1DD06-541C-7FAA-7232-8B119F6CA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dirty="0" err="1"/>
              <a:t>TGbk</a:t>
            </a:r>
            <a:r>
              <a:rPr lang="en-GB" dirty="0"/>
              <a:t>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D5B5C-8BB5-09BF-F0BB-3764D1AFD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the </a:t>
            </a:r>
            <a:r>
              <a:rPr lang="en-US" sz="2000" dirty="0" err="1">
                <a:solidFill>
                  <a:schemeClr val="tx1"/>
                </a:solidFill>
              </a:rPr>
              <a:t>TGbk</a:t>
            </a:r>
            <a:r>
              <a:rPr lang="en-US" sz="2000" dirty="0">
                <a:solidFill>
                  <a:schemeClr val="tx1"/>
                </a:solidFill>
              </a:rPr>
              <a:t> March 2025 plenary meeting minutes as contained in document 11-25-0650r0 and the March to April 2025 </a:t>
            </a:r>
            <a:r>
              <a:rPr lang="en-US" sz="2000" dirty="0" err="1">
                <a:solidFill>
                  <a:schemeClr val="tx1"/>
                </a:solidFill>
              </a:rPr>
              <a:t>teleconconference</a:t>
            </a:r>
            <a:r>
              <a:rPr lang="en-US" sz="2000" dirty="0">
                <a:solidFill>
                  <a:schemeClr val="tx1"/>
                </a:solidFill>
              </a:rPr>
              <a:t> minutes as contained in document 11-25-0727r1.</a:t>
            </a:r>
            <a:endParaRPr lang="en-GB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</a:t>
            </a:r>
            <a:r>
              <a:rPr lang="en-GB" sz="2000" dirty="0"/>
              <a:t>Jonathan Segev, Second: Jim Lansford</a:t>
            </a:r>
            <a:endParaRPr lang="en-US" sz="2000" dirty="0"/>
          </a:p>
          <a:p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Unanimous (Motion passes)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41B290-C9EA-44CC-2DAD-39437722A4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00CF345-BA37-89FA-C9A2-3A0151615C7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EC61E3E9-31E9-E8C3-93A0-A38ECD3B2B2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3939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7D77C7-98C3-228B-E0DB-CF50456A97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0D9FC-E9B4-77EF-9685-4EC76251B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PQC SG </a:t>
            </a:r>
            <a:r>
              <a:rPr lang="en-GB" dirty="0"/>
              <a:t>PAR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D0803-DDB4-8BF5-8AD7-212DBE644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1"/>
            <a:ext cx="11277599" cy="411321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Believing that the PAR contained in the document referenced below meets IEEE-SA guidelines,</a:t>
            </a:r>
            <a:endParaRPr lang="en-US" b="0" dirty="0"/>
          </a:p>
          <a:p>
            <a:r>
              <a:rPr lang="en-US" dirty="0"/>
              <a:t>Request that the PAR contained in </a:t>
            </a:r>
            <a:r>
              <a:rPr lang="en-US" dirty="0">
                <a:hlinkClick r:id="rId2"/>
              </a:rPr>
              <a:t>11-25-0958r0</a:t>
            </a:r>
            <a:r>
              <a:rPr lang="en-US" dirty="0"/>
              <a:t> be posted to the IEEE 802 LMSC agenda for LMSC approval to submit to </a:t>
            </a:r>
            <a:r>
              <a:rPr lang="en-US" dirty="0" err="1"/>
              <a:t>NesCom</a:t>
            </a:r>
            <a:r>
              <a:rPr lang="en-US" dirty="0"/>
              <a:t>, granting the WG chair editorial license.</a:t>
            </a:r>
          </a:p>
          <a:p>
            <a:endParaRPr lang="en-GB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Moved by </a:t>
            </a:r>
            <a:r>
              <a:rPr lang="en-GB" dirty="0"/>
              <a:t>Stephen Orr on behalf of PQC SG, Second: Jouni </a:t>
            </a:r>
            <a:r>
              <a:rPr lang="pt-BR" dirty="0"/>
              <a:t>Malinen</a:t>
            </a:r>
            <a:endParaRPr lang="en-US" dirty="0"/>
          </a:p>
          <a:p>
            <a:endParaRPr lang="en-US" dirty="0"/>
          </a:p>
          <a:p>
            <a:endParaRPr lang="en-GB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Result: Yes: 150, No: 0, Abstain: 7 (Motion passes)</a:t>
            </a:r>
            <a:endParaRPr lang="en-GB" dirty="0"/>
          </a:p>
          <a:p>
            <a:r>
              <a:rPr lang="pt-BR" dirty="0"/>
              <a:t>[PQC SG: Moved: Jouni Malinen, 2nd: Dan Harkins, Result: 54/0/1]</a:t>
            </a:r>
            <a:endParaRPr lang="en-US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49ACC3-4834-E38F-26CF-707EC2672E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4582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7D77C7-98C3-228B-E0DB-CF50456A97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0D9FC-E9B4-77EF-9685-4EC76251B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PQC SG </a:t>
            </a:r>
            <a:r>
              <a:rPr lang="en-GB" dirty="0"/>
              <a:t>CSD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D0803-DDB4-8BF5-8AD7-212DBE644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1"/>
            <a:ext cx="11277599" cy="411321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Believing that the CSD contained in the document referenced below meets IEEE-SA guidelines,</a:t>
            </a:r>
            <a:endParaRPr lang="en-US" b="0" dirty="0"/>
          </a:p>
          <a:p>
            <a:r>
              <a:rPr lang="en-US" dirty="0"/>
              <a:t>Request that the CSD contained in </a:t>
            </a:r>
            <a:r>
              <a:rPr lang="en-US" dirty="0">
                <a:hlinkClick r:id="rId2"/>
              </a:rPr>
              <a:t>11-25-0598r3</a:t>
            </a:r>
            <a:r>
              <a:rPr lang="en-US" dirty="0"/>
              <a:t> be posted to the IEEE 802 LMSC agenda for LMSC approval, granting the WG chair editorial license.</a:t>
            </a:r>
          </a:p>
          <a:p>
            <a:endParaRPr lang="en-GB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Moved by </a:t>
            </a:r>
            <a:r>
              <a:rPr lang="en-GB" dirty="0"/>
              <a:t>Stephen Orr on behalf of PQC SG, Second: Tuncer Baykas</a:t>
            </a:r>
            <a:endParaRPr lang="en-US" dirty="0"/>
          </a:p>
          <a:p>
            <a:endParaRPr lang="en-US" dirty="0"/>
          </a:p>
          <a:p>
            <a:endParaRPr lang="en-GB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Result: Yes: 140, No: 0, Abstain: 8 (Motion passes)</a:t>
            </a:r>
            <a:endParaRPr lang="en-GB" dirty="0"/>
          </a:p>
          <a:p>
            <a:r>
              <a:rPr lang="pt-BR" dirty="0"/>
              <a:t>[PQC SG: Moved: Tuncer Baykas, 2nd: Mark Hamilton, Result: 44/0/2]</a:t>
            </a:r>
            <a:endParaRPr lang="en-US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49ACC3-4834-E38F-26CF-707EC2672E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2734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4CCF5-2C92-49F5-1C05-70F5AAAE9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Agenda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E3117-E5A4-2798-DA3C-18E9F87392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</a:t>
            </a:r>
            <a:r>
              <a:rPr lang="en-US" dirty="0" err="1"/>
              <a:t>TGbn</a:t>
            </a:r>
            <a:r>
              <a:rPr lang="en-US" dirty="0"/>
              <a:t> (Joint) Thu PM1 to the agenda as displayed in 11-25/593r3</a:t>
            </a:r>
          </a:p>
          <a:p>
            <a:endParaRPr lang="en-US" dirty="0"/>
          </a:p>
          <a:p>
            <a:r>
              <a:rPr lang="en-US" dirty="0"/>
              <a:t>Moved: Alfred Asterjadhi 	Second: </a:t>
            </a:r>
            <a:r>
              <a:rPr lang="en-US" i="0" dirty="0">
                <a:effectLst/>
              </a:rPr>
              <a:t>Pelin Salem</a:t>
            </a:r>
          </a:p>
          <a:p>
            <a:endParaRPr lang="en-US" dirty="0"/>
          </a:p>
          <a:p>
            <a:r>
              <a:rPr lang="en-US" dirty="0"/>
              <a:t>Result: Yes: 89 No: 110 Abstain: 32</a:t>
            </a:r>
          </a:p>
          <a:p>
            <a:r>
              <a:rPr lang="en-US" dirty="0"/>
              <a:t>Motion fails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3E78BA-119F-B2BB-D5BD-0D708DE44D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8B9EE-5796-2E96-1D8B-5E8F77C719A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E2FCCF-6903-2DA3-3541-22241ABF4C6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453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(May 16)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27988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1083</TotalTime>
  <Words>1098</Words>
  <Application>Microsoft Office PowerPoint</Application>
  <PresentationFormat>Widescreen</PresentationFormat>
  <Paragraphs>204</Paragraphs>
  <Slides>16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MS Gothic</vt:lpstr>
      <vt:lpstr>Arial Unicode MS</vt:lpstr>
      <vt:lpstr>Times New Roman</vt:lpstr>
      <vt:lpstr>Office Theme</vt:lpstr>
      <vt:lpstr>Document</vt:lpstr>
      <vt:lpstr>802.11 May 2025 WG Motions</vt:lpstr>
      <vt:lpstr>Abstract</vt:lpstr>
      <vt:lpstr>WeDNESDAY (May 14) </vt:lpstr>
      <vt:lpstr>Motion 1: TGbf minutes</vt:lpstr>
      <vt:lpstr>Motion 2: TGbk minutes</vt:lpstr>
      <vt:lpstr>Motion 3: PQC SG PAR approval</vt:lpstr>
      <vt:lpstr>Motion 4: PQC SG CSD approval</vt:lpstr>
      <vt:lpstr>Motion 5: Agenda change</vt:lpstr>
      <vt:lpstr>FRIDAY (May 16) </vt:lpstr>
      <vt:lpstr>Straw Poll 1: May interim</vt:lpstr>
      <vt:lpstr>Motion 6: Liaison to ISO/IEC JTC1</vt:lpstr>
      <vt:lpstr>Motion 7: TGbr chair/vice-chair</vt:lpstr>
      <vt:lpstr>Motion 8: TGmf initial letter ballot</vt:lpstr>
      <vt:lpstr>Motion 9: TGbi July 2025 Ad-hoc</vt:lpstr>
      <vt:lpstr>Motion 10: TGbn September 2025 Ad-hoc</vt:lpstr>
      <vt:lpstr>Motion 11: AUTO TIG extension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11-23-1686r5</cp:keywords>
  <cp:lastModifiedBy>Stephen McCann</cp:lastModifiedBy>
  <cp:revision>2200</cp:revision>
  <cp:lastPrinted>1601-01-01T00:00:00Z</cp:lastPrinted>
  <dcterms:created xsi:type="dcterms:W3CDTF">2018-05-10T16:45:22Z</dcterms:created>
  <dcterms:modified xsi:type="dcterms:W3CDTF">2025-05-15T18:54:51Z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1747334193</vt:lpwstr>
  </property>
</Properties>
</file>