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83" r:id="rId3"/>
    <p:sldId id="281" r:id="rId4"/>
    <p:sldId id="269" r:id="rId5"/>
    <p:sldId id="284" r:id="rId6"/>
    <p:sldId id="277" r:id="rId7"/>
    <p:sldId id="280" r:id="rId8"/>
    <p:sldId id="264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C7F5"/>
    <a:srgbClr val="CBE9FB"/>
    <a:srgbClr val="2FDD8E"/>
    <a:srgbClr val="A2F0CD"/>
    <a:srgbClr val="89D1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34" autoAdjust="0"/>
    <p:restoredTop sz="95753" autoAdjust="0"/>
  </p:normalViewPr>
  <p:slideViewPr>
    <p:cSldViewPr>
      <p:cViewPr varScale="1">
        <p:scale>
          <a:sx n="96" d="100"/>
          <a:sy n="96" d="100"/>
        </p:scale>
        <p:origin x="78" y="9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802.11-25/0545r0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802.11-25/0545r0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67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4011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7312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977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2253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6670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Abhishek Chaturvedi et al. (Samsung Electronics)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Abhishek Chaturvedi et al. (Samsung Electronics)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Abhishek Chaturvedi et al. (Samsung Electronics)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Abhishek Chaturvedi et al. (Samsung Electronics)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Abhishek Chaturvedi et al. (Samsung Electronics)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Abhishek Chaturvedi et al. (Samsung Electronics)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Abhishek Chaturvedi et al. (Samsung Electronics)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Abhishek Chaturvedi et al. (Samsung Electronics)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Abhishek Chaturvedi et al. (Samsung Electronics)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Abhishek Chaturvedi et al. (Samsung Electronics)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802.11-25/0545r0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Multi-AP coordination for AP power saving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2025-03-26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2025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Abhishek Chaturvedi et al. (Samsung Electronics)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2527882"/>
              </p:ext>
            </p:extLst>
          </p:nvPr>
        </p:nvGraphicFramePr>
        <p:xfrm>
          <a:off x="1016000" y="2413000"/>
          <a:ext cx="10248900" cy="325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" name="Document" r:id="rId4" imgW="10536640" imgH="3345950" progId="Word.Document.8">
                  <p:embed/>
                </p:oleObj>
              </mc:Choice>
              <mc:Fallback>
                <p:oleObj name="Document" r:id="rId4" imgW="10536640" imgH="334595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6000" y="2413000"/>
                        <a:ext cx="10248900" cy="3251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1095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478319" y="1196752"/>
            <a:ext cx="11233248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 smtClean="0"/>
              <a:t>AP power saving </a:t>
            </a:r>
            <a:r>
              <a:rPr lang="en-GB" sz="1400" b="0" dirty="0" smtClean="0"/>
              <a:t>is an important functional requirement of the TGbn standards</a:t>
            </a:r>
            <a:r>
              <a:rPr lang="en-GB" sz="1400" dirty="0" smtClean="0"/>
              <a:t>[1]</a:t>
            </a:r>
            <a:r>
              <a:rPr lang="en-GB" sz="1400" b="0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200" b="0" dirty="0" smtClean="0"/>
              <a:t>Some </a:t>
            </a:r>
            <a:r>
              <a:rPr lang="en-GB" sz="1200" dirty="0" smtClean="0"/>
              <a:t>types of APs</a:t>
            </a:r>
            <a:r>
              <a:rPr lang="en-GB" sz="1200" b="1" dirty="0" smtClean="0"/>
              <a:t>[3]</a:t>
            </a:r>
            <a:r>
              <a:rPr lang="en-GB" sz="1200" b="0" dirty="0" smtClean="0"/>
              <a:t> with different power saving requirements can be listed down as below: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IN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battery powered, socket powered, enterprise APs during non-working hours, stadium/mall APs during non-operating hours and so on.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200" b="0" dirty="0" smtClean="0"/>
              <a:t>Accordingly, various AP power saving schemes have been introduced</a:t>
            </a:r>
            <a:r>
              <a:rPr lang="en-GB" sz="1200" b="1" dirty="0" smtClean="0"/>
              <a:t>[4]</a:t>
            </a:r>
            <a:r>
              <a:rPr lang="en-GB" sz="1200" b="0" dirty="0" smtClean="0"/>
              <a:t> such as:</a:t>
            </a:r>
          </a:p>
          <a:p>
            <a:pPr lvl="2">
              <a:buFont typeface="Courier New" panose="02070309020205020404" pitchFamily="49" charset="0"/>
              <a:buChar char="o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200" dirty="0" smtClean="0"/>
              <a:t>capability reduction, link disablement, scheduled AP PS, dynamic AP PS and so on.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200" b="0" dirty="0" smtClean="0"/>
              <a:t>MAC </a:t>
            </a:r>
            <a:r>
              <a:rPr lang="en-GB" sz="1200" dirty="0" smtClean="0"/>
              <a:t>motion#49</a:t>
            </a:r>
            <a:r>
              <a:rPr lang="en-GB" sz="1200" b="0" dirty="0" smtClean="0"/>
              <a:t> has been approved</a:t>
            </a:r>
            <a:r>
              <a:rPr lang="en-GB" sz="1200" b="1" dirty="0" smtClean="0"/>
              <a:t>[2]</a:t>
            </a:r>
            <a:r>
              <a:rPr lang="en-GB" sz="1200" dirty="0" smtClean="0"/>
              <a:t> </a:t>
            </a:r>
            <a:r>
              <a:rPr lang="en-GB" sz="1200" b="0" dirty="0" smtClean="0"/>
              <a:t>for AP PS and it states below:  </a:t>
            </a:r>
          </a:p>
          <a:p>
            <a:pPr marL="1085850" lvl="2">
              <a:buFont typeface="Courier New" panose="02070309020205020404" pitchFamily="49" charset="0"/>
              <a:buChar char="o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IN" sz="1200" b="0" dirty="0" smtClean="0">
                <a:solidFill>
                  <a:srgbClr val="0070C0"/>
                </a:solidFill>
              </a:rPr>
              <a:t>Define a new mechanism and/or enhance existing mechanism for AP power save</a:t>
            </a:r>
          </a:p>
          <a:p>
            <a:pPr marL="1085850" lvl="2">
              <a:buFont typeface="Courier New" panose="02070309020205020404" pitchFamily="49" charset="0"/>
              <a:buChar char="o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 smtClean="0"/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 smtClean="0"/>
              <a:t>M-AP coordination </a:t>
            </a:r>
            <a:r>
              <a:rPr lang="en-GB" sz="1400" b="0" dirty="0" smtClean="0"/>
              <a:t>topic is being extensively investigated to achieve efficient channel &amp; resource utilization with reduced interference among APs, in both enterprise &amp; residential scenarios. e.g. schemes: C-TDMA</a:t>
            </a:r>
            <a:r>
              <a:rPr lang="en-GB" sz="1400" b="0" dirty="0"/>
              <a:t>, </a:t>
            </a:r>
            <a:r>
              <a:rPr lang="en-GB" sz="1400" b="0" dirty="0" smtClean="0"/>
              <a:t>C-rTWT</a:t>
            </a:r>
            <a:r>
              <a:rPr lang="en-GB" sz="1400" b="0" dirty="0"/>
              <a:t>, C-BF, </a:t>
            </a:r>
            <a:r>
              <a:rPr lang="en-GB" sz="1400" b="0" dirty="0" smtClean="0"/>
              <a:t>C-SR and </a:t>
            </a:r>
            <a:r>
              <a:rPr lang="en-GB" sz="1400" b="0" dirty="0"/>
              <a:t>so on.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200" b="0" dirty="0" smtClean="0"/>
              <a:t>MAC </a:t>
            </a:r>
            <a:r>
              <a:rPr lang="en-GB" sz="1200" dirty="0" smtClean="0"/>
              <a:t>motion#29</a:t>
            </a:r>
            <a:r>
              <a:rPr lang="en-GB" sz="1200" b="0" dirty="0" smtClean="0"/>
              <a:t> has been approved</a:t>
            </a:r>
            <a:r>
              <a:rPr lang="en-GB" sz="1200" b="1" dirty="0" smtClean="0"/>
              <a:t>[2]</a:t>
            </a:r>
            <a:r>
              <a:rPr lang="en-GB" sz="1200" b="0" dirty="0" smtClean="0"/>
              <a:t> for M-APC and it states below:</a:t>
            </a:r>
          </a:p>
          <a:p>
            <a:pPr marL="1085850" lvl="2">
              <a:buFont typeface="Courier New" panose="02070309020205020404" pitchFamily="49" charset="0"/>
              <a:buChar char="o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IN" sz="1200" b="0" dirty="0" smtClean="0"/>
              <a:t>Define </a:t>
            </a:r>
            <a:r>
              <a:rPr lang="en-IN" sz="1200" b="0" dirty="0"/>
              <a:t>a multi-AP Coordinated Spatial Reuse at TxOP-level with power control</a:t>
            </a:r>
          </a:p>
          <a:p>
            <a:pPr marL="1085850" lvl="2">
              <a:buFont typeface="Courier New" panose="02070309020205020404" pitchFamily="49" charset="0"/>
              <a:buChar char="o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IN" sz="1200" b="0" dirty="0" smtClean="0"/>
              <a:t>Define </a:t>
            </a:r>
            <a:r>
              <a:rPr lang="en-IN" sz="1200" b="0" dirty="0"/>
              <a:t>multi-AP Coordinated Beamforming</a:t>
            </a:r>
          </a:p>
          <a:p>
            <a:pPr marL="1085850" lvl="2">
              <a:buFont typeface="Courier New" panose="02070309020205020404" pitchFamily="49" charset="0"/>
              <a:buChar char="o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IN" sz="1200" b="0" dirty="0" smtClean="0">
                <a:solidFill>
                  <a:srgbClr val="0070C0"/>
                </a:solidFill>
              </a:rPr>
              <a:t>Other </a:t>
            </a:r>
            <a:r>
              <a:rPr lang="en-IN" sz="1200" b="0" dirty="0">
                <a:solidFill>
                  <a:srgbClr val="0070C0"/>
                </a:solidFill>
              </a:rPr>
              <a:t>multi-AP coordination modes are </a:t>
            </a:r>
            <a:r>
              <a:rPr lang="en-IN" sz="1200" b="0" dirty="0" smtClean="0">
                <a:solidFill>
                  <a:srgbClr val="0070C0"/>
                </a:solidFill>
              </a:rPr>
              <a:t>TBD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200" b="0" dirty="0" smtClean="0"/>
              <a:t>Joint </a:t>
            </a:r>
            <a:r>
              <a:rPr lang="en-GB" sz="1200" dirty="0" smtClean="0"/>
              <a:t>motion#50 and 51 </a:t>
            </a:r>
            <a:r>
              <a:rPr lang="en-GB" sz="1200" b="0" dirty="0" smtClean="0"/>
              <a:t>have </a:t>
            </a:r>
            <a:r>
              <a:rPr lang="en-GB" sz="1200" b="0" dirty="0"/>
              <a:t>been approved</a:t>
            </a:r>
            <a:r>
              <a:rPr lang="en-GB" sz="1200" b="1" dirty="0"/>
              <a:t>[2]</a:t>
            </a:r>
            <a:r>
              <a:rPr lang="en-GB" sz="1200" b="0" dirty="0"/>
              <a:t> for M-APC and </a:t>
            </a:r>
            <a:r>
              <a:rPr lang="en-GB" sz="1200" dirty="0" smtClean="0"/>
              <a:t>they</a:t>
            </a:r>
            <a:r>
              <a:rPr lang="en-GB" sz="1200" b="0" dirty="0" smtClean="0"/>
              <a:t> state below respectively:</a:t>
            </a:r>
            <a:endParaRPr lang="en-GB" sz="1200" b="0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200" dirty="0" smtClean="0">
                <a:solidFill>
                  <a:srgbClr val="0070C0"/>
                </a:solidFill>
              </a:rPr>
              <a:t>11bn </a:t>
            </a:r>
            <a:r>
              <a:rPr lang="en-US" sz="1200" dirty="0">
                <a:solidFill>
                  <a:srgbClr val="0070C0"/>
                </a:solidFill>
              </a:rPr>
              <a:t>defines a common framework of a M-AP Coordination for various coordination schemes.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sz="1200" dirty="0"/>
              <a:t>Note - Coordination schemes such as (but not limited to): Co-SR (TXOP-based with power control), Co-BF, </a:t>
            </a:r>
            <a:r>
              <a:rPr lang="en-US" sz="1200" dirty="0" smtClean="0"/>
              <a:t>Co-TDMA , C-RTWT</a:t>
            </a:r>
            <a:r>
              <a:rPr lang="en-US" sz="1200" dirty="0"/>
              <a:t>, etc</a:t>
            </a:r>
            <a:r>
              <a:rPr lang="en-US" sz="1200" dirty="0" smtClean="0"/>
              <a:t>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IN" sz="1200" dirty="0">
                <a:solidFill>
                  <a:srgbClr val="0070C0"/>
                </a:solidFill>
              </a:rPr>
              <a:t>11bn defines  a common framework of a M-AP Coordination that can enable the following procedures: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IN" sz="1200" dirty="0"/>
              <a:t>M-AP Coordination Discovery procedure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IN" sz="1200" dirty="0"/>
              <a:t>M-AP Coordination agreement negotiation procedure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IN" sz="1200" dirty="0"/>
              <a:t>Note: Details of the procedures and whether the above procedures are mandatory/optional – TBD</a:t>
            </a:r>
            <a:endParaRPr lang="en-US" sz="1200" dirty="0"/>
          </a:p>
          <a:p>
            <a:pPr marL="685800" lvl="1">
              <a:buFont typeface="Courier New" panose="02070309020205020404" pitchFamily="49" charset="0"/>
              <a:buChar char="o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b="0" dirty="0">
              <a:solidFill>
                <a:schemeClr val="tx1"/>
              </a:solidFill>
            </a:endParaRPr>
          </a:p>
          <a:p>
            <a:pPr lvl="1">
              <a:buFont typeface="Courier New" panose="02070309020205020404" pitchFamily="49" charset="0"/>
              <a:buChar char="o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Abhishek Chaturvedi et al. (Samsung Electronics)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99923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1095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Motivation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478318" y="1276128"/>
            <a:ext cx="11378321" cy="2152872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N" sz="1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Considering a typical residential scenario which may comprise: a socket </a:t>
            </a:r>
            <a:r>
              <a:rPr lang="en-IN" sz="1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powered AP1, </a:t>
            </a:r>
            <a:r>
              <a:rPr lang="en-IN" sz="1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portable </a:t>
            </a:r>
            <a:r>
              <a:rPr lang="en-IN" sz="1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Wi-Fi </a:t>
            </a:r>
            <a:r>
              <a:rPr lang="en-IN" sz="1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AP2, a </a:t>
            </a:r>
            <a:r>
              <a:rPr lang="en-IN" sz="1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mobile hotspot </a:t>
            </a:r>
            <a:r>
              <a:rPr lang="en-IN" sz="1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AP3 - kind </a:t>
            </a:r>
            <a:r>
              <a:rPr lang="en-IN" sz="1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three APs </a:t>
            </a:r>
            <a:r>
              <a:rPr lang="en-IN" sz="1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 can </a:t>
            </a:r>
            <a:r>
              <a:rPr lang="en-IN" sz="1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coordinate </a:t>
            </a:r>
            <a:r>
              <a:rPr lang="en-IN" sz="1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IN" sz="1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pair-up for “</a:t>
            </a:r>
            <a:r>
              <a:rPr lang="en-IN" sz="1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datatype-to-AP </a:t>
            </a:r>
            <a:r>
              <a:rPr lang="en-IN" sz="1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binding” such </a:t>
            </a:r>
            <a:r>
              <a:rPr lang="en-IN" sz="1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that:</a:t>
            </a:r>
            <a:endParaRPr lang="en-I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AP1 serving highest QoS data such as streaming, movies, gaming, 4k content etc. in </a:t>
            </a:r>
            <a:r>
              <a:rPr lang="en-IN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HCS during night time</a:t>
            </a:r>
            <a:endParaRPr lang="en-I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AP2 serving medium QoS data such as email, chat, browsing, background etc. in medium </a:t>
            </a:r>
            <a:r>
              <a:rPr lang="en-IN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capability during evening time</a:t>
            </a:r>
            <a:endParaRPr lang="en-I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AP3 serving lowest QoS data such as IoT, meter readings etc. in </a:t>
            </a:r>
            <a:r>
              <a:rPr lang="en-IN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LCS during noon/evening time</a:t>
            </a:r>
            <a:endParaRPr lang="en-I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 above APs are in active </a:t>
            </a:r>
            <a:r>
              <a:rPr lang="en-IN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state, there 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an intuitive </a:t>
            </a:r>
            <a:r>
              <a:rPr lang="en-IN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way for “power state coordination” achievable which may help to maximize AP power savings as well as meet the required QoS of the household.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16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 of the M-APC schemes, currently, aim to optimize channel usage and protect the OBSS AP’s TXOP by using methods such as C-TDMA, C-rTWT or trying to avoid interference and increase reliability of transmissions using methods such as C-BF, C-SR etc.</a:t>
            </a:r>
          </a:p>
          <a:p>
            <a:pPr>
              <a:buFont typeface="Arial" panose="020B0604020202020204" pitchFamily="34" charset="0"/>
              <a:buChar char="•"/>
            </a:pPr>
            <a:endParaRPr lang="en-I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Abhishek Chaturvedi et al. (Samsung Electronics)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2025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9976" y="3762453"/>
            <a:ext cx="6120636" cy="2665008"/>
          </a:xfrm>
          <a:prstGeom prst="rect">
            <a:avLst/>
          </a:prstGeom>
        </p:spPr>
      </p:pic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78318" y="3579852"/>
            <a:ext cx="5545673" cy="28156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>
              <a:buFont typeface="Arial" panose="020B0604020202020204" pitchFamily="34" charset="0"/>
              <a:buChar char="•"/>
            </a:pPr>
            <a:r>
              <a:rPr lang="en-I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uniform M-APC framework can be leveraged further to achieve a “coordinated AP power saving” to optimize the maximum possible AP power saving while simultaneously supporting the participating APs to meet the QoS of the associated clients as well. </a:t>
            </a:r>
          </a:p>
          <a:p>
            <a:pPr defTabSz="914400">
              <a:buFont typeface="Arial" panose="020B0604020202020204" pitchFamily="34" charset="0"/>
              <a:buChar char="•"/>
            </a:pPr>
            <a:r>
              <a:rPr lang="en-I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 same, the uniform M-AP coordination framework needs to be extended to also include parameters associated to AP power saving capability for  parameter sharing and negotiations during the coordination.</a:t>
            </a:r>
          </a:p>
        </p:txBody>
      </p:sp>
    </p:spTree>
    <p:extLst>
      <p:ext uri="{BB962C8B-B14F-4D97-AF65-F5344CB8AC3E}">
        <p14:creationId xmlns:p14="http://schemas.microsoft.com/office/powerpoint/2010/main" val="4041384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1095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Abstract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478319" y="1276128"/>
            <a:ext cx="11233248" cy="4968552"/>
          </a:xfrm>
          <a:ln/>
        </p:spPr>
        <p:txBody>
          <a:bodyPr/>
          <a:lstStyle/>
          <a:p>
            <a:pPr defTabSz="914400">
              <a:buFont typeface="Arial" panose="020B0604020202020204" pitchFamily="34" charset="0"/>
              <a:buChar char="•"/>
            </a:pPr>
            <a:r>
              <a:rPr lang="en-IN" sz="18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 M-AP coordination schemes aim to </a:t>
            </a:r>
            <a:r>
              <a:rPr lang="en-IN" sz="18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protect part of the ‘wake-up/active period’ of the AP state. </a:t>
            </a:r>
          </a:p>
          <a:p>
            <a:pPr defTabSz="914400">
              <a:buFont typeface="Arial" panose="020B0604020202020204" pitchFamily="34" charset="0"/>
              <a:buChar char="•"/>
            </a:pPr>
            <a:r>
              <a:rPr lang="en-IN" sz="18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there </a:t>
            </a:r>
            <a:r>
              <a:rPr lang="en-IN" sz="18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no protection (via coordination) for the periods consisting of doze/in-active/low capability state(LCS) of the </a:t>
            </a:r>
            <a:r>
              <a:rPr lang="en-IN" sz="18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AP. </a:t>
            </a:r>
            <a:endParaRPr lang="en-IN" sz="18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400">
              <a:buFont typeface="Arial" panose="020B0604020202020204" pitchFamily="34" charset="0"/>
              <a:buChar char="•"/>
            </a:pPr>
            <a:r>
              <a:rPr lang="en-IN" sz="18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</a:t>
            </a:r>
            <a:r>
              <a:rPr lang="en-IN" sz="18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doze/in-active/LCS states are the actual durations (of an AP's power cycle) which are responsible for achieving the expected power saving </a:t>
            </a:r>
            <a:r>
              <a:rPr lang="en-IN" sz="18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these </a:t>
            </a:r>
            <a:r>
              <a:rPr lang="en-IN" sz="18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states are easily interrupted by several external factors such as</a:t>
            </a:r>
            <a:r>
              <a:rPr lang="en-IN" sz="18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defTabSz="914400">
              <a:buFont typeface="Courier New" panose="02070309020205020404" pitchFamily="49" charset="0"/>
              <a:buChar char="o"/>
            </a:pPr>
            <a:r>
              <a:rPr lang="en-IN" sz="1400" dirty="0"/>
              <a:t>A Trigger/Control frame received in low power listen only </a:t>
            </a:r>
            <a:r>
              <a:rPr lang="en-IN" sz="1400" dirty="0" smtClean="0"/>
              <a:t>mode (e.g. in legacy systems - such </a:t>
            </a:r>
            <a:r>
              <a:rPr lang="en-IN" sz="1400" dirty="0"/>
              <a:t>as WUR </a:t>
            </a:r>
            <a:r>
              <a:rPr lang="en-IN" sz="1400" dirty="0" smtClean="0"/>
              <a:t>frame, in UHR context – an ICF frame), </a:t>
            </a:r>
            <a:r>
              <a:rPr lang="en-IN" sz="1400" dirty="0"/>
              <a:t>may wakeup AP to go to full awake state.</a:t>
            </a:r>
          </a:p>
          <a:p>
            <a:pPr lvl="1" defTabSz="914400">
              <a:buFont typeface="Courier New" panose="02070309020205020404" pitchFamily="49" charset="0"/>
              <a:buChar char="o"/>
            </a:pPr>
            <a:r>
              <a:rPr lang="en-IN" sz="1400" dirty="0"/>
              <a:t>A STA forcing AP to move from LCS to HCS to meet the QoS </a:t>
            </a:r>
            <a:r>
              <a:rPr lang="en-IN" sz="1400" dirty="0" smtClean="0"/>
              <a:t>requirement.</a:t>
            </a:r>
            <a:endParaRPr lang="en-IN" sz="1400" dirty="0"/>
          </a:p>
          <a:p>
            <a:pPr lvl="1" defTabSz="914400">
              <a:buFont typeface="Courier New" panose="02070309020205020404" pitchFamily="49" charset="0"/>
              <a:buChar char="o"/>
            </a:pPr>
            <a:r>
              <a:rPr lang="en-IN" sz="1400" dirty="0"/>
              <a:t>A STA with high priority, time sensitive traffic may pre-empt the ongoing transmission of the AP causing suspension &amp; resumption of the ongoing data transmission thus causing AP to remain awake for overall longer duration</a:t>
            </a:r>
            <a:r>
              <a:rPr lang="en-IN" sz="1400" dirty="0" smtClean="0"/>
              <a:t>.</a:t>
            </a:r>
          </a:p>
          <a:p>
            <a:pPr lvl="1" defTabSz="914400">
              <a:buFont typeface="Courier New" panose="02070309020205020404" pitchFamily="49" charset="0"/>
              <a:buChar char="o"/>
            </a:pPr>
            <a:r>
              <a:rPr lang="en-IN" sz="1400" dirty="0" smtClean="0"/>
              <a:t>Other channel and data transmission related environment dynamics, which </a:t>
            </a:r>
            <a:r>
              <a:rPr lang="en-IN" sz="1400" dirty="0"/>
              <a:t>in turn also affects the STA performance in terms of loss of service, signalling overhead, inefficient radio resource utilization, STA power consumption etc</a:t>
            </a:r>
            <a:r>
              <a:rPr lang="en-IN" sz="1400" dirty="0" smtClean="0"/>
              <a:t>.</a:t>
            </a:r>
          </a:p>
          <a:p>
            <a:pPr lvl="1" defTabSz="914400">
              <a:buFont typeface="Courier New" panose="02070309020205020404" pitchFamily="49" charset="0"/>
              <a:buChar char="o"/>
            </a:pPr>
            <a:endParaRPr lang="en-IN" sz="1400" b="0" dirty="0"/>
          </a:p>
          <a:p>
            <a:pPr defTabSz="914400">
              <a:buFont typeface="Arial" panose="020B0604020202020204" pitchFamily="34" charset="0"/>
              <a:buChar char="•"/>
            </a:pPr>
            <a:r>
              <a:rPr lang="en-IN" sz="1800" dirty="0" smtClean="0"/>
              <a:t>Protecting these low </a:t>
            </a:r>
            <a:r>
              <a:rPr lang="en-IN" sz="1800" dirty="0"/>
              <a:t>power consumption </a:t>
            </a:r>
            <a:r>
              <a:rPr lang="en-IN" sz="1800" dirty="0" smtClean="0"/>
              <a:t>states(of AP) </a:t>
            </a:r>
            <a:r>
              <a:rPr lang="en-IN" sz="1800" dirty="0"/>
              <a:t>is of equal importance to achieve the desired </a:t>
            </a:r>
            <a:r>
              <a:rPr lang="en-IN" sz="1800" dirty="0" smtClean="0"/>
              <a:t>UHR goal of AP power </a:t>
            </a:r>
            <a:r>
              <a:rPr lang="en-IN" sz="1800" dirty="0"/>
              <a:t>savings and </a:t>
            </a:r>
            <a:r>
              <a:rPr lang="en-IN" sz="1800" dirty="0" smtClean="0"/>
              <a:t>accordingly, this contribution introduces the concept to –</a:t>
            </a:r>
          </a:p>
          <a:p>
            <a:pPr lvl="1" defTabSz="914400">
              <a:buFont typeface="Wingdings" panose="05000000000000000000" pitchFamily="2" charset="2"/>
              <a:buChar char="ü"/>
            </a:pPr>
            <a:r>
              <a:rPr lang="en-IN" sz="1800" b="1" dirty="0" smtClean="0">
                <a:cs typeface="+mn-cs"/>
              </a:rPr>
              <a:t>extends </a:t>
            </a:r>
            <a:r>
              <a:rPr lang="en-IN" sz="1800" b="1" dirty="0">
                <a:cs typeface="+mn-cs"/>
              </a:rPr>
              <a:t>the M-AP coordination framework to bring in coordinated power saving among the neighbouring APs thus trying to optimize the maximum possible power saving and minimize any interruption events.</a:t>
            </a:r>
            <a:endParaRPr lang="en-GB" sz="1800" b="1" dirty="0"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Abhishek Chaturvedi et al. (Samsung Electronics)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04813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1095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Extending uniform M-APC framework for </a:t>
            </a:r>
            <a:r>
              <a:rPr lang="en-GB" dirty="0"/>
              <a:t>AP PS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Abhishek Chaturvedi et al. (Samsung Electronics)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2025</a:t>
            </a:r>
            <a:endParaRPr lang="en-GB" dirty="0"/>
          </a:p>
        </p:txBody>
      </p:sp>
      <p:sp>
        <p:nvSpPr>
          <p:cNvPr id="2" name="Pentagon 1"/>
          <p:cNvSpPr/>
          <p:nvPr/>
        </p:nvSpPr>
        <p:spPr bwMode="auto">
          <a:xfrm>
            <a:off x="263352" y="1297511"/>
            <a:ext cx="2088232" cy="494775"/>
          </a:xfrm>
          <a:prstGeom prst="homePlate">
            <a:avLst/>
          </a:prstGeom>
          <a:solidFill>
            <a:srgbClr val="A2F0C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IN" sz="1500" b="1" dirty="0" smtClean="0">
                <a:solidFill>
                  <a:schemeClr val="tx1"/>
                </a:solidFill>
              </a:rPr>
              <a:t>Phase1:</a:t>
            </a:r>
            <a:r>
              <a:rPr lang="en-IN" sz="1500" dirty="0" smtClean="0">
                <a:solidFill>
                  <a:schemeClr val="tx1"/>
                </a:solidFill>
              </a:rPr>
              <a:t> Initiation</a:t>
            </a:r>
            <a:endParaRPr kumimoji="0" lang="en-IN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Pentagon 8"/>
          <p:cNvSpPr/>
          <p:nvPr/>
        </p:nvSpPr>
        <p:spPr bwMode="auto">
          <a:xfrm>
            <a:off x="2351584" y="1297511"/>
            <a:ext cx="3096344" cy="494775"/>
          </a:xfrm>
          <a:prstGeom prst="homePlate">
            <a:avLst/>
          </a:prstGeom>
          <a:solidFill>
            <a:srgbClr val="2FDD8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IN" sz="1200" b="1" dirty="0">
                <a:solidFill>
                  <a:schemeClr val="tx1"/>
                </a:solidFill>
              </a:rPr>
              <a:t>Phase2: </a:t>
            </a:r>
            <a:endParaRPr lang="en-IN" sz="1200" b="1" dirty="0" smtClean="0">
              <a:solidFill>
                <a:schemeClr val="tx1"/>
              </a:solidFill>
            </a:endParaRPr>
          </a:p>
          <a:p>
            <a:pPr algn="ctr"/>
            <a:r>
              <a:rPr lang="en-IN" sz="1200" dirty="0" smtClean="0">
                <a:solidFill>
                  <a:schemeClr val="tx1"/>
                </a:solidFill>
              </a:rPr>
              <a:t>Capability Advertisement &amp; Discovery</a:t>
            </a:r>
            <a:endParaRPr lang="en-IN" sz="1200" dirty="0">
              <a:solidFill>
                <a:schemeClr val="tx1"/>
              </a:solidFill>
            </a:endParaRPr>
          </a:p>
        </p:txBody>
      </p:sp>
      <p:sp>
        <p:nvSpPr>
          <p:cNvPr id="10" name="Pentagon 9"/>
          <p:cNvSpPr/>
          <p:nvPr/>
        </p:nvSpPr>
        <p:spPr bwMode="auto">
          <a:xfrm>
            <a:off x="5447928" y="1304184"/>
            <a:ext cx="2808311" cy="494775"/>
          </a:xfrm>
          <a:prstGeom prst="homePlate">
            <a:avLst/>
          </a:prstGeom>
          <a:solidFill>
            <a:srgbClr val="A2F0C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IN" sz="1500" b="1" dirty="0">
                <a:solidFill>
                  <a:schemeClr val="tx1"/>
                </a:solidFill>
              </a:rPr>
              <a:t>Phase3: </a:t>
            </a:r>
            <a:endParaRPr lang="en-IN" sz="1500" b="1" dirty="0" smtClean="0">
              <a:solidFill>
                <a:schemeClr val="tx1"/>
              </a:solidFill>
            </a:endParaRPr>
          </a:p>
          <a:p>
            <a:pPr algn="ctr"/>
            <a:r>
              <a:rPr lang="en-IN" sz="1500" dirty="0" smtClean="0">
                <a:solidFill>
                  <a:schemeClr val="tx1"/>
                </a:solidFill>
              </a:rPr>
              <a:t>Negotiation</a:t>
            </a:r>
            <a:endParaRPr lang="en-IN" sz="1500" dirty="0">
              <a:solidFill>
                <a:schemeClr val="tx1"/>
              </a:solidFill>
            </a:endParaRPr>
          </a:p>
        </p:txBody>
      </p:sp>
      <p:sp>
        <p:nvSpPr>
          <p:cNvPr id="11" name="Pentagon 10"/>
          <p:cNvSpPr/>
          <p:nvPr/>
        </p:nvSpPr>
        <p:spPr bwMode="auto">
          <a:xfrm>
            <a:off x="8256239" y="1297511"/>
            <a:ext cx="1741286" cy="494775"/>
          </a:xfrm>
          <a:prstGeom prst="homePlate">
            <a:avLst/>
          </a:prstGeom>
          <a:solidFill>
            <a:srgbClr val="2FDD8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IN" sz="1500" b="1" dirty="0">
                <a:solidFill>
                  <a:schemeClr val="tx1"/>
                </a:solidFill>
              </a:rPr>
              <a:t>Phase4: </a:t>
            </a:r>
            <a:endParaRPr lang="en-IN" sz="1500" b="1" dirty="0" smtClean="0">
              <a:solidFill>
                <a:schemeClr val="tx1"/>
              </a:solidFill>
            </a:endParaRPr>
          </a:p>
          <a:p>
            <a:pPr algn="ctr"/>
            <a:r>
              <a:rPr lang="en-IN" sz="1500" dirty="0" smtClean="0">
                <a:solidFill>
                  <a:schemeClr val="tx1"/>
                </a:solidFill>
              </a:rPr>
              <a:t>Pre-operations</a:t>
            </a:r>
            <a:endParaRPr lang="en-IN" sz="1500" dirty="0">
              <a:solidFill>
                <a:schemeClr val="tx1"/>
              </a:solidFill>
            </a:endParaRPr>
          </a:p>
        </p:txBody>
      </p:sp>
      <p:sp>
        <p:nvSpPr>
          <p:cNvPr id="12" name="Pentagon 11"/>
          <p:cNvSpPr/>
          <p:nvPr/>
        </p:nvSpPr>
        <p:spPr bwMode="auto">
          <a:xfrm>
            <a:off x="9984432" y="1297511"/>
            <a:ext cx="2160240" cy="494775"/>
          </a:xfrm>
          <a:prstGeom prst="homePlate">
            <a:avLst/>
          </a:prstGeom>
          <a:solidFill>
            <a:srgbClr val="A2F0C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IN" sz="1500" b="1" dirty="0">
                <a:solidFill>
                  <a:schemeClr val="tx1"/>
                </a:solidFill>
              </a:rPr>
              <a:t>Phase5: </a:t>
            </a:r>
            <a:endParaRPr lang="en-IN" sz="1500" b="1" dirty="0" smtClean="0">
              <a:solidFill>
                <a:schemeClr val="tx1"/>
              </a:solidFill>
            </a:endParaRPr>
          </a:p>
          <a:p>
            <a:pPr algn="ctr"/>
            <a:r>
              <a:rPr lang="en-IN" sz="1500" dirty="0" smtClean="0">
                <a:solidFill>
                  <a:schemeClr val="tx1"/>
                </a:solidFill>
              </a:rPr>
              <a:t>Extended </a:t>
            </a:r>
            <a:r>
              <a:rPr lang="en-IN" sz="1500" dirty="0">
                <a:solidFill>
                  <a:schemeClr val="tx1"/>
                </a:solidFill>
              </a:rPr>
              <a:t>protection</a:t>
            </a:r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2351584" y="1916832"/>
            <a:ext cx="0" cy="446449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5447928" y="1916832"/>
            <a:ext cx="0" cy="446449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8256240" y="1893045"/>
            <a:ext cx="0" cy="446449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9984432" y="1916832"/>
            <a:ext cx="0" cy="446449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29117" y="1893045"/>
            <a:ext cx="2322466" cy="4131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150" dirty="0" smtClean="0">
                <a:solidFill>
                  <a:schemeClr val="tx1"/>
                </a:solidFill>
              </a:rPr>
              <a:t>Cater both </a:t>
            </a:r>
            <a:r>
              <a:rPr lang="en-IN" sz="1150" dirty="0">
                <a:solidFill>
                  <a:schemeClr val="tx1"/>
                </a:solidFill>
              </a:rPr>
              <a:t>(</a:t>
            </a:r>
            <a:r>
              <a:rPr lang="en-IN" sz="1150" dirty="0" smtClean="0">
                <a:solidFill>
                  <a:schemeClr val="tx1"/>
                </a:solidFill>
              </a:rPr>
              <a:t>non-) enterprise scenarios.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150" u="sng" dirty="0" smtClean="0">
                <a:solidFill>
                  <a:schemeClr val="tx1"/>
                </a:solidFill>
              </a:rPr>
              <a:t>In non-enterprise scenario</a:t>
            </a:r>
            <a:r>
              <a:rPr lang="en-IN" sz="1150" dirty="0" smtClean="0">
                <a:solidFill>
                  <a:schemeClr val="tx1"/>
                </a:solidFill>
              </a:rPr>
              <a:t>, initiator can be household owner for different types of APs supporting the feature.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150" dirty="0" smtClean="0">
                <a:solidFill>
                  <a:schemeClr val="tx1"/>
                </a:solidFill>
              </a:rPr>
              <a:t>Can be closed group of APs e.g. within set of apartments.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150" dirty="0" smtClean="0">
                <a:solidFill>
                  <a:schemeClr val="tx1"/>
                </a:solidFill>
              </a:rPr>
              <a:t>Can be open group of APs.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150" u="sng" dirty="0" smtClean="0">
                <a:solidFill>
                  <a:schemeClr val="tx1"/>
                </a:solidFill>
              </a:rPr>
              <a:t>Benefits even enterprise AP </a:t>
            </a:r>
            <a:r>
              <a:rPr lang="en-IN" sz="1150" dirty="0" smtClean="0">
                <a:solidFill>
                  <a:schemeClr val="tx1"/>
                </a:solidFill>
              </a:rPr>
              <a:t>to initiate for any ad-hoc change in user-density or traffic profile at any location, at any time of day.</a:t>
            </a:r>
          </a:p>
          <a:p>
            <a:endParaRPr lang="en-IN" sz="1150" dirty="0" smtClean="0">
              <a:solidFill>
                <a:schemeClr val="tx1"/>
              </a:solidFill>
            </a:endParaRPr>
          </a:p>
          <a:p>
            <a:r>
              <a:rPr lang="en-IN" sz="1150" b="1" dirty="0" smtClean="0">
                <a:solidFill>
                  <a:schemeClr val="tx1"/>
                </a:solidFill>
              </a:rPr>
              <a:t>Trigger for initiation can be: </a:t>
            </a:r>
            <a:endParaRPr lang="en-IN" sz="1150" b="1" dirty="0">
              <a:solidFill>
                <a:schemeClr val="tx1"/>
              </a:solidFill>
            </a:endParaRP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IN" sz="1000" dirty="0" smtClean="0">
                <a:solidFill>
                  <a:schemeClr val="tx1"/>
                </a:solidFill>
              </a:rPr>
              <a:t>initiated </a:t>
            </a:r>
            <a:r>
              <a:rPr lang="en-IN" sz="1000" dirty="0">
                <a:solidFill>
                  <a:schemeClr val="tx1"/>
                </a:solidFill>
              </a:rPr>
              <a:t>by </a:t>
            </a:r>
            <a:r>
              <a:rPr lang="en-IN" sz="1000" dirty="0" smtClean="0">
                <a:solidFill>
                  <a:schemeClr val="tx1"/>
                </a:solidFill>
              </a:rPr>
              <a:t>owner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IN" sz="1000" dirty="0" smtClean="0">
                <a:solidFill>
                  <a:schemeClr val="tx1"/>
                </a:solidFill>
              </a:rPr>
              <a:t>initiated </a:t>
            </a:r>
            <a:r>
              <a:rPr lang="en-IN" sz="1000" dirty="0">
                <a:solidFill>
                  <a:schemeClr val="tx1"/>
                </a:solidFill>
              </a:rPr>
              <a:t>by any AP at </a:t>
            </a:r>
            <a:r>
              <a:rPr lang="en-IN" sz="1000" dirty="0" smtClean="0">
                <a:solidFill>
                  <a:schemeClr val="tx1"/>
                </a:solidFill>
              </a:rPr>
              <a:t>boot-up</a:t>
            </a:r>
            <a:r>
              <a:rPr lang="en-IN" sz="1000" dirty="0">
                <a:solidFill>
                  <a:schemeClr val="tx1"/>
                </a:solidFill>
              </a:rPr>
              <a:t>/ power save mode </a:t>
            </a:r>
            <a:r>
              <a:rPr lang="en-IN" sz="1000" dirty="0" smtClean="0">
                <a:solidFill>
                  <a:schemeClr val="tx1"/>
                </a:solidFill>
              </a:rPr>
              <a:t>on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IN" sz="1000" dirty="0" smtClean="0">
                <a:solidFill>
                  <a:schemeClr val="tx1"/>
                </a:solidFill>
              </a:rPr>
              <a:t>initiated </a:t>
            </a:r>
            <a:r>
              <a:rPr lang="en-IN" sz="1000" dirty="0">
                <a:solidFill>
                  <a:schemeClr val="tx1"/>
                </a:solidFill>
              </a:rPr>
              <a:t>by any AP at ad </a:t>
            </a:r>
            <a:r>
              <a:rPr lang="en-IN" sz="1000" dirty="0" smtClean="0">
                <a:solidFill>
                  <a:schemeClr val="tx1"/>
                </a:solidFill>
              </a:rPr>
              <a:t>hoc/ threshold </a:t>
            </a:r>
            <a:r>
              <a:rPr lang="en-IN" sz="1000" dirty="0">
                <a:solidFill>
                  <a:schemeClr val="tx1"/>
                </a:solidFill>
              </a:rPr>
              <a:t>based change in traffic </a:t>
            </a:r>
            <a:r>
              <a:rPr lang="en-IN" sz="1000" dirty="0" smtClean="0">
                <a:solidFill>
                  <a:schemeClr val="tx1"/>
                </a:solidFill>
              </a:rPr>
              <a:t>profile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IN" sz="1000" dirty="0" smtClean="0">
                <a:solidFill>
                  <a:schemeClr val="tx1"/>
                </a:solidFill>
              </a:rPr>
              <a:t>initiated </a:t>
            </a:r>
            <a:r>
              <a:rPr lang="en-IN" sz="1000" dirty="0">
                <a:solidFill>
                  <a:schemeClr val="tx1"/>
                </a:solidFill>
              </a:rPr>
              <a:t>by any AP at ad hoc</a:t>
            </a:r>
            <a:r>
              <a:rPr lang="en-IN" sz="1000" dirty="0" smtClean="0">
                <a:solidFill>
                  <a:schemeClr val="tx1"/>
                </a:solidFill>
              </a:rPr>
              <a:t>/ threshold </a:t>
            </a:r>
            <a:r>
              <a:rPr lang="en-IN" sz="1000" dirty="0">
                <a:solidFill>
                  <a:schemeClr val="tx1"/>
                </a:solidFill>
              </a:rPr>
              <a:t>based change in power consumption etc.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351584" y="1893045"/>
            <a:ext cx="3096344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50" b="1" dirty="0" smtClean="0">
                <a:solidFill>
                  <a:schemeClr val="tx1"/>
                </a:solidFill>
              </a:rPr>
              <a:t>Phase2a (capability configuration):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150" dirty="0" smtClean="0">
                <a:solidFill>
                  <a:schemeClr val="tx1"/>
                </a:solidFill>
              </a:rPr>
              <a:t>A supporting UHR AP shall </a:t>
            </a:r>
            <a:r>
              <a:rPr lang="en-IN" sz="1150" dirty="0">
                <a:solidFill>
                  <a:schemeClr val="tx1"/>
                </a:solidFill>
              </a:rPr>
              <a:t>have a PS Profile(PP) that it can share among other APs for negotiation/ coordination purposes</a:t>
            </a:r>
            <a:r>
              <a:rPr lang="en-IN" sz="1150" dirty="0" smtClean="0">
                <a:solidFill>
                  <a:schemeClr val="tx1"/>
                </a:solidFill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150" dirty="0" smtClean="0">
                <a:solidFill>
                  <a:schemeClr val="tx1"/>
                </a:solidFill>
              </a:rPr>
              <a:t>PP comprises of an </a:t>
            </a:r>
            <a:r>
              <a:rPr lang="en-IN" sz="1150" dirty="0" smtClean="0">
                <a:solidFill>
                  <a:srgbClr val="FF0000"/>
                </a:solidFill>
              </a:rPr>
              <a:t>‘information set (parameters: TBD)’ </a:t>
            </a:r>
            <a:r>
              <a:rPr lang="en-IN" sz="1150" dirty="0">
                <a:solidFill>
                  <a:schemeClr val="tx1"/>
                </a:solidFill>
              </a:rPr>
              <a:t>which represents the power saving </a:t>
            </a:r>
            <a:r>
              <a:rPr lang="en-IN" sz="1150" dirty="0" smtClean="0">
                <a:solidFill>
                  <a:schemeClr val="tx1"/>
                </a:solidFill>
              </a:rPr>
              <a:t>needs &amp; pattern of </a:t>
            </a:r>
            <a:r>
              <a:rPr lang="en-IN" sz="1150" dirty="0">
                <a:solidFill>
                  <a:schemeClr val="tx1"/>
                </a:solidFill>
              </a:rPr>
              <a:t>an AP.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150" dirty="0">
                <a:solidFill>
                  <a:schemeClr val="tx1"/>
                </a:solidFill>
              </a:rPr>
              <a:t>To </a:t>
            </a:r>
            <a:r>
              <a:rPr lang="en-IN" sz="1150" dirty="0" smtClean="0">
                <a:solidFill>
                  <a:schemeClr val="tx1"/>
                </a:solidFill>
              </a:rPr>
              <a:t>generate </a:t>
            </a:r>
            <a:r>
              <a:rPr lang="en-IN" sz="1150" dirty="0">
                <a:solidFill>
                  <a:schemeClr val="tx1"/>
                </a:solidFill>
              </a:rPr>
              <a:t>a PP, the system may comprise at least an input layer, an analysis </a:t>
            </a:r>
            <a:r>
              <a:rPr lang="en-IN" sz="1150" dirty="0" smtClean="0">
                <a:solidFill>
                  <a:schemeClr val="tx1"/>
                </a:solidFill>
              </a:rPr>
              <a:t>function(AF) </a:t>
            </a:r>
            <a:r>
              <a:rPr lang="en-IN" sz="1150" dirty="0">
                <a:solidFill>
                  <a:schemeClr val="tx1"/>
                </a:solidFill>
              </a:rPr>
              <a:t>and an output </a:t>
            </a:r>
            <a:r>
              <a:rPr lang="en-IN" sz="1150" dirty="0" smtClean="0">
                <a:solidFill>
                  <a:schemeClr val="tx1"/>
                </a:solidFill>
              </a:rPr>
              <a:t>layer, wherein AF </a:t>
            </a:r>
            <a:r>
              <a:rPr lang="en-IN" sz="1150" dirty="0">
                <a:solidFill>
                  <a:schemeClr val="tx1"/>
                </a:solidFill>
              </a:rPr>
              <a:t>can be realized either at AP itself or the backend DS system</a:t>
            </a:r>
            <a:r>
              <a:rPr lang="en-IN" sz="1150" dirty="0" smtClean="0">
                <a:solidFill>
                  <a:schemeClr val="tx1"/>
                </a:solidFill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IN" sz="115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IN" sz="1150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IN" sz="115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IN" sz="1150" dirty="0" smtClean="0">
              <a:solidFill>
                <a:schemeClr val="tx1"/>
              </a:solidFill>
            </a:endParaRPr>
          </a:p>
          <a:p>
            <a:endParaRPr lang="en-IN" sz="1150" b="1" dirty="0">
              <a:solidFill>
                <a:schemeClr val="tx1"/>
              </a:solidFill>
            </a:endParaRPr>
          </a:p>
          <a:p>
            <a:r>
              <a:rPr lang="en-IN" sz="1150" b="1" dirty="0" smtClean="0">
                <a:solidFill>
                  <a:schemeClr val="tx1"/>
                </a:solidFill>
              </a:rPr>
              <a:t>Phase2b (advertisement &amp; discovery):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150" dirty="0" smtClean="0">
                <a:solidFill>
                  <a:schemeClr val="tx1"/>
                </a:solidFill>
              </a:rPr>
              <a:t>A </a:t>
            </a:r>
            <a:r>
              <a:rPr lang="en-IN" sz="1150" dirty="0">
                <a:solidFill>
                  <a:schemeClr val="tx1"/>
                </a:solidFill>
              </a:rPr>
              <a:t>supporting UHR AP shall advertise the set of relevant information</a:t>
            </a:r>
            <a:r>
              <a:rPr lang="en-IN" sz="1150" dirty="0" smtClean="0">
                <a:solidFill>
                  <a:schemeClr val="tx1"/>
                </a:solidFill>
              </a:rPr>
              <a:t>(+PP</a:t>
            </a:r>
            <a:r>
              <a:rPr lang="en-IN" sz="1150" dirty="0">
                <a:solidFill>
                  <a:schemeClr val="tx1"/>
                </a:solidFill>
              </a:rPr>
              <a:t>), </a:t>
            </a:r>
            <a:r>
              <a:rPr lang="en-IN" sz="1150" dirty="0" smtClean="0">
                <a:solidFill>
                  <a:schemeClr val="tx1"/>
                </a:solidFill>
              </a:rPr>
              <a:t>for discovery.</a:t>
            </a:r>
            <a:endParaRPr lang="en-IN" sz="115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150" dirty="0" smtClean="0">
                <a:solidFill>
                  <a:schemeClr val="tx1"/>
                </a:solidFill>
              </a:rPr>
              <a:t>It may </a:t>
            </a:r>
            <a:r>
              <a:rPr lang="en-IN" sz="1150" dirty="0">
                <a:solidFill>
                  <a:schemeClr val="tx1"/>
                </a:solidFill>
              </a:rPr>
              <a:t>also </a:t>
            </a:r>
            <a:r>
              <a:rPr lang="en-IN" sz="1150" dirty="0" smtClean="0">
                <a:solidFill>
                  <a:schemeClr val="tx1"/>
                </a:solidFill>
              </a:rPr>
              <a:t>advertise, optionally, the </a:t>
            </a:r>
            <a:r>
              <a:rPr lang="en-IN" sz="1150" dirty="0">
                <a:solidFill>
                  <a:schemeClr val="tx1"/>
                </a:solidFill>
              </a:rPr>
              <a:t>support of other M-APC schemes </a:t>
            </a:r>
            <a:r>
              <a:rPr lang="en-IN" sz="1150" dirty="0" smtClean="0">
                <a:solidFill>
                  <a:schemeClr val="tx1"/>
                </a:solidFill>
              </a:rPr>
              <a:t>(e.g. C-TDMA</a:t>
            </a:r>
            <a:r>
              <a:rPr lang="en-IN" sz="1150" dirty="0">
                <a:solidFill>
                  <a:schemeClr val="tx1"/>
                </a:solidFill>
              </a:rPr>
              <a:t>, C-rTWT, C-SR, C-BF etc</a:t>
            </a:r>
            <a:r>
              <a:rPr lang="en-IN" sz="1150" dirty="0" smtClean="0">
                <a:solidFill>
                  <a:schemeClr val="tx1"/>
                </a:solidFill>
              </a:rPr>
              <a:t>.) </a:t>
            </a:r>
            <a:r>
              <a:rPr lang="en-IN" sz="1150" dirty="0">
                <a:solidFill>
                  <a:schemeClr val="tx1"/>
                </a:solidFill>
              </a:rPr>
              <a:t>to be used as schemes for the awake period of the AP and also help to realize a common unified framework for </a:t>
            </a:r>
            <a:r>
              <a:rPr lang="en-IN" sz="1150" dirty="0" smtClean="0">
                <a:solidFill>
                  <a:schemeClr val="tx1"/>
                </a:solidFill>
              </a:rPr>
              <a:t>M-APC </a:t>
            </a:r>
            <a:r>
              <a:rPr lang="en-IN" sz="1150" dirty="0" smtClean="0">
                <a:solidFill>
                  <a:srgbClr val="FF0000"/>
                </a:solidFill>
              </a:rPr>
              <a:t>(format: TBD)</a:t>
            </a:r>
            <a:endParaRPr lang="en-IN" sz="115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447928" y="1893045"/>
            <a:ext cx="2848000" cy="3470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150" dirty="0">
                <a:solidFill>
                  <a:schemeClr val="tx1"/>
                </a:solidFill>
              </a:rPr>
              <a:t>During the negotiation process, PPs of all participating APs shall be used for further processing using a negotiation function(NF) which can be realized either at an AP or at the backend DS system</a:t>
            </a:r>
            <a:r>
              <a:rPr lang="en-IN" sz="1150" dirty="0" smtClean="0">
                <a:solidFill>
                  <a:schemeClr val="tx1"/>
                </a:solidFill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150" dirty="0" smtClean="0">
                <a:solidFill>
                  <a:schemeClr val="tx1"/>
                </a:solidFill>
              </a:rPr>
              <a:t>NF </a:t>
            </a:r>
            <a:r>
              <a:rPr lang="en-IN" sz="1150" dirty="0">
                <a:solidFill>
                  <a:schemeClr val="tx1"/>
                </a:solidFill>
              </a:rPr>
              <a:t>shall generate a Negotiated PS Profile(NPP) for all the participating APs and inform them of the same. </a:t>
            </a:r>
            <a:endParaRPr lang="en-IN" sz="1150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150" dirty="0" smtClean="0">
                <a:solidFill>
                  <a:schemeClr val="tx1"/>
                </a:solidFill>
              </a:rPr>
              <a:t>NF shall ensure to meet certain criteria while creating NPP for optimization and fairness.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IN" sz="1150" dirty="0" smtClean="0">
              <a:solidFill>
                <a:schemeClr val="tx1"/>
              </a:solidFill>
            </a:endParaRPr>
          </a:p>
          <a:p>
            <a:r>
              <a:rPr lang="en-IN" sz="1150" b="1" dirty="0" smtClean="0">
                <a:solidFill>
                  <a:schemeClr val="tx1"/>
                </a:solidFill>
              </a:rPr>
              <a:t>Criteria example:</a:t>
            </a:r>
            <a:endParaRPr lang="en-IN" sz="1150" b="1" dirty="0">
              <a:solidFill>
                <a:schemeClr val="tx1"/>
              </a:solidFill>
            </a:endParaRP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IN" sz="1000" dirty="0" smtClean="0">
                <a:solidFill>
                  <a:schemeClr val="tx1"/>
                </a:solidFill>
              </a:rPr>
              <a:t>fair probability/ chance to conserve power for each participating AP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IN" sz="1000" dirty="0">
                <a:solidFill>
                  <a:schemeClr val="tx1"/>
                </a:solidFill>
              </a:rPr>
              <a:t>e</a:t>
            </a:r>
            <a:r>
              <a:rPr lang="en-IN" sz="1000" dirty="0" smtClean="0">
                <a:solidFill>
                  <a:schemeClr val="tx1"/>
                </a:solidFill>
              </a:rPr>
              <a:t>nsure at least one OBSS AP is available in HCS state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IN" sz="1000" dirty="0">
                <a:solidFill>
                  <a:schemeClr val="tx1"/>
                </a:solidFill>
              </a:rPr>
              <a:t>e</a:t>
            </a:r>
            <a:r>
              <a:rPr lang="en-IN" sz="1000" dirty="0" smtClean="0">
                <a:solidFill>
                  <a:schemeClr val="tx1"/>
                </a:solidFill>
              </a:rPr>
              <a:t>nsure at least one OBSS AP is available in LCS state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IN" sz="1000" dirty="0">
                <a:solidFill>
                  <a:schemeClr val="tx1"/>
                </a:solidFill>
              </a:rPr>
              <a:t>e</a:t>
            </a:r>
            <a:r>
              <a:rPr lang="en-IN" sz="1000" dirty="0" smtClean="0">
                <a:solidFill>
                  <a:schemeClr val="tx1"/>
                </a:solidFill>
              </a:rPr>
              <a:t>nsure there is no coverage hole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256239" y="1916832"/>
            <a:ext cx="1705553" cy="31008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150" dirty="0" smtClean="0">
                <a:solidFill>
                  <a:schemeClr val="tx1"/>
                </a:solidFill>
              </a:rPr>
              <a:t>Each </a:t>
            </a:r>
            <a:r>
              <a:rPr lang="en-IN" sz="1150" dirty="0">
                <a:solidFill>
                  <a:schemeClr val="tx1"/>
                </a:solidFill>
              </a:rPr>
              <a:t>AP shall apply their corresponding power saving configuration (from NPP) in their BSS.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150" dirty="0">
                <a:solidFill>
                  <a:schemeClr val="tx1"/>
                </a:solidFill>
              </a:rPr>
              <a:t>Additionally - if there is any other M-APC scheme negotiated to be used in AP's awake state then it shall be applied in its BSS.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150" dirty="0" smtClean="0">
                <a:solidFill>
                  <a:schemeClr val="tx1"/>
                </a:solidFill>
              </a:rPr>
              <a:t>An </a:t>
            </a:r>
            <a:r>
              <a:rPr lang="en-IN" sz="1150" dirty="0">
                <a:solidFill>
                  <a:schemeClr val="tx1"/>
                </a:solidFill>
              </a:rPr>
              <a:t>AP shall inform its associated clients about the configured power saving pattern at the earliest possible </a:t>
            </a:r>
            <a:r>
              <a:rPr lang="en-IN" sz="1150" dirty="0" smtClean="0">
                <a:solidFill>
                  <a:schemeClr val="tx1"/>
                </a:solidFill>
              </a:rPr>
              <a:t>TXOP.</a:t>
            </a:r>
            <a:endParaRPr lang="en-IN" sz="1150" dirty="0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984432" y="1877462"/>
            <a:ext cx="2016224" cy="4331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150" dirty="0">
                <a:solidFill>
                  <a:schemeClr val="tx1"/>
                </a:solidFill>
              </a:rPr>
              <a:t>During the coordinated </a:t>
            </a:r>
            <a:r>
              <a:rPr lang="en-IN" sz="1150" dirty="0" smtClean="0">
                <a:solidFill>
                  <a:schemeClr val="tx1"/>
                </a:solidFill>
              </a:rPr>
              <a:t>operation, participating </a:t>
            </a:r>
            <a:r>
              <a:rPr lang="en-IN" sz="1150" dirty="0">
                <a:solidFill>
                  <a:schemeClr val="tx1"/>
                </a:solidFill>
              </a:rPr>
              <a:t>APs may help each other to handle any disrupting </a:t>
            </a:r>
            <a:r>
              <a:rPr lang="en-IN" sz="1150" dirty="0" smtClean="0">
                <a:solidFill>
                  <a:schemeClr val="tx1"/>
                </a:solidFill>
              </a:rPr>
              <a:t>event</a:t>
            </a:r>
            <a:r>
              <a:rPr lang="en-IN" sz="1150" dirty="0">
                <a:solidFill>
                  <a:schemeClr val="tx1"/>
                </a:solidFill>
              </a:rPr>
              <a:t> </a:t>
            </a:r>
            <a:r>
              <a:rPr lang="en-IN" sz="1150" dirty="0" smtClean="0">
                <a:solidFill>
                  <a:schemeClr val="tx1"/>
                </a:solidFill>
              </a:rPr>
              <a:t>using existing/new mechanism of relocating STA,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150" dirty="0" smtClean="0">
                <a:solidFill>
                  <a:schemeClr val="tx1"/>
                </a:solidFill>
              </a:rPr>
              <a:t>Thus APs help to achieve extended protection for each other’s negotiated PP and help to maximize the AP power saving &amp; meet the QoS while strictly following the coordinated PS cycles.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IN" sz="1150" dirty="0">
              <a:solidFill>
                <a:schemeClr val="tx1"/>
              </a:solidFill>
            </a:endParaRPr>
          </a:p>
          <a:p>
            <a:r>
              <a:rPr lang="en-IN" sz="1150" b="1" dirty="0" smtClean="0">
                <a:solidFill>
                  <a:schemeClr val="tx1"/>
                </a:solidFill>
              </a:rPr>
              <a:t>Disrupting event example:</a:t>
            </a:r>
            <a:endParaRPr lang="en-IN" sz="1150" b="1" dirty="0">
              <a:solidFill>
                <a:schemeClr val="tx1"/>
              </a:solidFill>
            </a:endParaRP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IN" sz="1000" dirty="0" smtClean="0">
                <a:solidFill>
                  <a:schemeClr val="tx1"/>
                </a:solidFill>
              </a:rPr>
              <a:t>a </a:t>
            </a:r>
            <a:r>
              <a:rPr lang="en-IN" sz="1000" dirty="0">
                <a:solidFill>
                  <a:schemeClr val="tx1"/>
                </a:solidFill>
              </a:rPr>
              <a:t>STA that may lose service if serving AP anticipates going into doze/sleep state.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IN" sz="1000" dirty="0" smtClean="0">
                <a:solidFill>
                  <a:schemeClr val="tx1"/>
                </a:solidFill>
              </a:rPr>
              <a:t>a </a:t>
            </a:r>
            <a:r>
              <a:rPr lang="en-IN" sz="1000" dirty="0">
                <a:solidFill>
                  <a:schemeClr val="tx1"/>
                </a:solidFill>
              </a:rPr>
              <a:t>STA whose QoS is not met in current capability state of serving AP.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IN" sz="1000" dirty="0" smtClean="0">
                <a:solidFill>
                  <a:schemeClr val="tx1"/>
                </a:solidFill>
              </a:rPr>
              <a:t>a </a:t>
            </a:r>
            <a:r>
              <a:rPr lang="en-IN" sz="1000" dirty="0">
                <a:solidFill>
                  <a:schemeClr val="tx1"/>
                </a:solidFill>
              </a:rPr>
              <a:t>STA causing the need for load balancing on serving AP.</a:t>
            </a: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4757" y="3861049"/>
            <a:ext cx="2199155" cy="1080120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74149" y="5463985"/>
            <a:ext cx="3381375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0654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1095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chemeClr val="tx1"/>
                </a:solidFill>
              </a:rPr>
              <a:t>Summary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12776"/>
            <a:ext cx="10361084" cy="4831904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 power saving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one of the key functional requirements for UHR TGbn standards.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Currently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M-AP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coordination schemes, there is no protection and no coordination for the periods consisting of doze, in-active or low capability state(LCS) of the AP,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while these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the actual durations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responsible for achieving the expected power saving of any type of AP device.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Accordingly, in this contribution we have proposed to extend the uniform M-APC framework to realize the scheme of: a multi-AP coordination for AP power saving, which is beneficial for both non-enterprise as well as enterprise scenario.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Coordinated handling and protection of participating AP’s negotiated power saving cycles will also help to conserve their associated STA’s power via reduced signalling overheads.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Abhishek Chaturvedi et al. (Samsung Electronics)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48905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1095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SP#1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12776"/>
            <a:ext cx="10361084" cy="1368152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Do you </a:t>
            </a:r>
            <a:r>
              <a:rPr lang="en-GB" dirty="0" smtClean="0"/>
              <a:t>support extending the uniform multi-AP coordination framework to support AP </a:t>
            </a:r>
            <a:r>
              <a:rPr lang="en-GB" dirty="0"/>
              <a:t>power </a:t>
            </a:r>
            <a:r>
              <a:rPr lang="en-GB" dirty="0" smtClean="0"/>
              <a:t>saving (of the participating APs) </a:t>
            </a:r>
            <a:r>
              <a:rPr lang="en-GB" dirty="0"/>
              <a:t>in TGbn ?</a:t>
            </a:r>
          </a:p>
          <a:p>
            <a:pPr marL="0" indent="0"/>
            <a:r>
              <a:rPr lang="en-GB" b="0" dirty="0"/>
              <a:t>	- Yes / No / Abstain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Abhishek Chaturvedi et al. (Samsung Electronics)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6611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29217" y="1412776"/>
            <a:ext cx="10361084" cy="4113213"/>
          </a:xfrm>
        </p:spPr>
        <p:txBody>
          <a:bodyPr/>
          <a:lstStyle/>
          <a:p>
            <a:pPr marL="0" indent="0"/>
            <a:r>
              <a:rPr lang="en-GB" dirty="0"/>
              <a:t>[1] 11-23/244r1 “AP Power Save PAR addition proposal”, </a:t>
            </a:r>
            <a:r>
              <a:rPr lang="en-GB" dirty="0" smtClean="0"/>
              <a:t>Amelia  Andersdotter</a:t>
            </a:r>
            <a:r>
              <a:rPr lang="en-GB" dirty="0"/>
              <a:t>, et. al</a:t>
            </a:r>
            <a:r>
              <a:rPr lang="en-GB" dirty="0" smtClean="0"/>
              <a:t>.</a:t>
            </a:r>
          </a:p>
          <a:p>
            <a:pPr marL="0" indent="0"/>
            <a:r>
              <a:rPr lang="en-GB" dirty="0" smtClean="0"/>
              <a:t>[2] 11-24-0171-15-00bn-tgbn-motions-list-part-1</a:t>
            </a:r>
          </a:p>
          <a:p>
            <a:pPr marL="0" indent="0"/>
            <a:r>
              <a:rPr lang="en-GB" dirty="0" smtClean="0"/>
              <a:t>[3</a:t>
            </a:r>
            <a:r>
              <a:rPr lang="en-GB" dirty="0"/>
              <a:t>] 11-23-1835-00-00bn-ap-power-management</a:t>
            </a:r>
            <a:endParaRPr lang="en-GB" dirty="0" smtClean="0"/>
          </a:p>
          <a:p>
            <a:pPr marL="0" indent="0"/>
            <a:r>
              <a:rPr lang="en-GB" dirty="0" smtClean="0"/>
              <a:t>[</a:t>
            </a:r>
            <a:r>
              <a:rPr lang="en-GB" dirty="0"/>
              <a:t>4</a:t>
            </a:r>
            <a:r>
              <a:rPr lang="en-GB" dirty="0" smtClean="0"/>
              <a:t>] 11-23-0010-00-0uhr-considerations-for-enabling-ap-power-save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Abhishek Chaturvedi et al. (Samsung Electronics)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2025</a:t>
            </a:r>
            <a:endParaRPr lang="en-GB"/>
          </a:p>
        </p:txBody>
      </p:sp>
      <p:sp>
        <p:nvSpPr>
          <p:cNvPr id="10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1095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5" id="{61600344-815D-449F-97BC-142B568DD30C}" vid="{27B97F49-0ED1-4F79-BC06-28344F295D7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802-11-submission-abhishek2</Template>
  <TotalTime>1471</TotalTime>
  <Words>1782</Words>
  <Application>Microsoft Office PowerPoint</Application>
  <PresentationFormat>Widescreen</PresentationFormat>
  <Paragraphs>161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MS Gothic</vt:lpstr>
      <vt:lpstr>Arial</vt:lpstr>
      <vt:lpstr>Arial Unicode MS</vt:lpstr>
      <vt:lpstr>Courier New</vt:lpstr>
      <vt:lpstr>Times New Roman</vt:lpstr>
      <vt:lpstr>Wingdings</vt:lpstr>
      <vt:lpstr>Office Theme</vt:lpstr>
      <vt:lpstr>Document</vt:lpstr>
      <vt:lpstr>Multi-AP coordination for AP power saving</vt:lpstr>
      <vt:lpstr>Introduction</vt:lpstr>
      <vt:lpstr>Motivation</vt:lpstr>
      <vt:lpstr>Abstract</vt:lpstr>
      <vt:lpstr>Extending uniform M-APC framework for AP PS </vt:lpstr>
      <vt:lpstr>Summary</vt:lpstr>
      <vt:lpstr>SP#1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abhi.chat</dc:creator>
  <cp:keywords/>
  <cp:lastModifiedBy>abhi.chat</cp:lastModifiedBy>
  <cp:revision>134</cp:revision>
  <cp:lastPrinted>1601-01-01T00:00:00Z</cp:lastPrinted>
  <dcterms:created xsi:type="dcterms:W3CDTF">2024-10-04T05:25:25Z</dcterms:created>
  <dcterms:modified xsi:type="dcterms:W3CDTF">2025-03-26T13:11:12Z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