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69" r:id="rId2"/>
    <p:sldId id="257" r:id="rId3"/>
    <p:sldId id="265" r:id="rId4"/>
    <p:sldId id="268" r:id="rId5"/>
    <p:sldId id="267" r:id="rId6"/>
    <p:sldId id="264" r:id="rId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默认节" id="{7E56503E-D17C-484A-95A8-5E9EA24C28ED}">
          <p14:sldIdLst>
            <p14:sldId id="269"/>
            <p14:sldId id="257"/>
            <p14:sldId id="265"/>
            <p14:sldId id="268"/>
            <p14:sldId id="267"/>
            <p14:sldId id="264"/>
          </p14:sldIdLst>
        </p14:section>
        <p14:section name="Appendix" id="{3FA4F558-26DF-471B-BB0F-7AC67F2D1F62}">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罗朝明(Chaoming Luo)" initials="罗朝明(Chaoming" lastIdx="2" clrIdx="0">
    <p:extLst>
      <p:ext uri="{19B8F6BF-5375-455C-9EA6-DF929625EA0E}">
        <p15:presenceInfo xmlns:p15="http://schemas.microsoft.com/office/powerpoint/2012/main" userId="S-1-5-21-1439682878-3164288827-2260694920-38868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23" autoAdjust="0"/>
    <p:restoredTop sz="94209" autoAdjust="0"/>
  </p:normalViewPr>
  <p:slideViewPr>
    <p:cSldViewPr>
      <p:cViewPr varScale="1">
        <p:scale>
          <a:sx n="76" d="100"/>
          <a:sy n="76" d="100"/>
        </p:scale>
        <p:origin x="360"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3/26/2025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ftr="0" dt="0"/>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700255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954629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937827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ltLang="zh-CN" dirty="0"/>
              <a:t>March 2025</a:t>
            </a:r>
            <a:endParaRPr lang="en-GB" altLang="zh-CN" dirty="0"/>
          </a:p>
        </p:txBody>
      </p:sp>
      <p:sp>
        <p:nvSpPr>
          <p:cNvPr id="5" name="Footer Placeholder 4"/>
          <p:cNvSpPr>
            <a:spLocks noGrp="1"/>
          </p:cNvSpPr>
          <p:nvPr>
            <p:ph type="ftr" idx="11"/>
          </p:nvPr>
        </p:nvSpPr>
        <p:spPr/>
        <p:txBody>
          <a:bodyPr/>
          <a:lstStyle>
            <a:lvl1pPr>
              <a:defRPr/>
            </a:lvl1pPr>
          </a:lstStyle>
          <a:p>
            <a:r>
              <a:rPr lang="en-GB" altLang="zh-CN" dirty="0"/>
              <a:t>Chaoming Luo, OPPO</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Chaoming Luo, OPPO</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March 2025</a:t>
            </a:r>
            <a:endParaRPr lang="en-GB" altLang="zh-C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Date Placeholder 3"/>
          <p:cNvSpPr>
            <a:spLocks noGrp="1"/>
          </p:cNvSpPr>
          <p:nvPr>
            <p:ph type="dt" idx="10"/>
          </p:nvPr>
        </p:nvSpPr>
        <p:spPr/>
        <p:txBody>
          <a:bodyPr/>
          <a:lstStyle>
            <a:lvl1pPr>
              <a:defRPr/>
            </a:lvl1pPr>
          </a:lstStyle>
          <a:p>
            <a:r>
              <a:rPr lang="en-US" altLang="zh-CN" dirty="0"/>
              <a:t>March 2025</a:t>
            </a:r>
            <a:endParaRPr lang="en-GB" altLang="zh-CN" dirty="0"/>
          </a:p>
        </p:txBody>
      </p:sp>
      <p:sp>
        <p:nvSpPr>
          <p:cNvPr id="5" name="Footer Placeholder 4"/>
          <p:cNvSpPr>
            <a:spLocks noGrp="1"/>
          </p:cNvSpPr>
          <p:nvPr>
            <p:ph type="ftr" idx="11"/>
          </p:nvPr>
        </p:nvSpPr>
        <p:spPr/>
        <p:txBody>
          <a:bodyPr/>
          <a:lstStyle>
            <a:lvl1pPr>
              <a:defRPr/>
            </a:lvl1pPr>
          </a:lstStyle>
          <a:p>
            <a:r>
              <a:rPr lang="en-GB"/>
              <a:t>Chaoming Luo, OPPO</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5" name="Date Placeholder 4"/>
          <p:cNvSpPr>
            <a:spLocks noGrp="1"/>
          </p:cNvSpPr>
          <p:nvPr>
            <p:ph type="dt" idx="10"/>
          </p:nvPr>
        </p:nvSpPr>
        <p:spPr/>
        <p:txBody>
          <a:bodyPr/>
          <a:lstStyle>
            <a:lvl1pPr>
              <a:defRPr/>
            </a:lvl1pPr>
          </a:lstStyle>
          <a:p>
            <a:r>
              <a:rPr lang="en-US" altLang="zh-CN" dirty="0"/>
              <a:t>March 2025</a:t>
            </a:r>
            <a:endParaRPr lang="en-GB" altLang="zh-CN" dirty="0"/>
          </a:p>
        </p:txBody>
      </p:sp>
      <p:sp>
        <p:nvSpPr>
          <p:cNvPr id="6" name="Footer Placeholder 5"/>
          <p:cNvSpPr>
            <a:spLocks noGrp="1"/>
          </p:cNvSpPr>
          <p:nvPr>
            <p:ph type="ftr" idx="11"/>
          </p:nvPr>
        </p:nvSpPr>
        <p:spPr/>
        <p:txBody>
          <a:bodyPr/>
          <a:lstStyle>
            <a:lvl1pPr>
              <a:defRPr/>
            </a:lvl1pPr>
          </a:lstStyle>
          <a:p>
            <a:r>
              <a:rPr lang="en-GB"/>
              <a:t>Chaoming Luo, OPPO</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7" name="Date Placeholder 6"/>
          <p:cNvSpPr>
            <a:spLocks noGrp="1"/>
          </p:cNvSpPr>
          <p:nvPr>
            <p:ph type="dt" idx="10"/>
          </p:nvPr>
        </p:nvSpPr>
        <p:spPr/>
        <p:txBody>
          <a:bodyPr/>
          <a:lstStyle>
            <a:lvl1pPr>
              <a:defRPr/>
            </a:lvl1pPr>
          </a:lstStyle>
          <a:p>
            <a:r>
              <a:rPr lang="en-US" altLang="zh-CN" dirty="0"/>
              <a:t>March 2025</a:t>
            </a:r>
            <a:endParaRPr lang="en-GB" altLang="zh-CN"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Chaoming Luo, OPPO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ltLang="zh-CN" dirty="0"/>
              <a:t>March 2025</a:t>
            </a:r>
            <a:endParaRPr lang="en-GB" altLang="zh-CN" dirty="0"/>
          </a:p>
        </p:txBody>
      </p:sp>
      <p:sp>
        <p:nvSpPr>
          <p:cNvPr id="4" name="Footer Placeholder 3"/>
          <p:cNvSpPr>
            <a:spLocks noGrp="1"/>
          </p:cNvSpPr>
          <p:nvPr>
            <p:ph type="ftr" idx="11"/>
          </p:nvPr>
        </p:nvSpPr>
        <p:spPr/>
        <p:txBody>
          <a:bodyPr/>
          <a:lstStyle>
            <a:lvl1pPr>
              <a:defRPr/>
            </a:lvl1pPr>
          </a:lstStyle>
          <a:p>
            <a:r>
              <a:rPr lang="en-GB"/>
              <a:t>Chaoming Luo, OPPO</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dirty="0"/>
              <a:t>March 2025</a:t>
            </a:r>
            <a:endParaRPr lang="en-GB" altLang="zh-CN" dirty="0"/>
          </a:p>
        </p:txBody>
      </p:sp>
      <p:sp>
        <p:nvSpPr>
          <p:cNvPr id="3" name="Footer Placeholder 2"/>
          <p:cNvSpPr>
            <a:spLocks noGrp="1"/>
          </p:cNvSpPr>
          <p:nvPr>
            <p:ph type="ftr" idx="11"/>
          </p:nvPr>
        </p:nvSpPr>
        <p:spPr/>
        <p:txBody>
          <a:bodyPr/>
          <a:lstStyle>
            <a:lvl1pPr>
              <a:defRPr/>
            </a:lvl1pPr>
          </a:lstStyle>
          <a:p>
            <a:r>
              <a:rPr lang="en-GB"/>
              <a:t>Chaoming Luo, OPPO</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Date Placeholder 3"/>
          <p:cNvSpPr>
            <a:spLocks noGrp="1"/>
          </p:cNvSpPr>
          <p:nvPr>
            <p:ph type="dt" idx="10"/>
          </p:nvPr>
        </p:nvSpPr>
        <p:spPr/>
        <p:txBody>
          <a:bodyPr/>
          <a:lstStyle>
            <a:lvl1pPr>
              <a:defRPr/>
            </a:lvl1pPr>
          </a:lstStyle>
          <a:p>
            <a:r>
              <a:rPr lang="en-US" altLang="zh-CN" dirty="0"/>
              <a:t>March 2025</a:t>
            </a:r>
            <a:endParaRPr lang="en-GB" altLang="zh-CN" dirty="0"/>
          </a:p>
        </p:txBody>
      </p:sp>
      <p:sp>
        <p:nvSpPr>
          <p:cNvPr id="5" name="Footer Placeholder 4"/>
          <p:cNvSpPr>
            <a:spLocks noGrp="1"/>
          </p:cNvSpPr>
          <p:nvPr>
            <p:ph type="ftr" idx="11"/>
          </p:nvPr>
        </p:nvSpPr>
        <p:spPr/>
        <p:txBody>
          <a:bodyPr/>
          <a:lstStyle>
            <a:lvl1pPr>
              <a:defRPr/>
            </a:lvl1pPr>
          </a:lstStyle>
          <a:p>
            <a:r>
              <a:rPr lang="en-GB"/>
              <a:t>Chaoming Luo, OPPO</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Date Placeholder 3"/>
          <p:cNvSpPr>
            <a:spLocks noGrp="1"/>
          </p:cNvSpPr>
          <p:nvPr>
            <p:ph type="dt" idx="10"/>
          </p:nvPr>
        </p:nvSpPr>
        <p:spPr/>
        <p:txBody>
          <a:bodyPr/>
          <a:lstStyle>
            <a:lvl1pPr>
              <a:defRPr/>
            </a:lvl1pPr>
          </a:lstStyle>
          <a:p>
            <a:r>
              <a:rPr lang="en-US" altLang="zh-CN" dirty="0"/>
              <a:t>March 2025</a:t>
            </a:r>
            <a:endParaRPr lang="en-GB" altLang="zh-CN" dirty="0"/>
          </a:p>
        </p:txBody>
      </p:sp>
      <p:sp>
        <p:nvSpPr>
          <p:cNvPr id="5" name="Footer Placeholder 4"/>
          <p:cNvSpPr>
            <a:spLocks noGrp="1"/>
          </p:cNvSpPr>
          <p:nvPr>
            <p:ph type="ftr" idx="11"/>
          </p:nvPr>
        </p:nvSpPr>
        <p:spPr/>
        <p:txBody>
          <a:bodyPr/>
          <a:lstStyle>
            <a:lvl1pPr>
              <a:defRPr/>
            </a:lvl1pPr>
          </a:lstStyle>
          <a:p>
            <a:r>
              <a:rPr lang="en-GB"/>
              <a:t>Chaoming Luo, OPPO</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March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Chaoming Luo, OPPO</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0538</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日期占位符 5">
            <a:extLst>
              <a:ext uri="{FF2B5EF4-FFF2-40B4-BE49-F238E27FC236}">
                <a16:creationId xmlns:a16="http://schemas.microsoft.com/office/drawing/2014/main" id="{0E142CCE-C58C-4680-90DE-E5DBC5EB63E4}"/>
              </a:ext>
            </a:extLst>
          </p:cNvPr>
          <p:cNvSpPr>
            <a:spLocks noGrp="1"/>
          </p:cNvSpPr>
          <p:nvPr>
            <p:ph type="dt" idx="10"/>
          </p:nvPr>
        </p:nvSpPr>
        <p:spPr/>
        <p:txBody>
          <a:bodyPr/>
          <a:lstStyle/>
          <a:p>
            <a:r>
              <a:rPr lang="en-US" altLang="zh-CN" dirty="0"/>
              <a:t>March 2025</a:t>
            </a:r>
          </a:p>
        </p:txBody>
      </p:sp>
      <p:sp>
        <p:nvSpPr>
          <p:cNvPr id="5" name="页脚占位符 4">
            <a:extLst>
              <a:ext uri="{FF2B5EF4-FFF2-40B4-BE49-F238E27FC236}">
                <a16:creationId xmlns:a16="http://schemas.microsoft.com/office/drawing/2014/main" id="{64BCEE23-90A8-41EB-8A0E-C336605A754F}"/>
              </a:ext>
            </a:extLst>
          </p:cNvPr>
          <p:cNvSpPr>
            <a:spLocks noGrp="1"/>
          </p:cNvSpPr>
          <p:nvPr>
            <p:ph type="ftr" idx="11"/>
          </p:nvPr>
        </p:nvSpPr>
        <p:spPr/>
        <p:txBody>
          <a:bodyPr/>
          <a:lstStyle/>
          <a:p>
            <a:r>
              <a:rPr lang="en-GB"/>
              <a:t>Chaoming Luo, OPPO</a:t>
            </a:r>
            <a:endParaRPr lang="en-GB" dirty="0"/>
          </a:p>
        </p:txBody>
      </p:sp>
      <p:sp>
        <p:nvSpPr>
          <p:cNvPr id="4" name="灯片编号占位符 3">
            <a:extLst>
              <a:ext uri="{FF2B5EF4-FFF2-40B4-BE49-F238E27FC236}">
                <a16:creationId xmlns:a16="http://schemas.microsoft.com/office/drawing/2014/main" id="{B3C42F8D-630F-47E3-A104-5561F1231E57}"/>
              </a:ext>
            </a:extLst>
          </p:cNvPr>
          <p:cNvSpPr>
            <a:spLocks noGrp="1"/>
          </p:cNvSpPr>
          <p:nvPr>
            <p:ph type="sldNum" idx="12"/>
          </p:nvPr>
        </p:nvSpPr>
        <p:spPr/>
        <p:txBody>
          <a:bodyPr/>
          <a:lstStyle/>
          <a:p>
            <a:r>
              <a:rPr lang="en-GB"/>
              <a:t>Slide </a:t>
            </a:r>
            <a:fld id="{440F5867-744E-4AA6-B0ED-4C44D2DFBB7B}" type="slidenum">
              <a:rPr lang="en-GB" smtClean="0"/>
              <a:pPr/>
              <a:t>1</a:t>
            </a:fld>
            <a:endParaRPr lang="en-GB" dirty="0"/>
          </a:p>
        </p:txBody>
      </p:sp>
      <p:sp>
        <p:nvSpPr>
          <p:cNvPr id="9" name="Rectangle 1">
            <a:extLst>
              <a:ext uri="{FF2B5EF4-FFF2-40B4-BE49-F238E27FC236}">
                <a16:creationId xmlns:a16="http://schemas.microsoft.com/office/drawing/2014/main" id="{E0C61E44-73F2-493E-B4B4-C919CAF3A9C6}"/>
              </a:ext>
            </a:extLst>
          </p:cNvPr>
          <p:cNvSpPr>
            <a:spLocks noGrp="1" noChangeArrowheads="1"/>
          </p:cNvSpPr>
          <p:nvPr>
            <p:ph type="ctrTitle"/>
          </p:nvPr>
        </p:nvSpPr>
        <p:spPr>
          <a:xfrm>
            <a:off x="914400" y="728142"/>
            <a:ext cx="10363200" cy="75664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Discussion on NPCA switch back</a:t>
            </a:r>
            <a:endParaRPr lang="en-GB" dirty="0"/>
          </a:p>
        </p:txBody>
      </p:sp>
      <p:sp>
        <p:nvSpPr>
          <p:cNvPr id="10" name="Rectangle 2">
            <a:extLst>
              <a:ext uri="{FF2B5EF4-FFF2-40B4-BE49-F238E27FC236}">
                <a16:creationId xmlns:a16="http://schemas.microsoft.com/office/drawing/2014/main" id="{52710387-57FF-4514-8423-37882E023E58}"/>
              </a:ext>
            </a:extLst>
          </p:cNvPr>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2025-03-26</a:t>
            </a:r>
          </a:p>
        </p:txBody>
      </p:sp>
      <p:sp>
        <p:nvSpPr>
          <p:cNvPr id="11" name="Rectangle 4">
            <a:extLst>
              <a:ext uri="{FF2B5EF4-FFF2-40B4-BE49-F238E27FC236}">
                <a16:creationId xmlns:a16="http://schemas.microsoft.com/office/drawing/2014/main" id="{4C391CB0-46BE-4168-9540-A2C8E114B552}"/>
              </a:ext>
            </a:extLst>
          </p:cNvPr>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2" name="表格 2">
            <a:extLst>
              <a:ext uri="{FF2B5EF4-FFF2-40B4-BE49-F238E27FC236}">
                <a16:creationId xmlns:a16="http://schemas.microsoft.com/office/drawing/2014/main" id="{47ECB8C2-8AE1-4186-93A1-44373051C335}"/>
              </a:ext>
            </a:extLst>
          </p:cNvPr>
          <p:cNvGraphicFramePr>
            <a:graphicFrameLocks noGrp="1"/>
          </p:cNvGraphicFramePr>
          <p:nvPr>
            <p:extLst>
              <p:ext uri="{D42A27DB-BD31-4B8C-83A1-F6EECF244321}">
                <p14:modId xmlns:p14="http://schemas.microsoft.com/office/powerpoint/2010/main" val="3146054770"/>
              </p:ext>
            </p:extLst>
          </p:nvPr>
        </p:nvGraphicFramePr>
        <p:xfrm>
          <a:off x="1487489" y="2462007"/>
          <a:ext cx="9721081" cy="2465610"/>
        </p:xfrm>
        <a:graphic>
          <a:graphicData uri="http://schemas.openxmlformats.org/drawingml/2006/table">
            <a:tbl>
              <a:tblPr firstRow="1" bandRow="1">
                <a:tableStyleId>{5C22544A-7EE6-4342-B048-85BDC9FD1C3A}</a:tableStyleId>
              </a:tblPr>
              <a:tblGrid>
                <a:gridCol w="1696566">
                  <a:extLst>
                    <a:ext uri="{9D8B030D-6E8A-4147-A177-3AD203B41FA5}">
                      <a16:colId xmlns:a16="http://schemas.microsoft.com/office/drawing/2014/main" val="938032685"/>
                    </a:ext>
                  </a:extLst>
                </a:gridCol>
                <a:gridCol w="1696566">
                  <a:extLst>
                    <a:ext uri="{9D8B030D-6E8A-4147-A177-3AD203B41FA5}">
                      <a16:colId xmlns:a16="http://schemas.microsoft.com/office/drawing/2014/main" val="1825002783"/>
                    </a:ext>
                  </a:extLst>
                </a:gridCol>
                <a:gridCol w="1767256">
                  <a:extLst>
                    <a:ext uri="{9D8B030D-6E8A-4147-A177-3AD203B41FA5}">
                      <a16:colId xmlns:a16="http://schemas.microsoft.com/office/drawing/2014/main" val="4174615085"/>
                    </a:ext>
                  </a:extLst>
                </a:gridCol>
                <a:gridCol w="1625875">
                  <a:extLst>
                    <a:ext uri="{9D8B030D-6E8A-4147-A177-3AD203B41FA5}">
                      <a16:colId xmlns:a16="http://schemas.microsoft.com/office/drawing/2014/main" val="1518430455"/>
                    </a:ext>
                  </a:extLst>
                </a:gridCol>
                <a:gridCol w="2934818">
                  <a:extLst>
                    <a:ext uri="{9D8B030D-6E8A-4147-A177-3AD203B41FA5}">
                      <a16:colId xmlns:a16="http://schemas.microsoft.com/office/drawing/2014/main" val="1995317005"/>
                    </a:ext>
                  </a:extLst>
                </a:gridCol>
              </a:tblGrid>
              <a:tr h="410935">
                <a:tc>
                  <a:txBody>
                    <a:bodyPr/>
                    <a:lstStyle/>
                    <a:p>
                      <a:r>
                        <a:rPr lang="en-US" altLang="zh-CN" dirty="0">
                          <a:solidFill>
                            <a:schemeClr val="tx1"/>
                          </a:solidFill>
                        </a:rPr>
                        <a:t>Name</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a:solidFill>
                            <a:schemeClr val="tx1"/>
                          </a:solidFill>
                        </a:rPr>
                        <a:t>Affiliations</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a:solidFill>
                            <a:schemeClr val="tx1"/>
                          </a:solidFill>
                        </a:rPr>
                        <a:t>Address</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a:solidFill>
                            <a:schemeClr val="tx1"/>
                          </a:solidFill>
                        </a:rPr>
                        <a:t>Phone</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a:solidFill>
                            <a:schemeClr val="tx1"/>
                          </a:solidFill>
                        </a:rPr>
                        <a:t>email</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81742807"/>
                  </a:ext>
                </a:extLst>
              </a:tr>
              <a:tr h="410935">
                <a:tc>
                  <a:txBody>
                    <a:bodyPr/>
                    <a:lstStyle/>
                    <a:p>
                      <a:r>
                        <a:rPr lang="en-US" altLang="zh-CN" dirty="0">
                          <a:solidFill>
                            <a:schemeClr val="tx1"/>
                          </a:solidFill>
                        </a:rPr>
                        <a:t>Chaoming Luo</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a:solidFill>
                            <a:schemeClr val="tx1"/>
                          </a:solidFill>
                        </a:rPr>
                        <a:t>OPPO</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a:solidFill>
                            <a:schemeClr val="tx1"/>
                          </a:solidFill>
                        </a:rPr>
                        <a:t>luochaoming@oppo.com</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69915862"/>
                  </a:ext>
                </a:extLst>
              </a:tr>
              <a:tr h="410935">
                <a:tc>
                  <a:txBody>
                    <a:bodyPr/>
                    <a:lstStyle/>
                    <a:p>
                      <a:r>
                        <a:rPr lang="en-US" altLang="zh-CN" dirty="0">
                          <a:solidFill>
                            <a:schemeClr val="tx1"/>
                          </a:solidFill>
                        </a:rPr>
                        <a:t>Liuming Lu</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a:solidFill>
                            <a:schemeClr val="tx1"/>
                          </a:solidFill>
                        </a:rPr>
                        <a:t>OPPO</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76130570"/>
                  </a:ext>
                </a:extLst>
              </a:tr>
              <a:tr h="410935">
                <a:tc>
                  <a:txBody>
                    <a:bodyPr/>
                    <a:lstStyle/>
                    <a:p>
                      <a:r>
                        <a:rPr lang="en-US" altLang="zh-CN" dirty="0">
                          <a:solidFill>
                            <a:schemeClr val="tx1"/>
                          </a:solidFill>
                        </a:rPr>
                        <a:t>Ning Gao</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a:solidFill>
                            <a:schemeClr val="tx1"/>
                          </a:solidFill>
                        </a:rPr>
                        <a:t>OPPO</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41026199"/>
                  </a:ext>
                </a:extLst>
              </a:tr>
              <a:tr h="410935">
                <a:tc>
                  <a:txBody>
                    <a:bodyPr/>
                    <a:lstStyle/>
                    <a:p>
                      <a:r>
                        <a:rPr lang="en-US" altLang="zh-CN" dirty="0" err="1">
                          <a:solidFill>
                            <a:schemeClr val="tx1"/>
                          </a:solidFill>
                        </a:rPr>
                        <a:t>Yapu</a:t>
                      </a:r>
                      <a:r>
                        <a:rPr lang="en-US" altLang="zh-CN" dirty="0">
                          <a:solidFill>
                            <a:schemeClr val="tx1"/>
                          </a:solidFill>
                        </a:rPr>
                        <a:t> Li</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a:solidFill>
                            <a:schemeClr val="tx1"/>
                          </a:solidFill>
                        </a:rPr>
                        <a:t>OPPO</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52543505"/>
                  </a:ext>
                </a:extLst>
              </a:tr>
              <a:tr h="410935">
                <a:tc>
                  <a:txBody>
                    <a:bodyPr/>
                    <a:lstStyle/>
                    <a:p>
                      <a:r>
                        <a:rPr lang="en-US" altLang="zh-CN" dirty="0" err="1">
                          <a:solidFill>
                            <a:schemeClr val="tx1"/>
                          </a:solidFill>
                        </a:rPr>
                        <a:t>Liangxiao</a:t>
                      </a:r>
                      <a:r>
                        <a:rPr lang="en-US" altLang="zh-CN" dirty="0">
                          <a:solidFill>
                            <a:schemeClr val="tx1"/>
                          </a:solidFill>
                        </a:rPr>
                        <a:t> Xin</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a:solidFill>
                            <a:schemeClr val="tx1"/>
                          </a:solidFill>
                        </a:rPr>
                        <a:t>OPPO</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57859440"/>
                  </a:ext>
                </a:extLst>
              </a:tr>
            </a:tbl>
          </a:graphicData>
        </a:graphic>
      </p:graphicFrame>
    </p:spTree>
    <p:extLst>
      <p:ext uri="{BB962C8B-B14F-4D97-AF65-F5344CB8AC3E}">
        <p14:creationId xmlns:p14="http://schemas.microsoft.com/office/powerpoint/2010/main" val="1046951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ltLang="zh-CN" dirty="0"/>
              <a:t>Chaoming Luo, OPPO</a:t>
            </a:r>
          </a:p>
        </p:txBody>
      </p:sp>
      <p:sp>
        <p:nvSpPr>
          <p:cNvPr id="4" name="Date Placeholder 3"/>
          <p:cNvSpPr>
            <a:spLocks noGrp="1"/>
          </p:cNvSpPr>
          <p:nvPr>
            <p:ph type="dt" idx="15"/>
          </p:nvPr>
        </p:nvSpPr>
        <p:spPr/>
        <p:txBody>
          <a:bodyPr/>
          <a:lstStyle/>
          <a:p>
            <a:r>
              <a:rPr lang="en-US" altLang="zh-CN" dirty="0"/>
              <a:t>March 2025</a:t>
            </a:r>
            <a:endParaRPr lang="en-GB" altLang="zh-CN" dirty="0"/>
          </a:p>
        </p:txBody>
      </p:sp>
      <p:sp>
        <p:nvSpPr>
          <p:cNvPr id="9" name="Rectangle 2">
            <a:extLst>
              <a:ext uri="{FF2B5EF4-FFF2-40B4-BE49-F238E27FC236}">
                <a16:creationId xmlns:a16="http://schemas.microsoft.com/office/drawing/2014/main" id="{FE7D01F4-7F06-466E-904F-EDCF0F2D8083}"/>
              </a:ext>
            </a:extLst>
          </p:cNvPr>
          <p:cNvSpPr>
            <a:spLocks noGrp="1" noChangeArrowheads="1"/>
          </p:cNvSpPr>
          <p:nvPr>
            <p:ph idx="1"/>
          </p:nvPr>
        </p:nvSpPr>
        <p:spPr>
          <a:xfrm>
            <a:off x="940240" y="2132857"/>
            <a:ext cx="10700376" cy="755130"/>
          </a:xfrm>
          <a:ln/>
        </p:spPr>
        <p:txBody>
          <a:bodyPr/>
          <a:lstStyle/>
          <a:p>
            <a:pPr marL="0" indent="0"/>
            <a:r>
              <a:rPr lang="en-US" sz="2800" dirty="0"/>
              <a:t>Proposes a mechanism to resolve CID 1783.</a:t>
            </a:r>
            <a:endParaRPr lang="en-GB" sz="2800" dirty="0"/>
          </a:p>
        </p:txBody>
      </p:sp>
      <p:graphicFrame>
        <p:nvGraphicFramePr>
          <p:cNvPr id="3" name="表格 2">
            <a:extLst>
              <a:ext uri="{FF2B5EF4-FFF2-40B4-BE49-F238E27FC236}">
                <a16:creationId xmlns:a16="http://schemas.microsoft.com/office/drawing/2014/main" id="{5A4A9FA1-F751-4B92-B8C9-CCEE477B90B5}"/>
              </a:ext>
            </a:extLst>
          </p:cNvPr>
          <p:cNvGraphicFramePr>
            <a:graphicFrameLocks noGrp="1"/>
          </p:cNvGraphicFramePr>
          <p:nvPr>
            <p:extLst>
              <p:ext uri="{D42A27DB-BD31-4B8C-83A1-F6EECF244321}">
                <p14:modId xmlns:p14="http://schemas.microsoft.com/office/powerpoint/2010/main" val="3606187847"/>
              </p:ext>
            </p:extLst>
          </p:nvPr>
        </p:nvGraphicFramePr>
        <p:xfrm>
          <a:off x="929216" y="2780928"/>
          <a:ext cx="10460566" cy="2208530"/>
        </p:xfrm>
        <a:graphic>
          <a:graphicData uri="http://schemas.openxmlformats.org/drawingml/2006/table">
            <a:tbl>
              <a:tblPr/>
              <a:tblGrid>
                <a:gridCol w="1028113">
                  <a:extLst>
                    <a:ext uri="{9D8B030D-6E8A-4147-A177-3AD203B41FA5}">
                      <a16:colId xmlns:a16="http://schemas.microsoft.com/office/drawing/2014/main" val="3015842355"/>
                    </a:ext>
                  </a:extLst>
                </a:gridCol>
                <a:gridCol w="1402367">
                  <a:extLst>
                    <a:ext uri="{9D8B030D-6E8A-4147-A177-3AD203B41FA5}">
                      <a16:colId xmlns:a16="http://schemas.microsoft.com/office/drawing/2014/main" val="3318738012"/>
                    </a:ext>
                  </a:extLst>
                </a:gridCol>
                <a:gridCol w="8030086">
                  <a:extLst>
                    <a:ext uri="{9D8B030D-6E8A-4147-A177-3AD203B41FA5}">
                      <a16:colId xmlns:a16="http://schemas.microsoft.com/office/drawing/2014/main" val="3537261274"/>
                    </a:ext>
                  </a:extLst>
                </a:gridCol>
              </a:tblGrid>
              <a:tr h="495300">
                <a:tc>
                  <a:txBody>
                    <a:bodyPr/>
                    <a:lstStyle/>
                    <a:p>
                      <a:pPr algn="ctr" fontAlgn="t"/>
                      <a:r>
                        <a:rPr lang="en-US" sz="2800" b="1" i="0" u="none" strike="noStrike">
                          <a:solidFill>
                            <a:srgbClr val="000000"/>
                          </a:solidFill>
                          <a:effectLst/>
                          <a:latin typeface="+mn-lt"/>
                          <a:ea typeface="宋体" panose="02010600030101010101" pitchFamily="2" charset="-122"/>
                        </a:rPr>
                        <a:t>CID</a:t>
                      </a:r>
                    </a:p>
                  </a:txBody>
                  <a:tcPr marL="6350" marR="6350" marT="6350" marB="0">
                    <a:lnL w="6350" cap="flat" cmpd="sng" algn="ctr">
                      <a:solidFill>
                        <a:srgbClr val="333300"/>
                      </a:solidFill>
                      <a:prstDash val="solid"/>
                      <a:round/>
                      <a:headEnd type="none" w="med" len="med"/>
                      <a:tailEnd type="none" w="med" len="med"/>
                    </a:lnL>
                    <a:lnR w="6350" cap="flat" cmpd="sng" algn="ctr">
                      <a:solidFill>
                        <a:srgbClr val="333300"/>
                      </a:solidFill>
                      <a:prstDash val="solid"/>
                      <a:round/>
                      <a:headEnd type="none" w="med" len="med"/>
                      <a:tailEnd type="none" w="med" len="med"/>
                    </a:lnR>
                    <a:lnT w="6350" cap="flat" cmpd="sng" algn="ctr">
                      <a:solidFill>
                        <a:srgbClr val="333300"/>
                      </a:solidFill>
                      <a:prstDash val="solid"/>
                      <a:round/>
                      <a:headEnd type="none" w="med" len="med"/>
                      <a:tailEnd type="none" w="med" len="med"/>
                    </a:lnT>
                    <a:lnB w="6350" cap="flat" cmpd="sng" algn="ctr">
                      <a:solidFill>
                        <a:srgbClr val="333300"/>
                      </a:solidFill>
                      <a:prstDash val="solid"/>
                      <a:round/>
                      <a:headEnd type="none" w="med" len="med"/>
                      <a:tailEnd type="none" w="med" len="med"/>
                    </a:lnB>
                  </a:tcPr>
                </a:tc>
                <a:tc>
                  <a:txBody>
                    <a:bodyPr/>
                    <a:lstStyle/>
                    <a:p>
                      <a:pPr algn="ctr" fontAlgn="t"/>
                      <a:r>
                        <a:rPr lang="en-US" sz="2800" b="1" i="0" u="none" strike="noStrike">
                          <a:solidFill>
                            <a:srgbClr val="000000"/>
                          </a:solidFill>
                          <a:effectLst/>
                          <a:latin typeface="+mn-lt"/>
                          <a:ea typeface="宋体" panose="02010600030101010101" pitchFamily="2" charset="-122"/>
                        </a:rPr>
                        <a:t>Clause</a:t>
                      </a:r>
                    </a:p>
                  </a:txBody>
                  <a:tcPr marL="6350" marR="6350" marT="6350" marB="0">
                    <a:lnL w="6350" cap="flat" cmpd="sng" algn="ctr">
                      <a:solidFill>
                        <a:srgbClr val="333300"/>
                      </a:solidFill>
                      <a:prstDash val="solid"/>
                      <a:round/>
                      <a:headEnd type="none" w="med" len="med"/>
                      <a:tailEnd type="none" w="med" len="med"/>
                    </a:lnL>
                    <a:lnR w="6350" cap="flat" cmpd="sng" algn="ctr">
                      <a:solidFill>
                        <a:srgbClr val="333300"/>
                      </a:solidFill>
                      <a:prstDash val="solid"/>
                      <a:round/>
                      <a:headEnd type="none" w="med" len="med"/>
                      <a:tailEnd type="none" w="med" len="med"/>
                    </a:lnR>
                    <a:lnT w="6350" cap="flat" cmpd="sng" algn="ctr">
                      <a:solidFill>
                        <a:srgbClr val="333300"/>
                      </a:solidFill>
                      <a:prstDash val="solid"/>
                      <a:round/>
                      <a:headEnd type="none" w="med" len="med"/>
                      <a:tailEnd type="none" w="med" len="med"/>
                    </a:lnT>
                    <a:lnB w="6350" cap="flat" cmpd="sng" algn="ctr">
                      <a:solidFill>
                        <a:srgbClr val="333300"/>
                      </a:solidFill>
                      <a:prstDash val="solid"/>
                      <a:round/>
                      <a:headEnd type="none" w="med" len="med"/>
                      <a:tailEnd type="none" w="med" len="med"/>
                    </a:lnB>
                  </a:tcPr>
                </a:tc>
                <a:tc>
                  <a:txBody>
                    <a:bodyPr/>
                    <a:lstStyle/>
                    <a:p>
                      <a:pPr algn="l" fontAlgn="t"/>
                      <a:r>
                        <a:rPr lang="en-US" sz="2800" b="1" i="0" u="none" strike="noStrike" dirty="0">
                          <a:solidFill>
                            <a:srgbClr val="000000"/>
                          </a:solidFill>
                          <a:effectLst/>
                          <a:latin typeface="+mn-lt"/>
                          <a:ea typeface="宋体" panose="02010600030101010101" pitchFamily="2" charset="-122"/>
                        </a:rPr>
                        <a:t>Comment</a:t>
                      </a:r>
                    </a:p>
                  </a:txBody>
                  <a:tcPr marL="6350" marR="6350" marT="6350" marB="0">
                    <a:lnL w="6350" cap="flat" cmpd="sng" algn="ctr">
                      <a:solidFill>
                        <a:srgbClr val="333300"/>
                      </a:solidFill>
                      <a:prstDash val="solid"/>
                      <a:round/>
                      <a:headEnd type="none" w="med" len="med"/>
                      <a:tailEnd type="none" w="med" len="med"/>
                    </a:lnL>
                    <a:lnR w="6350" cap="flat" cmpd="sng" algn="ctr">
                      <a:solidFill>
                        <a:srgbClr val="333300"/>
                      </a:solidFill>
                      <a:prstDash val="solid"/>
                      <a:round/>
                      <a:headEnd type="none" w="med" len="med"/>
                      <a:tailEnd type="none" w="med" len="med"/>
                    </a:lnR>
                    <a:lnT w="6350" cap="flat" cmpd="sng" algn="ctr">
                      <a:solidFill>
                        <a:srgbClr val="333300"/>
                      </a:solidFill>
                      <a:prstDash val="solid"/>
                      <a:round/>
                      <a:headEnd type="none" w="med" len="med"/>
                      <a:tailEnd type="none" w="med" len="med"/>
                    </a:lnT>
                    <a:lnB w="6350" cap="flat" cmpd="sng" algn="ctr">
                      <a:solidFill>
                        <a:srgbClr val="333300"/>
                      </a:solidFill>
                      <a:prstDash val="solid"/>
                      <a:round/>
                      <a:headEnd type="none" w="med" len="med"/>
                      <a:tailEnd type="none" w="med" len="med"/>
                    </a:lnB>
                  </a:tcPr>
                </a:tc>
                <a:extLst>
                  <a:ext uri="{0D108BD9-81ED-4DB2-BD59-A6C34878D82A}">
                    <a16:rowId xmlns:a16="http://schemas.microsoft.com/office/drawing/2014/main" val="966427542"/>
                  </a:ext>
                </a:extLst>
              </a:tr>
              <a:tr h="1428750">
                <a:tc>
                  <a:txBody>
                    <a:bodyPr/>
                    <a:lstStyle/>
                    <a:p>
                      <a:pPr algn="ctr" fontAlgn="t"/>
                      <a:r>
                        <a:rPr lang="en-US" altLang="zh-CN" sz="2800" b="0" i="0" u="none" strike="noStrike" dirty="0">
                          <a:solidFill>
                            <a:srgbClr val="000000"/>
                          </a:solidFill>
                          <a:effectLst/>
                          <a:latin typeface="+mn-lt"/>
                          <a:ea typeface="宋体" panose="02010600030101010101" pitchFamily="2" charset="-122"/>
                        </a:rPr>
                        <a:t>1780</a:t>
                      </a:r>
                    </a:p>
                  </a:txBody>
                  <a:tcPr marL="6350" marR="6350" marT="6350" marB="0">
                    <a:lnL w="6350" cap="flat" cmpd="sng" algn="ctr">
                      <a:solidFill>
                        <a:srgbClr val="333300"/>
                      </a:solidFill>
                      <a:prstDash val="solid"/>
                      <a:round/>
                      <a:headEnd type="none" w="med" len="med"/>
                      <a:tailEnd type="none" w="med" len="med"/>
                    </a:lnL>
                    <a:lnR w="6350" cap="flat" cmpd="sng" algn="ctr">
                      <a:solidFill>
                        <a:srgbClr val="333300"/>
                      </a:solidFill>
                      <a:prstDash val="solid"/>
                      <a:round/>
                      <a:headEnd type="none" w="med" len="med"/>
                      <a:tailEnd type="none" w="med" len="med"/>
                    </a:lnR>
                    <a:lnT w="6350" cap="flat" cmpd="sng" algn="ctr">
                      <a:solidFill>
                        <a:srgbClr val="333300"/>
                      </a:solidFill>
                      <a:prstDash val="solid"/>
                      <a:round/>
                      <a:headEnd type="none" w="med" len="med"/>
                      <a:tailEnd type="none" w="med" len="med"/>
                    </a:lnT>
                    <a:lnB w="6350" cap="flat" cmpd="sng" algn="ctr">
                      <a:solidFill>
                        <a:srgbClr val="333300"/>
                      </a:solidFill>
                      <a:prstDash val="solid"/>
                      <a:round/>
                      <a:headEnd type="none" w="med" len="med"/>
                      <a:tailEnd type="none" w="med" len="med"/>
                    </a:lnB>
                  </a:tcPr>
                </a:tc>
                <a:tc>
                  <a:txBody>
                    <a:bodyPr/>
                    <a:lstStyle/>
                    <a:p>
                      <a:pPr algn="ctr" fontAlgn="t"/>
                      <a:r>
                        <a:rPr lang="en-US" altLang="zh-CN" sz="2800" b="0" i="0" u="none" strike="noStrike" dirty="0">
                          <a:solidFill>
                            <a:srgbClr val="000000"/>
                          </a:solidFill>
                          <a:effectLst/>
                          <a:latin typeface="+mn-lt"/>
                          <a:ea typeface="宋体" panose="02010600030101010101" pitchFamily="2" charset="-122"/>
                        </a:rPr>
                        <a:t>37.10</a:t>
                      </a:r>
                    </a:p>
                  </a:txBody>
                  <a:tcPr marL="6350" marR="6350" marT="6350" marB="0">
                    <a:lnL w="6350" cap="flat" cmpd="sng" algn="ctr">
                      <a:solidFill>
                        <a:srgbClr val="333300"/>
                      </a:solidFill>
                      <a:prstDash val="solid"/>
                      <a:round/>
                      <a:headEnd type="none" w="med" len="med"/>
                      <a:tailEnd type="none" w="med" len="med"/>
                    </a:lnL>
                    <a:lnR w="6350" cap="flat" cmpd="sng" algn="ctr">
                      <a:solidFill>
                        <a:srgbClr val="333300"/>
                      </a:solidFill>
                      <a:prstDash val="solid"/>
                      <a:round/>
                      <a:headEnd type="none" w="med" len="med"/>
                      <a:tailEnd type="none" w="med" len="med"/>
                    </a:lnR>
                    <a:lnT w="6350" cap="flat" cmpd="sng" algn="ctr">
                      <a:solidFill>
                        <a:srgbClr val="333300"/>
                      </a:solidFill>
                      <a:prstDash val="solid"/>
                      <a:round/>
                      <a:headEnd type="none" w="med" len="med"/>
                      <a:tailEnd type="none" w="med" len="med"/>
                    </a:lnT>
                    <a:lnB w="6350" cap="flat" cmpd="sng" algn="ctr">
                      <a:solidFill>
                        <a:srgbClr val="333300"/>
                      </a:solidFill>
                      <a:prstDash val="solid"/>
                      <a:round/>
                      <a:headEnd type="none" w="med" len="med"/>
                      <a:tailEnd type="none" w="med" len="med"/>
                    </a:lnB>
                  </a:tcPr>
                </a:tc>
                <a:tc>
                  <a:txBody>
                    <a:bodyPr/>
                    <a:lstStyle/>
                    <a:p>
                      <a:pPr algn="l" fontAlgn="t"/>
                      <a:r>
                        <a:rPr lang="en-US" sz="2800" b="0" i="0" u="none" strike="noStrike" dirty="0">
                          <a:solidFill>
                            <a:srgbClr val="000000"/>
                          </a:solidFill>
                          <a:effectLst/>
                          <a:latin typeface="+mn-lt"/>
                          <a:ea typeface="宋体" panose="02010600030101010101" pitchFamily="2" charset="-122"/>
                        </a:rPr>
                        <a:t>The NPCA duration time is limited, STA is better to switch back to BSS P-channel early, instead of continue contending the NPCA P-channel incase the  NPCA P-channel is busy</a:t>
                      </a:r>
                    </a:p>
                  </a:txBody>
                  <a:tcPr marL="6350" marR="6350" marT="6350" marB="0">
                    <a:lnL w="6350" cap="flat" cmpd="sng" algn="ctr">
                      <a:solidFill>
                        <a:srgbClr val="333300"/>
                      </a:solidFill>
                      <a:prstDash val="solid"/>
                      <a:round/>
                      <a:headEnd type="none" w="med" len="med"/>
                      <a:tailEnd type="none" w="med" len="med"/>
                    </a:lnL>
                    <a:lnR w="6350" cap="flat" cmpd="sng" algn="ctr">
                      <a:solidFill>
                        <a:srgbClr val="333300"/>
                      </a:solidFill>
                      <a:prstDash val="solid"/>
                      <a:round/>
                      <a:headEnd type="none" w="med" len="med"/>
                      <a:tailEnd type="none" w="med" len="med"/>
                    </a:lnR>
                    <a:lnT w="6350" cap="flat" cmpd="sng" algn="ctr">
                      <a:solidFill>
                        <a:srgbClr val="333300"/>
                      </a:solidFill>
                      <a:prstDash val="solid"/>
                      <a:round/>
                      <a:headEnd type="none" w="med" len="med"/>
                      <a:tailEnd type="none" w="med" len="med"/>
                    </a:lnT>
                    <a:lnB w="6350" cap="flat" cmpd="sng" algn="ctr">
                      <a:solidFill>
                        <a:srgbClr val="333300"/>
                      </a:solidFill>
                      <a:prstDash val="solid"/>
                      <a:round/>
                      <a:headEnd type="none" w="med" len="med"/>
                      <a:tailEnd type="none" w="med" len="med"/>
                    </a:lnB>
                  </a:tcPr>
                </a:tc>
                <a:extLst>
                  <a:ext uri="{0D108BD9-81ED-4DB2-BD59-A6C34878D82A}">
                    <a16:rowId xmlns:a16="http://schemas.microsoft.com/office/drawing/2014/main" val="1103891244"/>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51095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Discussion </a:t>
            </a:r>
          </a:p>
        </p:txBody>
      </p:sp>
      <p:sp>
        <p:nvSpPr>
          <p:cNvPr id="5122" name="Rectangle 2"/>
          <p:cNvSpPr>
            <a:spLocks noGrp="1" noChangeArrowheads="1"/>
          </p:cNvSpPr>
          <p:nvPr>
            <p:ph idx="1"/>
          </p:nvPr>
        </p:nvSpPr>
        <p:spPr>
          <a:xfrm>
            <a:off x="767408" y="1412776"/>
            <a:ext cx="10729192" cy="4968552"/>
          </a:xfrm>
          <a:ln/>
        </p:spPr>
        <p:txBody>
          <a:bodyPr/>
          <a:lstStyle/>
          <a:p>
            <a:pPr marL="400050">
              <a:buFont typeface="Wingdings" panose="05000000000000000000" pitchFamily="2" charset="2"/>
              <a:buChar char="l"/>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0" dirty="0"/>
              <a:t>The time a STA/AP stays on the NPCA primary channel is limited. Ideally, the STA/AP needs to switch back to BSS primary channel before basic NAV expires.</a:t>
            </a:r>
          </a:p>
          <a:p>
            <a:pPr marL="857250" lvl="1" indent="-342900">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0" dirty="0"/>
              <a:t>If there are STAs (e.g., legacy STAs) do not switch to NPCA primary channel, it’s more fair for an AP to switch back as early as possible considering about possible OBSS TXOP truncation. </a:t>
            </a:r>
          </a:p>
          <a:p>
            <a:pPr marL="857250" lvl="1" indent="-342900">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0" dirty="0"/>
              <a:t>If a </a:t>
            </a:r>
            <a:r>
              <a:rPr lang="en-US" altLang="zh-CN" b="0" dirty="0"/>
              <a:t>STA/AP</a:t>
            </a:r>
            <a:r>
              <a:rPr lang="en-US" b="0" dirty="0"/>
              <a:t> switches back late </a:t>
            </a:r>
            <a:r>
              <a:rPr lang="en-US" altLang="zh-CN" sz="2000" b="0" dirty="0"/>
              <a:t>more than 72 us</a:t>
            </a:r>
            <a:r>
              <a:rPr lang="en-US" b="0" dirty="0"/>
              <a:t>, </a:t>
            </a:r>
            <a:r>
              <a:rPr lang="en-US" altLang="zh-CN" sz="2000" b="0" dirty="0"/>
              <a:t>the STA/AP loses the medium synchronization on the BSS primary channel. [2]</a:t>
            </a:r>
          </a:p>
          <a:p>
            <a:pPr marL="400050">
              <a:buFont typeface="Wingdings" panose="05000000000000000000" pitchFamily="2" charset="2"/>
              <a:buChar char="l"/>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0" dirty="0"/>
              <a:t>Then, what if the STA/AP does not gain channel access on the NPCA primary channel? </a:t>
            </a:r>
          </a:p>
          <a:p>
            <a:pPr marL="857250" lvl="1" indent="-342900">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Should it keeps retrying? There may be no enough time left to finish even a single MSDU transmission after it gain the channel access. </a:t>
            </a:r>
          </a:p>
          <a:p>
            <a:pPr marL="857250" lvl="1" indent="-342900">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0" dirty="0"/>
              <a:t>Should it switch back to BSS primary channel immediately? When the basic NAV is long, there is possibility that it can retry and obtain a TXOP to finish data transmission.</a:t>
            </a:r>
          </a:p>
          <a:p>
            <a:pPr marL="857250" lvl="1" indent="-342900">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So, we need a balance!</a:t>
            </a:r>
            <a:endParaRPr lang="en-US" b="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14"/>
          </p:nvPr>
        </p:nvSpPr>
        <p:spPr/>
        <p:txBody>
          <a:bodyPr/>
          <a:lstStyle/>
          <a:p>
            <a:r>
              <a:rPr lang="en-GB" altLang="zh-CN"/>
              <a:t>Chaoming Luo, OPPO</a:t>
            </a:r>
            <a:endParaRPr lang="en-GB" dirty="0"/>
          </a:p>
        </p:txBody>
      </p:sp>
      <p:sp>
        <p:nvSpPr>
          <p:cNvPr id="4" name="Date Placeholder 3"/>
          <p:cNvSpPr>
            <a:spLocks noGrp="1"/>
          </p:cNvSpPr>
          <p:nvPr>
            <p:ph type="dt" idx="15"/>
          </p:nvPr>
        </p:nvSpPr>
        <p:spPr/>
        <p:txBody>
          <a:bodyPr/>
          <a:lstStyle/>
          <a:p>
            <a:r>
              <a:rPr lang="en-US" altLang="zh-CN" dirty="0"/>
              <a:t>March 2025</a:t>
            </a:r>
            <a:endParaRPr lang="en-GB" altLang="zh-CN" dirty="0"/>
          </a:p>
        </p:txBody>
      </p:sp>
    </p:spTree>
    <p:extLst>
      <p:ext uri="{BB962C8B-B14F-4D97-AF65-F5344CB8AC3E}">
        <p14:creationId xmlns:p14="http://schemas.microsoft.com/office/powerpoint/2010/main" val="16097610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914401" y="685802"/>
            <a:ext cx="10361084" cy="78188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Proposal</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a:t>
            </a:fld>
            <a:endParaRPr lang="en-GB"/>
          </a:p>
        </p:txBody>
      </p:sp>
      <p:sp>
        <p:nvSpPr>
          <p:cNvPr id="5" name="Footer Placeholder 4"/>
          <p:cNvSpPr>
            <a:spLocks noGrp="1"/>
          </p:cNvSpPr>
          <p:nvPr>
            <p:ph type="ftr" idx="14"/>
          </p:nvPr>
        </p:nvSpPr>
        <p:spPr/>
        <p:txBody>
          <a:bodyPr/>
          <a:lstStyle/>
          <a:p>
            <a:r>
              <a:rPr lang="en-GB" altLang="zh-CN"/>
              <a:t>Chaoming Luo, OPPO</a:t>
            </a:r>
            <a:endParaRPr lang="en-GB" dirty="0"/>
          </a:p>
        </p:txBody>
      </p:sp>
      <p:sp>
        <p:nvSpPr>
          <p:cNvPr id="4" name="Date Placeholder 3"/>
          <p:cNvSpPr>
            <a:spLocks noGrp="1"/>
          </p:cNvSpPr>
          <p:nvPr>
            <p:ph type="dt" idx="15"/>
          </p:nvPr>
        </p:nvSpPr>
        <p:spPr/>
        <p:txBody>
          <a:bodyPr/>
          <a:lstStyle/>
          <a:p>
            <a:r>
              <a:rPr lang="en-US" altLang="zh-CN" dirty="0"/>
              <a:t>March 2025</a:t>
            </a:r>
            <a:endParaRPr lang="en-GB" altLang="zh-CN" dirty="0"/>
          </a:p>
        </p:txBody>
      </p:sp>
      <p:sp>
        <p:nvSpPr>
          <p:cNvPr id="2" name="Rectangle 2">
            <a:extLst>
              <a:ext uri="{FF2B5EF4-FFF2-40B4-BE49-F238E27FC236}">
                <a16:creationId xmlns:a16="http://schemas.microsoft.com/office/drawing/2014/main" id="{C73F9F3A-494B-476F-895B-C134ACF4959B}"/>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0" name="Rectangle 2">
            <a:extLst>
              <a:ext uri="{FF2B5EF4-FFF2-40B4-BE49-F238E27FC236}">
                <a16:creationId xmlns:a16="http://schemas.microsoft.com/office/drawing/2014/main" id="{D6277994-883A-4954-BFCC-32ABE62C491E}"/>
              </a:ext>
            </a:extLst>
          </p:cNvPr>
          <p:cNvSpPr>
            <a:spLocks noGrp="1" noChangeArrowheads="1"/>
          </p:cNvSpPr>
          <p:nvPr>
            <p:ph idx="1"/>
          </p:nvPr>
        </p:nvSpPr>
        <p:spPr>
          <a:xfrm>
            <a:off x="885498" y="1467687"/>
            <a:ext cx="10944350" cy="4913637"/>
          </a:xfrm>
          <a:ln/>
        </p:spPr>
        <p:txBody>
          <a:bodyPr/>
          <a:lstStyle/>
          <a:p>
            <a:pPr>
              <a:buFont typeface="Wingdings" panose="05000000000000000000" pitchFamily="2" charset="2"/>
              <a:buChar char="p"/>
            </a:pPr>
            <a:r>
              <a:rPr lang="en-US" altLang="zh-CN" sz="2000" b="0" dirty="0"/>
              <a:t>A simple solution: if the time left is less than a NPCA Transmission Threshold, the STA/AP switches back; otherwise, the STA/AP may keep retrying.</a:t>
            </a:r>
          </a:p>
          <a:p>
            <a:pPr>
              <a:buFont typeface="Wingdings" panose="05000000000000000000" pitchFamily="2" charset="2"/>
              <a:buChar char="p"/>
            </a:pPr>
            <a:r>
              <a:rPr lang="en-US" sz="2000" b="0" dirty="0"/>
              <a:t>The </a:t>
            </a:r>
            <a:r>
              <a:rPr lang="en-US" altLang="zh-CN" sz="2000" dirty="0"/>
              <a:t>NPCA Transmission Threshold</a:t>
            </a:r>
            <a:r>
              <a:rPr lang="en-US" altLang="zh-CN" sz="2000" b="0" dirty="0"/>
              <a:t> is a minimum time required to finish at least a single MSDU transmission on the NPCA primary channel:</a:t>
            </a:r>
            <a:endParaRPr lang="en-US" sz="2000" b="0" dirty="0"/>
          </a:p>
          <a:p>
            <a:pPr lvl="1">
              <a:buFont typeface="Wingdings" panose="05000000000000000000" pitchFamily="2" charset="2"/>
              <a:buChar char="ü"/>
            </a:pPr>
            <a:r>
              <a:rPr lang="en-US" altLang="zh-CN" sz="1800" dirty="0"/>
              <a:t>At least one EDCA backoff, consumes a minimum of PIFS, i.e., 25 us.</a:t>
            </a:r>
          </a:p>
          <a:p>
            <a:pPr lvl="1">
              <a:buFont typeface="Wingdings" panose="05000000000000000000" pitchFamily="2" charset="2"/>
              <a:buChar char="ü"/>
            </a:pPr>
            <a:r>
              <a:rPr lang="en-US" altLang="zh-CN" sz="1800" kern="100" dirty="0">
                <a:effectLst/>
                <a:ea typeface="宋体" panose="02010600030101010101" pitchFamily="2" charset="-122"/>
              </a:rPr>
              <a:t>At least one ICF + SIFS + ICR + SIFS sequence, consumes a </a:t>
            </a:r>
            <a:r>
              <a:rPr lang="en-US" altLang="zh-CN" sz="1600" dirty="0"/>
              <a:t>minimum around 232 us. </a:t>
            </a:r>
            <a:endParaRPr lang="zh-CN" altLang="zh-CN" sz="1600" kern="100" dirty="0">
              <a:effectLst/>
              <a:ea typeface="宋体" panose="02010600030101010101" pitchFamily="2" charset="-122"/>
            </a:endParaRPr>
          </a:p>
          <a:p>
            <a:pPr lvl="2">
              <a:buFont typeface="Times New Roman" pitchFamily="16" charset="0"/>
              <a:buChar char="•"/>
            </a:pPr>
            <a:r>
              <a:rPr lang="en-US" sz="1600" dirty="0"/>
              <a:t>Assume ICF takes around 128 us (using non-HT PPDU or non-HT duplicate PPDU format using a rate of 6 Mb/s, 12 Mb/s, or 24 Mb/s), ICR takes </a:t>
            </a:r>
            <a:r>
              <a:rPr lang="en-US" altLang="zh-CN" sz="1600" dirty="0"/>
              <a:t>around </a:t>
            </a:r>
            <a:r>
              <a:rPr lang="en-US" sz="1600" dirty="0"/>
              <a:t>72 us.</a:t>
            </a:r>
          </a:p>
          <a:p>
            <a:pPr lvl="1">
              <a:buFont typeface="Wingdings" panose="05000000000000000000" pitchFamily="2" charset="2"/>
              <a:buChar char="ü"/>
            </a:pPr>
            <a:r>
              <a:rPr lang="en-US" sz="1800" dirty="0"/>
              <a:t>At least one Data + SIFS + Ack/BA sequence, </a:t>
            </a:r>
            <a:r>
              <a:rPr lang="en-US" altLang="zh-CN" sz="2000" kern="100" dirty="0">
                <a:effectLst/>
                <a:ea typeface="宋体" panose="02010600030101010101" pitchFamily="2" charset="-122"/>
              </a:rPr>
              <a:t>consumes a </a:t>
            </a:r>
            <a:r>
              <a:rPr lang="en-US" altLang="zh-CN" sz="1800" dirty="0"/>
              <a:t>minimum around 160 us.</a:t>
            </a:r>
            <a:r>
              <a:rPr lang="en-US" sz="1800" dirty="0"/>
              <a:t> </a:t>
            </a:r>
          </a:p>
          <a:p>
            <a:pPr lvl="2">
              <a:buFont typeface="Times New Roman" pitchFamily="16" charset="0"/>
              <a:buChar char="•"/>
            </a:pPr>
            <a:r>
              <a:rPr lang="en-US" altLang="zh-CN" sz="1600" dirty="0"/>
              <a:t>Assume Data takes no less than 72 us, ICR takes around 72 us.</a:t>
            </a:r>
          </a:p>
          <a:p>
            <a:pPr lvl="1">
              <a:buFont typeface="Wingdings" panose="05000000000000000000" pitchFamily="2" charset="2"/>
              <a:buChar char="ü"/>
            </a:pPr>
            <a:r>
              <a:rPr lang="en-US" altLang="zh-CN" sz="1800" dirty="0"/>
              <a:t>At least a </a:t>
            </a:r>
            <a:r>
              <a:rPr lang="en-US" altLang="zh-CN" sz="1800" b="0" i="0" u="none" strike="noStrike" baseline="0" dirty="0">
                <a:latin typeface="TimesNewRoman"/>
              </a:rPr>
              <a:t>NPCA Switch Back Delay of the AP</a:t>
            </a:r>
          </a:p>
          <a:p>
            <a:pPr>
              <a:buFont typeface="Wingdings" panose="05000000000000000000" pitchFamily="2" charset="2"/>
              <a:buChar char="p"/>
            </a:pPr>
            <a:r>
              <a:rPr lang="en-US" altLang="zh-CN" sz="2000" b="0" dirty="0"/>
              <a:t>The NPCA Transmission Threshold is greater than or equal to the </a:t>
            </a:r>
            <a:r>
              <a:rPr lang="en-US" altLang="zh-CN" sz="2000" b="0" i="0" u="none" strike="noStrike" baseline="0" dirty="0">
                <a:latin typeface="TimesNewRoman"/>
              </a:rPr>
              <a:t>NPCA Switch Back Delay of the AP plus 417 us.</a:t>
            </a:r>
          </a:p>
          <a:p>
            <a:pPr lvl="1">
              <a:buFont typeface="Wingdings" panose="05000000000000000000" pitchFamily="2" charset="2"/>
              <a:buChar char="ü"/>
            </a:pPr>
            <a:r>
              <a:rPr lang="en-US" altLang="zh-CN" sz="1600" dirty="0">
                <a:latin typeface="TimesNewRoman"/>
              </a:rPr>
              <a:t>We may use an arbitrary value to replace the </a:t>
            </a:r>
            <a:r>
              <a:rPr lang="en-US" altLang="zh-CN" sz="1600" b="0" i="0" u="none" strike="noStrike" baseline="0" dirty="0">
                <a:latin typeface="TimesNewRoman"/>
              </a:rPr>
              <a:t>NPCA Switch Back Delay of the AP</a:t>
            </a:r>
            <a:r>
              <a:rPr lang="en-US" altLang="zh-CN" sz="1600" dirty="0">
                <a:latin typeface="TimesNewRoman"/>
              </a:rPr>
              <a:t>, e.g.,  252 us. </a:t>
            </a:r>
            <a:endParaRPr lang="en-US" altLang="zh-CN" sz="1600" dirty="0"/>
          </a:p>
          <a:p>
            <a:pPr lvl="1">
              <a:buFont typeface="Wingdings" panose="05000000000000000000" pitchFamily="2" charset="2"/>
              <a:buChar char="ü"/>
            </a:pPr>
            <a:r>
              <a:rPr lang="en-US" altLang="zh-CN" sz="1600" dirty="0">
                <a:latin typeface="TimesNewRoman"/>
              </a:rPr>
              <a:t>The exact numbers could be discussed further.</a:t>
            </a:r>
            <a:endParaRPr lang="en-US" altLang="zh-CN" sz="1600" dirty="0"/>
          </a:p>
          <a:p>
            <a:pPr lvl="2">
              <a:buFont typeface="Times New Roman" pitchFamily="16" charset="0"/>
              <a:buChar char="•"/>
            </a:pPr>
            <a:endParaRPr lang="en-US" sz="1600" b="0" dirty="0"/>
          </a:p>
        </p:txBody>
      </p:sp>
    </p:spTree>
    <p:extLst>
      <p:ext uri="{BB962C8B-B14F-4D97-AF65-F5344CB8AC3E}">
        <p14:creationId xmlns:p14="http://schemas.microsoft.com/office/powerpoint/2010/main" val="17770428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Straw Poll </a:t>
            </a:r>
          </a:p>
        </p:txBody>
      </p:sp>
      <p:sp>
        <p:nvSpPr>
          <p:cNvPr id="9218" name="Rectangle 2"/>
          <p:cNvSpPr>
            <a:spLocks noGrp="1" noChangeArrowheads="1"/>
          </p:cNvSpPr>
          <p:nvPr>
            <p:ph idx="1"/>
          </p:nvPr>
        </p:nvSpPr>
        <p:spPr>
          <a:xfrm>
            <a:off x="914401" y="1981201"/>
            <a:ext cx="10582200" cy="4113213"/>
          </a:xfrm>
          <a:ln/>
        </p:spPr>
        <p:txBody>
          <a:bodyPr/>
          <a:lstStyle/>
          <a:p>
            <a:pPr marL="342900" lvl="0" indent="-342900" algn="just">
              <a:buFont typeface="Arial" panose="020B0604020202020204" pitchFamily="34" charset="0"/>
              <a:buChar char="•"/>
              <a:tabLst>
                <a:tab pos="457200" algn="l"/>
              </a:tabLst>
            </a:pPr>
            <a:r>
              <a:rPr lang="en-US" altLang="zh-CN" b="0" kern="100" dirty="0">
                <a:effectLst/>
                <a:ea typeface="等线" panose="02010600030101010101" pitchFamily="2" charset="-122"/>
                <a:cs typeface="Times New Roman" panose="02020603050405020304" pitchFamily="18" charset="0"/>
              </a:rPr>
              <a:t>Do you support to add the following into the latest </a:t>
            </a:r>
            <a:r>
              <a:rPr lang="en-US" altLang="zh-CN" b="0" kern="100" dirty="0" err="1">
                <a:effectLst/>
                <a:ea typeface="等线" panose="02010600030101010101" pitchFamily="2" charset="-122"/>
                <a:cs typeface="Times New Roman" panose="02020603050405020304" pitchFamily="18" charset="0"/>
              </a:rPr>
              <a:t>TGbn</a:t>
            </a:r>
            <a:r>
              <a:rPr lang="en-US" altLang="zh-CN" b="0" kern="100" dirty="0">
                <a:effectLst/>
                <a:ea typeface="等线" panose="02010600030101010101" pitchFamily="2" charset="-122"/>
                <a:cs typeface="Times New Roman" panose="02020603050405020304" pitchFamily="18" charset="0"/>
              </a:rPr>
              <a:t> draft ?</a:t>
            </a:r>
          </a:p>
          <a:p>
            <a:pPr lvl="1" indent="-342900" algn="just">
              <a:buFont typeface="Arial" panose="020B0604020202020204" pitchFamily="34" charset="0"/>
              <a:buChar char="•"/>
              <a:tabLst>
                <a:tab pos="457200" algn="l"/>
              </a:tabLst>
            </a:pPr>
            <a:r>
              <a:rPr lang="en-US" altLang="zh-CN" dirty="0"/>
              <a:t>A </a:t>
            </a:r>
            <a:r>
              <a:rPr lang="en-US" altLang="zh-CN" sz="2000" b="1" dirty="0"/>
              <a:t>NPCA Transmission Threshold field </a:t>
            </a:r>
            <a:r>
              <a:rPr lang="en-US" altLang="zh-CN" sz="2000" dirty="0"/>
              <a:t>is added into the NPCA Operation Information field.</a:t>
            </a:r>
          </a:p>
          <a:p>
            <a:pPr lvl="1" indent="-342900" algn="just">
              <a:buFont typeface="Arial" panose="020B0604020202020204" pitchFamily="34" charset="0"/>
              <a:buChar char="•"/>
              <a:tabLst>
                <a:tab pos="457200" algn="l"/>
              </a:tabLst>
            </a:pPr>
            <a:r>
              <a:rPr lang="en-US" altLang="zh-CN" sz="2000" b="0" dirty="0"/>
              <a:t>The </a:t>
            </a:r>
            <a:r>
              <a:rPr lang="en-US" altLang="zh-CN" sz="2000" dirty="0"/>
              <a:t>NPCA Transmission Threshold</a:t>
            </a:r>
            <a:r>
              <a:rPr lang="en-US" altLang="zh-CN" sz="2000" b="0" dirty="0"/>
              <a:t> is a minimum time required to finish at least a single MSDU transmission on the NPCA primary channel</a:t>
            </a:r>
            <a:r>
              <a:rPr lang="en-US" altLang="zh-CN" b="0" dirty="0"/>
              <a:t>. </a:t>
            </a:r>
            <a:endParaRPr lang="en-US" altLang="zh-CN" kern="100" dirty="0">
              <a:ea typeface="等线" panose="02010600030101010101" pitchFamily="2" charset="-122"/>
              <a:cs typeface="Times New Roman" panose="02020603050405020304" pitchFamily="18" charset="0"/>
            </a:endParaRPr>
          </a:p>
          <a:p>
            <a:pPr lvl="1" indent="-342900" algn="just">
              <a:buFont typeface="Arial" panose="020B0604020202020204" pitchFamily="34" charset="0"/>
              <a:buChar char="•"/>
              <a:tabLst>
                <a:tab pos="457200" algn="l"/>
              </a:tabLst>
            </a:pPr>
            <a:r>
              <a:rPr lang="en-US" altLang="zh-CN" kern="100" dirty="0">
                <a:ea typeface="等线" panose="02010600030101010101" pitchFamily="2" charset="-122"/>
                <a:cs typeface="Times New Roman" panose="02020603050405020304" pitchFamily="18" charset="0"/>
              </a:rPr>
              <a:t>The </a:t>
            </a:r>
            <a:r>
              <a:rPr lang="en-US" altLang="zh-CN" sz="2000" dirty="0"/>
              <a:t>NPCA Transmission Threshold</a:t>
            </a:r>
            <a:r>
              <a:rPr lang="en-US" altLang="zh-CN" sz="2000" b="0" dirty="0"/>
              <a:t> </a:t>
            </a:r>
            <a:r>
              <a:rPr lang="en-US" altLang="zh-CN" kern="100" dirty="0">
                <a:ea typeface="等线" panose="02010600030101010101" pitchFamily="2" charset="-122"/>
                <a:cs typeface="Times New Roman" panose="02020603050405020304" pitchFamily="18" charset="0"/>
              </a:rPr>
              <a:t>is greater than or equal to the NPCA Switch Back Delay of the AP plus 417 us.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ltLang="zh-CN"/>
              <a:t>Chaoming Luo, OPPO</a:t>
            </a:r>
            <a:endParaRPr lang="en-GB" dirty="0"/>
          </a:p>
        </p:txBody>
      </p:sp>
      <p:sp>
        <p:nvSpPr>
          <p:cNvPr id="4" name="Date Placeholder 3"/>
          <p:cNvSpPr>
            <a:spLocks noGrp="1"/>
          </p:cNvSpPr>
          <p:nvPr>
            <p:ph type="dt" idx="15"/>
          </p:nvPr>
        </p:nvSpPr>
        <p:spPr/>
        <p:txBody>
          <a:bodyPr/>
          <a:lstStyle/>
          <a:p>
            <a:r>
              <a:rPr lang="en-US" altLang="zh-CN" dirty="0"/>
              <a:t>March 2025</a:t>
            </a:r>
            <a:endParaRPr lang="en-GB" altLang="zh-CN" dirty="0"/>
          </a:p>
        </p:txBody>
      </p:sp>
    </p:spTree>
    <p:extLst>
      <p:ext uri="{BB962C8B-B14F-4D97-AF65-F5344CB8AC3E}">
        <p14:creationId xmlns:p14="http://schemas.microsoft.com/office/powerpoint/2010/main" val="39388338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65200" y="1700808"/>
            <a:ext cx="10361084" cy="4113213"/>
          </a:xfrm>
        </p:spPr>
        <p:txBody>
          <a:bodyPr/>
          <a:lstStyle/>
          <a:p>
            <a:r>
              <a:rPr lang="en-US" sz="2000" b="0" dirty="0"/>
              <a:t>[1] </a:t>
            </a:r>
            <a:r>
              <a:rPr lang="en-US" altLang="zh-CN" sz="2000" b="0" kern="1200" dirty="0">
                <a:solidFill>
                  <a:srgbClr val="111112"/>
                </a:solidFill>
                <a:latin typeface="+mn-lt"/>
                <a:ea typeface="华文中宋" panose="02010600040101010101" pitchFamily="2" charset="-122"/>
                <a:cs typeface="Arial" panose="020B0604020202020204" pitchFamily="34" charset="0"/>
              </a:rPr>
              <a:t>Draft P802.11bn_D0.1</a:t>
            </a:r>
          </a:p>
          <a:p>
            <a:r>
              <a:rPr lang="en-US" altLang="zh-CN" sz="2000" b="0" kern="1200" dirty="0">
                <a:solidFill>
                  <a:srgbClr val="111112"/>
                </a:solidFill>
                <a:ea typeface="华文中宋" panose="02010600040101010101" pitchFamily="2" charset="-122"/>
                <a:cs typeface="Arial" panose="020B0604020202020204" pitchFamily="34" charset="0"/>
              </a:rPr>
              <a:t>[2] </a:t>
            </a:r>
            <a:r>
              <a:rPr lang="en-US" altLang="zh-CN" sz="2000" b="0" kern="1200" dirty="0">
                <a:solidFill>
                  <a:srgbClr val="111112"/>
                </a:solidFill>
                <a:latin typeface="+mn-lt"/>
                <a:ea typeface="华文中宋" panose="02010600040101010101" pitchFamily="2" charset="-122"/>
                <a:cs typeface="Arial" panose="020B0604020202020204" pitchFamily="34" charset="0"/>
              </a:rPr>
              <a:t>11-24-0496-01-00bn-secondary-channel-usage-follow-up</a:t>
            </a:r>
            <a:endParaRPr lang="en-US" altLang="zh-CN" sz="2000" b="0" kern="1200" dirty="0">
              <a:solidFill>
                <a:srgbClr val="111112"/>
              </a:solidFill>
              <a:ea typeface="华文中宋" panose="02010600040101010101" pitchFamily="2" charset="-122"/>
              <a:cs typeface="Arial" panose="020B0604020202020204" pitchFamily="34" charset="0"/>
            </a:endParaRPr>
          </a:p>
          <a:p>
            <a:r>
              <a:rPr lang="en-US" altLang="zh-CN" sz="2000" b="0" kern="1200" dirty="0">
                <a:solidFill>
                  <a:srgbClr val="111112"/>
                </a:solidFill>
                <a:latin typeface="+mn-lt"/>
                <a:ea typeface="华文中宋" panose="02010600040101010101" pitchFamily="2" charset="-122"/>
                <a:cs typeface="Arial" panose="020B0604020202020204" pitchFamily="34" charset="0"/>
              </a:rPr>
              <a:t>[3] 11-24-0070-02-00bn-some-details-about-non-primary-channel-access</a:t>
            </a:r>
            <a:r>
              <a:rPr lang="en-US" altLang="zh-CN" sz="2000" b="0" kern="1200" dirty="0">
                <a:solidFill>
                  <a:srgbClr val="111112"/>
                </a:solidFill>
                <a:ea typeface="华文中宋" panose="02010600040101010101" pitchFamily="2" charset="-122"/>
                <a:cs typeface="Arial" panose="020B0604020202020204" pitchFamily="34" charset="0"/>
              </a:rPr>
              <a:t> </a:t>
            </a:r>
          </a:p>
          <a:p>
            <a:r>
              <a:rPr lang="en-US" altLang="zh-CN" sz="2000" b="0" kern="1200" dirty="0">
                <a:solidFill>
                  <a:srgbClr val="111112"/>
                </a:solidFill>
                <a:latin typeface="+mn-lt"/>
                <a:ea typeface="华文中宋" panose="02010600040101010101" pitchFamily="2" charset="-122"/>
                <a:cs typeface="Arial" panose="020B0604020202020204" pitchFamily="34" charset="0"/>
              </a:rPr>
              <a:t>[4] 11-23-1891-00-00bn-nonprimary-channel-access-follow-up</a:t>
            </a:r>
            <a:endParaRPr lang="en-GB" sz="200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a:t>
            </a:fld>
            <a:endParaRPr lang="en-GB"/>
          </a:p>
        </p:txBody>
      </p:sp>
      <p:sp>
        <p:nvSpPr>
          <p:cNvPr id="5" name="Footer Placeholder 4"/>
          <p:cNvSpPr>
            <a:spLocks noGrp="1"/>
          </p:cNvSpPr>
          <p:nvPr>
            <p:ph type="ftr" idx="14"/>
          </p:nvPr>
        </p:nvSpPr>
        <p:spPr/>
        <p:txBody>
          <a:bodyPr/>
          <a:lstStyle/>
          <a:p>
            <a:r>
              <a:rPr lang="en-GB" altLang="zh-CN"/>
              <a:t>Chaoming Luo, OPPO</a:t>
            </a:r>
            <a:endParaRPr lang="en-GB" dirty="0"/>
          </a:p>
        </p:txBody>
      </p:sp>
      <p:sp>
        <p:nvSpPr>
          <p:cNvPr id="4" name="Date Placeholder 3"/>
          <p:cNvSpPr>
            <a:spLocks noGrp="1"/>
          </p:cNvSpPr>
          <p:nvPr>
            <p:ph type="dt" idx="15"/>
          </p:nvPr>
        </p:nvSpPr>
        <p:spPr/>
        <p:txBody>
          <a:bodyPr/>
          <a:lstStyle/>
          <a:p>
            <a:r>
              <a:rPr lang="en-US" altLang="zh-CN" dirty="0"/>
              <a:t>March 2025</a:t>
            </a:r>
            <a:endParaRPr lang="en-GB" altLang="zh-CN"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11-24-0xxx-00-00bn-ap-power-save</Template>
  <TotalTime>1033</TotalTime>
  <Words>686</Words>
  <Application>Microsoft Office PowerPoint</Application>
  <PresentationFormat>宽屏</PresentationFormat>
  <Paragraphs>85</Paragraphs>
  <Slides>6</Slides>
  <Notes>5</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6</vt:i4>
      </vt:variant>
    </vt:vector>
  </HeadingPairs>
  <TitlesOfParts>
    <vt:vector size="11" baseType="lpstr">
      <vt:lpstr>TimesNewRoman</vt:lpstr>
      <vt:lpstr>Arial</vt:lpstr>
      <vt:lpstr>Times New Roman</vt:lpstr>
      <vt:lpstr>Wingdings</vt:lpstr>
      <vt:lpstr>Office 主题​​</vt:lpstr>
      <vt:lpstr>Discussion on NPCA switch back</vt:lpstr>
      <vt:lpstr>Abstract</vt:lpstr>
      <vt:lpstr>Discussion </vt:lpstr>
      <vt:lpstr>Proposal</vt:lpstr>
      <vt:lpstr>Straw Poll </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NPCA Announcement</dc:title>
  <cp:keywords/>
  <cp:lastModifiedBy>Chaoming Luo</cp:lastModifiedBy>
  <cp:revision>170</cp:revision>
  <cp:lastPrinted>1601-01-01T00:00:00Z</cp:lastPrinted>
  <dcterms:created xsi:type="dcterms:W3CDTF">2024-03-29T06:30:45Z</dcterms:created>
  <dcterms:modified xsi:type="dcterms:W3CDTF">2025-03-26T06:35:24Z</dcterms:modified>
</cp:coreProperties>
</file>