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75" r:id="rId4"/>
    <p:sldId id="265" r:id="rId5"/>
    <p:sldId id="266" r:id="rId6"/>
    <p:sldId id="271" r:id="rId7"/>
    <p:sldId id="284" r:id="rId8"/>
    <p:sldId id="272" r:id="rId9"/>
    <p:sldId id="273" r:id="rId10"/>
    <p:sldId id="274" r:id="rId11"/>
    <p:sldId id="279" r:id="rId12"/>
    <p:sldId id="285"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61" autoAdjust="0"/>
  </p:normalViewPr>
  <p:slideViewPr>
    <p:cSldViewPr>
      <p:cViewPr varScale="1">
        <p:scale>
          <a:sx n="113" d="100"/>
          <a:sy n="113" d="100"/>
        </p:scale>
        <p:origin x="1554" y="114"/>
      </p:cViewPr>
      <p:guideLst/>
    </p:cSldViewPr>
  </p:slideViewPr>
  <p:notesTextViewPr>
    <p:cViewPr>
      <p:scale>
        <a:sx n="1" d="1"/>
        <a:sy n="1" d="1"/>
      </p:scale>
      <p:origin x="0" y="0"/>
    </p:cViewPr>
  </p:notesTextViewPr>
  <p:notesViewPr>
    <p:cSldViewPr>
      <p:cViewPr varScale="1">
        <p:scale>
          <a:sx n="94" d="100"/>
          <a:sy n="94" d="100"/>
        </p:scale>
        <p:origin x="366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58FF61B-C9DF-4FAD-B2DC-A4C29E6E72F3}"/>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3075" name="Rectangle 3">
            <a:extLst>
              <a:ext uri="{FF2B5EF4-FFF2-40B4-BE49-F238E27FC236}">
                <a16:creationId xmlns:a16="http://schemas.microsoft.com/office/drawing/2014/main" id="{6BBC2ED3-73EF-4501-AC67-336F255F7E9D}"/>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Month Year</a:t>
            </a:r>
          </a:p>
        </p:txBody>
      </p:sp>
      <p:sp>
        <p:nvSpPr>
          <p:cNvPr id="3076" name="Rectangle 4">
            <a:extLst>
              <a:ext uri="{FF2B5EF4-FFF2-40B4-BE49-F238E27FC236}">
                <a16:creationId xmlns:a16="http://schemas.microsoft.com/office/drawing/2014/main" id="{487AD33A-715D-4B8E-A25C-E593026826D5}"/>
              </a:ext>
            </a:extLst>
          </p:cNvPr>
          <p:cNvSpPr>
            <a:spLocks noGrp="1" noChangeArrowheads="1"/>
          </p:cNvSpPr>
          <p:nvPr>
            <p:ph type="ftr" sz="quarter" idx="2"/>
          </p:nvPr>
        </p:nvSpPr>
        <p:spPr bwMode="auto">
          <a:xfrm>
            <a:off x="4969547" y="8982075"/>
            <a:ext cx="13487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dirty="0"/>
              <a:t>Yuki Fujimori, Canon</a:t>
            </a:r>
          </a:p>
        </p:txBody>
      </p:sp>
      <p:sp>
        <p:nvSpPr>
          <p:cNvPr id="3077" name="Rectangle 5">
            <a:extLst>
              <a:ext uri="{FF2B5EF4-FFF2-40B4-BE49-F238E27FC236}">
                <a16:creationId xmlns:a16="http://schemas.microsoft.com/office/drawing/2014/main" id="{77061D11-308D-4D59-BE0F-598F78C53569}"/>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C35D82A-C7FD-468C-96B7-4ED98014EDED}" type="slidenum">
              <a:rPr lang="en-US" altLang="en-US"/>
              <a:pPr/>
              <a:t>‹#›</a:t>
            </a:fld>
            <a:endParaRPr lang="en-US" altLang="en-US"/>
          </a:p>
        </p:txBody>
      </p:sp>
      <p:sp>
        <p:nvSpPr>
          <p:cNvPr id="3078" name="Line 6">
            <a:extLst>
              <a:ext uri="{FF2B5EF4-FFF2-40B4-BE49-F238E27FC236}">
                <a16:creationId xmlns:a16="http://schemas.microsoft.com/office/drawing/2014/main" id="{05141A6F-8423-4871-BE17-C1701D8B6E2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A18A47B3-8FC5-449A-ABA1-185520F682DA}"/>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51B0EA1-BB69-4AFC-831B-06756E05D4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6551A58-4C8D-4D80-B228-6F2C600AEC5D}"/>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a:t>doc.: IEEE 802.11-yy/xxxxr0</a:t>
            </a:r>
          </a:p>
        </p:txBody>
      </p:sp>
      <p:sp>
        <p:nvSpPr>
          <p:cNvPr id="2051" name="Rectangle 3">
            <a:extLst>
              <a:ext uri="{FF2B5EF4-FFF2-40B4-BE49-F238E27FC236}">
                <a16:creationId xmlns:a16="http://schemas.microsoft.com/office/drawing/2014/main" id="{D53BCA1C-639F-4BB3-A32C-ED06D4D01495}"/>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a:t>Month Year</a:t>
            </a:r>
          </a:p>
        </p:txBody>
      </p:sp>
      <p:sp>
        <p:nvSpPr>
          <p:cNvPr id="2052" name="Rectangle 4">
            <a:extLst>
              <a:ext uri="{FF2B5EF4-FFF2-40B4-BE49-F238E27FC236}">
                <a16:creationId xmlns:a16="http://schemas.microsoft.com/office/drawing/2014/main" id="{92F7B681-C4A6-4D84-A59B-D93019D9DF74}"/>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D2C995C2-BB87-4CAD-98C6-078871A89240}"/>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C5FAD93-20BB-489F-9126-6BAC901D1BF1}"/>
              </a:ext>
            </a:extLst>
          </p:cNvPr>
          <p:cNvSpPr>
            <a:spLocks noGrp="1" noChangeArrowheads="1"/>
          </p:cNvSpPr>
          <p:nvPr>
            <p:ph type="ftr" sz="quarter" idx="4"/>
          </p:nvPr>
        </p:nvSpPr>
        <p:spPr bwMode="auto">
          <a:xfrm>
            <a:off x="4471371" y="8985250"/>
            <a:ext cx="18103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en-US" dirty="0"/>
              <a:t>Yuki Fujimori, Canon</a:t>
            </a:r>
          </a:p>
        </p:txBody>
      </p:sp>
      <p:sp>
        <p:nvSpPr>
          <p:cNvPr id="2055" name="Rectangle 7">
            <a:extLst>
              <a:ext uri="{FF2B5EF4-FFF2-40B4-BE49-F238E27FC236}">
                <a16:creationId xmlns:a16="http://schemas.microsoft.com/office/drawing/2014/main" id="{021D279A-CAE9-4364-ACE9-3F5C03784E7B}"/>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5F83CED8-C867-4905-8C52-536186768AD1}" type="slidenum">
              <a:rPr lang="en-US" altLang="en-US"/>
              <a:pPr/>
              <a:t>‹#›</a:t>
            </a:fld>
            <a:endParaRPr lang="en-US" altLang="en-US"/>
          </a:p>
        </p:txBody>
      </p:sp>
      <p:sp>
        <p:nvSpPr>
          <p:cNvPr id="2056" name="Rectangle 8">
            <a:extLst>
              <a:ext uri="{FF2B5EF4-FFF2-40B4-BE49-F238E27FC236}">
                <a16:creationId xmlns:a16="http://schemas.microsoft.com/office/drawing/2014/main" id="{2C90F48C-AFB7-4F91-AC4A-7C48202BA489}"/>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2057" name="Line 9">
            <a:extLst>
              <a:ext uri="{FF2B5EF4-FFF2-40B4-BE49-F238E27FC236}">
                <a16:creationId xmlns:a16="http://schemas.microsoft.com/office/drawing/2014/main" id="{9F5730C6-2913-451E-841E-B66DEE77D21B}"/>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64BCBD1B-81CB-4F4E-A8E2-4D66B4C2E9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7190FDB-4E50-41AA-9EB3-C527B036734B}"/>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2FC4697F-397D-498C-BCD4-71EF3F0A3437}"/>
              </a:ext>
            </a:extLst>
          </p:cNvPr>
          <p:cNvSpPr>
            <a:spLocks noGrp="1" noChangeArrowheads="1"/>
          </p:cNvSpPr>
          <p:nvPr>
            <p:ph type="dt" idx="1"/>
          </p:nvPr>
        </p:nvSpPr>
        <p:spPr>
          <a:ln/>
        </p:spPr>
        <p:txBody>
          <a:bodyPr/>
          <a:lstStyle/>
          <a:p>
            <a:r>
              <a:rPr lang="en-US" altLang="en-US"/>
              <a:t>Month Year</a:t>
            </a:r>
          </a:p>
        </p:txBody>
      </p:sp>
      <p:sp>
        <p:nvSpPr>
          <p:cNvPr id="6" name="Rectangle 6">
            <a:extLst>
              <a:ext uri="{FF2B5EF4-FFF2-40B4-BE49-F238E27FC236}">
                <a16:creationId xmlns:a16="http://schemas.microsoft.com/office/drawing/2014/main" id="{1A5D6E79-8A00-47CA-B6F6-B2DAF2B90068}"/>
              </a:ext>
            </a:extLst>
          </p:cNvPr>
          <p:cNvSpPr>
            <a:spLocks noGrp="1" noChangeArrowheads="1"/>
          </p:cNvSpPr>
          <p:nvPr>
            <p:ph type="ftr" sz="quarter" idx="4"/>
          </p:nvPr>
        </p:nvSpPr>
        <p:spPr>
          <a:xfrm>
            <a:off x="4471371" y="8985250"/>
            <a:ext cx="1810367" cy="184666"/>
          </a:xfrm>
          <a:ln/>
        </p:spPr>
        <p:txBody>
          <a:bodyPr/>
          <a:lstStyle/>
          <a:p>
            <a:pPr lvl="4"/>
            <a:r>
              <a:rPr lang="en-US" altLang="en-US" dirty="0"/>
              <a:t>Yuki Fujimori, Canon</a:t>
            </a:r>
          </a:p>
        </p:txBody>
      </p:sp>
      <p:sp>
        <p:nvSpPr>
          <p:cNvPr id="7" name="Rectangle 7">
            <a:extLst>
              <a:ext uri="{FF2B5EF4-FFF2-40B4-BE49-F238E27FC236}">
                <a16:creationId xmlns:a16="http://schemas.microsoft.com/office/drawing/2014/main" id="{80FB09E0-5426-46C1-96C0-83805B97F93E}"/>
              </a:ext>
            </a:extLst>
          </p:cNvPr>
          <p:cNvSpPr>
            <a:spLocks noGrp="1" noChangeArrowheads="1"/>
          </p:cNvSpPr>
          <p:nvPr>
            <p:ph type="sldNum" sz="quarter" idx="5"/>
          </p:nvPr>
        </p:nvSpPr>
        <p:spPr>
          <a:ln/>
        </p:spPr>
        <p:txBody>
          <a:bodyPr/>
          <a:lstStyle/>
          <a:p>
            <a:r>
              <a:rPr lang="en-US" altLang="en-US"/>
              <a:t>Page </a:t>
            </a:r>
            <a:fld id="{A1AC5CC1-D3F7-4B9E-B913-AC803F96C332}" type="slidenum">
              <a:rPr lang="en-US" altLang="en-US"/>
              <a:pPr/>
              <a:t>1</a:t>
            </a:fld>
            <a:endParaRPr lang="en-US" altLang="en-US"/>
          </a:p>
        </p:txBody>
      </p:sp>
      <p:sp>
        <p:nvSpPr>
          <p:cNvPr id="31746" name="Rectangle 2">
            <a:extLst>
              <a:ext uri="{FF2B5EF4-FFF2-40B4-BE49-F238E27FC236}">
                <a16:creationId xmlns:a16="http://schemas.microsoft.com/office/drawing/2014/main" id="{95B67514-A298-4FC0-A125-98A6A5B0DC2E}"/>
              </a:ext>
            </a:extLst>
          </p:cNvPr>
          <p:cNvSpPr>
            <a:spLocks noGrp="1" noRot="1" noChangeAspect="1"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794AF5BC-87E2-4AED-8235-F96AAFB0807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8792F0-F6AE-4F0D-86B8-D4613CECFAFC}"/>
              </a:ext>
            </a:extLst>
          </p:cNvPr>
          <p:cNvSpPr>
            <a:spLocks noGrp="1" noChangeArrowheads="1"/>
          </p:cNvSpPr>
          <p:nvPr>
            <p:ph type="hdr" sz="quarter"/>
          </p:nvPr>
        </p:nvSpPr>
        <p:spPr>
          <a:ln/>
        </p:spPr>
        <p:txBody>
          <a:bodyPr/>
          <a:lstStyle/>
          <a:p>
            <a:r>
              <a:rPr lang="en-US" altLang="en-US"/>
              <a:t>doc.: IEEE 802.11-yy/xxxxr0</a:t>
            </a:r>
          </a:p>
        </p:txBody>
      </p:sp>
      <p:sp>
        <p:nvSpPr>
          <p:cNvPr id="5" name="Rectangle 3">
            <a:extLst>
              <a:ext uri="{FF2B5EF4-FFF2-40B4-BE49-F238E27FC236}">
                <a16:creationId xmlns:a16="http://schemas.microsoft.com/office/drawing/2014/main" id="{7C16EF6A-4220-422B-8321-1568D7A34E16}"/>
              </a:ext>
            </a:extLst>
          </p:cNvPr>
          <p:cNvSpPr>
            <a:spLocks noGrp="1" noChangeArrowheads="1"/>
          </p:cNvSpPr>
          <p:nvPr>
            <p:ph type="dt" idx="1"/>
          </p:nvPr>
        </p:nvSpPr>
        <p:spPr>
          <a:ln/>
        </p:spPr>
        <p:txBody>
          <a:bodyPr/>
          <a:lstStyle/>
          <a:p>
            <a:r>
              <a:rPr lang="en-US" altLang="en-US"/>
              <a:t>Month Year</a:t>
            </a:r>
          </a:p>
        </p:txBody>
      </p:sp>
      <p:sp>
        <p:nvSpPr>
          <p:cNvPr id="6" name="Rectangle 6">
            <a:extLst>
              <a:ext uri="{FF2B5EF4-FFF2-40B4-BE49-F238E27FC236}">
                <a16:creationId xmlns:a16="http://schemas.microsoft.com/office/drawing/2014/main" id="{A50038B0-2332-4BFB-A185-254D68EFC347}"/>
              </a:ext>
            </a:extLst>
          </p:cNvPr>
          <p:cNvSpPr>
            <a:spLocks noGrp="1" noChangeArrowheads="1"/>
          </p:cNvSpPr>
          <p:nvPr>
            <p:ph type="ftr" sz="quarter" idx="4"/>
          </p:nvPr>
        </p:nvSpPr>
        <p:spPr>
          <a:xfrm>
            <a:off x="4471371" y="8985250"/>
            <a:ext cx="1810367" cy="184666"/>
          </a:xfrm>
          <a:ln/>
        </p:spPr>
        <p:txBody>
          <a:bodyPr/>
          <a:lstStyle/>
          <a:p>
            <a:pPr lvl="4"/>
            <a:r>
              <a:rPr lang="en-US" altLang="en-US" dirty="0"/>
              <a:t>Yuki Fujimori, Canon</a:t>
            </a:r>
          </a:p>
        </p:txBody>
      </p:sp>
      <p:sp>
        <p:nvSpPr>
          <p:cNvPr id="7" name="Rectangle 7">
            <a:extLst>
              <a:ext uri="{FF2B5EF4-FFF2-40B4-BE49-F238E27FC236}">
                <a16:creationId xmlns:a16="http://schemas.microsoft.com/office/drawing/2014/main" id="{8FDEC5F8-2103-42F8-9B2D-71FB5F5FA867}"/>
              </a:ext>
            </a:extLst>
          </p:cNvPr>
          <p:cNvSpPr>
            <a:spLocks noGrp="1" noChangeArrowheads="1"/>
          </p:cNvSpPr>
          <p:nvPr>
            <p:ph type="sldNum" sz="quarter" idx="5"/>
          </p:nvPr>
        </p:nvSpPr>
        <p:spPr>
          <a:ln/>
        </p:spPr>
        <p:txBody>
          <a:bodyPr/>
          <a:lstStyle/>
          <a:p>
            <a:r>
              <a:rPr lang="en-US" altLang="en-US"/>
              <a:t>Page </a:t>
            </a:r>
            <a:fld id="{4AD741C1-D66E-4B41-961E-D67B0C76F35C}" type="slidenum">
              <a:rPr lang="en-US" altLang="en-US"/>
              <a:pPr/>
              <a:t>2</a:t>
            </a:fld>
            <a:endParaRPr lang="en-US" altLang="en-US"/>
          </a:p>
        </p:txBody>
      </p:sp>
      <p:sp>
        <p:nvSpPr>
          <p:cNvPr id="6146" name="Rectangle 2">
            <a:extLst>
              <a:ext uri="{FF2B5EF4-FFF2-40B4-BE49-F238E27FC236}">
                <a16:creationId xmlns:a16="http://schemas.microsoft.com/office/drawing/2014/main" id="{4038709C-8A15-4A0D-8F72-82F8A6D266EB}"/>
              </a:ext>
            </a:extLst>
          </p:cNvPr>
          <p:cNvSpPr>
            <a:spLocks noGrp="1" noRot="1" noChangeAspect="1" noChangeArrowheads="1" noTextEdit="1"/>
          </p:cNvSpPr>
          <p:nvPr>
            <p:ph type="sldImg"/>
          </p:nvPr>
        </p:nvSpPr>
        <p:spPr>
          <a:xfrm>
            <a:off x="1154113" y="701675"/>
            <a:ext cx="4625975" cy="3468688"/>
          </a:xfrm>
          <a:ln cap="flat"/>
        </p:spPr>
      </p:sp>
      <p:sp>
        <p:nvSpPr>
          <p:cNvPr id="6147" name="Rectangle 3">
            <a:extLst>
              <a:ext uri="{FF2B5EF4-FFF2-40B4-BE49-F238E27FC236}">
                <a16:creationId xmlns:a16="http://schemas.microsoft.com/office/drawing/2014/main" id="{C316FAF5-D853-48C9-A910-2FDE73EDCEC1}"/>
              </a:ext>
            </a:extLst>
          </p:cNvPr>
          <p:cNvSpPr>
            <a:spLocks noGrp="1" noChangeArrowheads="1"/>
          </p:cNvSpPr>
          <p:nvPr>
            <p:ph type="body" idx="1"/>
          </p:nvPr>
        </p:nvSpPr>
        <p:spPr>
          <a:ln/>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802.11-yy/xxxxr0</a:t>
            </a:r>
          </a:p>
        </p:txBody>
      </p:sp>
      <p:sp>
        <p:nvSpPr>
          <p:cNvPr id="5" name="Date Placeholder 4"/>
          <p:cNvSpPr>
            <a:spLocks noGrp="1"/>
          </p:cNvSpPr>
          <p:nvPr>
            <p:ph type="dt" idx="1"/>
          </p:nvPr>
        </p:nvSpPr>
        <p:spPr/>
        <p:txBody>
          <a:bodyPr/>
          <a:lstStyle/>
          <a:p>
            <a:r>
              <a:rPr lang="en-US" altLang="en-US"/>
              <a:t>Month Year</a:t>
            </a:r>
          </a:p>
        </p:txBody>
      </p:sp>
      <p:sp>
        <p:nvSpPr>
          <p:cNvPr id="6" name="Footer Placeholder 5"/>
          <p:cNvSpPr>
            <a:spLocks noGrp="1"/>
          </p:cNvSpPr>
          <p:nvPr>
            <p:ph type="ftr" sz="quarter" idx="4"/>
          </p:nvPr>
        </p:nvSpPr>
        <p:spPr>
          <a:xfrm>
            <a:off x="4471371" y="8985250"/>
            <a:ext cx="1810367" cy="184666"/>
          </a:xfrm>
        </p:spPr>
        <p:txBody>
          <a:bodyPr/>
          <a:lstStyle/>
          <a:p>
            <a:pPr lvl="4"/>
            <a:r>
              <a:rPr lang="en-US" altLang="en-US" dirty="0"/>
              <a:t>Yuki Fujimori, Canon</a:t>
            </a:r>
          </a:p>
        </p:txBody>
      </p:sp>
      <p:sp>
        <p:nvSpPr>
          <p:cNvPr id="7" name="Slide Number Placeholder 6"/>
          <p:cNvSpPr>
            <a:spLocks noGrp="1"/>
          </p:cNvSpPr>
          <p:nvPr>
            <p:ph type="sldNum" sz="quarter" idx="5"/>
          </p:nvPr>
        </p:nvSpPr>
        <p:spPr/>
        <p:txBody>
          <a:bodyPr/>
          <a:lstStyle/>
          <a:p>
            <a:r>
              <a:rPr lang="en-US" altLang="en-US"/>
              <a:t>Page </a:t>
            </a:r>
            <a:fld id="{5F83CED8-C867-4905-8C52-536186768AD1}" type="slidenum">
              <a:rPr lang="en-US" altLang="en-US" smtClean="0"/>
              <a:pPr/>
              <a:t>5</a:t>
            </a:fld>
            <a:endParaRPr lang="en-US" altLang="en-US"/>
          </a:p>
        </p:txBody>
      </p:sp>
    </p:spTree>
    <p:extLst>
      <p:ext uri="{BB962C8B-B14F-4D97-AF65-F5344CB8AC3E}">
        <p14:creationId xmlns:p14="http://schemas.microsoft.com/office/powerpoint/2010/main" val="140155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802.11-yy/xxxxr0</a:t>
            </a:r>
          </a:p>
        </p:txBody>
      </p:sp>
      <p:sp>
        <p:nvSpPr>
          <p:cNvPr id="5" name="Date Placeholder 4"/>
          <p:cNvSpPr>
            <a:spLocks noGrp="1"/>
          </p:cNvSpPr>
          <p:nvPr>
            <p:ph type="dt" idx="1"/>
          </p:nvPr>
        </p:nvSpPr>
        <p:spPr/>
        <p:txBody>
          <a:bodyPr/>
          <a:lstStyle/>
          <a:p>
            <a:r>
              <a:rPr lang="en-US" altLang="en-US"/>
              <a:t>Month Year</a:t>
            </a:r>
          </a:p>
        </p:txBody>
      </p:sp>
      <p:sp>
        <p:nvSpPr>
          <p:cNvPr id="6" name="Footer Placeholder 5"/>
          <p:cNvSpPr>
            <a:spLocks noGrp="1"/>
          </p:cNvSpPr>
          <p:nvPr>
            <p:ph type="ftr" sz="quarter" idx="4"/>
          </p:nvPr>
        </p:nvSpPr>
        <p:spPr/>
        <p:txBody>
          <a:bodyPr/>
          <a:lstStyle/>
          <a:p>
            <a:pPr lvl="4"/>
            <a:r>
              <a:rPr lang="en-US" altLang="en-US"/>
              <a:t>Yuki Fujimori, Canon</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5F83CED8-C867-4905-8C52-536186768AD1}" type="slidenum">
              <a:rPr lang="en-US" altLang="en-US" smtClean="0"/>
              <a:pPr/>
              <a:t>6</a:t>
            </a:fld>
            <a:endParaRPr lang="en-US" altLang="en-US"/>
          </a:p>
        </p:txBody>
      </p:sp>
    </p:spTree>
    <p:extLst>
      <p:ext uri="{BB962C8B-B14F-4D97-AF65-F5344CB8AC3E}">
        <p14:creationId xmlns:p14="http://schemas.microsoft.com/office/powerpoint/2010/main" val="736614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62238-F35E-43C9-8184-C23A3FF404B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EECA52-1962-46DA-870C-61C78CC7F99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412120-6C2A-44B2-AD68-08638613F9AF}"/>
              </a:ext>
            </a:extLst>
          </p:cNvPr>
          <p:cNvSpPr>
            <a:spLocks noGrp="1"/>
          </p:cNvSpPr>
          <p:nvPr>
            <p:ph type="dt" sz="half" idx="10"/>
          </p:nvPr>
        </p:nvSpPr>
        <p:spPr/>
        <p:txBody>
          <a:bodyPr/>
          <a:lstStyle>
            <a:lvl1pPr>
              <a:defRPr/>
            </a:lvl1pPr>
          </a:lstStyle>
          <a:p>
            <a:r>
              <a:rPr lang="en-US" altLang="en-US" dirty="0"/>
              <a:t>March 2025</a:t>
            </a:r>
          </a:p>
        </p:txBody>
      </p:sp>
      <p:sp>
        <p:nvSpPr>
          <p:cNvPr id="5" name="Footer Placeholder 4">
            <a:extLst>
              <a:ext uri="{FF2B5EF4-FFF2-40B4-BE49-F238E27FC236}">
                <a16:creationId xmlns:a16="http://schemas.microsoft.com/office/drawing/2014/main" id="{D737E0B8-F520-4ED5-B2E7-65663E078F09}"/>
              </a:ext>
            </a:extLst>
          </p:cNvPr>
          <p:cNvSpPr>
            <a:spLocks noGrp="1"/>
          </p:cNvSpPr>
          <p:nvPr>
            <p:ph type="ftr" sz="quarter" idx="11"/>
          </p:nvPr>
        </p:nvSpPr>
        <p:spPr/>
        <p:txBody>
          <a:bodyPr/>
          <a:lstStyle>
            <a:lvl1pPr>
              <a:defRPr/>
            </a:lvl1pPr>
          </a:lstStyle>
          <a:p>
            <a:r>
              <a:rPr lang="en-US" altLang="en-US" dirty="0"/>
              <a:t>Yuki Fujimori, Canon</a:t>
            </a:r>
          </a:p>
        </p:txBody>
      </p:sp>
      <p:sp>
        <p:nvSpPr>
          <p:cNvPr id="6" name="Slide Number Placeholder 5">
            <a:extLst>
              <a:ext uri="{FF2B5EF4-FFF2-40B4-BE49-F238E27FC236}">
                <a16:creationId xmlns:a16="http://schemas.microsoft.com/office/drawing/2014/main" id="{7DA7EE40-60B5-4200-A15D-727E1B693ACE}"/>
              </a:ext>
            </a:extLst>
          </p:cNvPr>
          <p:cNvSpPr>
            <a:spLocks noGrp="1"/>
          </p:cNvSpPr>
          <p:nvPr>
            <p:ph type="sldNum" sz="quarter" idx="12"/>
          </p:nvPr>
        </p:nvSpPr>
        <p:spPr/>
        <p:txBody>
          <a:bodyPr/>
          <a:lstStyle>
            <a:lvl1pPr>
              <a:defRPr/>
            </a:lvl1pPr>
          </a:lstStyle>
          <a:p>
            <a:r>
              <a:rPr lang="en-US" altLang="en-US"/>
              <a:t>Slide </a:t>
            </a:r>
            <a:fld id="{62291A7E-4265-4936-A7EC-227364C93A4D}" type="slidenum">
              <a:rPr lang="en-US" altLang="en-US"/>
              <a:pPr/>
              <a:t>‹#›</a:t>
            </a:fld>
            <a:endParaRPr lang="en-US" altLang="en-US"/>
          </a:p>
        </p:txBody>
      </p:sp>
    </p:spTree>
    <p:extLst>
      <p:ext uri="{BB962C8B-B14F-4D97-AF65-F5344CB8AC3E}">
        <p14:creationId xmlns:p14="http://schemas.microsoft.com/office/powerpoint/2010/main" val="408410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5321-1BD1-4BB9-AD28-563930FC9C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F80B07-467B-4D5C-A521-A7570B517F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53192-64E9-469B-9C9F-010ED5FFD2E0}"/>
              </a:ext>
            </a:extLst>
          </p:cNvPr>
          <p:cNvSpPr>
            <a:spLocks noGrp="1"/>
          </p:cNvSpPr>
          <p:nvPr>
            <p:ph type="dt" sz="half" idx="10"/>
          </p:nvPr>
        </p:nvSpPr>
        <p:spPr/>
        <p:txBody>
          <a:bodyPr/>
          <a:lstStyle>
            <a:lvl1pPr>
              <a:defRPr/>
            </a:lvl1pPr>
          </a:lstStyle>
          <a:p>
            <a:r>
              <a:rPr lang="en-US" altLang="en-US" dirty="0"/>
              <a:t>March 2025</a:t>
            </a:r>
          </a:p>
        </p:txBody>
      </p:sp>
      <p:sp>
        <p:nvSpPr>
          <p:cNvPr id="5" name="Footer Placeholder 4">
            <a:extLst>
              <a:ext uri="{FF2B5EF4-FFF2-40B4-BE49-F238E27FC236}">
                <a16:creationId xmlns:a16="http://schemas.microsoft.com/office/drawing/2014/main" id="{695BFF8B-D6CF-4449-A698-DCC2BA2A2A84}"/>
              </a:ext>
            </a:extLst>
          </p:cNvPr>
          <p:cNvSpPr>
            <a:spLocks noGrp="1"/>
          </p:cNvSpPr>
          <p:nvPr>
            <p:ph type="ftr" sz="quarter" idx="11"/>
          </p:nvPr>
        </p:nvSpPr>
        <p:spPr/>
        <p:txBody>
          <a:bodyPr/>
          <a:lstStyle>
            <a:lvl1pPr>
              <a:defRPr/>
            </a:lvl1pPr>
          </a:lstStyle>
          <a:p>
            <a:r>
              <a:rPr lang="en-US" altLang="en-US" dirty="0"/>
              <a:t>Yuki Fujimori, Canon</a:t>
            </a:r>
          </a:p>
        </p:txBody>
      </p:sp>
      <p:sp>
        <p:nvSpPr>
          <p:cNvPr id="6" name="Slide Number Placeholder 5">
            <a:extLst>
              <a:ext uri="{FF2B5EF4-FFF2-40B4-BE49-F238E27FC236}">
                <a16:creationId xmlns:a16="http://schemas.microsoft.com/office/drawing/2014/main" id="{8590E3A2-FA94-4C68-8C68-F0B28F557ED3}"/>
              </a:ext>
            </a:extLst>
          </p:cNvPr>
          <p:cNvSpPr>
            <a:spLocks noGrp="1"/>
          </p:cNvSpPr>
          <p:nvPr>
            <p:ph type="sldNum" sz="quarter" idx="12"/>
          </p:nvPr>
        </p:nvSpPr>
        <p:spPr/>
        <p:txBody>
          <a:bodyPr/>
          <a:lstStyle>
            <a:lvl1pPr>
              <a:defRPr/>
            </a:lvl1pPr>
          </a:lstStyle>
          <a:p>
            <a:r>
              <a:rPr lang="en-US" altLang="en-US"/>
              <a:t>Slide </a:t>
            </a:r>
            <a:fld id="{1867D01A-1AE7-4EF5-A16B-A4EF83B4C89B}" type="slidenum">
              <a:rPr lang="en-US" altLang="en-US"/>
              <a:pPr/>
              <a:t>‹#›</a:t>
            </a:fld>
            <a:endParaRPr lang="en-US" altLang="en-US"/>
          </a:p>
        </p:txBody>
      </p:sp>
    </p:spTree>
    <p:extLst>
      <p:ext uri="{BB962C8B-B14F-4D97-AF65-F5344CB8AC3E}">
        <p14:creationId xmlns:p14="http://schemas.microsoft.com/office/powerpoint/2010/main" val="92816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014281-066E-4FBC-9CC4-69601D41101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8370AE-346C-4CF0-B26A-B3289C263B8D}"/>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1A1AC6-C19F-40EB-8170-31368C671ED4}"/>
              </a:ext>
            </a:extLst>
          </p:cNvPr>
          <p:cNvSpPr>
            <a:spLocks noGrp="1"/>
          </p:cNvSpPr>
          <p:nvPr>
            <p:ph type="dt" sz="half" idx="10"/>
          </p:nvPr>
        </p:nvSpPr>
        <p:spPr/>
        <p:txBody>
          <a:bodyPr/>
          <a:lstStyle>
            <a:lvl1pPr>
              <a:defRPr/>
            </a:lvl1pPr>
          </a:lstStyle>
          <a:p>
            <a:r>
              <a:rPr lang="en-US" altLang="en-US" dirty="0"/>
              <a:t>March 2025</a:t>
            </a:r>
          </a:p>
        </p:txBody>
      </p:sp>
      <p:sp>
        <p:nvSpPr>
          <p:cNvPr id="5" name="Footer Placeholder 4">
            <a:extLst>
              <a:ext uri="{FF2B5EF4-FFF2-40B4-BE49-F238E27FC236}">
                <a16:creationId xmlns:a16="http://schemas.microsoft.com/office/drawing/2014/main" id="{F889B3A1-4504-46CE-AC0D-5DDDAF8CC7B7}"/>
              </a:ext>
            </a:extLst>
          </p:cNvPr>
          <p:cNvSpPr>
            <a:spLocks noGrp="1"/>
          </p:cNvSpPr>
          <p:nvPr>
            <p:ph type="ftr" sz="quarter" idx="11"/>
          </p:nvPr>
        </p:nvSpPr>
        <p:spPr/>
        <p:txBody>
          <a:bodyPr/>
          <a:lstStyle>
            <a:lvl1pPr>
              <a:defRPr/>
            </a:lvl1pPr>
          </a:lstStyle>
          <a:p>
            <a:r>
              <a:rPr lang="en-US" altLang="en-US" dirty="0"/>
              <a:t>Yuki Fujimori, Canon</a:t>
            </a:r>
          </a:p>
        </p:txBody>
      </p:sp>
      <p:sp>
        <p:nvSpPr>
          <p:cNvPr id="6" name="Slide Number Placeholder 5">
            <a:extLst>
              <a:ext uri="{FF2B5EF4-FFF2-40B4-BE49-F238E27FC236}">
                <a16:creationId xmlns:a16="http://schemas.microsoft.com/office/drawing/2014/main" id="{E85AEABD-2C23-40FC-B56F-70C876239DAE}"/>
              </a:ext>
            </a:extLst>
          </p:cNvPr>
          <p:cNvSpPr>
            <a:spLocks noGrp="1"/>
          </p:cNvSpPr>
          <p:nvPr>
            <p:ph type="sldNum" sz="quarter" idx="12"/>
          </p:nvPr>
        </p:nvSpPr>
        <p:spPr/>
        <p:txBody>
          <a:bodyPr/>
          <a:lstStyle>
            <a:lvl1pPr>
              <a:defRPr/>
            </a:lvl1pPr>
          </a:lstStyle>
          <a:p>
            <a:r>
              <a:rPr lang="en-US" altLang="en-US"/>
              <a:t>Slide </a:t>
            </a:r>
            <a:fld id="{41AAE30F-23B3-4B8F-A3EC-B1AD4757AB2F}" type="slidenum">
              <a:rPr lang="en-US" altLang="en-US"/>
              <a:pPr/>
              <a:t>‹#›</a:t>
            </a:fld>
            <a:endParaRPr lang="en-US" altLang="en-US"/>
          </a:p>
        </p:txBody>
      </p:sp>
    </p:spTree>
    <p:extLst>
      <p:ext uri="{BB962C8B-B14F-4D97-AF65-F5344CB8AC3E}">
        <p14:creationId xmlns:p14="http://schemas.microsoft.com/office/powerpoint/2010/main" val="157064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E4BD-9319-4EDE-B907-DC89E2E71B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6041F-8BC8-4D70-A45D-357316BBA7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2097B2-E1F7-4975-BDFF-8E18A92FE1FB}"/>
              </a:ext>
            </a:extLst>
          </p:cNvPr>
          <p:cNvSpPr>
            <a:spLocks noGrp="1"/>
          </p:cNvSpPr>
          <p:nvPr>
            <p:ph type="dt" sz="half" idx="10"/>
          </p:nvPr>
        </p:nvSpPr>
        <p:spPr>
          <a:xfrm>
            <a:off x="696913" y="332601"/>
            <a:ext cx="1182055" cy="276999"/>
          </a:xfrm>
        </p:spPr>
        <p:txBody>
          <a:bodyPr/>
          <a:lstStyle>
            <a:lvl1pPr>
              <a:defRPr/>
            </a:lvl1pPr>
          </a:lstStyle>
          <a:p>
            <a:r>
              <a:rPr lang="en-US" altLang="en-US" dirty="0"/>
              <a:t>March 2025</a:t>
            </a:r>
          </a:p>
        </p:txBody>
      </p:sp>
      <p:sp>
        <p:nvSpPr>
          <p:cNvPr id="5" name="Footer Placeholder 4">
            <a:extLst>
              <a:ext uri="{FF2B5EF4-FFF2-40B4-BE49-F238E27FC236}">
                <a16:creationId xmlns:a16="http://schemas.microsoft.com/office/drawing/2014/main" id="{C64F3E8B-F22B-4663-B2ED-4A27E9CDA623}"/>
              </a:ext>
            </a:extLst>
          </p:cNvPr>
          <p:cNvSpPr>
            <a:spLocks noGrp="1"/>
          </p:cNvSpPr>
          <p:nvPr>
            <p:ph type="ftr" sz="quarter" idx="11"/>
          </p:nvPr>
        </p:nvSpPr>
        <p:spPr/>
        <p:txBody>
          <a:bodyPr/>
          <a:lstStyle>
            <a:lvl1pPr>
              <a:defRPr/>
            </a:lvl1pPr>
          </a:lstStyle>
          <a:p>
            <a:r>
              <a:rPr lang="en-US" altLang="en-US" dirty="0"/>
              <a:t>Yuki Fujimori, Canon</a:t>
            </a:r>
          </a:p>
        </p:txBody>
      </p:sp>
      <p:sp>
        <p:nvSpPr>
          <p:cNvPr id="6" name="Slide Number Placeholder 5">
            <a:extLst>
              <a:ext uri="{FF2B5EF4-FFF2-40B4-BE49-F238E27FC236}">
                <a16:creationId xmlns:a16="http://schemas.microsoft.com/office/drawing/2014/main" id="{FFE83FBE-E8AA-4761-AB1F-FDBCE0E37756}"/>
              </a:ext>
            </a:extLst>
          </p:cNvPr>
          <p:cNvSpPr>
            <a:spLocks noGrp="1"/>
          </p:cNvSpPr>
          <p:nvPr>
            <p:ph type="sldNum" sz="quarter" idx="12"/>
          </p:nvPr>
        </p:nvSpPr>
        <p:spPr/>
        <p:txBody>
          <a:bodyPr/>
          <a:lstStyle>
            <a:lvl1pPr>
              <a:defRPr/>
            </a:lvl1pPr>
          </a:lstStyle>
          <a:p>
            <a:r>
              <a:rPr lang="en-US" altLang="en-US"/>
              <a:t>Slide </a:t>
            </a:r>
            <a:fld id="{58546F1C-9C4B-4897-9145-F06FF08330A3}" type="slidenum">
              <a:rPr lang="en-US" altLang="en-US"/>
              <a:pPr/>
              <a:t>‹#›</a:t>
            </a:fld>
            <a:endParaRPr lang="en-US" altLang="en-US"/>
          </a:p>
        </p:txBody>
      </p:sp>
    </p:spTree>
    <p:extLst>
      <p:ext uri="{BB962C8B-B14F-4D97-AF65-F5344CB8AC3E}">
        <p14:creationId xmlns:p14="http://schemas.microsoft.com/office/powerpoint/2010/main" val="218908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C5F68-03C1-4C1B-AD25-1E805E60EF5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F94B14-CC73-4E6A-97C5-872092034D3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4A407C5-9705-47DF-B606-023A77DE643B}"/>
              </a:ext>
            </a:extLst>
          </p:cNvPr>
          <p:cNvSpPr>
            <a:spLocks noGrp="1"/>
          </p:cNvSpPr>
          <p:nvPr>
            <p:ph type="dt" sz="half" idx="10"/>
          </p:nvPr>
        </p:nvSpPr>
        <p:spPr/>
        <p:txBody>
          <a:bodyPr/>
          <a:lstStyle>
            <a:lvl1pPr>
              <a:defRPr/>
            </a:lvl1pPr>
          </a:lstStyle>
          <a:p>
            <a:r>
              <a:rPr lang="en-US" altLang="en-US" dirty="0"/>
              <a:t>March 2025</a:t>
            </a:r>
          </a:p>
        </p:txBody>
      </p:sp>
      <p:sp>
        <p:nvSpPr>
          <p:cNvPr id="5" name="Footer Placeholder 4">
            <a:extLst>
              <a:ext uri="{FF2B5EF4-FFF2-40B4-BE49-F238E27FC236}">
                <a16:creationId xmlns:a16="http://schemas.microsoft.com/office/drawing/2014/main" id="{31C92653-863F-49EE-997A-761FE5212F37}"/>
              </a:ext>
            </a:extLst>
          </p:cNvPr>
          <p:cNvSpPr>
            <a:spLocks noGrp="1"/>
          </p:cNvSpPr>
          <p:nvPr>
            <p:ph type="ftr" sz="quarter" idx="11"/>
          </p:nvPr>
        </p:nvSpPr>
        <p:spPr/>
        <p:txBody>
          <a:bodyPr/>
          <a:lstStyle>
            <a:lvl1pPr>
              <a:defRPr/>
            </a:lvl1pPr>
          </a:lstStyle>
          <a:p>
            <a:r>
              <a:rPr lang="en-US" altLang="en-US" dirty="0"/>
              <a:t>Yuki Fujimori, Canon</a:t>
            </a:r>
          </a:p>
        </p:txBody>
      </p:sp>
      <p:sp>
        <p:nvSpPr>
          <p:cNvPr id="6" name="Slide Number Placeholder 5">
            <a:extLst>
              <a:ext uri="{FF2B5EF4-FFF2-40B4-BE49-F238E27FC236}">
                <a16:creationId xmlns:a16="http://schemas.microsoft.com/office/drawing/2014/main" id="{1B3BF6E6-264B-4316-8BB2-1EF866B6F56D}"/>
              </a:ext>
            </a:extLst>
          </p:cNvPr>
          <p:cNvSpPr>
            <a:spLocks noGrp="1"/>
          </p:cNvSpPr>
          <p:nvPr>
            <p:ph type="sldNum" sz="quarter" idx="12"/>
          </p:nvPr>
        </p:nvSpPr>
        <p:spPr/>
        <p:txBody>
          <a:bodyPr/>
          <a:lstStyle>
            <a:lvl1pPr>
              <a:defRPr/>
            </a:lvl1pPr>
          </a:lstStyle>
          <a:p>
            <a:r>
              <a:rPr lang="en-US" altLang="en-US"/>
              <a:t>Slide </a:t>
            </a:r>
            <a:fld id="{B3A02A94-BE9B-4035-A981-D3E8D476AB36}" type="slidenum">
              <a:rPr lang="en-US" altLang="en-US"/>
              <a:pPr/>
              <a:t>‹#›</a:t>
            </a:fld>
            <a:endParaRPr lang="en-US" altLang="en-US"/>
          </a:p>
        </p:txBody>
      </p:sp>
    </p:spTree>
    <p:extLst>
      <p:ext uri="{BB962C8B-B14F-4D97-AF65-F5344CB8AC3E}">
        <p14:creationId xmlns:p14="http://schemas.microsoft.com/office/powerpoint/2010/main" val="109091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2002-CA92-4CC8-87F5-D568383F99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8FFA1C-AFC4-4372-BB92-B519A0FECB06}"/>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090231-DBFB-49CB-9CF7-6452213CABEA}"/>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5F1702-63E3-4A0A-B61F-449091B09F96}"/>
              </a:ext>
            </a:extLst>
          </p:cNvPr>
          <p:cNvSpPr>
            <a:spLocks noGrp="1"/>
          </p:cNvSpPr>
          <p:nvPr>
            <p:ph type="dt" sz="half" idx="10"/>
          </p:nvPr>
        </p:nvSpPr>
        <p:spPr/>
        <p:txBody>
          <a:bodyPr/>
          <a:lstStyle>
            <a:lvl1pPr>
              <a:defRPr/>
            </a:lvl1pPr>
          </a:lstStyle>
          <a:p>
            <a:r>
              <a:rPr lang="en-US" altLang="en-US" dirty="0"/>
              <a:t>March 2025</a:t>
            </a:r>
          </a:p>
        </p:txBody>
      </p:sp>
      <p:sp>
        <p:nvSpPr>
          <p:cNvPr id="6" name="Footer Placeholder 5">
            <a:extLst>
              <a:ext uri="{FF2B5EF4-FFF2-40B4-BE49-F238E27FC236}">
                <a16:creationId xmlns:a16="http://schemas.microsoft.com/office/drawing/2014/main" id="{938F9A7A-CB22-459F-8826-D082465CDC79}"/>
              </a:ext>
            </a:extLst>
          </p:cNvPr>
          <p:cNvSpPr>
            <a:spLocks noGrp="1"/>
          </p:cNvSpPr>
          <p:nvPr>
            <p:ph type="ftr" sz="quarter" idx="11"/>
          </p:nvPr>
        </p:nvSpPr>
        <p:spPr/>
        <p:txBody>
          <a:bodyPr/>
          <a:lstStyle>
            <a:lvl1pPr>
              <a:defRPr/>
            </a:lvl1pPr>
          </a:lstStyle>
          <a:p>
            <a:r>
              <a:rPr lang="en-US" altLang="en-US" dirty="0"/>
              <a:t>Yuki Fujimori, Canon</a:t>
            </a:r>
          </a:p>
        </p:txBody>
      </p:sp>
      <p:sp>
        <p:nvSpPr>
          <p:cNvPr id="7" name="Slide Number Placeholder 6">
            <a:extLst>
              <a:ext uri="{FF2B5EF4-FFF2-40B4-BE49-F238E27FC236}">
                <a16:creationId xmlns:a16="http://schemas.microsoft.com/office/drawing/2014/main" id="{EB8D6846-C972-4BC5-9F41-347AC76615AA}"/>
              </a:ext>
            </a:extLst>
          </p:cNvPr>
          <p:cNvSpPr>
            <a:spLocks noGrp="1"/>
          </p:cNvSpPr>
          <p:nvPr>
            <p:ph type="sldNum" sz="quarter" idx="12"/>
          </p:nvPr>
        </p:nvSpPr>
        <p:spPr/>
        <p:txBody>
          <a:bodyPr/>
          <a:lstStyle>
            <a:lvl1pPr>
              <a:defRPr/>
            </a:lvl1pPr>
          </a:lstStyle>
          <a:p>
            <a:r>
              <a:rPr lang="en-US" altLang="en-US"/>
              <a:t>Slide </a:t>
            </a:r>
            <a:fld id="{023BA030-9C42-4C84-A2CE-515210FB2229}" type="slidenum">
              <a:rPr lang="en-US" altLang="en-US"/>
              <a:pPr/>
              <a:t>‹#›</a:t>
            </a:fld>
            <a:endParaRPr lang="en-US" altLang="en-US"/>
          </a:p>
        </p:txBody>
      </p:sp>
    </p:spTree>
    <p:extLst>
      <p:ext uri="{BB962C8B-B14F-4D97-AF65-F5344CB8AC3E}">
        <p14:creationId xmlns:p14="http://schemas.microsoft.com/office/powerpoint/2010/main" val="40617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B89A1-4EFC-4A75-A115-D7BD9121270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34E990-D217-46FF-BBDE-9E2AA55F41B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7033BF-245A-468C-9679-0C93479F756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711D11-5A34-4D74-ABCC-9B64A74D20C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4C83D9-AAB2-4EF1-B119-3E0C6097A6D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04F15A-5186-4A4D-B4C6-F82196D3D1E4}"/>
              </a:ext>
            </a:extLst>
          </p:cNvPr>
          <p:cNvSpPr>
            <a:spLocks noGrp="1"/>
          </p:cNvSpPr>
          <p:nvPr>
            <p:ph type="dt" sz="half" idx="10"/>
          </p:nvPr>
        </p:nvSpPr>
        <p:spPr/>
        <p:txBody>
          <a:bodyPr/>
          <a:lstStyle>
            <a:lvl1pPr>
              <a:defRPr/>
            </a:lvl1pPr>
          </a:lstStyle>
          <a:p>
            <a:r>
              <a:rPr lang="en-US" altLang="en-US" dirty="0"/>
              <a:t>March 2025</a:t>
            </a:r>
          </a:p>
        </p:txBody>
      </p:sp>
      <p:sp>
        <p:nvSpPr>
          <p:cNvPr id="8" name="Footer Placeholder 7">
            <a:extLst>
              <a:ext uri="{FF2B5EF4-FFF2-40B4-BE49-F238E27FC236}">
                <a16:creationId xmlns:a16="http://schemas.microsoft.com/office/drawing/2014/main" id="{AF50E31B-AFEE-4835-B6E6-05E82B178346}"/>
              </a:ext>
            </a:extLst>
          </p:cNvPr>
          <p:cNvSpPr>
            <a:spLocks noGrp="1"/>
          </p:cNvSpPr>
          <p:nvPr>
            <p:ph type="ftr" sz="quarter" idx="11"/>
          </p:nvPr>
        </p:nvSpPr>
        <p:spPr/>
        <p:txBody>
          <a:bodyPr/>
          <a:lstStyle>
            <a:lvl1pPr>
              <a:defRPr/>
            </a:lvl1pPr>
          </a:lstStyle>
          <a:p>
            <a:r>
              <a:rPr lang="en-US" altLang="en-US" dirty="0"/>
              <a:t>Yuki Fujimori, Canon</a:t>
            </a:r>
          </a:p>
        </p:txBody>
      </p:sp>
      <p:sp>
        <p:nvSpPr>
          <p:cNvPr id="9" name="Slide Number Placeholder 8">
            <a:extLst>
              <a:ext uri="{FF2B5EF4-FFF2-40B4-BE49-F238E27FC236}">
                <a16:creationId xmlns:a16="http://schemas.microsoft.com/office/drawing/2014/main" id="{9C26C6F4-65AF-4B8C-AE06-B88B7ED75577}"/>
              </a:ext>
            </a:extLst>
          </p:cNvPr>
          <p:cNvSpPr>
            <a:spLocks noGrp="1"/>
          </p:cNvSpPr>
          <p:nvPr>
            <p:ph type="sldNum" sz="quarter" idx="12"/>
          </p:nvPr>
        </p:nvSpPr>
        <p:spPr/>
        <p:txBody>
          <a:bodyPr/>
          <a:lstStyle>
            <a:lvl1pPr>
              <a:defRPr/>
            </a:lvl1pPr>
          </a:lstStyle>
          <a:p>
            <a:r>
              <a:rPr lang="en-US" altLang="en-US"/>
              <a:t>Slide </a:t>
            </a:r>
            <a:fld id="{EA9225BD-89A9-485D-803B-7C27F5C41A77}" type="slidenum">
              <a:rPr lang="en-US" altLang="en-US"/>
              <a:pPr/>
              <a:t>‹#›</a:t>
            </a:fld>
            <a:endParaRPr lang="en-US" altLang="en-US"/>
          </a:p>
        </p:txBody>
      </p:sp>
    </p:spTree>
    <p:extLst>
      <p:ext uri="{BB962C8B-B14F-4D97-AF65-F5344CB8AC3E}">
        <p14:creationId xmlns:p14="http://schemas.microsoft.com/office/powerpoint/2010/main" val="418586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F17D9-30F8-4B33-B94B-A520DF111C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0090A5-4BE2-44D6-939C-706E8C378EAE}"/>
              </a:ext>
            </a:extLst>
          </p:cNvPr>
          <p:cNvSpPr>
            <a:spLocks noGrp="1"/>
          </p:cNvSpPr>
          <p:nvPr>
            <p:ph type="dt" sz="half" idx="10"/>
          </p:nvPr>
        </p:nvSpPr>
        <p:spPr/>
        <p:txBody>
          <a:bodyPr/>
          <a:lstStyle>
            <a:lvl1pPr>
              <a:defRPr/>
            </a:lvl1pPr>
          </a:lstStyle>
          <a:p>
            <a:r>
              <a:rPr lang="en-US" altLang="en-US" dirty="0"/>
              <a:t>March 2025</a:t>
            </a:r>
          </a:p>
        </p:txBody>
      </p:sp>
      <p:sp>
        <p:nvSpPr>
          <p:cNvPr id="4" name="Footer Placeholder 3">
            <a:extLst>
              <a:ext uri="{FF2B5EF4-FFF2-40B4-BE49-F238E27FC236}">
                <a16:creationId xmlns:a16="http://schemas.microsoft.com/office/drawing/2014/main" id="{82DCCEC0-9FD2-451F-9C96-8B297974126C}"/>
              </a:ext>
            </a:extLst>
          </p:cNvPr>
          <p:cNvSpPr>
            <a:spLocks noGrp="1"/>
          </p:cNvSpPr>
          <p:nvPr>
            <p:ph type="ftr" sz="quarter" idx="11"/>
          </p:nvPr>
        </p:nvSpPr>
        <p:spPr/>
        <p:txBody>
          <a:bodyPr/>
          <a:lstStyle>
            <a:lvl1pPr>
              <a:defRPr/>
            </a:lvl1pPr>
          </a:lstStyle>
          <a:p>
            <a:r>
              <a:rPr lang="en-US" altLang="en-US" dirty="0"/>
              <a:t>Yuki Fujimori, Canon</a:t>
            </a:r>
          </a:p>
        </p:txBody>
      </p:sp>
      <p:sp>
        <p:nvSpPr>
          <p:cNvPr id="5" name="Slide Number Placeholder 4">
            <a:extLst>
              <a:ext uri="{FF2B5EF4-FFF2-40B4-BE49-F238E27FC236}">
                <a16:creationId xmlns:a16="http://schemas.microsoft.com/office/drawing/2014/main" id="{D20F0B5F-3B42-4EF5-B9A8-5747B5A6C98B}"/>
              </a:ext>
            </a:extLst>
          </p:cNvPr>
          <p:cNvSpPr>
            <a:spLocks noGrp="1"/>
          </p:cNvSpPr>
          <p:nvPr>
            <p:ph type="sldNum" sz="quarter" idx="12"/>
          </p:nvPr>
        </p:nvSpPr>
        <p:spPr/>
        <p:txBody>
          <a:bodyPr/>
          <a:lstStyle>
            <a:lvl1pPr>
              <a:defRPr/>
            </a:lvl1pPr>
          </a:lstStyle>
          <a:p>
            <a:r>
              <a:rPr lang="en-US" altLang="en-US"/>
              <a:t>Slide </a:t>
            </a:r>
            <a:fld id="{2E558D18-684F-470B-B166-9770A003B387}" type="slidenum">
              <a:rPr lang="en-US" altLang="en-US"/>
              <a:pPr/>
              <a:t>‹#›</a:t>
            </a:fld>
            <a:endParaRPr lang="en-US" altLang="en-US"/>
          </a:p>
        </p:txBody>
      </p:sp>
    </p:spTree>
    <p:extLst>
      <p:ext uri="{BB962C8B-B14F-4D97-AF65-F5344CB8AC3E}">
        <p14:creationId xmlns:p14="http://schemas.microsoft.com/office/powerpoint/2010/main" val="288438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8C64A-1405-4FB8-A43B-5320A5E07592}"/>
              </a:ext>
            </a:extLst>
          </p:cNvPr>
          <p:cNvSpPr>
            <a:spLocks noGrp="1"/>
          </p:cNvSpPr>
          <p:nvPr>
            <p:ph type="dt" sz="half" idx="10"/>
          </p:nvPr>
        </p:nvSpPr>
        <p:spPr/>
        <p:txBody>
          <a:bodyPr/>
          <a:lstStyle>
            <a:lvl1pPr>
              <a:defRPr/>
            </a:lvl1pPr>
          </a:lstStyle>
          <a:p>
            <a:r>
              <a:rPr lang="en-US" altLang="en-US" dirty="0"/>
              <a:t>March 2025</a:t>
            </a:r>
          </a:p>
        </p:txBody>
      </p:sp>
      <p:sp>
        <p:nvSpPr>
          <p:cNvPr id="3" name="Footer Placeholder 2">
            <a:extLst>
              <a:ext uri="{FF2B5EF4-FFF2-40B4-BE49-F238E27FC236}">
                <a16:creationId xmlns:a16="http://schemas.microsoft.com/office/drawing/2014/main" id="{F45C9E95-7115-4C70-BE26-D542D630A22D}"/>
              </a:ext>
            </a:extLst>
          </p:cNvPr>
          <p:cNvSpPr>
            <a:spLocks noGrp="1"/>
          </p:cNvSpPr>
          <p:nvPr>
            <p:ph type="ftr" sz="quarter" idx="11"/>
          </p:nvPr>
        </p:nvSpPr>
        <p:spPr/>
        <p:txBody>
          <a:bodyPr/>
          <a:lstStyle>
            <a:lvl1pPr>
              <a:defRPr/>
            </a:lvl1pPr>
          </a:lstStyle>
          <a:p>
            <a:r>
              <a:rPr lang="en-US" altLang="en-US" dirty="0"/>
              <a:t>Yuki Fujimori, Canon</a:t>
            </a:r>
          </a:p>
        </p:txBody>
      </p:sp>
      <p:sp>
        <p:nvSpPr>
          <p:cNvPr id="4" name="Slide Number Placeholder 3">
            <a:extLst>
              <a:ext uri="{FF2B5EF4-FFF2-40B4-BE49-F238E27FC236}">
                <a16:creationId xmlns:a16="http://schemas.microsoft.com/office/drawing/2014/main" id="{DE163688-BF46-450B-9732-4E4CF8C82912}"/>
              </a:ext>
            </a:extLst>
          </p:cNvPr>
          <p:cNvSpPr>
            <a:spLocks noGrp="1"/>
          </p:cNvSpPr>
          <p:nvPr>
            <p:ph type="sldNum" sz="quarter" idx="12"/>
          </p:nvPr>
        </p:nvSpPr>
        <p:spPr/>
        <p:txBody>
          <a:bodyPr/>
          <a:lstStyle>
            <a:lvl1pPr>
              <a:defRPr/>
            </a:lvl1pPr>
          </a:lstStyle>
          <a:p>
            <a:r>
              <a:rPr lang="en-US" altLang="en-US"/>
              <a:t>Slide </a:t>
            </a:r>
            <a:fld id="{2508C96B-5576-4EB9-BBDE-E18039EC7413}" type="slidenum">
              <a:rPr lang="en-US" altLang="en-US"/>
              <a:pPr/>
              <a:t>‹#›</a:t>
            </a:fld>
            <a:endParaRPr lang="en-US" altLang="en-US"/>
          </a:p>
        </p:txBody>
      </p:sp>
    </p:spTree>
    <p:extLst>
      <p:ext uri="{BB962C8B-B14F-4D97-AF65-F5344CB8AC3E}">
        <p14:creationId xmlns:p14="http://schemas.microsoft.com/office/powerpoint/2010/main" val="11293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4EE7-6F79-4465-B446-D1E45CA464E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44BEF0-CB44-4916-945E-11616A30B3C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BF64C3-DCCC-40CF-9FB3-623DC03BD8E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020F23-8FBF-4332-BE71-FD788FC49D51}"/>
              </a:ext>
            </a:extLst>
          </p:cNvPr>
          <p:cNvSpPr>
            <a:spLocks noGrp="1"/>
          </p:cNvSpPr>
          <p:nvPr>
            <p:ph type="dt" sz="half" idx="10"/>
          </p:nvPr>
        </p:nvSpPr>
        <p:spPr/>
        <p:txBody>
          <a:bodyPr/>
          <a:lstStyle>
            <a:lvl1pPr>
              <a:defRPr/>
            </a:lvl1pPr>
          </a:lstStyle>
          <a:p>
            <a:r>
              <a:rPr lang="en-US" altLang="en-US" dirty="0"/>
              <a:t>March 2025</a:t>
            </a:r>
          </a:p>
        </p:txBody>
      </p:sp>
      <p:sp>
        <p:nvSpPr>
          <p:cNvPr id="6" name="Footer Placeholder 5">
            <a:extLst>
              <a:ext uri="{FF2B5EF4-FFF2-40B4-BE49-F238E27FC236}">
                <a16:creationId xmlns:a16="http://schemas.microsoft.com/office/drawing/2014/main" id="{5764223A-D0AF-4BF0-9A1A-8C166C923AD9}"/>
              </a:ext>
            </a:extLst>
          </p:cNvPr>
          <p:cNvSpPr>
            <a:spLocks noGrp="1"/>
          </p:cNvSpPr>
          <p:nvPr>
            <p:ph type="ftr" sz="quarter" idx="11"/>
          </p:nvPr>
        </p:nvSpPr>
        <p:spPr/>
        <p:txBody>
          <a:bodyPr/>
          <a:lstStyle>
            <a:lvl1pPr>
              <a:defRPr/>
            </a:lvl1pPr>
          </a:lstStyle>
          <a:p>
            <a:r>
              <a:rPr lang="en-US" altLang="en-US" dirty="0"/>
              <a:t>Yuki Fujimori, Canon</a:t>
            </a:r>
          </a:p>
        </p:txBody>
      </p:sp>
      <p:sp>
        <p:nvSpPr>
          <p:cNvPr id="7" name="Slide Number Placeholder 6">
            <a:extLst>
              <a:ext uri="{FF2B5EF4-FFF2-40B4-BE49-F238E27FC236}">
                <a16:creationId xmlns:a16="http://schemas.microsoft.com/office/drawing/2014/main" id="{542BF401-8519-4791-98B1-6075E52BC8EC}"/>
              </a:ext>
            </a:extLst>
          </p:cNvPr>
          <p:cNvSpPr>
            <a:spLocks noGrp="1"/>
          </p:cNvSpPr>
          <p:nvPr>
            <p:ph type="sldNum" sz="quarter" idx="12"/>
          </p:nvPr>
        </p:nvSpPr>
        <p:spPr/>
        <p:txBody>
          <a:bodyPr/>
          <a:lstStyle>
            <a:lvl1pPr>
              <a:defRPr/>
            </a:lvl1pPr>
          </a:lstStyle>
          <a:p>
            <a:r>
              <a:rPr lang="en-US" altLang="en-US"/>
              <a:t>Slide </a:t>
            </a:r>
            <a:fld id="{490F7CC3-26EE-40F9-80AA-B9519DC3893B}" type="slidenum">
              <a:rPr lang="en-US" altLang="en-US"/>
              <a:pPr/>
              <a:t>‹#›</a:t>
            </a:fld>
            <a:endParaRPr lang="en-US" altLang="en-US"/>
          </a:p>
        </p:txBody>
      </p:sp>
    </p:spTree>
    <p:extLst>
      <p:ext uri="{BB962C8B-B14F-4D97-AF65-F5344CB8AC3E}">
        <p14:creationId xmlns:p14="http://schemas.microsoft.com/office/powerpoint/2010/main" val="315213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A23A5-327F-470E-BEBC-868E95403C8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07A501-029F-42B4-B116-73055E8006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A6241FF-6C50-4819-BF66-84BC41316EB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B63CBF-C8E1-4786-BA8C-0A6E609AAF34}"/>
              </a:ext>
            </a:extLst>
          </p:cNvPr>
          <p:cNvSpPr>
            <a:spLocks noGrp="1"/>
          </p:cNvSpPr>
          <p:nvPr>
            <p:ph type="dt" sz="half" idx="10"/>
          </p:nvPr>
        </p:nvSpPr>
        <p:spPr/>
        <p:txBody>
          <a:bodyPr/>
          <a:lstStyle>
            <a:lvl1pPr>
              <a:defRPr/>
            </a:lvl1pPr>
          </a:lstStyle>
          <a:p>
            <a:r>
              <a:rPr lang="en-US" altLang="en-US" dirty="0"/>
              <a:t>March 2025</a:t>
            </a:r>
          </a:p>
        </p:txBody>
      </p:sp>
      <p:sp>
        <p:nvSpPr>
          <p:cNvPr id="6" name="Footer Placeholder 5">
            <a:extLst>
              <a:ext uri="{FF2B5EF4-FFF2-40B4-BE49-F238E27FC236}">
                <a16:creationId xmlns:a16="http://schemas.microsoft.com/office/drawing/2014/main" id="{313D2E88-7004-4EF9-8107-135C9A71C7B6}"/>
              </a:ext>
            </a:extLst>
          </p:cNvPr>
          <p:cNvSpPr>
            <a:spLocks noGrp="1"/>
          </p:cNvSpPr>
          <p:nvPr>
            <p:ph type="ftr" sz="quarter" idx="11"/>
          </p:nvPr>
        </p:nvSpPr>
        <p:spPr/>
        <p:txBody>
          <a:bodyPr/>
          <a:lstStyle>
            <a:lvl1pPr>
              <a:defRPr/>
            </a:lvl1pPr>
          </a:lstStyle>
          <a:p>
            <a:r>
              <a:rPr lang="en-US" altLang="en-US" dirty="0"/>
              <a:t>Yuki Fujimori, Canon</a:t>
            </a:r>
          </a:p>
        </p:txBody>
      </p:sp>
      <p:sp>
        <p:nvSpPr>
          <p:cNvPr id="7" name="Slide Number Placeholder 6">
            <a:extLst>
              <a:ext uri="{FF2B5EF4-FFF2-40B4-BE49-F238E27FC236}">
                <a16:creationId xmlns:a16="http://schemas.microsoft.com/office/drawing/2014/main" id="{7EF6D35B-949E-4C7B-9300-8ECB6AD2621D}"/>
              </a:ext>
            </a:extLst>
          </p:cNvPr>
          <p:cNvSpPr>
            <a:spLocks noGrp="1"/>
          </p:cNvSpPr>
          <p:nvPr>
            <p:ph type="sldNum" sz="quarter" idx="12"/>
          </p:nvPr>
        </p:nvSpPr>
        <p:spPr/>
        <p:txBody>
          <a:bodyPr/>
          <a:lstStyle>
            <a:lvl1pPr>
              <a:defRPr/>
            </a:lvl1pPr>
          </a:lstStyle>
          <a:p>
            <a:r>
              <a:rPr lang="en-US" altLang="en-US"/>
              <a:t>Slide </a:t>
            </a:r>
            <a:fld id="{EA230F2C-75E7-4643-81C7-32A66C19315F}" type="slidenum">
              <a:rPr lang="en-US" altLang="en-US"/>
              <a:pPr/>
              <a:t>‹#›</a:t>
            </a:fld>
            <a:endParaRPr lang="en-US" altLang="en-US"/>
          </a:p>
        </p:txBody>
      </p:sp>
    </p:spTree>
    <p:extLst>
      <p:ext uri="{BB962C8B-B14F-4D97-AF65-F5344CB8AC3E}">
        <p14:creationId xmlns:p14="http://schemas.microsoft.com/office/powerpoint/2010/main" val="36902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CF8F8E8-EAFA-410A-8294-77FA1ED26EB1}"/>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0FF05C4-AEA3-4C56-AD7C-80606B4F87A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95D1733-E76F-44B5-BC0D-67D2F7EC9B48}"/>
              </a:ext>
            </a:extLst>
          </p:cNvPr>
          <p:cNvSpPr>
            <a:spLocks noGrp="1" noChangeArrowheads="1"/>
          </p:cNvSpPr>
          <p:nvPr>
            <p:ph type="dt" sz="half" idx="2"/>
          </p:nvPr>
        </p:nvSpPr>
        <p:spPr bwMode="auto">
          <a:xfrm>
            <a:off x="696913" y="332601"/>
            <a:ext cx="11820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altLang="en-US" dirty="0"/>
              <a:t>March 2025</a:t>
            </a:r>
          </a:p>
        </p:txBody>
      </p:sp>
      <p:sp>
        <p:nvSpPr>
          <p:cNvPr id="1029" name="Rectangle 5">
            <a:extLst>
              <a:ext uri="{FF2B5EF4-FFF2-40B4-BE49-F238E27FC236}">
                <a16:creationId xmlns:a16="http://schemas.microsoft.com/office/drawing/2014/main" id="{832F27CC-75FC-4897-ACAE-A175D6809522}"/>
              </a:ext>
            </a:extLst>
          </p:cNvPr>
          <p:cNvSpPr>
            <a:spLocks noGrp="1" noChangeArrowheads="1"/>
          </p:cNvSpPr>
          <p:nvPr>
            <p:ph type="ftr" sz="quarter" idx="3"/>
          </p:nvPr>
        </p:nvSpPr>
        <p:spPr bwMode="auto">
          <a:xfrm>
            <a:off x="7195222" y="6475413"/>
            <a:ext cx="13487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en-US" dirty="0"/>
              <a:t>Yuki Fujimori, Canon</a:t>
            </a:r>
          </a:p>
        </p:txBody>
      </p:sp>
      <p:sp>
        <p:nvSpPr>
          <p:cNvPr id="1030" name="Rectangle 6">
            <a:extLst>
              <a:ext uri="{FF2B5EF4-FFF2-40B4-BE49-F238E27FC236}">
                <a16:creationId xmlns:a16="http://schemas.microsoft.com/office/drawing/2014/main" id="{31C0FA4C-748E-4610-9946-9020911086F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4D97708-F4BC-41D7-9A0D-DA3CCCB1926A}" type="slidenum">
              <a:rPr lang="en-US" altLang="en-US"/>
              <a:pPr/>
              <a:t>‹#›</a:t>
            </a:fld>
            <a:endParaRPr lang="en-US" altLang="en-US"/>
          </a:p>
        </p:txBody>
      </p:sp>
      <p:sp>
        <p:nvSpPr>
          <p:cNvPr id="1031" name="Rectangle 7">
            <a:extLst>
              <a:ext uri="{FF2B5EF4-FFF2-40B4-BE49-F238E27FC236}">
                <a16:creationId xmlns:a16="http://schemas.microsoft.com/office/drawing/2014/main" id="{FB5372E2-C18C-4BA5-B512-06F95735572E}"/>
              </a:ext>
            </a:extLst>
          </p:cNvPr>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en-US" sz="1800" b="1" dirty="0"/>
              <a:t>doc.: IEEE 802.11-25/0529r0</a:t>
            </a:r>
          </a:p>
        </p:txBody>
      </p:sp>
      <p:sp>
        <p:nvSpPr>
          <p:cNvPr id="1032" name="Line 8">
            <a:extLst>
              <a:ext uri="{FF2B5EF4-FFF2-40B4-BE49-F238E27FC236}">
                <a16:creationId xmlns:a16="http://schemas.microsoft.com/office/drawing/2014/main" id="{B85E1B3D-D5F8-44F9-8827-301E93FF0F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3BED3DA6-5A7E-4A94-A88A-AF3ACE02271F}"/>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1034" name="Line 10">
            <a:extLst>
              <a:ext uri="{FF2B5EF4-FFF2-40B4-BE49-F238E27FC236}">
                <a16:creationId xmlns:a16="http://schemas.microsoft.com/office/drawing/2014/main" id="{2EBF463C-BA55-4EF2-944E-477A14D866C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77AEC5EE-360F-4470-A44C-D9625E0DFF2F}"/>
              </a:ext>
            </a:extLst>
          </p:cNvPr>
          <p:cNvSpPr>
            <a:spLocks noGrp="1"/>
          </p:cNvSpPr>
          <p:nvPr>
            <p:ph type="dt" sz="half" idx="10"/>
          </p:nvPr>
        </p:nvSpPr>
        <p:spPr/>
        <p:txBody>
          <a:bodyPr/>
          <a:lstStyle/>
          <a:p>
            <a:r>
              <a:rPr lang="en-US" altLang="en-US" dirty="0"/>
              <a:t>March 2025</a:t>
            </a:r>
          </a:p>
        </p:txBody>
      </p:sp>
      <p:sp>
        <p:nvSpPr>
          <p:cNvPr id="7" name="Footer Placeholder 4">
            <a:extLst>
              <a:ext uri="{FF2B5EF4-FFF2-40B4-BE49-F238E27FC236}">
                <a16:creationId xmlns:a16="http://schemas.microsoft.com/office/drawing/2014/main" id="{13F0EFC5-E780-4246-8CC7-5D08A15162CA}"/>
              </a:ext>
            </a:extLst>
          </p:cNvPr>
          <p:cNvSpPr>
            <a:spLocks noGrp="1"/>
          </p:cNvSpPr>
          <p:nvPr>
            <p:ph type="ftr" sz="quarter" idx="11"/>
          </p:nvPr>
        </p:nvSpPr>
        <p:spPr/>
        <p:txBody>
          <a:bodyPr/>
          <a:lstStyle/>
          <a:p>
            <a:r>
              <a:rPr lang="en-US" altLang="en-US" dirty="0"/>
              <a:t>Yuki Fujimori, Canon</a:t>
            </a:r>
          </a:p>
        </p:txBody>
      </p:sp>
      <p:sp>
        <p:nvSpPr>
          <p:cNvPr id="8" name="Slide Number Placeholder 5">
            <a:extLst>
              <a:ext uri="{FF2B5EF4-FFF2-40B4-BE49-F238E27FC236}">
                <a16:creationId xmlns:a16="http://schemas.microsoft.com/office/drawing/2014/main" id="{F4D54DD7-2AD9-415E-BD6D-94C0F6AB9C85}"/>
              </a:ext>
            </a:extLst>
          </p:cNvPr>
          <p:cNvSpPr>
            <a:spLocks noGrp="1"/>
          </p:cNvSpPr>
          <p:nvPr>
            <p:ph type="sldNum" sz="quarter" idx="12"/>
          </p:nvPr>
        </p:nvSpPr>
        <p:spPr/>
        <p:txBody>
          <a:bodyPr/>
          <a:lstStyle/>
          <a:p>
            <a:r>
              <a:rPr lang="en-US" altLang="en-US"/>
              <a:t>Slide </a:t>
            </a:r>
            <a:fld id="{E82CA900-BC57-4317-9010-7B5AC03A31F9}" type="slidenum">
              <a:rPr lang="en-US" altLang="en-US"/>
              <a:pPr/>
              <a:t>1</a:t>
            </a:fld>
            <a:endParaRPr lang="en-US" altLang="en-US"/>
          </a:p>
        </p:txBody>
      </p:sp>
      <p:sp>
        <p:nvSpPr>
          <p:cNvPr id="30722" name="Rectangle 2">
            <a:extLst>
              <a:ext uri="{FF2B5EF4-FFF2-40B4-BE49-F238E27FC236}">
                <a16:creationId xmlns:a16="http://schemas.microsoft.com/office/drawing/2014/main" id="{AC247948-5C30-4DE0-820F-941A6B0C1DA3}"/>
              </a:ext>
            </a:extLst>
          </p:cNvPr>
          <p:cNvSpPr>
            <a:spLocks noGrp="1" noChangeArrowheads="1"/>
          </p:cNvSpPr>
          <p:nvPr>
            <p:ph type="title"/>
          </p:nvPr>
        </p:nvSpPr>
        <p:spPr>
          <a:noFill/>
          <a:ln/>
        </p:spPr>
        <p:txBody>
          <a:bodyPr/>
          <a:lstStyle/>
          <a:p>
            <a:r>
              <a:rPr lang="en-US" dirty="0"/>
              <a:t>Spatial Reuse triggered NPCA</a:t>
            </a:r>
            <a:endParaRPr lang="en-US" altLang="en-US" dirty="0"/>
          </a:p>
        </p:txBody>
      </p:sp>
      <p:sp>
        <p:nvSpPr>
          <p:cNvPr id="30726" name="Rectangle 6">
            <a:extLst>
              <a:ext uri="{FF2B5EF4-FFF2-40B4-BE49-F238E27FC236}">
                <a16:creationId xmlns:a16="http://schemas.microsoft.com/office/drawing/2014/main" id="{BC973C86-F840-4228-94EE-95E84909FC59}"/>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en-US" sz="2000" dirty="0"/>
              <a:t>Date:</a:t>
            </a:r>
            <a:r>
              <a:rPr lang="en-US" altLang="en-US" sz="2000" b="0" dirty="0"/>
              <a:t> 2025-03-25</a:t>
            </a:r>
          </a:p>
        </p:txBody>
      </p:sp>
      <p:graphicFrame>
        <p:nvGraphicFramePr>
          <p:cNvPr id="30731" name="Object 11">
            <a:extLst>
              <a:ext uri="{FF2B5EF4-FFF2-40B4-BE49-F238E27FC236}">
                <a16:creationId xmlns:a16="http://schemas.microsoft.com/office/drawing/2014/main" id="{43BBC8E3-C594-415A-9D92-F61D00EA7AC0}"/>
              </a:ext>
            </a:extLst>
          </p:cNvPr>
          <p:cNvGraphicFramePr>
            <a:graphicFrameLocks noChangeAspect="1"/>
          </p:cNvGraphicFramePr>
          <p:nvPr>
            <p:extLst>
              <p:ext uri="{D42A27DB-BD31-4B8C-83A1-F6EECF244321}">
                <p14:modId xmlns:p14="http://schemas.microsoft.com/office/powerpoint/2010/main" val="2834043774"/>
              </p:ext>
            </p:extLst>
          </p:nvPr>
        </p:nvGraphicFramePr>
        <p:xfrm>
          <a:off x="396875" y="2247900"/>
          <a:ext cx="8382000" cy="2563813"/>
        </p:xfrm>
        <a:graphic>
          <a:graphicData uri="http://schemas.openxmlformats.org/presentationml/2006/ole">
            <mc:AlternateContent xmlns:mc="http://schemas.openxmlformats.org/markup-compatibility/2006">
              <mc:Choice xmlns:v="urn:schemas-microsoft-com:vml" Requires="v">
                <p:oleObj spid="_x0000_s30815" name="Document" r:id="rId4" imgW="8483483" imgH="2599588" progId="Word.Document.8">
                  <p:embed/>
                </p:oleObj>
              </mc:Choice>
              <mc:Fallback>
                <p:oleObj name="Document" r:id="rId4" imgW="8483483" imgH="2599588" progId="Word.Document.8">
                  <p:embed/>
                  <p:pic>
                    <p:nvPicPr>
                      <p:cNvPr id="0" name="Object 11"/>
                      <p:cNvPicPr>
                        <a:picLocks noChangeAspect="1" noChangeArrowheads="1"/>
                      </p:cNvPicPr>
                      <p:nvPr/>
                    </p:nvPicPr>
                    <p:blipFill>
                      <a:blip r:embed="rId5"/>
                      <a:srcRect/>
                      <a:stretch>
                        <a:fillRect/>
                      </a:stretch>
                    </p:blipFill>
                    <p:spPr bwMode="auto">
                      <a:xfrm>
                        <a:off x="396875" y="2247900"/>
                        <a:ext cx="8382000" cy="256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B1EB28B5-D2AF-4380-8F01-8BE66113B0FF}"/>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DC451-9714-4693-A417-1748E0AE1C71}"/>
              </a:ext>
            </a:extLst>
          </p:cNvPr>
          <p:cNvSpPr>
            <a:spLocks noGrp="1"/>
          </p:cNvSpPr>
          <p:nvPr>
            <p:ph type="title"/>
          </p:nvPr>
        </p:nvSpPr>
        <p:spPr/>
        <p:txBody>
          <a:bodyPr/>
          <a:lstStyle/>
          <a:p>
            <a:r>
              <a:rPr lang="en-US" dirty="0"/>
              <a:t>Consideration on CS-ICF</a:t>
            </a:r>
          </a:p>
        </p:txBody>
      </p:sp>
      <p:sp>
        <p:nvSpPr>
          <p:cNvPr id="3" name="Content Placeholder 2">
            <a:extLst>
              <a:ext uri="{FF2B5EF4-FFF2-40B4-BE49-F238E27FC236}">
                <a16:creationId xmlns:a16="http://schemas.microsoft.com/office/drawing/2014/main" id="{2CF8EA25-EE56-4BCD-B039-06B765C7468E}"/>
              </a:ext>
            </a:extLst>
          </p:cNvPr>
          <p:cNvSpPr>
            <a:spLocks noGrp="1"/>
          </p:cNvSpPr>
          <p:nvPr>
            <p:ph idx="1"/>
          </p:nvPr>
        </p:nvSpPr>
        <p:spPr/>
        <p:txBody>
          <a:bodyPr/>
          <a:lstStyle/>
          <a:p>
            <a:r>
              <a:rPr lang="en-US" dirty="0"/>
              <a:t>CS-ICF shall contain information that indicates the duration remained for the NPCA operation</a:t>
            </a:r>
          </a:p>
          <a:p>
            <a:r>
              <a:rPr lang="en-US" dirty="0"/>
              <a:t>CS-ICF may contain intermediate FCS</a:t>
            </a:r>
          </a:p>
          <a:p>
            <a:r>
              <a:rPr lang="en-US" dirty="0"/>
              <a:t>CS-ICF should be sent in a low data rate to be decodable by the receiver STAs</a:t>
            </a:r>
          </a:p>
          <a:p>
            <a:r>
              <a:rPr lang="en-US" dirty="0"/>
              <a:t>CS-ICF may be sent in a non-HT duplicate PPDU which covers the NPCA Primary Channel to initiate TXOP of the NPCA Primary Channel</a:t>
            </a:r>
          </a:p>
          <a:p>
            <a:r>
              <a:rPr lang="en-US" dirty="0"/>
              <a:t>Further details are TBD</a:t>
            </a:r>
          </a:p>
        </p:txBody>
      </p:sp>
      <p:sp>
        <p:nvSpPr>
          <p:cNvPr id="4" name="Date Placeholder 3">
            <a:extLst>
              <a:ext uri="{FF2B5EF4-FFF2-40B4-BE49-F238E27FC236}">
                <a16:creationId xmlns:a16="http://schemas.microsoft.com/office/drawing/2014/main" id="{BD136CFF-82B3-4561-8B93-E72528DE2D42}"/>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9A3E13CC-89E3-4FA3-8682-0E080DD49A4E}"/>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3C6548FB-E049-4066-BC65-765C3F52C897}"/>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10</a:t>
            </a:fld>
            <a:endParaRPr lang="en-US" altLang="en-US"/>
          </a:p>
        </p:txBody>
      </p:sp>
    </p:spTree>
    <p:extLst>
      <p:ext uri="{BB962C8B-B14F-4D97-AF65-F5344CB8AC3E}">
        <p14:creationId xmlns:p14="http://schemas.microsoft.com/office/powerpoint/2010/main" val="121958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2552B-5A59-4FA1-B250-9AF90EEA3E5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980F572-3960-4CAC-BEEF-807B052BBEBC}"/>
              </a:ext>
            </a:extLst>
          </p:cNvPr>
          <p:cNvSpPr>
            <a:spLocks noGrp="1"/>
          </p:cNvSpPr>
          <p:nvPr>
            <p:ph idx="1"/>
          </p:nvPr>
        </p:nvSpPr>
        <p:spPr/>
        <p:txBody>
          <a:bodyPr/>
          <a:lstStyle/>
          <a:p>
            <a:r>
              <a:rPr lang="en-US" dirty="0"/>
              <a:t>This contribution proposes a new mechanism to mitigate the OBSS hidden node problem for NPCA by sending CS-ICF under the spatial reuse operation</a:t>
            </a:r>
          </a:p>
        </p:txBody>
      </p:sp>
      <p:sp>
        <p:nvSpPr>
          <p:cNvPr id="4" name="Date Placeholder 3">
            <a:extLst>
              <a:ext uri="{FF2B5EF4-FFF2-40B4-BE49-F238E27FC236}">
                <a16:creationId xmlns:a16="http://schemas.microsoft.com/office/drawing/2014/main" id="{C256231F-CB9E-4FA3-889E-F64A28A04BC3}"/>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7DCAFB54-39C5-46D1-BF4E-1943E34CD391}"/>
              </a:ext>
            </a:extLst>
          </p:cNvPr>
          <p:cNvSpPr>
            <a:spLocks noGrp="1"/>
          </p:cNvSpPr>
          <p:nvPr>
            <p:ph type="ftr" sz="quarter" idx="11"/>
          </p:nvPr>
        </p:nvSpPr>
        <p:spPr/>
        <p:txBody>
          <a:bodyPr/>
          <a:lstStyle/>
          <a:p>
            <a:r>
              <a:rPr lang="en-US" altLang="en-US"/>
              <a:t>Yuki Fujimori, Canon</a:t>
            </a:r>
            <a:endParaRPr lang="en-US" altLang="en-US" dirty="0"/>
          </a:p>
        </p:txBody>
      </p:sp>
      <p:sp>
        <p:nvSpPr>
          <p:cNvPr id="6" name="Slide Number Placeholder 5">
            <a:extLst>
              <a:ext uri="{FF2B5EF4-FFF2-40B4-BE49-F238E27FC236}">
                <a16:creationId xmlns:a16="http://schemas.microsoft.com/office/drawing/2014/main" id="{158896B3-DAEA-4ACD-A6C2-F4FB2B49EF51}"/>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11</a:t>
            </a:fld>
            <a:endParaRPr lang="en-US" altLang="en-US"/>
          </a:p>
        </p:txBody>
      </p:sp>
    </p:spTree>
    <p:extLst>
      <p:ext uri="{BB962C8B-B14F-4D97-AF65-F5344CB8AC3E}">
        <p14:creationId xmlns:p14="http://schemas.microsoft.com/office/powerpoint/2010/main" val="217709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592EC-424E-4937-8ECC-869288A46E5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D317BA67-3E21-481B-A0C2-6C45A63E7314}"/>
              </a:ext>
            </a:extLst>
          </p:cNvPr>
          <p:cNvSpPr>
            <a:spLocks noGrp="1"/>
          </p:cNvSpPr>
          <p:nvPr>
            <p:ph idx="1"/>
          </p:nvPr>
        </p:nvSpPr>
        <p:spPr/>
        <p:txBody>
          <a:bodyPr/>
          <a:lstStyle/>
          <a:p>
            <a:r>
              <a:rPr lang="en-US" dirty="0"/>
              <a:t>Do you support the following in the NPCA operation?</a:t>
            </a:r>
          </a:p>
          <a:p>
            <a:pPr lvl="1"/>
            <a:r>
              <a:rPr lang="en-US" dirty="0"/>
              <a:t>If an NPCA STA detects OBSS traffic which meets one of the condition of Spatial Reuse operation (OBSS PD-based SR and/or PSR-based SR), the NPCA STA transmits an CS-ICF which triggers NPCA on the receiver NPCA STA</a:t>
            </a:r>
          </a:p>
          <a:p>
            <a:pPr lvl="1"/>
            <a:r>
              <a:rPr lang="en-US" dirty="0"/>
              <a:t>Details on CS-ICF are TBD</a:t>
            </a:r>
          </a:p>
        </p:txBody>
      </p:sp>
      <p:sp>
        <p:nvSpPr>
          <p:cNvPr id="4" name="Date Placeholder 3">
            <a:extLst>
              <a:ext uri="{FF2B5EF4-FFF2-40B4-BE49-F238E27FC236}">
                <a16:creationId xmlns:a16="http://schemas.microsoft.com/office/drawing/2014/main" id="{8CF2B75B-2120-4635-A0D9-B765A5A153E7}"/>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29355C0E-D5AA-4F56-8921-3BC540FE55C7}"/>
              </a:ext>
            </a:extLst>
          </p:cNvPr>
          <p:cNvSpPr>
            <a:spLocks noGrp="1"/>
          </p:cNvSpPr>
          <p:nvPr>
            <p:ph type="ftr" sz="quarter" idx="11"/>
          </p:nvPr>
        </p:nvSpPr>
        <p:spPr/>
        <p:txBody>
          <a:bodyPr/>
          <a:lstStyle/>
          <a:p>
            <a:r>
              <a:rPr lang="en-US" altLang="en-US"/>
              <a:t>Yuki Fujimori, Canon</a:t>
            </a:r>
            <a:endParaRPr lang="en-US" altLang="en-US" dirty="0"/>
          </a:p>
        </p:txBody>
      </p:sp>
      <p:sp>
        <p:nvSpPr>
          <p:cNvPr id="6" name="Slide Number Placeholder 5">
            <a:extLst>
              <a:ext uri="{FF2B5EF4-FFF2-40B4-BE49-F238E27FC236}">
                <a16:creationId xmlns:a16="http://schemas.microsoft.com/office/drawing/2014/main" id="{E5DDAE8E-42D8-41FD-923E-77D369B3D995}"/>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12</a:t>
            </a:fld>
            <a:endParaRPr lang="en-US" altLang="en-US"/>
          </a:p>
        </p:txBody>
      </p:sp>
    </p:spTree>
    <p:extLst>
      <p:ext uri="{BB962C8B-B14F-4D97-AF65-F5344CB8AC3E}">
        <p14:creationId xmlns:p14="http://schemas.microsoft.com/office/powerpoint/2010/main" val="307724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5988444-DC1B-4E6A-988B-0AD3A75C43C8}"/>
              </a:ext>
            </a:extLst>
          </p:cNvPr>
          <p:cNvSpPr>
            <a:spLocks noGrp="1"/>
          </p:cNvSpPr>
          <p:nvPr>
            <p:ph type="dt" sz="half" idx="10"/>
          </p:nvPr>
        </p:nvSpPr>
        <p:spPr/>
        <p:txBody>
          <a:bodyPr/>
          <a:lstStyle/>
          <a:p>
            <a:r>
              <a:rPr lang="en-US" altLang="en-US"/>
              <a:t>Month Year</a:t>
            </a:r>
          </a:p>
        </p:txBody>
      </p:sp>
      <p:sp>
        <p:nvSpPr>
          <p:cNvPr id="5" name="Footer Placeholder 4">
            <a:extLst>
              <a:ext uri="{FF2B5EF4-FFF2-40B4-BE49-F238E27FC236}">
                <a16:creationId xmlns:a16="http://schemas.microsoft.com/office/drawing/2014/main" id="{FDD34E0D-E49E-4354-97EE-3941D24E1D16}"/>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597D3C32-1122-44BE-9289-CEB8D70E4008}"/>
              </a:ext>
            </a:extLst>
          </p:cNvPr>
          <p:cNvSpPr>
            <a:spLocks noGrp="1"/>
          </p:cNvSpPr>
          <p:nvPr>
            <p:ph type="sldNum" sz="quarter" idx="12"/>
          </p:nvPr>
        </p:nvSpPr>
        <p:spPr/>
        <p:txBody>
          <a:bodyPr/>
          <a:lstStyle/>
          <a:p>
            <a:r>
              <a:rPr lang="en-US" altLang="en-US"/>
              <a:t>Slide </a:t>
            </a:r>
            <a:fld id="{6BDE2A2C-1B01-4699-A7AA-E9998B9CD207}" type="slidenum">
              <a:rPr lang="en-US" altLang="en-US"/>
              <a:pPr/>
              <a:t>13</a:t>
            </a:fld>
            <a:endParaRPr lang="en-US" altLang="en-US"/>
          </a:p>
        </p:txBody>
      </p:sp>
      <p:sp>
        <p:nvSpPr>
          <p:cNvPr id="32770" name="Rectangle 2">
            <a:extLst>
              <a:ext uri="{FF2B5EF4-FFF2-40B4-BE49-F238E27FC236}">
                <a16:creationId xmlns:a16="http://schemas.microsoft.com/office/drawing/2014/main" id="{5EDAF9A0-BBEA-4B5D-996E-A96C52DAC81C}"/>
              </a:ext>
            </a:extLst>
          </p:cNvPr>
          <p:cNvSpPr>
            <a:spLocks noGrp="1" noChangeArrowheads="1"/>
          </p:cNvSpPr>
          <p:nvPr>
            <p:ph type="title"/>
          </p:nvPr>
        </p:nvSpPr>
        <p:spPr/>
        <p:txBody>
          <a:bodyPr/>
          <a:lstStyle/>
          <a:p>
            <a:r>
              <a:rPr lang="en-GB" altLang="en-US"/>
              <a:t>References</a:t>
            </a:r>
          </a:p>
        </p:txBody>
      </p:sp>
      <p:sp>
        <p:nvSpPr>
          <p:cNvPr id="32771" name="Rectangle 3">
            <a:extLst>
              <a:ext uri="{FF2B5EF4-FFF2-40B4-BE49-F238E27FC236}">
                <a16:creationId xmlns:a16="http://schemas.microsoft.com/office/drawing/2014/main" id="{6A075B7A-7F11-4B5C-B63F-447B57082C97}"/>
              </a:ext>
            </a:extLst>
          </p:cNvPr>
          <p:cNvSpPr>
            <a:spLocks noGrp="1" noChangeArrowheads="1"/>
          </p:cNvSpPr>
          <p:nvPr>
            <p:ph type="body" idx="1"/>
          </p:nvPr>
        </p:nvSpPr>
        <p:spPr/>
        <p:txBody>
          <a:bodyPr/>
          <a:lstStyle/>
          <a:p>
            <a:pPr marL="0" indent="0">
              <a:buNone/>
            </a:pPr>
            <a:r>
              <a:rPr lang="en-GB" sz="2000" b="0" dirty="0"/>
              <a:t>[1] 11-23/961 UHR Secondary Channel Access</a:t>
            </a:r>
          </a:p>
          <a:p>
            <a:pPr marL="0" indent="0">
              <a:buNone/>
            </a:pPr>
            <a:r>
              <a:rPr lang="en-GB" sz="2000" b="0" dirty="0"/>
              <a:t>[2] 11-23/2005r1 Non-Primary Channel Access (NPCA)</a:t>
            </a:r>
          </a:p>
          <a:p>
            <a:pPr marL="0" indent="0">
              <a:buNone/>
            </a:pPr>
            <a:r>
              <a:rPr lang="en-US" altLang="zh-CN" sz="2000" b="0" dirty="0"/>
              <a:t>[3] </a:t>
            </a:r>
            <a:r>
              <a:rPr lang="en-GB" sz="2000" b="0" dirty="0"/>
              <a:t>11-</a:t>
            </a:r>
            <a:r>
              <a:rPr lang="en-US" altLang="zh-CN" sz="2000" b="0" dirty="0"/>
              <a:t>24/0802r0 Discussion on NPCA and SR</a:t>
            </a:r>
          </a:p>
          <a:p>
            <a:pPr marL="0" indent="0">
              <a:buNone/>
            </a:pPr>
            <a:r>
              <a:rPr lang="en-US" altLang="en-US" sz="2000" b="0" dirty="0"/>
              <a:t>[4] </a:t>
            </a:r>
            <a:r>
              <a:rPr lang="en-GB" sz="2000" b="0" dirty="0"/>
              <a:t>11-</a:t>
            </a:r>
            <a:r>
              <a:rPr lang="en-US" altLang="en-US" sz="2000" b="0" dirty="0"/>
              <a:t>24/1093r3 </a:t>
            </a:r>
            <a:r>
              <a:rPr lang="en" sz="2000" b="0" dirty="0">
                <a:solidFill>
                  <a:schemeClr val="dk1"/>
                </a:solidFill>
              </a:rPr>
              <a:t>Special scenarios in Non-Primary Channel Access</a:t>
            </a:r>
          </a:p>
          <a:p>
            <a:pPr marL="0" indent="0">
              <a:buNone/>
            </a:pPr>
            <a:r>
              <a:rPr lang="en" altLang="en-US" sz="2000" b="0" dirty="0">
                <a:solidFill>
                  <a:schemeClr val="dk1"/>
                </a:solidFill>
              </a:rPr>
              <a:t>[5] 11-24/1218r1 </a:t>
            </a:r>
            <a:r>
              <a:rPr lang="en-US" sz="2000" b="0" dirty="0"/>
              <a:t>NPCA - next level discussions</a:t>
            </a:r>
            <a:endParaRPr lang="en-US" alt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B38E4AC-9A35-4F7D-A6AF-3A0F81CB3986}"/>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D46BBB4E-F0DD-4197-9823-7FF4A4D3148D}"/>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F9EEC009-2538-4CDE-82C6-2D5E4951EAAB}"/>
              </a:ext>
            </a:extLst>
          </p:cNvPr>
          <p:cNvSpPr>
            <a:spLocks noGrp="1"/>
          </p:cNvSpPr>
          <p:nvPr>
            <p:ph type="sldNum" sz="quarter" idx="12"/>
          </p:nvPr>
        </p:nvSpPr>
        <p:spPr/>
        <p:txBody>
          <a:bodyPr/>
          <a:lstStyle/>
          <a:p>
            <a:r>
              <a:rPr lang="en-US" altLang="en-US"/>
              <a:t>Slide </a:t>
            </a:r>
            <a:fld id="{27EBB851-D0C3-47DB-B903-7067EA74B225}" type="slidenum">
              <a:rPr lang="en-US" altLang="en-US"/>
              <a:pPr/>
              <a:t>2</a:t>
            </a:fld>
            <a:endParaRPr lang="en-US" altLang="en-US"/>
          </a:p>
        </p:txBody>
      </p:sp>
      <p:sp>
        <p:nvSpPr>
          <p:cNvPr id="5122" name="Rectangle 2">
            <a:extLst>
              <a:ext uri="{FF2B5EF4-FFF2-40B4-BE49-F238E27FC236}">
                <a16:creationId xmlns:a16="http://schemas.microsoft.com/office/drawing/2014/main" id="{A280E95B-08AA-46B1-8532-3BED04D1A8D2}"/>
              </a:ext>
            </a:extLst>
          </p:cNvPr>
          <p:cNvSpPr>
            <a:spLocks noGrp="1" noChangeArrowheads="1"/>
          </p:cNvSpPr>
          <p:nvPr>
            <p:ph type="title"/>
          </p:nvPr>
        </p:nvSpPr>
        <p:spPr>
          <a:noFill/>
          <a:ln/>
        </p:spPr>
        <p:txBody>
          <a:bodyPr/>
          <a:lstStyle/>
          <a:p>
            <a:r>
              <a:rPr lang="en-US" altLang="en-US"/>
              <a:t>Abstract</a:t>
            </a:r>
          </a:p>
        </p:txBody>
      </p:sp>
      <p:sp>
        <p:nvSpPr>
          <p:cNvPr id="5123" name="Rectangle 3">
            <a:extLst>
              <a:ext uri="{FF2B5EF4-FFF2-40B4-BE49-F238E27FC236}">
                <a16:creationId xmlns:a16="http://schemas.microsoft.com/office/drawing/2014/main" id="{9CB99695-B60E-461F-B8C9-BFECC9D3EC86}"/>
              </a:ext>
            </a:extLst>
          </p:cNvPr>
          <p:cNvSpPr>
            <a:spLocks noGrp="1" noChangeArrowheads="1"/>
          </p:cNvSpPr>
          <p:nvPr>
            <p:ph type="body" idx="1"/>
          </p:nvPr>
        </p:nvSpPr>
        <p:spPr>
          <a:noFill/>
          <a:ln/>
        </p:spPr>
        <p:txBody>
          <a:bodyPr/>
          <a:lstStyle/>
          <a:p>
            <a:pPr>
              <a:buFontTx/>
              <a:buNone/>
            </a:pPr>
            <a:r>
              <a:rPr lang="en-US" altLang="en-US" dirty="0"/>
              <a:t>This presentation </a:t>
            </a:r>
            <a:r>
              <a:rPr lang="en-US" dirty="0"/>
              <a:t>proposes a new mechanism to mitigate the OBSS hidden node problem for NPCA</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40B4-2E19-4332-AC8F-59469A0040E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A4475F3-8E8B-43E6-A008-337BA64DC4A4}"/>
              </a:ext>
            </a:extLst>
          </p:cNvPr>
          <p:cNvSpPr>
            <a:spLocks noGrp="1"/>
          </p:cNvSpPr>
          <p:nvPr>
            <p:ph idx="1"/>
          </p:nvPr>
        </p:nvSpPr>
        <p:spPr/>
        <p:txBody>
          <a:bodyPr/>
          <a:lstStyle/>
          <a:p>
            <a:r>
              <a:rPr lang="en-US" sz="2000" dirty="0"/>
              <a:t>Non-Primary Channel Access (NPCA) feature in UHR enables an AP and a non-AP STA to communicate on a nonprimary channel when the primary channel is busy due to OBSS traffic [1] – [5]</a:t>
            </a:r>
          </a:p>
          <a:p>
            <a:r>
              <a:rPr lang="en-US" sz="2000" dirty="0"/>
              <a:t>OBSS hidden node is a critical problem for NPCA, which may degrade the overall performance</a:t>
            </a:r>
          </a:p>
          <a:p>
            <a:pPr lvl="1"/>
            <a:r>
              <a:rPr lang="en-US" sz="1800" dirty="0"/>
              <a:t>[2] proposed that each AP/STA build a list of OBSS APs and AP announces to its associated STAs</a:t>
            </a:r>
          </a:p>
          <a:p>
            <a:pPr lvl="1"/>
            <a:r>
              <a:rPr lang="en-US" sz="1800" dirty="0"/>
              <a:t>[4], [5] proposed to define a mode of operation in NPCA where the NPCA non-AP does not use untriggered UL transmissions on the NPCA primary channel</a:t>
            </a:r>
          </a:p>
          <a:p>
            <a:r>
              <a:rPr lang="en-US" sz="2000" dirty="0"/>
              <a:t>[3] discusses the coexistence issue of Spatial Reuse (SR) and NPCA and proposes to enable SR or NPCA at one time period</a:t>
            </a:r>
          </a:p>
          <a:p>
            <a:r>
              <a:rPr lang="en-US" sz="2000" dirty="0"/>
              <a:t>In this contribution, we propose to use SR to mitigate the OBSS hidden node problem for NPCA</a:t>
            </a:r>
          </a:p>
        </p:txBody>
      </p:sp>
      <p:sp>
        <p:nvSpPr>
          <p:cNvPr id="4" name="Date Placeholder 3">
            <a:extLst>
              <a:ext uri="{FF2B5EF4-FFF2-40B4-BE49-F238E27FC236}">
                <a16:creationId xmlns:a16="http://schemas.microsoft.com/office/drawing/2014/main" id="{4C909D3D-91CE-40AF-9E39-6BA0A202BDB9}"/>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ACAA5E29-723E-442B-9C39-ED1405BA2A53}"/>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F9051682-26AA-49AE-A8CA-F1ED2D22202F}"/>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3</a:t>
            </a:fld>
            <a:endParaRPr lang="en-US" altLang="en-US"/>
          </a:p>
        </p:txBody>
      </p:sp>
    </p:spTree>
    <p:extLst>
      <p:ext uri="{BB962C8B-B14F-4D97-AF65-F5344CB8AC3E}">
        <p14:creationId xmlns:p14="http://schemas.microsoft.com/office/powerpoint/2010/main" val="324322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21F2D63-1A60-431A-92CD-746FC5CD1672}"/>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88079625-5D64-4DA2-B453-7C646C6B01EE}"/>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25170D73-CB01-4AC9-B387-3BC8EF0D0E2B}"/>
              </a:ext>
            </a:extLst>
          </p:cNvPr>
          <p:cNvSpPr>
            <a:spLocks noGrp="1"/>
          </p:cNvSpPr>
          <p:nvPr>
            <p:ph type="sldNum" sz="quarter" idx="12"/>
          </p:nvPr>
        </p:nvSpPr>
        <p:spPr/>
        <p:txBody>
          <a:bodyPr/>
          <a:lstStyle/>
          <a:p>
            <a:r>
              <a:rPr lang="en-US" altLang="en-US"/>
              <a:t>Slide </a:t>
            </a:r>
            <a:fld id="{4C288290-9F4C-41D4-A464-D40B9706A68D}" type="slidenum">
              <a:rPr lang="en-US" altLang="en-US"/>
              <a:pPr/>
              <a:t>4</a:t>
            </a:fld>
            <a:endParaRPr lang="en-US" altLang="en-US"/>
          </a:p>
        </p:txBody>
      </p:sp>
      <p:sp>
        <p:nvSpPr>
          <p:cNvPr id="20482" name="Rectangle 2">
            <a:extLst>
              <a:ext uri="{FF2B5EF4-FFF2-40B4-BE49-F238E27FC236}">
                <a16:creationId xmlns:a16="http://schemas.microsoft.com/office/drawing/2014/main" id="{94AB5857-52B5-428B-92F1-BEB4C7263FF6}"/>
              </a:ext>
            </a:extLst>
          </p:cNvPr>
          <p:cNvSpPr>
            <a:spLocks noGrp="1" noChangeArrowheads="1"/>
          </p:cNvSpPr>
          <p:nvPr>
            <p:ph type="title"/>
          </p:nvPr>
        </p:nvSpPr>
        <p:spPr/>
        <p:txBody>
          <a:bodyPr/>
          <a:lstStyle/>
          <a:p>
            <a:r>
              <a:rPr lang="en-US" altLang="en-US" dirty="0"/>
              <a:t>Recap: NPCA Goal [1]</a:t>
            </a:r>
          </a:p>
        </p:txBody>
      </p:sp>
      <p:sp>
        <p:nvSpPr>
          <p:cNvPr id="20483" name="Rectangle 3">
            <a:extLst>
              <a:ext uri="{FF2B5EF4-FFF2-40B4-BE49-F238E27FC236}">
                <a16:creationId xmlns:a16="http://schemas.microsoft.com/office/drawing/2014/main" id="{F847FDBE-12FB-4901-913C-1F6B62F1B476}"/>
              </a:ext>
            </a:extLst>
          </p:cNvPr>
          <p:cNvSpPr>
            <a:spLocks noGrp="1" noChangeArrowheads="1"/>
          </p:cNvSpPr>
          <p:nvPr>
            <p:ph type="body" idx="1"/>
          </p:nvPr>
        </p:nvSpPr>
        <p:spPr/>
        <p:txBody>
          <a:bodyPr/>
          <a:lstStyle/>
          <a:p>
            <a:pPr>
              <a:buFont typeface="Arial" panose="020B0604020202020204" pitchFamily="34" charset="0"/>
              <a:buChar char="•"/>
            </a:pPr>
            <a:r>
              <a:rPr lang="en-US" dirty="0"/>
              <a:t>If the primary channel is busy and the secondary channel(s) are available, an AP/STA transmits on the available secondary channel(s)</a:t>
            </a:r>
          </a:p>
        </p:txBody>
      </p:sp>
      <p:sp>
        <p:nvSpPr>
          <p:cNvPr id="7" name="Trapezoid 6">
            <a:extLst>
              <a:ext uri="{FF2B5EF4-FFF2-40B4-BE49-F238E27FC236}">
                <a16:creationId xmlns:a16="http://schemas.microsoft.com/office/drawing/2014/main" id="{CD50471D-23D5-4576-9CAF-385C06A6F121}"/>
              </a:ext>
            </a:extLst>
          </p:cNvPr>
          <p:cNvSpPr/>
          <p:nvPr/>
        </p:nvSpPr>
        <p:spPr>
          <a:xfrm rot="16200000">
            <a:off x="1841040" y="3809728"/>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C185F0FC-6E59-4C90-826E-74A73BCFC799}"/>
              </a:ext>
            </a:extLst>
          </p:cNvPr>
          <p:cNvCxnSpPr/>
          <p:nvPr/>
        </p:nvCxnSpPr>
        <p:spPr>
          <a:xfrm>
            <a:off x="2533556" y="5389793"/>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A739B23-D08D-432B-BDC8-2C98806522DF}"/>
              </a:ext>
            </a:extLst>
          </p:cNvPr>
          <p:cNvCxnSpPr/>
          <p:nvPr/>
        </p:nvCxnSpPr>
        <p:spPr>
          <a:xfrm>
            <a:off x="2459335" y="5649747"/>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FFCDA33-3D3D-445C-B013-6F3E27C16AFF}"/>
              </a:ext>
            </a:extLst>
          </p:cNvPr>
          <p:cNvSpPr txBox="1"/>
          <p:nvPr/>
        </p:nvSpPr>
        <p:spPr>
          <a:xfrm>
            <a:off x="513808" y="5177590"/>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89C0F4E7-06A6-4DDB-9010-3951DB04B598}"/>
              </a:ext>
            </a:extLst>
          </p:cNvPr>
          <p:cNvSpPr txBox="1"/>
          <p:nvPr/>
        </p:nvSpPr>
        <p:spPr>
          <a:xfrm>
            <a:off x="496982" y="4716721"/>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56A56CE0-29C3-492E-8BE3-07CDCCC535A9}"/>
              </a:ext>
            </a:extLst>
          </p:cNvPr>
          <p:cNvSpPr txBox="1"/>
          <p:nvPr/>
        </p:nvSpPr>
        <p:spPr>
          <a:xfrm>
            <a:off x="496982" y="4029931"/>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63BB8DD6-9B53-4EC6-9535-EC719D87E97D}"/>
              </a:ext>
            </a:extLst>
          </p:cNvPr>
          <p:cNvSpPr txBox="1"/>
          <p:nvPr/>
        </p:nvSpPr>
        <p:spPr>
          <a:xfrm>
            <a:off x="7875925" y="5507056"/>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30F413B4-8E8E-4424-8753-E4EDEF56352D}"/>
              </a:ext>
            </a:extLst>
          </p:cNvPr>
          <p:cNvSpPr/>
          <p:nvPr/>
        </p:nvSpPr>
        <p:spPr>
          <a:xfrm>
            <a:off x="2541857" y="5177590"/>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438C09EE-6A9F-4011-B7FB-CDBBC5666FB1}"/>
              </a:ext>
            </a:extLst>
          </p:cNvPr>
          <p:cNvCxnSpPr/>
          <p:nvPr/>
        </p:nvCxnSpPr>
        <p:spPr>
          <a:xfrm rot="16200000">
            <a:off x="1121115" y="4582409"/>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B46C6129-F7EC-4FC0-B89A-E9FE57497D8C}"/>
              </a:ext>
            </a:extLst>
          </p:cNvPr>
          <p:cNvSpPr/>
          <p:nvPr/>
        </p:nvSpPr>
        <p:spPr>
          <a:xfrm rot="16200000">
            <a:off x="1841042" y="4731881"/>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C3EED2BA-661D-45D6-997E-806FD14A84CA}"/>
              </a:ext>
            </a:extLst>
          </p:cNvPr>
          <p:cNvSpPr/>
          <p:nvPr/>
        </p:nvSpPr>
        <p:spPr>
          <a:xfrm rot="16200000">
            <a:off x="1857870" y="5188739"/>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30BA83BC-6C53-4FF6-A1EB-E085EAF952F1}"/>
              </a:ext>
            </a:extLst>
          </p:cNvPr>
          <p:cNvSpPr/>
          <p:nvPr/>
        </p:nvSpPr>
        <p:spPr>
          <a:xfrm rot="16200000">
            <a:off x="1841044" y="426675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1406E7C7-9E8C-4105-A930-CB4A1E57DFEA}"/>
              </a:ext>
            </a:extLst>
          </p:cNvPr>
          <p:cNvSpPr/>
          <p:nvPr/>
        </p:nvSpPr>
        <p:spPr>
          <a:xfrm rot="16200000">
            <a:off x="1841041" y="380955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6F03FE6B-09D5-4CC0-94AC-C69A7C350B1F}"/>
              </a:ext>
            </a:extLst>
          </p:cNvPr>
          <p:cNvCxnSpPr/>
          <p:nvPr/>
        </p:nvCxnSpPr>
        <p:spPr>
          <a:xfrm flipV="1">
            <a:off x="1868583" y="4628139"/>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E1536350-C426-45B5-8889-4BF8108D73BA}"/>
              </a:ext>
            </a:extLst>
          </p:cNvPr>
          <p:cNvCxnSpPr/>
          <p:nvPr/>
        </p:nvCxnSpPr>
        <p:spPr>
          <a:xfrm flipV="1">
            <a:off x="1885409" y="5084997"/>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7434558B-558B-4D64-B2B8-E80400AD93B0}"/>
              </a:ext>
            </a:extLst>
          </p:cNvPr>
          <p:cNvCxnSpPr/>
          <p:nvPr/>
        </p:nvCxnSpPr>
        <p:spPr>
          <a:xfrm flipV="1">
            <a:off x="1868583" y="3706635"/>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9999B126-BB10-42DD-BE24-4149266F80CD}"/>
              </a:ext>
            </a:extLst>
          </p:cNvPr>
          <p:cNvSpPr/>
          <p:nvPr/>
        </p:nvSpPr>
        <p:spPr>
          <a:xfrm>
            <a:off x="6677603" y="3694410"/>
            <a:ext cx="1453157" cy="1829970"/>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4" name="Trapezoid 23">
            <a:extLst>
              <a:ext uri="{FF2B5EF4-FFF2-40B4-BE49-F238E27FC236}">
                <a16:creationId xmlns:a16="http://schemas.microsoft.com/office/drawing/2014/main" id="{6952BCA2-5787-40EC-B151-BF034072FC81}"/>
              </a:ext>
            </a:extLst>
          </p:cNvPr>
          <p:cNvSpPr/>
          <p:nvPr/>
        </p:nvSpPr>
        <p:spPr>
          <a:xfrm rot="16200000">
            <a:off x="1857867" y="518873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5" name="Trapezoid 24">
            <a:extLst>
              <a:ext uri="{FF2B5EF4-FFF2-40B4-BE49-F238E27FC236}">
                <a16:creationId xmlns:a16="http://schemas.microsoft.com/office/drawing/2014/main" id="{A751F86E-43C1-4D00-BD73-8A522E564CD5}"/>
              </a:ext>
            </a:extLst>
          </p:cNvPr>
          <p:cNvSpPr/>
          <p:nvPr/>
        </p:nvSpPr>
        <p:spPr>
          <a:xfrm rot="16200000">
            <a:off x="1841040" y="4731880"/>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6" name="Trapezoid 25">
            <a:extLst>
              <a:ext uri="{FF2B5EF4-FFF2-40B4-BE49-F238E27FC236}">
                <a16:creationId xmlns:a16="http://schemas.microsoft.com/office/drawing/2014/main" id="{38E3C8EC-EAED-4D44-90E0-2B845F90B3FD}"/>
              </a:ext>
            </a:extLst>
          </p:cNvPr>
          <p:cNvSpPr/>
          <p:nvPr/>
        </p:nvSpPr>
        <p:spPr>
          <a:xfrm rot="16200000">
            <a:off x="1841045" y="4266756"/>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7" name="Trapezoid 26">
            <a:extLst>
              <a:ext uri="{FF2B5EF4-FFF2-40B4-BE49-F238E27FC236}">
                <a16:creationId xmlns:a16="http://schemas.microsoft.com/office/drawing/2014/main" id="{44B4AD3C-8353-495F-81E2-DCC9B3B80A1D}"/>
              </a:ext>
            </a:extLst>
          </p:cNvPr>
          <p:cNvSpPr/>
          <p:nvPr/>
        </p:nvSpPr>
        <p:spPr>
          <a:xfrm rot="16200000">
            <a:off x="1857871" y="518873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8" name="Trapezoid 27">
            <a:extLst>
              <a:ext uri="{FF2B5EF4-FFF2-40B4-BE49-F238E27FC236}">
                <a16:creationId xmlns:a16="http://schemas.microsoft.com/office/drawing/2014/main" id="{B5CC8274-A87A-4F29-920F-A04BC202EDE8}"/>
              </a:ext>
            </a:extLst>
          </p:cNvPr>
          <p:cNvSpPr/>
          <p:nvPr/>
        </p:nvSpPr>
        <p:spPr>
          <a:xfrm rot="16200000">
            <a:off x="1841048" y="473153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9" name="Trapezoid 28">
            <a:extLst>
              <a:ext uri="{FF2B5EF4-FFF2-40B4-BE49-F238E27FC236}">
                <a16:creationId xmlns:a16="http://schemas.microsoft.com/office/drawing/2014/main" id="{F2F59647-B69E-4BAE-A35E-8583A6E0EFD5}"/>
              </a:ext>
            </a:extLst>
          </p:cNvPr>
          <p:cNvSpPr/>
          <p:nvPr/>
        </p:nvSpPr>
        <p:spPr>
          <a:xfrm rot="16200000">
            <a:off x="1838867" y="3809210"/>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5F16EE83-E5DB-4273-9D86-39D22D8660FE}"/>
              </a:ext>
            </a:extLst>
          </p:cNvPr>
          <p:cNvSpPr/>
          <p:nvPr/>
        </p:nvSpPr>
        <p:spPr>
          <a:xfrm rot="16200000">
            <a:off x="1841047" y="426675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57F55C0C-AC34-4BE2-AAC1-1B166D20D535}"/>
              </a:ext>
            </a:extLst>
          </p:cNvPr>
          <p:cNvSpPr/>
          <p:nvPr/>
        </p:nvSpPr>
        <p:spPr>
          <a:xfrm rot="16200000">
            <a:off x="1857872" y="5188739"/>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97511BC4-843B-4044-B9D0-9E245952E8C2}"/>
              </a:ext>
            </a:extLst>
          </p:cNvPr>
          <p:cNvSpPr/>
          <p:nvPr/>
        </p:nvSpPr>
        <p:spPr>
          <a:xfrm rot="16200000">
            <a:off x="1841040" y="473153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3" name="Group 32">
            <a:extLst>
              <a:ext uri="{FF2B5EF4-FFF2-40B4-BE49-F238E27FC236}">
                <a16:creationId xmlns:a16="http://schemas.microsoft.com/office/drawing/2014/main" id="{33C9636F-AD50-40BB-9A9D-24C1E0158881}"/>
              </a:ext>
            </a:extLst>
          </p:cNvPr>
          <p:cNvGrpSpPr/>
          <p:nvPr/>
        </p:nvGrpSpPr>
        <p:grpSpPr>
          <a:xfrm>
            <a:off x="4492812" y="5259201"/>
            <a:ext cx="307788" cy="126812"/>
            <a:chOff x="2689212" y="5501845"/>
            <a:chExt cx="385509" cy="173850"/>
          </a:xfrm>
        </p:grpSpPr>
        <p:cxnSp>
          <p:nvCxnSpPr>
            <p:cNvPr id="34" name="Straight Connector 33">
              <a:extLst>
                <a:ext uri="{FF2B5EF4-FFF2-40B4-BE49-F238E27FC236}">
                  <a16:creationId xmlns:a16="http://schemas.microsoft.com/office/drawing/2014/main" id="{86233F84-7990-4769-87F5-35506E8BBC76}"/>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417EFDD1-9FDD-42C3-94EA-A0BB5A9E0EBE}"/>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6DA4F0D3-0C76-41E7-ACCD-84D243984BE7}"/>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643E3875-3202-41FB-8E2C-2DF1A30C73FF}"/>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E88CFD49-EB47-41D0-B9BB-5D7A99F84D8C}"/>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9" name="Group 38">
            <a:extLst>
              <a:ext uri="{FF2B5EF4-FFF2-40B4-BE49-F238E27FC236}">
                <a16:creationId xmlns:a16="http://schemas.microsoft.com/office/drawing/2014/main" id="{9EEE1891-F53F-4209-8227-E53F7FF50528}"/>
              </a:ext>
            </a:extLst>
          </p:cNvPr>
          <p:cNvGrpSpPr/>
          <p:nvPr/>
        </p:nvGrpSpPr>
        <p:grpSpPr>
          <a:xfrm>
            <a:off x="6340377" y="5258332"/>
            <a:ext cx="307788" cy="126812"/>
            <a:chOff x="2689212" y="5501845"/>
            <a:chExt cx="385509" cy="173850"/>
          </a:xfrm>
        </p:grpSpPr>
        <p:cxnSp>
          <p:nvCxnSpPr>
            <p:cNvPr id="40" name="Straight Connector 39">
              <a:extLst>
                <a:ext uri="{FF2B5EF4-FFF2-40B4-BE49-F238E27FC236}">
                  <a16:creationId xmlns:a16="http://schemas.microsoft.com/office/drawing/2014/main" id="{6E383287-DA0A-422A-8930-34F408D40F41}"/>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FF8A35C7-4AEB-4791-9E80-F056A31EF825}"/>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B2551F4E-4A5B-4DD7-BD8E-38FB28A76F98}"/>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C954FD6F-2A8B-4CD4-81B2-81277EA12233}"/>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A9DF505C-B526-4621-8565-20CD5ACE8764}"/>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5" name="TextBox 44">
            <a:extLst>
              <a:ext uri="{FF2B5EF4-FFF2-40B4-BE49-F238E27FC236}">
                <a16:creationId xmlns:a16="http://schemas.microsoft.com/office/drawing/2014/main" id="{364CD40B-A34D-4E31-8A5A-C3E5FCA3325E}"/>
              </a:ext>
            </a:extLst>
          </p:cNvPr>
          <p:cNvSpPr txBox="1"/>
          <p:nvPr/>
        </p:nvSpPr>
        <p:spPr>
          <a:xfrm>
            <a:off x="1280559" y="3398808"/>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6" name="Rectangle 45">
            <a:extLst>
              <a:ext uri="{FF2B5EF4-FFF2-40B4-BE49-F238E27FC236}">
                <a16:creationId xmlns:a16="http://schemas.microsoft.com/office/drawing/2014/main" id="{194AA16D-9B55-496E-92D8-C8621F1A8CBA}"/>
              </a:ext>
            </a:extLst>
          </p:cNvPr>
          <p:cNvSpPr/>
          <p:nvPr/>
        </p:nvSpPr>
        <p:spPr>
          <a:xfrm>
            <a:off x="4802512" y="4693159"/>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7" name="Straight Arrow Connector 46">
            <a:extLst>
              <a:ext uri="{FF2B5EF4-FFF2-40B4-BE49-F238E27FC236}">
                <a16:creationId xmlns:a16="http://schemas.microsoft.com/office/drawing/2014/main" id="{A9B35FFD-3C31-4C2C-B6C0-68DA8390F6E4}"/>
              </a:ext>
            </a:extLst>
          </p:cNvPr>
          <p:cNvCxnSpPr>
            <a:cxnSpLocks/>
          </p:cNvCxnSpPr>
          <p:nvPr/>
        </p:nvCxnSpPr>
        <p:spPr>
          <a:xfrm flipV="1">
            <a:off x="2342608" y="4716721"/>
            <a:ext cx="190948" cy="125273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48" name="TextBox 47">
            <a:extLst>
              <a:ext uri="{FF2B5EF4-FFF2-40B4-BE49-F238E27FC236}">
                <a16:creationId xmlns:a16="http://schemas.microsoft.com/office/drawing/2014/main" id="{9EA6B121-BF0D-411E-9AAE-9D0A8824384F}"/>
              </a:ext>
            </a:extLst>
          </p:cNvPr>
          <p:cNvSpPr txBox="1"/>
          <p:nvPr/>
        </p:nvSpPr>
        <p:spPr>
          <a:xfrm>
            <a:off x="6898211" y="3789403"/>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49" name="TextBox 48">
            <a:extLst>
              <a:ext uri="{FF2B5EF4-FFF2-40B4-BE49-F238E27FC236}">
                <a16:creationId xmlns:a16="http://schemas.microsoft.com/office/drawing/2014/main" id="{787961A1-1FB0-41F1-BF9B-C5F458BCA91E}"/>
              </a:ext>
            </a:extLst>
          </p:cNvPr>
          <p:cNvSpPr txBox="1"/>
          <p:nvPr/>
        </p:nvSpPr>
        <p:spPr>
          <a:xfrm>
            <a:off x="1739489" y="5924366"/>
            <a:ext cx="3443685"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 can transmit a packet on the secondary channels while the primary channel is busy</a:t>
            </a:r>
          </a:p>
        </p:txBody>
      </p:sp>
      <p:sp>
        <p:nvSpPr>
          <p:cNvPr id="50" name="Rectangle 49">
            <a:extLst>
              <a:ext uri="{FF2B5EF4-FFF2-40B4-BE49-F238E27FC236}">
                <a16:creationId xmlns:a16="http://schemas.microsoft.com/office/drawing/2014/main" id="{8492C9A4-9462-47E7-B5BF-730FD2561BF7}"/>
              </a:ext>
            </a:extLst>
          </p:cNvPr>
          <p:cNvSpPr/>
          <p:nvPr/>
        </p:nvSpPr>
        <p:spPr>
          <a:xfrm>
            <a:off x="2561112" y="3705468"/>
            <a:ext cx="1901901" cy="1353204"/>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60MHz PPDU</a:t>
            </a:r>
          </a:p>
        </p:txBody>
      </p:sp>
      <p:sp>
        <p:nvSpPr>
          <p:cNvPr id="51" name="Rectangle 50">
            <a:extLst>
              <a:ext uri="{FF2B5EF4-FFF2-40B4-BE49-F238E27FC236}">
                <a16:creationId xmlns:a16="http://schemas.microsoft.com/office/drawing/2014/main" id="{90B361B4-B0C4-42A4-A7C4-849578B5D557}"/>
              </a:ext>
            </a:extLst>
          </p:cNvPr>
          <p:cNvSpPr/>
          <p:nvPr/>
        </p:nvSpPr>
        <p:spPr>
          <a:xfrm>
            <a:off x="4800600" y="3694410"/>
            <a:ext cx="1418359" cy="933383"/>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CBBB838-6C9E-449D-AC48-3F922DCCED13}"/>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39085F1B-4653-4B77-889A-CF23DBC36BA4}"/>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438328FA-0A66-4FF0-8394-905D857608A4}"/>
              </a:ext>
            </a:extLst>
          </p:cNvPr>
          <p:cNvSpPr>
            <a:spLocks noGrp="1"/>
          </p:cNvSpPr>
          <p:nvPr>
            <p:ph type="sldNum" sz="quarter" idx="12"/>
          </p:nvPr>
        </p:nvSpPr>
        <p:spPr/>
        <p:txBody>
          <a:bodyPr/>
          <a:lstStyle/>
          <a:p>
            <a:r>
              <a:rPr lang="en-US" altLang="en-US"/>
              <a:t>Slide </a:t>
            </a:r>
            <a:fld id="{5368E45F-D0C0-44E7-B218-6886D95105C6}" type="slidenum">
              <a:rPr lang="en-US" altLang="en-US"/>
              <a:pPr/>
              <a:t>5</a:t>
            </a:fld>
            <a:endParaRPr lang="en-US" altLang="en-US"/>
          </a:p>
        </p:txBody>
      </p:sp>
      <p:sp>
        <p:nvSpPr>
          <p:cNvPr id="21506" name="Rectangle 2">
            <a:extLst>
              <a:ext uri="{FF2B5EF4-FFF2-40B4-BE49-F238E27FC236}">
                <a16:creationId xmlns:a16="http://schemas.microsoft.com/office/drawing/2014/main" id="{AB0443C6-71C8-4700-951C-0DE0908905D6}"/>
              </a:ext>
            </a:extLst>
          </p:cNvPr>
          <p:cNvSpPr>
            <a:spLocks noGrp="1" noChangeArrowheads="1"/>
          </p:cNvSpPr>
          <p:nvPr>
            <p:ph type="title"/>
          </p:nvPr>
        </p:nvSpPr>
        <p:spPr/>
        <p:txBody>
          <a:bodyPr/>
          <a:lstStyle/>
          <a:p>
            <a:r>
              <a:rPr lang="en-GB" altLang="en-US" dirty="0"/>
              <a:t>Recap: OBSS hidden node problem for NPCA</a:t>
            </a:r>
          </a:p>
        </p:txBody>
      </p:sp>
      <p:sp>
        <p:nvSpPr>
          <p:cNvPr id="21507" name="Rectangle 3">
            <a:extLst>
              <a:ext uri="{FF2B5EF4-FFF2-40B4-BE49-F238E27FC236}">
                <a16:creationId xmlns:a16="http://schemas.microsoft.com/office/drawing/2014/main" id="{E0FDA80E-2993-4C9C-9A42-38A9D33D2980}"/>
              </a:ext>
            </a:extLst>
          </p:cNvPr>
          <p:cNvSpPr>
            <a:spLocks noGrp="1" noChangeArrowheads="1"/>
          </p:cNvSpPr>
          <p:nvPr>
            <p:ph type="body" idx="1"/>
          </p:nvPr>
        </p:nvSpPr>
        <p:spPr/>
        <p:txBody>
          <a:bodyPr/>
          <a:lstStyle/>
          <a:p>
            <a:r>
              <a:rPr lang="en-US" sz="2400" dirty="0"/>
              <a:t>When one peer observes OBSS but other does not </a:t>
            </a:r>
          </a:p>
          <a:p>
            <a:pPr lvl="1"/>
            <a:r>
              <a:rPr lang="en-US" altLang="en-US" dirty="0"/>
              <a:t>Case 1: AP observes OBSS but non-AP STA doesn’t</a:t>
            </a:r>
          </a:p>
          <a:p>
            <a:pPr lvl="1"/>
            <a:r>
              <a:rPr lang="en-US" altLang="en-US" dirty="0"/>
              <a:t>Case 2: non-AP STA observes OBSS but AP doesn’t</a:t>
            </a:r>
          </a:p>
        </p:txBody>
      </p:sp>
      <p:sp>
        <p:nvSpPr>
          <p:cNvPr id="7" name="Oval 6">
            <a:extLst>
              <a:ext uri="{FF2B5EF4-FFF2-40B4-BE49-F238E27FC236}">
                <a16:creationId xmlns:a16="http://schemas.microsoft.com/office/drawing/2014/main" id="{63257C4C-8BD3-4A5E-8B89-BCF50F78C2B7}"/>
              </a:ext>
            </a:extLst>
          </p:cNvPr>
          <p:cNvSpPr/>
          <p:nvPr/>
        </p:nvSpPr>
        <p:spPr bwMode="auto">
          <a:xfrm>
            <a:off x="1999174" y="4067564"/>
            <a:ext cx="2050409" cy="2019819"/>
          </a:xfrm>
          <a:prstGeom prst="ellipse">
            <a:avLst/>
          </a:prstGeom>
          <a:solidFill>
            <a:schemeClr val="bg1">
              <a:alpha val="3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8" name="Isosceles Triangle 7">
            <a:extLst>
              <a:ext uri="{FF2B5EF4-FFF2-40B4-BE49-F238E27FC236}">
                <a16:creationId xmlns:a16="http://schemas.microsoft.com/office/drawing/2014/main" id="{6E3E7A21-FEDA-43A0-9A9C-051196C11E11}"/>
              </a:ext>
            </a:extLst>
          </p:cNvPr>
          <p:cNvSpPr/>
          <p:nvPr/>
        </p:nvSpPr>
        <p:spPr bwMode="auto">
          <a:xfrm>
            <a:off x="2976656" y="5015759"/>
            <a:ext cx="130030" cy="13003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DD65E35E-AE7D-4D35-B4B1-0BAAA84B1B6D}"/>
              </a:ext>
            </a:extLst>
          </p:cNvPr>
          <p:cNvSpPr/>
          <p:nvPr/>
        </p:nvSpPr>
        <p:spPr bwMode="auto">
          <a:xfrm>
            <a:off x="3670044" y="5015759"/>
            <a:ext cx="130030" cy="1300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F08F35EC-04C7-41C0-9BAD-00C2F05F784D}"/>
              </a:ext>
            </a:extLst>
          </p:cNvPr>
          <p:cNvSpPr/>
          <p:nvPr/>
        </p:nvSpPr>
        <p:spPr bwMode="auto">
          <a:xfrm>
            <a:off x="830593" y="4024251"/>
            <a:ext cx="2097386" cy="2019819"/>
          </a:xfrm>
          <a:prstGeom prst="ellipse">
            <a:avLst/>
          </a:prstGeom>
          <a:solidFill>
            <a:schemeClr val="bg1">
              <a:alpha val="3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10E4A2B2-0DAD-4426-81EF-F5C46A3FB948}"/>
              </a:ext>
            </a:extLst>
          </p:cNvPr>
          <p:cNvSpPr/>
          <p:nvPr/>
        </p:nvSpPr>
        <p:spPr bwMode="auto">
          <a:xfrm>
            <a:off x="1391627" y="5412924"/>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2" name="Isosceles Triangle 11">
            <a:extLst>
              <a:ext uri="{FF2B5EF4-FFF2-40B4-BE49-F238E27FC236}">
                <a16:creationId xmlns:a16="http://schemas.microsoft.com/office/drawing/2014/main" id="{E1E73D15-F1BB-4B43-AE79-79C3DF653679}"/>
              </a:ext>
            </a:extLst>
          </p:cNvPr>
          <p:cNvSpPr/>
          <p:nvPr/>
        </p:nvSpPr>
        <p:spPr bwMode="auto">
          <a:xfrm>
            <a:off x="2337554" y="5275420"/>
            <a:ext cx="130030" cy="130030"/>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5A54214D-3906-4064-8B82-E4010843470D}"/>
              </a:ext>
            </a:extLst>
          </p:cNvPr>
          <p:cNvSpPr/>
          <p:nvPr/>
        </p:nvSpPr>
        <p:spPr bwMode="auto">
          <a:xfrm>
            <a:off x="1592381" y="4665373"/>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4" name="TextBox 20">
            <a:extLst>
              <a:ext uri="{FF2B5EF4-FFF2-40B4-BE49-F238E27FC236}">
                <a16:creationId xmlns:a16="http://schemas.microsoft.com/office/drawing/2014/main" id="{9F47E4F7-1031-4993-9C19-B0D77A545C23}"/>
              </a:ext>
            </a:extLst>
          </p:cNvPr>
          <p:cNvSpPr txBox="1"/>
          <p:nvPr/>
        </p:nvSpPr>
        <p:spPr>
          <a:xfrm>
            <a:off x="2178448" y="5015760"/>
            <a:ext cx="439657"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AP1</a:t>
            </a:r>
          </a:p>
        </p:txBody>
      </p:sp>
      <p:sp>
        <p:nvSpPr>
          <p:cNvPr id="16" name="TextBox 22">
            <a:extLst>
              <a:ext uri="{FF2B5EF4-FFF2-40B4-BE49-F238E27FC236}">
                <a16:creationId xmlns:a16="http://schemas.microsoft.com/office/drawing/2014/main" id="{33E4A9EC-0D7E-4B6E-A8CC-B271AB198770}"/>
              </a:ext>
            </a:extLst>
          </p:cNvPr>
          <p:cNvSpPr txBox="1"/>
          <p:nvPr/>
        </p:nvSpPr>
        <p:spPr>
          <a:xfrm>
            <a:off x="1125535" y="4375748"/>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STA2</a:t>
            </a:r>
          </a:p>
        </p:txBody>
      </p:sp>
      <p:sp>
        <p:nvSpPr>
          <p:cNvPr id="17" name="TextBox 23">
            <a:extLst>
              <a:ext uri="{FF2B5EF4-FFF2-40B4-BE49-F238E27FC236}">
                <a16:creationId xmlns:a16="http://schemas.microsoft.com/office/drawing/2014/main" id="{4F05A03D-DCB4-4BF9-8DFA-008B173C1FC0}"/>
              </a:ext>
            </a:extLst>
          </p:cNvPr>
          <p:cNvSpPr txBox="1"/>
          <p:nvPr/>
        </p:nvSpPr>
        <p:spPr>
          <a:xfrm>
            <a:off x="2871159" y="4794707"/>
            <a:ext cx="435848"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AP2</a:t>
            </a:r>
          </a:p>
        </p:txBody>
      </p:sp>
      <p:cxnSp>
        <p:nvCxnSpPr>
          <p:cNvPr id="19" name="Straight Arrow Connector 18">
            <a:extLst>
              <a:ext uri="{FF2B5EF4-FFF2-40B4-BE49-F238E27FC236}">
                <a16:creationId xmlns:a16="http://schemas.microsoft.com/office/drawing/2014/main" id="{DC31113D-5131-4081-8F06-B272C1A037EA}"/>
              </a:ext>
            </a:extLst>
          </p:cNvPr>
          <p:cNvCxnSpPr>
            <a:cxnSpLocks/>
          </p:cNvCxnSpPr>
          <p:nvPr/>
        </p:nvCxnSpPr>
        <p:spPr bwMode="auto">
          <a:xfrm flipH="1">
            <a:off x="3134622" y="5085476"/>
            <a:ext cx="437523" cy="476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0" name="TextBox 58">
            <a:extLst>
              <a:ext uri="{FF2B5EF4-FFF2-40B4-BE49-F238E27FC236}">
                <a16:creationId xmlns:a16="http://schemas.microsoft.com/office/drawing/2014/main" id="{25477AC8-A74B-463A-BD18-6F061F5F0A88}"/>
              </a:ext>
            </a:extLst>
          </p:cNvPr>
          <p:cNvSpPr txBox="1"/>
          <p:nvPr/>
        </p:nvSpPr>
        <p:spPr>
          <a:xfrm>
            <a:off x="2639269" y="6121251"/>
            <a:ext cx="932876"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BSS2=OBSS</a:t>
            </a:r>
          </a:p>
        </p:txBody>
      </p:sp>
      <p:sp>
        <p:nvSpPr>
          <p:cNvPr id="21" name="TextBox 75">
            <a:extLst>
              <a:ext uri="{FF2B5EF4-FFF2-40B4-BE49-F238E27FC236}">
                <a16:creationId xmlns:a16="http://schemas.microsoft.com/office/drawing/2014/main" id="{4BF90BE3-FCF9-4504-BB47-C974454F3AEC}"/>
              </a:ext>
            </a:extLst>
          </p:cNvPr>
          <p:cNvSpPr txBox="1"/>
          <p:nvPr/>
        </p:nvSpPr>
        <p:spPr>
          <a:xfrm>
            <a:off x="1572481" y="6121251"/>
            <a:ext cx="620639"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BSS1</a:t>
            </a:r>
          </a:p>
        </p:txBody>
      </p:sp>
      <p:cxnSp>
        <p:nvCxnSpPr>
          <p:cNvPr id="37" name="Straight Arrow Connector 36">
            <a:extLst>
              <a:ext uri="{FF2B5EF4-FFF2-40B4-BE49-F238E27FC236}">
                <a16:creationId xmlns:a16="http://schemas.microsoft.com/office/drawing/2014/main" id="{9092A22A-4910-40D9-8AEE-A365C38EFFA1}"/>
              </a:ext>
            </a:extLst>
          </p:cNvPr>
          <p:cNvCxnSpPr>
            <a:cxnSpLocks/>
            <a:stCxn id="14" idx="1"/>
          </p:cNvCxnSpPr>
          <p:nvPr/>
        </p:nvCxnSpPr>
        <p:spPr bwMode="auto">
          <a:xfrm flipH="1" flipV="1">
            <a:off x="1761430" y="4793290"/>
            <a:ext cx="417018" cy="34064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38" name="Straight Arrow Connector 37">
            <a:extLst>
              <a:ext uri="{FF2B5EF4-FFF2-40B4-BE49-F238E27FC236}">
                <a16:creationId xmlns:a16="http://schemas.microsoft.com/office/drawing/2014/main" id="{2E7FE55E-C282-48BC-BEA5-481F985846CC}"/>
              </a:ext>
            </a:extLst>
          </p:cNvPr>
          <p:cNvCxnSpPr>
            <a:cxnSpLocks/>
          </p:cNvCxnSpPr>
          <p:nvPr/>
        </p:nvCxnSpPr>
        <p:spPr bwMode="auto">
          <a:xfrm flipH="1">
            <a:off x="1675610" y="5315892"/>
            <a:ext cx="614295" cy="162048"/>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3" name="TextBox 2">
            <a:extLst>
              <a:ext uri="{FF2B5EF4-FFF2-40B4-BE49-F238E27FC236}">
                <a16:creationId xmlns:a16="http://schemas.microsoft.com/office/drawing/2014/main" id="{9B7A3039-2797-4982-90C9-22CDE1860C28}"/>
              </a:ext>
            </a:extLst>
          </p:cNvPr>
          <p:cNvSpPr txBox="1"/>
          <p:nvPr/>
        </p:nvSpPr>
        <p:spPr>
          <a:xfrm>
            <a:off x="2165528" y="3573872"/>
            <a:ext cx="806631" cy="369332"/>
          </a:xfrm>
          <a:prstGeom prst="rect">
            <a:avLst/>
          </a:prstGeom>
          <a:noFill/>
        </p:spPr>
        <p:txBody>
          <a:bodyPr wrap="none" rtlCol="0">
            <a:spAutoFit/>
          </a:bodyPr>
          <a:lstStyle/>
          <a:p>
            <a:r>
              <a:rPr lang="en-US" sz="1800" dirty="0"/>
              <a:t>Case 1</a:t>
            </a:r>
          </a:p>
        </p:txBody>
      </p:sp>
      <p:sp>
        <p:nvSpPr>
          <p:cNvPr id="75" name="TextBox 74">
            <a:extLst>
              <a:ext uri="{FF2B5EF4-FFF2-40B4-BE49-F238E27FC236}">
                <a16:creationId xmlns:a16="http://schemas.microsoft.com/office/drawing/2014/main" id="{48720578-FBFC-4659-9CFC-5FD4541EF7E2}"/>
              </a:ext>
            </a:extLst>
          </p:cNvPr>
          <p:cNvSpPr txBox="1"/>
          <p:nvPr/>
        </p:nvSpPr>
        <p:spPr>
          <a:xfrm>
            <a:off x="6052105" y="3570556"/>
            <a:ext cx="806631" cy="369332"/>
          </a:xfrm>
          <a:prstGeom prst="rect">
            <a:avLst/>
          </a:prstGeom>
          <a:noFill/>
        </p:spPr>
        <p:txBody>
          <a:bodyPr wrap="none" rtlCol="0">
            <a:spAutoFit/>
          </a:bodyPr>
          <a:lstStyle/>
          <a:p>
            <a:r>
              <a:rPr lang="en-US" sz="1800" dirty="0"/>
              <a:t>Case 2</a:t>
            </a:r>
          </a:p>
        </p:txBody>
      </p:sp>
      <p:sp>
        <p:nvSpPr>
          <p:cNvPr id="61" name="Oval 60">
            <a:extLst>
              <a:ext uri="{FF2B5EF4-FFF2-40B4-BE49-F238E27FC236}">
                <a16:creationId xmlns:a16="http://schemas.microsoft.com/office/drawing/2014/main" id="{0115180E-36D4-4DB9-B8A5-3FB5ACD1D850}"/>
              </a:ext>
            </a:extLst>
          </p:cNvPr>
          <p:cNvSpPr/>
          <p:nvPr/>
        </p:nvSpPr>
        <p:spPr bwMode="auto">
          <a:xfrm>
            <a:off x="6225354" y="4067563"/>
            <a:ext cx="2050409" cy="2019819"/>
          </a:xfrm>
          <a:prstGeom prst="ellipse">
            <a:avLst/>
          </a:prstGeom>
          <a:solidFill>
            <a:schemeClr val="bg1">
              <a:alpha val="3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2" name="Isosceles Triangle 61">
            <a:extLst>
              <a:ext uri="{FF2B5EF4-FFF2-40B4-BE49-F238E27FC236}">
                <a16:creationId xmlns:a16="http://schemas.microsoft.com/office/drawing/2014/main" id="{1BEA8994-4469-4F12-9CC6-AC39A4BDBE71}"/>
              </a:ext>
            </a:extLst>
          </p:cNvPr>
          <p:cNvSpPr/>
          <p:nvPr/>
        </p:nvSpPr>
        <p:spPr bwMode="auto">
          <a:xfrm>
            <a:off x="7162391" y="5034254"/>
            <a:ext cx="130030" cy="13003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3" name="Oval 62">
            <a:extLst>
              <a:ext uri="{FF2B5EF4-FFF2-40B4-BE49-F238E27FC236}">
                <a16:creationId xmlns:a16="http://schemas.microsoft.com/office/drawing/2014/main" id="{F3874B8E-E1C6-4B8D-A34C-90B5557E29DB}"/>
              </a:ext>
            </a:extLst>
          </p:cNvPr>
          <p:cNvSpPr/>
          <p:nvPr/>
        </p:nvSpPr>
        <p:spPr bwMode="auto">
          <a:xfrm>
            <a:off x="7855780" y="5034254"/>
            <a:ext cx="130030" cy="1300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4" name="Oval 63">
            <a:extLst>
              <a:ext uri="{FF2B5EF4-FFF2-40B4-BE49-F238E27FC236}">
                <a16:creationId xmlns:a16="http://schemas.microsoft.com/office/drawing/2014/main" id="{4E601A80-BF8F-4325-8B22-E26D1847A47F}"/>
              </a:ext>
            </a:extLst>
          </p:cNvPr>
          <p:cNvSpPr/>
          <p:nvPr/>
        </p:nvSpPr>
        <p:spPr bwMode="auto">
          <a:xfrm>
            <a:off x="4974179" y="4021137"/>
            <a:ext cx="2097387" cy="2019819"/>
          </a:xfrm>
          <a:prstGeom prst="ellipse">
            <a:avLst/>
          </a:prstGeom>
          <a:solidFill>
            <a:schemeClr val="bg1">
              <a:alpha val="3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5" name="Oval 64">
            <a:extLst>
              <a:ext uri="{FF2B5EF4-FFF2-40B4-BE49-F238E27FC236}">
                <a16:creationId xmlns:a16="http://schemas.microsoft.com/office/drawing/2014/main" id="{8B674EDB-92B2-4D7A-8F6D-E7C5F1CA1F80}"/>
              </a:ext>
            </a:extLst>
          </p:cNvPr>
          <p:cNvSpPr/>
          <p:nvPr/>
        </p:nvSpPr>
        <p:spPr bwMode="auto">
          <a:xfrm>
            <a:off x="6390076" y="5083312"/>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6" name="Isosceles Triangle 65">
            <a:extLst>
              <a:ext uri="{FF2B5EF4-FFF2-40B4-BE49-F238E27FC236}">
                <a16:creationId xmlns:a16="http://schemas.microsoft.com/office/drawing/2014/main" id="{472BA776-A88B-4D0C-B379-C503F87A239A}"/>
              </a:ext>
            </a:extLst>
          </p:cNvPr>
          <p:cNvSpPr/>
          <p:nvPr/>
        </p:nvSpPr>
        <p:spPr bwMode="auto">
          <a:xfrm>
            <a:off x="5537869" y="5275419"/>
            <a:ext cx="130030" cy="130030"/>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7" name="Oval 66">
            <a:extLst>
              <a:ext uri="{FF2B5EF4-FFF2-40B4-BE49-F238E27FC236}">
                <a16:creationId xmlns:a16="http://schemas.microsoft.com/office/drawing/2014/main" id="{4829BF9C-19F1-4B65-AAF0-A122B4307DA2}"/>
              </a:ext>
            </a:extLst>
          </p:cNvPr>
          <p:cNvSpPr/>
          <p:nvPr/>
        </p:nvSpPr>
        <p:spPr bwMode="auto">
          <a:xfrm>
            <a:off x="5771326" y="4717620"/>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8" name="TextBox 20">
            <a:extLst>
              <a:ext uri="{FF2B5EF4-FFF2-40B4-BE49-F238E27FC236}">
                <a16:creationId xmlns:a16="http://schemas.microsoft.com/office/drawing/2014/main" id="{0F5B2CF3-B6C4-45F1-8042-5B024AB2A567}"/>
              </a:ext>
            </a:extLst>
          </p:cNvPr>
          <p:cNvSpPr txBox="1"/>
          <p:nvPr/>
        </p:nvSpPr>
        <p:spPr>
          <a:xfrm>
            <a:off x="5427881" y="5077472"/>
            <a:ext cx="439657"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AP1</a:t>
            </a:r>
          </a:p>
        </p:txBody>
      </p:sp>
      <p:sp>
        <p:nvSpPr>
          <p:cNvPr id="71" name="TextBox 23">
            <a:extLst>
              <a:ext uri="{FF2B5EF4-FFF2-40B4-BE49-F238E27FC236}">
                <a16:creationId xmlns:a16="http://schemas.microsoft.com/office/drawing/2014/main" id="{9B226FAB-0D75-4BF7-AF35-342F3B8D4D37}"/>
              </a:ext>
            </a:extLst>
          </p:cNvPr>
          <p:cNvSpPr txBox="1"/>
          <p:nvPr/>
        </p:nvSpPr>
        <p:spPr>
          <a:xfrm>
            <a:off x="7056894" y="4813202"/>
            <a:ext cx="435848"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AP2</a:t>
            </a:r>
          </a:p>
        </p:txBody>
      </p:sp>
      <p:cxnSp>
        <p:nvCxnSpPr>
          <p:cNvPr id="73" name="Straight Arrow Connector 72">
            <a:extLst>
              <a:ext uri="{FF2B5EF4-FFF2-40B4-BE49-F238E27FC236}">
                <a16:creationId xmlns:a16="http://schemas.microsoft.com/office/drawing/2014/main" id="{BDD82C11-7A86-4A54-B52D-6923443FDC74}"/>
              </a:ext>
            </a:extLst>
          </p:cNvPr>
          <p:cNvCxnSpPr>
            <a:cxnSpLocks/>
          </p:cNvCxnSpPr>
          <p:nvPr/>
        </p:nvCxnSpPr>
        <p:spPr bwMode="auto">
          <a:xfrm flipH="1">
            <a:off x="7320357" y="5103970"/>
            <a:ext cx="437523" cy="476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4" name="TextBox 58">
            <a:extLst>
              <a:ext uri="{FF2B5EF4-FFF2-40B4-BE49-F238E27FC236}">
                <a16:creationId xmlns:a16="http://schemas.microsoft.com/office/drawing/2014/main" id="{A2F8B32D-50E7-4CFC-B16E-AA2DC7877857}"/>
              </a:ext>
            </a:extLst>
          </p:cNvPr>
          <p:cNvSpPr txBox="1"/>
          <p:nvPr/>
        </p:nvSpPr>
        <p:spPr>
          <a:xfrm>
            <a:off x="6825005" y="6121250"/>
            <a:ext cx="932876"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BSS2=OBSS</a:t>
            </a:r>
          </a:p>
        </p:txBody>
      </p:sp>
      <p:sp>
        <p:nvSpPr>
          <p:cNvPr id="76" name="TextBox 75">
            <a:extLst>
              <a:ext uri="{FF2B5EF4-FFF2-40B4-BE49-F238E27FC236}">
                <a16:creationId xmlns:a16="http://schemas.microsoft.com/office/drawing/2014/main" id="{6A475FE0-5969-493A-8A6C-316913196208}"/>
              </a:ext>
            </a:extLst>
          </p:cNvPr>
          <p:cNvSpPr txBox="1"/>
          <p:nvPr/>
        </p:nvSpPr>
        <p:spPr>
          <a:xfrm>
            <a:off x="5758216" y="6121250"/>
            <a:ext cx="620639"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BSS1</a:t>
            </a:r>
          </a:p>
        </p:txBody>
      </p:sp>
      <p:cxnSp>
        <p:nvCxnSpPr>
          <p:cNvPr id="77" name="Straight Arrow Connector 76">
            <a:extLst>
              <a:ext uri="{FF2B5EF4-FFF2-40B4-BE49-F238E27FC236}">
                <a16:creationId xmlns:a16="http://schemas.microsoft.com/office/drawing/2014/main" id="{14D42FB6-AAA6-4D67-BC57-F094FF012390}"/>
              </a:ext>
            </a:extLst>
          </p:cNvPr>
          <p:cNvCxnSpPr>
            <a:cxnSpLocks/>
          </p:cNvCxnSpPr>
          <p:nvPr/>
        </p:nvCxnSpPr>
        <p:spPr bwMode="auto">
          <a:xfrm flipH="1">
            <a:off x="5750069" y="5211247"/>
            <a:ext cx="531795" cy="92783"/>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78" name="Straight Arrow Connector 77">
            <a:extLst>
              <a:ext uri="{FF2B5EF4-FFF2-40B4-BE49-F238E27FC236}">
                <a16:creationId xmlns:a16="http://schemas.microsoft.com/office/drawing/2014/main" id="{1DA4D10C-E011-4028-9156-ABC656A53726}"/>
              </a:ext>
            </a:extLst>
          </p:cNvPr>
          <p:cNvCxnSpPr>
            <a:cxnSpLocks/>
            <a:endCxn id="68" idx="0"/>
          </p:cNvCxnSpPr>
          <p:nvPr/>
        </p:nvCxnSpPr>
        <p:spPr bwMode="auto">
          <a:xfrm flipH="1">
            <a:off x="5647710" y="4847650"/>
            <a:ext cx="123616" cy="229822"/>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45" name="TextBox 22">
            <a:extLst>
              <a:ext uri="{FF2B5EF4-FFF2-40B4-BE49-F238E27FC236}">
                <a16:creationId xmlns:a16="http://schemas.microsoft.com/office/drawing/2014/main" id="{0DC56855-4752-4F6E-B079-8B37435D6837}"/>
              </a:ext>
            </a:extLst>
          </p:cNvPr>
          <p:cNvSpPr txBox="1"/>
          <p:nvPr/>
        </p:nvSpPr>
        <p:spPr>
          <a:xfrm>
            <a:off x="918952" y="5142737"/>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STA1</a:t>
            </a:r>
          </a:p>
        </p:txBody>
      </p:sp>
      <p:sp>
        <p:nvSpPr>
          <p:cNvPr id="46" name="TextBox 22">
            <a:extLst>
              <a:ext uri="{FF2B5EF4-FFF2-40B4-BE49-F238E27FC236}">
                <a16:creationId xmlns:a16="http://schemas.microsoft.com/office/drawing/2014/main" id="{2F7B9589-D0D1-49E9-BF90-6780BCF8EC3B}"/>
              </a:ext>
            </a:extLst>
          </p:cNvPr>
          <p:cNvSpPr txBox="1"/>
          <p:nvPr/>
        </p:nvSpPr>
        <p:spPr>
          <a:xfrm>
            <a:off x="3307007" y="4724185"/>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STA3</a:t>
            </a:r>
          </a:p>
        </p:txBody>
      </p:sp>
      <p:sp>
        <p:nvSpPr>
          <p:cNvPr id="47" name="TextBox 22">
            <a:extLst>
              <a:ext uri="{FF2B5EF4-FFF2-40B4-BE49-F238E27FC236}">
                <a16:creationId xmlns:a16="http://schemas.microsoft.com/office/drawing/2014/main" id="{C9B35949-722A-4F91-B706-5DBB6DBA7618}"/>
              </a:ext>
            </a:extLst>
          </p:cNvPr>
          <p:cNvSpPr txBox="1"/>
          <p:nvPr/>
        </p:nvSpPr>
        <p:spPr>
          <a:xfrm>
            <a:off x="5353936" y="4363490"/>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STA2</a:t>
            </a:r>
          </a:p>
        </p:txBody>
      </p:sp>
      <p:sp>
        <p:nvSpPr>
          <p:cNvPr id="48" name="TextBox 22">
            <a:extLst>
              <a:ext uri="{FF2B5EF4-FFF2-40B4-BE49-F238E27FC236}">
                <a16:creationId xmlns:a16="http://schemas.microsoft.com/office/drawing/2014/main" id="{60EA1BC7-0E7C-4BBE-A8C3-C48761CFC7AF}"/>
              </a:ext>
            </a:extLst>
          </p:cNvPr>
          <p:cNvSpPr txBox="1"/>
          <p:nvPr/>
        </p:nvSpPr>
        <p:spPr>
          <a:xfrm>
            <a:off x="5986313" y="4822782"/>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STA1</a:t>
            </a:r>
          </a:p>
        </p:txBody>
      </p:sp>
      <p:sp>
        <p:nvSpPr>
          <p:cNvPr id="49" name="TextBox 22">
            <a:extLst>
              <a:ext uri="{FF2B5EF4-FFF2-40B4-BE49-F238E27FC236}">
                <a16:creationId xmlns:a16="http://schemas.microsoft.com/office/drawing/2014/main" id="{491ECAED-6403-43D2-81DD-038C675098A5}"/>
              </a:ext>
            </a:extLst>
          </p:cNvPr>
          <p:cNvSpPr txBox="1"/>
          <p:nvPr/>
        </p:nvSpPr>
        <p:spPr>
          <a:xfrm>
            <a:off x="7458921" y="4725371"/>
            <a:ext cx="1067585"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887B1-9C3A-4FCD-962A-3CAD63091CDB}"/>
              </a:ext>
            </a:extLst>
          </p:cNvPr>
          <p:cNvSpPr>
            <a:spLocks noGrp="1"/>
          </p:cNvSpPr>
          <p:nvPr>
            <p:ph type="title"/>
          </p:nvPr>
        </p:nvSpPr>
        <p:spPr/>
        <p:txBody>
          <a:bodyPr/>
          <a:lstStyle/>
          <a:p>
            <a:r>
              <a:rPr lang="en-US" dirty="0"/>
              <a:t>Recap: Spatial Reuse</a:t>
            </a:r>
          </a:p>
        </p:txBody>
      </p:sp>
      <p:sp>
        <p:nvSpPr>
          <p:cNvPr id="3" name="Content Placeholder 2">
            <a:extLst>
              <a:ext uri="{FF2B5EF4-FFF2-40B4-BE49-F238E27FC236}">
                <a16:creationId xmlns:a16="http://schemas.microsoft.com/office/drawing/2014/main" id="{EF4969A1-50BE-4998-AB5C-3F18A3B59D06}"/>
              </a:ext>
            </a:extLst>
          </p:cNvPr>
          <p:cNvSpPr>
            <a:spLocks noGrp="1"/>
          </p:cNvSpPr>
          <p:nvPr>
            <p:ph idx="1"/>
          </p:nvPr>
        </p:nvSpPr>
        <p:spPr/>
        <p:txBody>
          <a:bodyPr/>
          <a:lstStyle/>
          <a:p>
            <a:r>
              <a:rPr lang="en-US" dirty="0"/>
              <a:t>Spatial reuse allows STAs to transmit frames under the OBSS traffic in the same channel with some conditions and transmission power constraints</a:t>
            </a:r>
          </a:p>
          <a:p>
            <a:pPr lvl="1"/>
            <a:r>
              <a:rPr lang="en-US" dirty="0"/>
              <a:t>OBSS Packet Detection (PD)-based spatial reuse</a:t>
            </a:r>
          </a:p>
          <a:p>
            <a:pPr lvl="2"/>
            <a:r>
              <a:rPr lang="en-US" dirty="0"/>
              <a:t>If the RSSI of the detected OBSS frame is lower than the specific threshold (</a:t>
            </a:r>
            <a:r>
              <a:rPr lang="en-US" dirty="0" err="1"/>
              <a:t>OBSS_PD</a:t>
            </a:r>
            <a:r>
              <a:rPr lang="en-US" baseline="-25000" dirty="0" err="1"/>
              <a:t>level</a:t>
            </a:r>
            <a:r>
              <a:rPr lang="en-US" dirty="0"/>
              <a:t>), STA can continue the backoff procedure</a:t>
            </a:r>
          </a:p>
          <a:p>
            <a:pPr lvl="1"/>
            <a:r>
              <a:rPr lang="en-US" dirty="0"/>
              <a:t>Parameterized Spatial Reuse (PSR)-based spatial reuse</a:t>
            </a:r>
          </a:p>
          <a:p>
            <a:pPr lvl="2"/>
            <a:r>
              <a:rPr lang="en-US" dirty="0"/>
              <a:t>STA can continue the backoff procedure during the OBSS TXOP if it satisfies the condition indicated by the PSRR PPDU (i.e. OBSS Trigger frame) or the TB PPDU that follows the PSRR PPDU</a:t>
            </a:r>
          </a:p>
          <a:p>
            <a:endParaRPr lang="en-US" dirty="0"/>
          </a:p>
        </p:txBody>
      </p:sp>
      <p:sp>
        <p:nvSpPr>
          <p:cNvPr id="4" name="Date Placeholder 3">
            <a:extLst>
              <a:ext uri="{FF2B5EF4-FFF2-40B4-BE49-F238E27FC236}">
                <a16:creationId xmlns:a16="http://schemas.microsoft.com/office/drawing/2014/main" id="{92B7C7A4-62AA-4F19-9D8F-26050600A384}"/>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1B8C26BA-8FD0-4DD7-B262-1578951AA5E9}"/>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965712EA-24F5-4641-94D1-89A4D248055A}"/>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6</a:t>
            </a:fld>
            <a:endParaRPr lang="en-US" altLang="en-US"/>
          </a:p>
        </p:txBody>
      </p:sp>
    </p:spTree>
    <p:extLst>
      <p:ext uri="{BB962C8B-B14F-4D97-AF65-F5344CB8AC3E}">
        <p14:creationId xmlns:p14="http://schemas.microsoft.com/office/powerpoint/2010/main" val="2642260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7ECAC-D96E-4C96-931E-A4B7D7EF664C}"/>
              </a:ext>
            </a:extLst>
          </p:cNvPr>
          <p:cNvSpPr>
            <a:spLocks noGrp="1"/>
          </p:cNvSpPr>
          <p:nvPr>
            <p:ph type="title"/>
          </p:nvPr>
        </p:nvSpPr>
        <p:spPr/>
        <p:txBody>
          <a:bodyPr/>
          <a:lstStyle/>
          <a:p>
            <a:r>
              <a:rPr lang="en-US" dirty="0"/>
              <a:t>Proposal: Spatial Reuse triggered NPCA</a:t>
            </a:r>
          </a:p>
        </p:txBody>
      </p:sp>
      <p:sp>
        <p:nvSpPr>
          <p:cNvPr id="3" name="Content Placeholder 2">
            <a:extLst>
              <a:ext uri="{FF2B5EF4-FFF2-40B4-BE49-F238E27FC236}">
                <a16:creationId xmlns:a16="http://schemas.microsoft.com/office/drawing/2014/main" id="{9DC6BDFA-BC46-41EC-BB05-34B5474C77D5}"/>
              </a:ext>
            </a:extLst>
          </p:cNvPr>
          <p:cNvSpPr>
            <a:spLocks noGrp="1"/>
          </p:cNvSpPr>
          <p:nvPr>
            <p:ph idx="1"/>
          </p:nvPr>
        </p:nvSpPr>
        <p:spPr/>
        <p:txBody>
          <a:bodyPr/>
          <a:lstStyle/>
          <a:p>
            <a:r>
              <a:rPr lang="en-US" sz="2000" dirty="0"/>
              <a:t>STA (including both non-AP STA and AP) of a BSS detects an OBSS TXOP on its primary channel. </a:t>
            </a:r>
          </a:p>
          <a:p>
            <a:pPr lvl="1"/>
            <a:r>
              <a:rPr lang="en-US" sz="1800" dirty="0"/>
              <a:t>The OBSS transmission meets the criteria for Spatial Reuse operations. </a:t>
            </a:r>
          </a:p>
          <a:p>
            <a:r>
              <a:rPr lang="en-US" sz="2000" dirty="0"/>
              <a:t>The STA transmits a NPCA switching frame (i.e. Channel Switch-ICF; CS-ICF) to other STAs of the BSS, on its primary channel (PCH) using the spatial reuse operation</a:t>
            </a:r>
          </a:p>
          <a:p>
            <a:pPr lvl="1"/>
            <a:r>
              <a:rPr lang="en-US" sz="1600" dirty="0"/>
              <a:t>The frame indicates OBSS interference to those other STAs that are too far to detect it</a:t>
            </a:r>
          </a:p>
          <a:p>
            <a:r>
              <a:rPr lang="en-US" sz="2000" dirty="0"/>
              <a:t>The CS-ICF triggers a switching of channel access to NPCA at these other STAs. </a:t>
            </a:r>
          </a:p>
          <a:p>
            <a:r>
              <a:rPr lang="en-US" sz="2000" dirty="0"/>
              <a:t>Next, the STAs perform NPCA operations on an NPCA Primary Channel (NPCA PCH), even if some of them have not directly detected the OBSS interference. </a:t>
            </a:r>
          </a:p>
        </p:txBody>
      </p:sp>
      <p:sp>
        <p:nvSpPr>
          <p:cNvPr id="4" name="Date Placeholder 3">
            <a:extLst>
              <a:ext uri="{FF2B5EF4-FFF2-40B4-BE49-F238E27FC236}">
                <a16:creationId xmlns:a16="http://schemas.microsoft.com/office/drawing/2014/main" id="{F609D3C3-8523-4779-A8E0-3B695384B458}"/>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FB7CCB1E-C7E2-43B9-8D2C-AC894FF1D824}"/>
              </a:ext>
            </a:extLst>
          </p:cNvPr>
          <p:cNvSpPr>
            <a:spLocks noGrp="1"/>
          </p:cNvSpPr>
          <p:nvPr>
            <p:ph type="ftr" sz="quarter" idx="11"/>
          </p:nvPr>
        </p:nvSpPr>
        <p:spPr/>
        <p:txBody>
          <a:bodyPr/>
          <a:lstStyle/>
          <a:p>
            <a:r>
              <a:rPr lang="en-US" altLang="en-US"/>
              <a:t>Yuki Fujimori, Canon</a:t>
            </a:r>
            <a:endParaRPr lang="en-US" altLang="en-US" dirty="0"/>
          </a:p>
        </p:txBody>
      </p:sp>
      <p:sp>
        <p:nvSpPr>
          <p:cNvPr id="6" name="Slide Number Placeholder 5">
            <a:extLst>
              <a:ext uri="{FF2B5EF4-FFF2-40B4-BE49-F238E27FC236}">
                <a16:creationId xmlns:a16="http://schemas.microsoft.com/office/drawing/2014/main" id="{15AD3C1D-0E23-48CE-A2F6-7746E96C8161}"/>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7</a:t>
            </a:fld>
            <a:endParaRPr lang="en-US" altLang="en-US"/>
          </a:p>
        </p:txBody>
      </p:sp>
    </p:spTree>
    <p:extLst>
      <p:ext uri="{BB962C8B-B14F-4D97-AF65-F5344CB8AC3E}">
        <p14:creationId xmlns:p14="http://schemas.microsoft.com/office/powerpoint/2010/main" val="3871617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D535-EEE8-4E98-BCEF-03FFDBED7385}"/>
              </a:ext>
            </a:extLst>
          </p:cNvPr>
          <p:cNvSpPr>
            <a:spLocks noGrp="1"/>
          </p:cNvSpPr>
          <p:nvPr>
            <p:ph type="title"/>
          </p:nvPr>
        </p:nvSpPr>
        <p:spPr/>
        <p:txBody>
          <a:bodyPr/>
          <a:lstStyle/>
          <a:p>
            <a:r>
              <a:rPr lang="en-US" dirty="0"/>
              <a:t>Spatial Reuse triggered NPCA (Case 1)</a:t>
            </a:r>
          </a:p>
        </p:txBody>
      </p:sp>
      <p:sp>
        <p:nvSpPr>
          <p:cNvPr id="3" name="Content Placeholder 2">
            <a:extLst>
              <a:ext uri="{FF2B5EF4-FFF2-40B4-BE49-F238E27FC236}">
                <a16:creationId xmlns:a16="http://schemas.microsoft.com/office/drawing/2014/main" id="{4010FDCF-1D3F-4F46-884E-483F70646B11}"/>
              </a:ext>
            </a:extLst>
          </p:cNvPr>
          <p:cNvSpPr>
            <a:spLocks noGrp="1"/>
          </p:cNvSpPr>
          <p:nvPr>
            <p:ph idx="1"/>
          </p:nvPr>
        </p:nvSpPr>
        <p:spPr>
          <a:xfrm>
            <a:off x="685799" y="1981200"/>
            <a:ext cx="7972969" cy="4114800"/>
          </a:xfrm>
        </p:spPr>
        <p:txBody>
          <a:bodyPr/>
          <a:lstStyle/>
          <a:p>
            <a:r>
              <a:rPr lang="en-US" dirty="0"/>
              <a:t>When AP1 detects an OBSS TXOP which allows SR operation, AP1 sends an CS-ICF to trigger NPCA</a:t>
            </a:r>
          </a:p>
        </p:txBody>
      </p:sp>
      <p:sp>
        <p:nvSpPr>
          <p:cNvPr id="4" name="Date Placeholder 3">
            <a:extLst>
              <a:ext uri="{FF2B5EF4-FFF2-40B4-BE49-F238E27FC236}">
                <a16:creationId xmlns:a16="http://schemas.microsoft.com/office/drawing/2014/main" id="{AA61EE2C-978F-4F74-9100-820DB951AECE}"/>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0771479A-9561-40C0-80E0-1B6E6D9D06BE}"/>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C4314791-FBC8-4DAF-9673-6D63D17F5426}"/>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8</a:t>
            </a:fld>
            <a:endParaRPr lang="en-US" altLang="en-US"/>
          </a:p>
        </p:txBody>
      </p:sp>
      <p:cxnSp>
        <p:nvCxnSpPr>
          <p:cNvPr id="7" name="Straight Connector 6">
            <a:extLst>
              <a:ext uri="{FF2B5EF4-FFF2-40B4-BE49-F238E27FC236}">
                <a16:creationId xmlns:a16="http://schemas.microsoft.com/office/drawing/2014/main" id="{931DF698-030F-4916-9C70-0F5C0B9DA18C}"/>
              </a:ext>
            </a:extLst>
          </p:cNvPr>
          <p:cNvCxnSpPr/>
          <p:nvPr/>
        </p:nvCxnSpPr>
        <p:spPr>
          <a:xfrm>
            <a:off x="2434781" y="4754226"/>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0A770770-4CFF-444A-AF00-1F21F0FE1CD3}"/>
              </a:ext>
            </a:extLst>
          </p:cNvPr>
          <p:cNvCxnSpPr/>
          <p:nvPr/>
        </p:nvCxnSpPr>
        <p:spPr>
          <a:xfrm>
            <a:off x="2434781" y="4565885"/>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B9DA1012-C7CA-419E-894A-900E5AB804D1}"/>
              </a:ext>
            </a:extLst>
          </p:cNvPr>
          <p:cNvSpPr/>
          <p:nvPr/>
        </p:nvSpPr>
        <p:spPr>
          <a:xfrm>
            <a:off x="2497552" y="4383002"/>
            <a:ext cx="486908" cy="726325"/>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A0122BC8-6AD2-4C32-844F-53FB7E96CFBB}"/>
              </a:ext>
            </a:extLst>
          </p:cNvPr>
          <p:cNvCxnSpPr>
            <a:cxnSpLocks/>
          </p:cNvCxnSpPr>
          <p:nvPr/>
        </p:nvCxnSpPr>
        <p:spPr>
          <a:xfrm flipV="1">
            <a:off x="2041867" y="4037134"/>
            <a:ext cx="2941970" cy="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21F49681-61D3-485C-91F6-7C7F33A57474}"/>
              </a:ext>
            </a:extLst>
          </p:cNvPr>
          <p:cNvCxnSpPr>
            <a:cxnSpLocks/>
          </p:cNvCxnSpPr>
          <p:nvPr/>
        </p:nvCxnSpPr>
        <p:spPr>
          <a:xfrm>
            <a:off x="2057400" y="5122087"/>
            <a:ext cx="292643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6300D676-0F63-4D3F-844F-BD88D6186A47}"/>
              </a:ext>
            </a:extLst>
          </p:cNvPr>
          <p:cNvCxnSpPr>
            <a:cxnSpLocks/>
          </p:cNvCxnSpPr>
          <p:nvPr/>
        </p:nvCxnSpPr>
        <p:spPr>
          <a:xfrm>
            <a:off x="2057400" y="6177427"/>
            <a:ext cx="302819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 name="Rectangle 12">
            <a:extLst>
              <a:ext uri="{FF2B5EF4-FFF2-40B4-BE49-F238E27FC236}">
                <a16:creationId xmlns:a16="http://schemas.microsoft.com/office/drawing/2014/main" id="{25C41EF2-5E49-4672-BBD7-D20D6ABC2E3C}"/>
              </a:ext>
            </a:extLst>
          </p:cNvPr>
          <p:cNvSpPr/>
          <p:nvPr/>
        </p:nvSpPr>
        <p:spPr>
          <a:xfrm>
            <a:off x="926418" y="3910931"/>
            <a:ext cx="1115449"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OBSS</a:t>
            </a:r>
          </a:p>
        </p:txBody>
      </p:sp>
      <p:sp>
        <p:nvSpPr>
          <p:cNvPr id="14" name="Rectangle 13">
            <a:extLst>
              <a:ext uri="{FF2B5EF4-FFF2-40B4-BE49-F238E27FC236}">
                <a16:creationId xmlns:a16="http://schemas.microsoft.com/office/drawing/2014/main" id="{1EFF36E3-4BB2-4C14-BAB2-35BBB06522D4}"/>
              </a:ext>
            </a:extLst>
          </p:cNvPr>
          <p:cNvSpPr/>
          <p:nvPr/>
        </p:nvSpPr>
        <p:spPr>
          <a:xfrm>
            <a:off x="926418" y="4970593"/>
            <a:ext cx="1115449"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a:solidFill>
                  <a:schemeClr val="tx1"/>
                </a:solidFill>
              </a:rPr>
              <a:t>AP1</a:t>
            </a:r>
          </a:p>
        </p:txBody>
      </p:sp>
      <p:sp>
        <p:nvSpPr>
          <p:cNvPr id="15" name="Rectangle 14">
            <a:extLst>
              <a:ext uri="{FF2B5EF4-FFF2-40B4-BE49-F238E27FC236}">
                <a16:creationId xmlns:a16="http://schemas.microsoft.com/office/drawing/2014/main" id="{09B38885-4F43-4A39-BEEA-07F470F860C0}"/>
              </a:ext>
            </a:extLst>
          </p:cNvPr>
          <p:cNvSpPr/>
          <p:nvPr/>
        </p:nvSpPr>
        <p:spPr>
          <a:xfrm>
            <a:off x="926418" y="6030254"/>
            <a:ext cx="1115449"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a:solidFill>
                  <a:schemeClr val="tx1"/>
                </a:solidFill>
              </a:rPr>
              <a:t>non-AP STA1/</a:t>
            </a:r>
          </a:p>
          <a:p>
            <a:pPr algn="ctr"/>
            <a:r>
              <a:rPr lang="en-US" sz="1000" b="1" dirty="0">
                <a:solidFill>
                  <a:schemeClr val="tx1"/>
                </a:solidFill>
              </a:rPr>
              <a:t>non-AP STA2</a:t>
            </a:r>
          </a:p>
        </p:txBody>
      </p:sp>
      <p:cxnSp>
        <p:nvCxnSpPr>
          <p:cNvPr id="16" name="Straight Arrow Connector 15">
            <a:extLst>
              <a:ext uri="{FF2B5EF4-FFF2-40B4-BE49-F238E27FC236}">
                <a16:creationId xmlns:a16="http://schemas.microsoft.com/office/drawing/2014/main" id="{4E1580E5-5A82-406A-B0B8-76B2DAB6F668}"/>
              </a:ext>
            </a:extLst>
          </p:cNvPr>
          <p:cNvCxnSpPr>
            <a:cxnSpLocks/>
            <a:stCxn id="17" idx="1"/>
          </p:cNvCxnSpPr>
          <p:nvPr/>
        </p:nvCxnSpPr>
        <p:spPr>
          <a:xfrm>
            <a:off x="2404616" y="3948829"/>
            <a:ext cx="5572" cy="1168852"/>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F8086848-1446-41BC-A91B-AAEBDD82FBD1}"/>
              </a:ext>
            </a:extLst>
          </p:cNvPr>
          <p:cNvSpPr/>
          <p:nvPr/>
        </p:nvSpPr>
        <p:spPr>
          <a:xfrm>
            <a:off x="2404616" y="3860523"/>
            <a:ext cx="2345292" cy="1766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OBSS TXOP</a:t>
            </a:r>
          </a:p>
        </p:txBody>
      </p:sp>
      <p:sp>
        <p:nvSpPr>
          <p:cNvPr id="18" name="Rectangle 17">
            <a:extLst>
              <a:ext uri="{FF2B5EF4-FFF2-40B4-BE49-F238E27FC236}">
                <a16:creationId xmlns:a16="http://schemas.microsoft.com/office/drawing/2014/main" id="{9B6647DB-3C8C-47B7-B2EB-3E5560BB7AB2}"/>
              </a:ext>
            </a:extLst>
          </p:cNvPr>
          <p:cNvSpPr/>
          <p:nvPr/>
        </p:nvSpPr>
        <p:spPr>
          <a:xfrm>
            <a:off x="3110129" y="4569153"/>
            <a:ext cx="1526078" cy="182175"/>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NPCA</a:t>
            </a:r>
          </a:p>
        </p:txBody>
      </p:sp>
      <p:sp>
        <p:nvSpPr>
          <p:cNvPr id="19" name="Rectangle 18">
            <a:extLst>
              <a:ext uri="{FF2B5EF4-FFF2-40B4-BE49-F238E27FC236}">
                <a16:creationId xmlns:a16="http://schemas.microsoft.com/office/drawing/2014/main" id="{1DEE048E-A2C1-421E-963B-7FAD42C4C1EF}"/>
              </a:ext>
            </a:extLst>
          </p:cNvPr>
          <p:cNvSpPr/>
          <p:nvPr/>
        </p:nvSpPr>
        <p:spPr>
          <a:xfrm>
            <a:off x="3110129" y="5619976"/>
            <a:ext cx="1526078" cy="185443"/>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NPCA</a:t>
            </a:r>
          </a:p>
        </p:txBody>
      </p:sp>
      <p:sp>
        <p:nvSpPr>
          <p:cNvPr id="20" name="Rectangle 19">
            <a:extLst>
              <a:ext uri="{FF2B5EF4-FFF2-40B4-BE49-F238E27FC236}">
                <a16:creationId xmlns:a16="http://schemas.microsoft.com/office/drawing/2014/main" id="{601AEF40-8C16-4BB1-B893-6F1D3FAEFB78}"/>
              </a:ext>
            </a:extLst>
          </p:cNvPr>
          <p:cNvSpPr/>
          <p:nvPr/>
        </p:nvSpPr>
        <p:spPr>
          <a:xfrm>
            <a:off x="2991674" y="4938580"/>
            <a:ext cx="105757" cy="176608"/>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sp>
        <p:nvSpPr>
          <p:cNvPr id="21" name="Rectangle 20">
            <a:extLst>
              <a:ext uri="{FF2B5EF4-FFF2-40B4-BE49-F238E27FC236}">
                <a16:creationId xmlns:a16="http://schemas.microsoft.com/office/drawing/2014/main" id="{CAC346E6-9865-4911-A002-6D2A78FA3070}"/>
              </a:ext>
            </a:extLst>
          </p:cNvPr>
          <p:cNvSpPr/>
          <p:nvPr/>
        </p:nvSpPr>
        <p:spPr>
          <a:xfrm>
            <a:off x="2999980" y="5992463"/>
            <a:ext cx="105757" cy="176608"/>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cxnSp>
        <p:nvCxnSpPr>
          <p:cNvPr id="22" name="Straight Connector 21">
            <a:extLst>
              <a:ext uri="{FF2B5EF4-FFF2-40B4-BE49-F238E27FC236}">
                <a16:creationId xmlns:a16="http://schemas.microsoft.com/office/drawing/2014/main" id="{634714F7-AC14-44C3-8A75-92DECD4FB19B}"/>
              </a:ext>
            </a:extLst>
          </p:cNvPr>
          <p:cNvCxnSpPr/>
          <p:nvPr/>
        </p:nvCxnSpPr>
        <p:spPr>
          <a:xfrm>
            <a:off x="2395090" y="3673434"/>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18DD7179-507E-4D15-A289-64B860868EB1}"/>
              </a:ext>
            </a:extLst>
          </p:cNvPr>
          <p:cNvCxnSpPr/>
          <p:nvPr/>
        </p:nvCxnSpPr>
        <p:spPr>
          <a:xfrm>
            <a:off x="2395090" y="3485093"/>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739E8172-6781-4EAC-B589-BBF9AB5691FF}"/>
              </a:ext>
            </a:extLst>
          </p:cNvPr>
          <p:cNvCxnSpPr/>
          <p:nvPr/>
        </p:nvCxnSpPr>
        <p:spPr>
          <a:xfrm>
            <a:off x="2395090" y="3293853"/>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49E16CFA-4331-4C5A-B084-20835A73893C}"/>
              </a:ext>
            </a:extLst>
          </p:cNvPr>
          <p:cNvCxnSpPr/>
          <p:nvPr/>
        </p:nvCxnSpPr>
        <p:spPr>
          <a:xfrm>
            <a:off x="2434781" y="4374645"/>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EB85E474-F298-4FFC-AFE1-AE367879E48A}"/>
              </a:ext>
            </a:extLst>
          </p:cNvPr>
          <p:cNvCxnSpPr/>
          <p:nvPr/>
        </p:nvCxnSpPr>
        <p:spPr>
          <a:xfrm>
            <a:off x="2422811" y="5996659"/>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CDF68FED-215D-487B-8E68-0EC3B7E21ABC}"/>
              </a:ext>
            </a:extLst>
          </p:cNvPr>
          <p:cNvCxnSpPr/>
          <p:nvPr/>
        </p:nvCxnSpPr>
        <p:spPr>
          <a:xfrm>
            <a:off x="2422811" y="580831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F7B26B16-F83E-45B2-BE6E-64CC05D7B8EF}"/>
              </a:ext>
            </a:extLst>
          </p:cNvPr>
          <p:cNvCxnSpPr/>
          <p:nvPr/>
        </p:nvCxnSpPr>
        <p:spPr>
          <a:xfrm>
            <a:off x="2422811" y="561707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45C6C32E-726C-41E3-A5F5-8D870C99574A}"/>
              </a:ext>
            </a:extLst>
          </p:cNvPr>
          <p:cNvSpPr txBox="1"/>
          <p:nvPr/>
        </p:nvSpPr>
        <p:spPr>
          <a:xfrm>
            <a:off x="1985963" y="3820564"/>
            <a:ext cx="482824" cy="276999"/>
          </a:xfrm>
          <a:prstGeom prst="rect">
            <a:avLst/>
          </a:prstGeom>
          <a:noFill/>
        </p:spPr>
        <p:txBody>
          <a:bodyPr wrap="none" rtlCol="0">
            <a:spAutoFit/>
          </a:bodyPr>
          <a:lstStyle/>
          <a:p>
            <a:r>
              <a:rPr lang="en-US" sz="1200" dirty="0"/>
              <a:t>PCH</a:t>
            </a:r>
          </a:p>
        </p:txBody>
      </p:sp>
      <p:sp>
        <p:nvSpPr>
          <p:cNvPr id="30" name="TextBox 29">
            <a:extLst>
              <a:ext uri="{FF2B5EF4-FFF2-40B4-BE49-F238E27FC236}">
                <a16:creationId xmlns:a16="http://schemas.microsoft.com/office/drawing/2014/main" id="{DA0E5188-3C10-4DD0-97DC-96533C46707F}"/>
              </a:ext>
            </a:extLst>
          </p:cNvPr>
          <p:cNvSpPr txBox="1"/>
          <p:nvPr/>
        </p:nvSpPr>
        <p:spPr>
          <a:xfrm>
            <a:off x="1985963" y="4905089"/>
            <a:ext cx="482824" cy="276999"/>
          </a:xfrm>
          <a:prstGeom prst="rect">
            <a:avLst/>
          </a:prstGeom>
          <a:noFill/>
        </p:spPr>
        <p:txBody>
          <a:bodyPr wrap="none" rtlCol="0">
            <a:spAutoFit/>
          </a:bodyPr>
          <a:lstStyle/>
          <a:p>
            <a:r>
              <a:rPr lang="en-US" sz="1200" dirty="0"/>
              <a:t>PCH</a:t>
            </a:r>
          </a:p>
        </p:txBody>
      </p:sp>
      <p:sp>
        <p:nvSpPr>
          <p:cNvPr id="31" name="TextBox 30">
            <a:extLst>
              <a:ext uri="{FF2B5EF4-FFF2-40B4-BE49-F238E27FC236}">
                <a16:creationId xmlns:a16="http://schemas.microsoft.com/office/drawing/2014/main" id="{5B5C7564-BBEF-4A34-99ED-F379FC49C732}"/>
              </a:ext>
            </a:extLst>
          </p:cNvPr>
          <p:cNvSpPr txBox="1"/>
          <p:nvPr/>
        </p:nvSpPr>
        <p:spPr>
          <a:xfrm>
            <a:off x="2002848" y="5956567"/>
            <a:ext cx="482824" cy="276999"/>
          </a:xfrm>
          <a:prstGeom prst="rect">
            <a:avLst/>
          </a:prstGeom>
          <a:noFill/>
        </p:spPr>
        <p:txBody>
          <a:bodyPr wrap="none" rtlCol="0">
            <a:spAutoFit/>
          </a:bodyPr>
          <a:lstStyle/>
          <a:p>
            <a:r>
              <a:rPr lang="en-US" sz="1200" dirty="0"/>
              <a:t>PCH</a:t>
            </a:r>
          </a:p>
        </p:txBody>
      </p:sp>
      <p:cxnSp>
        <p:nvCxnSpPr>
          <p:cNvPr id="32" name="Straight Connector 31">
            <a:extLst>
              <a:ext uri="{FF2B5EF4-FFF2-40B4-BE49-F238E27FC236}">
                <a16:creationId xmlns:a16="http://schemas.microsoft.com/office/drawing/2014/main" id="{05A27E83-3DC6-44EB-B1E6-C2D5F84AE0E7}"/>
              </a:ext>
            </a:extLst>
          </p:cNvPr>
          <p:cNvCxnSpPr/>
          <p:nvPr/>
        </p:nvCxnSpPr>
        <p:spPr>
          <a:xfrm>
            <a:off x="2404616" y="4938622"/>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3" name="Rectangle 32">
            <a:extLst>
              <a:ext uri="{FF2B5EF4-FFF2-40B4-BE49-F238E27FC236}">
                <a16:creationId xmlns:a16="http://schemas.microsoft.com/office/drawing/2014/main" id="{EEB54D33-ED0B-45B0-BEB1-AAD5FA1DFB54}"/>
              </a:ext>
            </a:extLst>
          </p:cNvPr>
          <p:cNvSpPr/>
          <p:nvPr/>
        </p:nvSpPr>
        <p:spPr>
          <a:xfrm>
            <a:off x="4636208" y="4567347"/>
            <a:ext cx="85979" cy="180034"/>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sp>
        <p:nvSpPr>
          <p:cNvPr id="34" name="Rectangle 33">
            <a:extLst>
              <a:ext uri="{FF2B5EF4-FFF2-40B4-BE49-F238E27FC236}">
                <a16:creationId xmlns:a16="http://schemas.microsoft.com/office/drawing/2014/main" id="{A956A505-019C-495C-9E4C-41B279EC2D0A}"/>
              </a:ext>
            </a:extLst>
          </p:cNvPr>
          <p:cNvSpPr/>
          <p:nvPr/>
        </p:nvSpPr>
        <p:spPr>
          <a:xfrm>
            <a:off x="4644512" y="5619977"/>
            <a:ext cx="133117" cy="185443"/>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cxnSp>
        <p:nvCxnSpPr>
          <p:cNvPr id="35" name="Straight Arrow Connector 34">
            <a:extLst>
              <a:ext uri="{FF2B5EF4-FFF2-40B4-BE49-F238E27FC236}">
                <a16:creationId xmlns:a16="http://schemas.microsoft.com/office/drawing/2014/main" id="{544B3312-C88A-473F-9D22-08DF328B3802}"/>
              </a:ext>
            </a:extLst>
          </p:cNvPr>
          <p:cNvCxnSpPr>
            <a:cxnSpLocks/>
            <a:stCxn id="19" idx="0"/>
            <a:endCxn id="18" idx="2"/>
          </p:cNvCxnSpPr>
          <p:nvPr/>
        </p:nvCxnSpPr>
        <p:spPr>
          <a:xfrm flipV="1">
            <a:off x="3873168" y="4751326"/>
            <a:ext cx="0" cy="868650"/>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67334D5B-FF57-47B8-A2D9-433A3F582037}"/>
              </a:ext>
            </a:extLst>
          </p:cNvPr>
          <p:cNvSpPr txBox="1"/>
          <p:nvPr/>
        </p:nvSpPr>
        <p:spPr>
          <a:xfrm>
            <a:off x="1551694" y="4554038"/>
            <a:ext cx="873957" cy="261610"/>
          </a:xfrm>
          <a:prstGeom prst="rect">
            <a:avLst/>
          </a:prstGeom>
          <a:noFill/>
        </p:spPr>
        <p:txBody>
          <a:bodyPr wrap="none" rtlCol="0">
            <a:spAutoFit/>
          </a:bodyPr>
          <a:lstStyle/>
          <a:p>
            <a:r>
              <a:rPr lang="en-US" sz="1100" dirty="0"/>
              <a:t>NPCA PCH</a:t>
            </a:r>
          </a:p>
        </p:txBody>
      </p:sp>
      <p:sp>
        <p:nvSpPr>
          <p:cNvPr id="57" name="Rectangle 56">
            <a:extLst>
              <a:ext uri="{FF2B5EF4-FFF2-40B4-BE49-F238E27FC236}">
                <a16:creationId xmlns:a16="http://schemas.microsoft.com/office/drawing/2014/main" id="{E88C5D81-B195-4926-BE9F-A43C7D8E76D4}"/>
              </a:ext>
            </a:extLst>
          </p:cNvPr>
          <p:cNvSpPr/>
          <p:nvPr/>
        </p:nvSpPr>
        <p:spPr>
          <a:xfrm>
            <a:off x="2498377" y="4387407"/>
            <a:ext cx="487617" cy="731438"/>
          </a:xfrm>
          <a:prstGeom prst="rect">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b="1" dirty="0">
                <a:solidFill>
                  <a:schemeClr val="tx1"/>
                </a:solidFill>
              </a:rPr>
              <a:t>CS- ICF</a:t>
            </a:r>
          </a:p>
        </p:txBody>
      </p:sp>
      <p:cxnSp>
        <p:nvCxnSpPr>
          <p:cNvPr id="58" name="Straight Arrow Connector 57">
            <a:extLst>
              <a:ext uri="{FF2B5EF4-FFF2-40B4-BE49-F238E27FC236}">
                <a16:creationId xmlns:a16="http://schemas.microsoft.com/office/drawing/2014/main" id="{EFB808B4-EECA-4732-A959-3E19E820F451}"/>
              </a:ext>
            </a:extLst>
          </p:cNvPr>
          <p:cNvCxnSpPr>
            <a:cxnSpLocks/>
            <a:stCxn id="57" idx="2"/>
          </p:cNvCxnSpPr>
          <p:nvPr/>
        </p:nvCxnSpPr>
        <p:spPr>
          <a:xfrm flipH="1">
            <a:off x="2735962" y="5118845"/>
            <a:ext cx="6224" cy="1056841"/>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1B4E7FAE-2B45-4E26-9E46-7ABB1B6A5DB8}"/>
              </a:ext>
            </a:extLst>
          </p:cNvPr>
          <p:cNvCxnSpPr/>
          <p:nvPr/>
        </p:nvCxnSpPr>
        <p:spPr>
          <a:xfrm>
            <a:off x="2414868" y="542924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4" name="TextBox 73">
            <a:extLst>
              <a:ext uri="{FF2B5EF4-FFF2-40B4-BE49-F238E27FC236}">
                <a16:creationId xmlns:a16="http://schemas.microsoft.com/office/drawing/2014/main" id="{1FD4258C-378D-4752-8C37-006FE47DA0F9}"/>
              </a:ext>
            </a:extLst>
          </p:cNvPr>
          <p:cNvSpPr txBox="1"/>
          <p:nvPr/>
        </p:nvSpPr>
        <p:spPr>
          <a:xfrm>
            <a:off x="1564268" y="5588685"/>
            <a:ext cx="873957" cy="261610"/>
          </a:xfrm>
          <a:prstGeom prst="rect">
            <a:avLst/>
          </a:prstGeom>
          <a:noFill/>
        </p:spPr>
        <p:txBody>
          <a:bodyPr wrap="none" rtlCol="0">
            <a:spAutoFit/>
          </a:bodyPr>
          <a:lstStyle/>
          <a:p>
            <a:r>
              <a:rPr lang="en-US" sz="1100" dirty="0"/>
              <a:t>NPCA PCH</a:t>
            </a:r>
          </a:p>
        </p:txBody>
      </p:sp>
      <p:sp>
        <p:nvSpPr>
          <p:cNvPr id="127" name="Oval 126">
            <a:extLst>
              <a:ext uri="{FF2B5EF4-FFF2-40B4-BE49-F238E27FC236}">
                <a16:creationId xmlns:a16="http://schemas.microsoft.com/office/drawing/2014/main" id="{C00D5598-2778-45A2-B4B9-D92A36608C67}"/>
              </a:ext>
            </a:extLst>
          </p:cNvPr>
          <p:cNvSpPr/>
          <p:nvPr/>
        </p:nvSpPr>
        <p:spPr bwMode="auto">
          <a:xfrm>
            <a:off x="6589559" y="3620044"/>
            <a:ext cx="2050409" cy="2019819"/>
          </a:xfrm>
          <a:prstGeom prst="ellipse">
            <a:avLst/>
          </a:prstGeom>
          <a:solidFill>
            <a:schemeClr val="bg1">
              <a:alpha val="3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28" name="Isosceles Triangle 127">
            <a:extLst>
              <a:ext uri="{FF2B5EF4-FFF2-40B4-BE49-F238E27FC236}">
                <a16:creationId xmlns:a16="http://schemas.microsoft.com/office/drawing/2014/main" id="{F405B4C4-20CE-464A-8339-F573488FF250}"/>
              </a:ext>
            </a:extLst>
          </p:cNvPr>
          <p:cNvSpPr/>
          <p:nvPr/>
        </p:nvSpPr>
        <p:spPr bwMode="auto">
          <a:xfrm>
            <a:off x="7567041" y="4568239"/>
            <a:ext cx="130030" cy="13003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29" name="Oval 128">
            <a:extLst>
              <a:ext uri="{FF2B5EF4-FFF2-40B4-BE49-F238E27FC236}">
                <a16:creationId xmlns:a16="http://schemas.microsoft.com/office/drawing/2014/main" id="{CF8CDB48-AE4A-4E09-A934-2C8077A29FE3}"/>
              </a:ext>
            </a:extLst>
          </p:cNvPr>
          <p:cNvSpPr/>
          <p:nvPr/>
        </p:nvSpPr>
        <p:spPr bwMode="auto">
          <a:xfrm>
            <a:off x="8260429" y="4568239"/>
            <a:ext cx="130030" cy="1300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0" name="Oval 129">
            <a:extLst>
              <a:ext uri="{FF2B5EF4-FFF2-40B4-BE49-F238E27FC236}">
                <a16:creationId xmlns:a16="http://schemas.microsoft.com/office/drawing/2014/main" id="{DA09A500-E3E8-416F-AB51-6C8C5B95AACA}"/>
              </a:ext>
            </a:extLst>
          </p:cNvPr>
          <p:cNvSpPr/>
          <p:nvPr/>
        </p:nvSpPr>
        <p:spPr bwMode="auto">
          <a:xfrm>
            <a:off x="5420978" y="3576731"/>
            <a:ext cx="2097386" cy="2019819"/>
          </a:xfrm>
          <a:prstGeom prst="ellipse">
            <a:avLst/>
          </a:prstGeom>
          <a:solidFill>
            <a:schemeClr val="bg1">
              <a:alpha val="3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1" name="Oval 130">
            <a:extLst>
              <a:ext uri="{FF2B5EF4-FFF2-40B4-BE49-F238E27FC236}">
                <a16:creationId xmlns:a16="http://schemas.microsoft.com/office/drawing/2014/main" id="{534755D8-A0CE-4EEB-A121-9E0A271023C7}"/>
              </a:ext>
            </a:extLst>
          </p:cNvPr>
          <p:cNvSpPr/>
          <p:nvPr/>
        </p:nvSpPr>
        <p:spPr bwMode="auto">
          <a:xfrm>
            <a:off x="5982012" y="4965404"/>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2" name="Isosceles Triangle 131">
            <a:extLst>
              <a:ext uri="{FF2B5EF4-FFF2-40B4-BE49-F238E27FC236}">
                <a16:creationId xmlns:a16="http://schemas.microsoft.com/office/drawing/2014/main" id="{8ED87D22-B618-46EA-9FD9-8D14ECD7B62C}"/>
              </a:ext>
            </a:extLst>
          </p:cNvPr>
          <p:cNvSpPr/>
          <p:nvPr/>
        </p:nvSpPr>
        <p:spPr bwMode="auto">
          <a:xfrm>
            <a:off x="6927939" y="4827900"/>
            <a:ext cx="130030" cy="130030"/>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3" name="Oval 132">
            <a:extLst>
              <a:ext uri="{FF2B5EF4-FFF2-40B4-BE49-F238E27FC236}">
                <a16:creationId xmlns:a16="http://schemas.microsoft.com/office/drawing/2014/main" id="{061F38CF-C06A-4315-A139-FEAB3EBF9F24}"/>
              </a:ext>
            </a:extLst>
          </p:cNvPr>
          <p:cNvSpPr/>
          <p:nvPr/>
        </p:nvSpPr>
        <p:spPr bwMode="auto">
          <a:xfrm>
            <a:off x="6182766" y="4217853"/>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34" name="TextBox 20">
            <a:extLst>
              <a:ext uri="{FF2B5EF4-FFF2-40B4-BE49-F238E27FC236}">
                <a16:creationId xmlns:a16="http://schemas.microsoft.com/office/drawing/2014/main" id="{395112AF-6A48-4D25-86FB-19741E1D2D36}"/>
              </a:ext>
            </a:extLst>
          </p:cNvPr>
          <p:cNvSpPr txBox="1"/>
          <p:nvPr/>
        </p:nvSpPr>
        <p:spPr>
          <a:xfrm>
            <a:off x="6768833" y="4568240"/>
            <a:ext cx="439657"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AP1</a:t>
            </a:r>
          </a:p>
        </p:txBody>
      </p:sp>
      <p:sp>
        <p:nvSpPr>
          <p:cNvPr id="135" name="TextBox 21">
            <a:extLst>
              <a:ext uri="{FF2B5EF4-FFF2-40B4-BE49-F238E27FC236}">
                <a16:creationId xmlns:a16="http://schemas.microsoft.com/office/drawing/2014/main" id="{880CCDA5-2B1A-47A9-9AC5-EF0FFEF4EAF6}"/>
              </a:ext>
            </a:extLst>
          </p:cNvPr>
          <p:cNvSpPr txBox="1"/>
          <p:nvPr/>
        </p:nvSpPr>
        <p:spPr>
          <a:xfrm>
            <a:off x="5372301" y="4767458"/>
            <a:ext cx="1064149"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STA1</a:t>
            </a:r>
          </a:p>
        </p:txBody>
      </p:sp>
      <p:sp>
        <p:nvSpPr>
          <p:cNvPr id="137" name="TextBox 23">
            <a:extLst>
              <a:ext uri="{FF2B5EF4-FFF2-40B4-BE49-F238E27FC236}">
                <a16:creationId xmlns:a16="http://schemas.microsoft.com/office/drawing/2014/main" id="{CB576BF0-D276-4DDE-B6DC-583DC3269FB1}"/>
              </a:ext>
            </a:extLst>
          </p:cNvPr>
          <p:cNvSpPr txBox="1"/>
          <p:nvPr/>
        </p:nvSpPr>
        <p:spPr>
          <a:xfrm>
            <a:off x="7461544" y="4347187"/>
            <a:ext cx="435848"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AP2</a:t>
            </a:r>
          </a:p>
        </p:txBody>
      </p:sp>
      <p:cxnSp>
        <p:nvCxnSpPr>
          <p:cNvPr id="139" name="Straight Arrow Connector 138">
            <a:extLst>
              <a:ext uri="{FF2B5EF4-FFF2-40B4-BE49-F238E27FC236}">
                <a16:creationId xmlns:a16="http://schemas.microsoft.com/office/drawing/2014/main" id="{36B695E2-DAF5-4178-8B0A-100F06FAE604}"/>
              </a:ext>
            </a:extLst>
          </p:cNvPr>
          <p:cNvCxnSpPr>
            <a:cxnSpLocks/>
          </p:cNvCxnSpPr>
          <p:nvPr/>
        </p:nvCxnSpPr>
        <p:spPr bwMode="auto">
          <a:xfrm flipH="1">
            <a:off x="7725007" y="4637956"/>
            <a:ext cx="437523" cy="476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40" name="TextBox 58">
            <a:extLst>
              <a:ext uri="{FF2B5EF4-FFF2-40B4-BE49-F238E27FC236}">
                <a16:creationId xmlns:a16="http://schemas.microsoft.com/office/drawing/2014/main" id="{E5BD1589-BF66-44D6-9194-5399B37B4ED5}"/>
              </a:ext>
            </a:extLst>
          </p:cNvPr>
          <p:cNvSpPr txBox="1"/>
          <p:nvPr/>
        </p:nvSpPr>
        <p:spPr>
          <a:xfrm>
            <a:off x="7229654" y="5673731"/>
            <a:ext cx="932876"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BSS2=OBSS</a:t>
            </a:r>
          </a:p>
        </p:txBody>
      </p:sp>
      <p:sp>
        <p:nvSpPr>
          <p:cNvPr id="141" name="TextBox 75">
            <a:extLst>
              <a:ext uri="{FF2B5EF4-FFF2-40B4-BE49-F238E27FC236}">
                <a16:creationId xmlns:a16="http://schemas.microsoft.com/office/drawing/2014/main" id="{28D37588-2B0A-4395-92CE-EA5A177D5B52}"/>
              </a:ext>
            </a:extLst>
          </p:cNvPr>
          <p:cNvSpPr txBox="1"/>
          <p:nvPr/>
        </p:nvSpPr>
        <p:spPr>
          <a:xfrm>
            <a:off x="6162866" y="5673731"/>
            <a:ext cx="620639"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BSS1</a:t>
            </a:r>
          </a:p>
        </p:txBody>
      </p:sp>
      <p:cxnSp>
        <p:nvCxnSpPr>
          <p:cNvPr id="142" name="Straight Arrow Connector 141">
            <a:extLst>
              <a:ext uri="{FF2B5EF4-FFF2-40B4-BE49-F238E27FC236}">
                <a16:creationId xmlns:a16="http://schemas.microsoft.com/office/drawing/2014/main" id="{0E26A685-40EA-4294-AD1E-9B07B724D170}"/>
              </a:ext>
            </a:extLst>
          </p:cNvPr>
          <p:cNvCxnSpPr>
            <a:cxnSpLocks/>
            <a:stCxn id="134" idx="1"/>
          </p:cNvCxnSpPr>
          <p:nvPr/>
        </p:nvCxnSpPr>
        <p:spPr bwMode="auto">
          <a:xfrm flipH="1" flipV="1">
            <a:off x="6351815" y="4345770"/>
            <a:ext cx="417018" cy="34064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43" name="Straight Arrow Connector 142">
            <a:extLst>
              <a:ext uri="{FF2B5EF4-FFF2-40B4-BE49-F238E27FC236}">
                <a16:creationId xmlns:a16="http://schemas.microsoft.com/office/drawing/2014/main" id="{C26E4F95-5E83-4422-8F48-AFF2ACCDA382}"/>
              </a:ext>
            </a:extLst>
          </p:cNvPr>
          <p:cNvCxnSpPr>
            <a:cxnSpLocks/>
          </p:cNvCxnSpPr>
          <p:nvPr/>
        </p:nvCxnSpPr>
        <p:spPr bwMode="auto">
          <a:xfrm flipH="1">
            <a:off x="6265995" y="4868372"/>
            <a:ext cx="614295" cy="162048"/>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63" name="TextBox 21">
            <a:extLst>
              <a:ext uri="{FF2B5EF4-FFF2-40B4-BE49-F238E27FC236}">
                <a16:creationId xmlns:a16="http://schemas.microsoft.com/office/drawing/2014/main" id="{A3D97E6B-2471-488B-8C8B-A89A3F5573A2}"/>
              </a:ext>
            </a:extLst>
          </p:cNvPr>
          <p:cNvSpPr txBox="1"/>
          <p:nvPr/>
        </p:nvSpPr>
        <p:spPr>
          <a:xfrm>
            <a:off x="5525410" y="3946191"/>
            <a:ext cx="1064149"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STA2</a:t>
            </a:r>
          </a:p>
        </p:txBody>
      </p:sp>
      <p:sp>
        <p:nvSpPr>
          <p:cNvPr id="64" name="TextBox 21">
            <a:extLst>
              <a:ext uri="{FF2B5EF4-FFF2-40B4-BE49-F238E27FC236}">
                <a16:creationId xmlns:a16="http://schemas.microsoft.com/office/drawing/2014/main" id="{3D7D4392-BBBA-4F8A-A55B-99716A1574DB}"/>
              </a:ext>
            </a:extLst>
          </p:cNvPr>
          <p:cNvSpPr txBox="1"/>
          <p:nvPr/>
        </p:nvSpPr>
        <p:spPr>
          <a:xfrm>
            <a:off x="7881643" y="4251663"/>
            <a:ext cx="1064149"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non-AP STA3</a:t>
            </a:r>
          </a:p>
        </p:txBody>
      </p:sp>
    </p:spTree>
    <p:extLst>
      <p:ext uri="{BB962C8B-B14F-4D97-AF65-F5344CB8AC3E}">
        <p14:creationId xmlns:p14="http://schemas.microsoft.com/office/powerpoint/2010/main" val="512124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D535-EEE8-4E98-BCEF-03FFDBED7385}"/>
              </a:ext>
            </a:extLst>
          </p:cNvPr>
          <p:cNvSpPr>
            <a:spLocks noGrp="1"/>
          </p:cNvSpPr>
          <p:nvPr>
            <p:ph type="title"/>
          </p:nvPr>
        </p:nvSpPr>
        <p:spPr/>
        <p:txBody>
          <a:bodyPr/>
          <a:lstStyle/>
          <a:p>
            <a:r>
              <a:rPr lang="en-US" dirty="0"/>
              <a:t>Spatial Reuse triggered NPCA (Case 2)</a:t>
            </a:r>
          </a:p>
        </p:txBody>
      </p:sp>
      <p:sp>
        <p:nvSpPr>
          <p:cNvPr id="3" name="Content Placeholder 2">
            <a:extLst>
              <a:ext uri="{FF2B5EF4-FFF2-40B4-BE49-F238E27FC236}">
                <a16:creationId xmlns:a16="http://schemas.microsoft.com/office/drawing/2014/main" id="{4010FDCF-1D3F-4F46-884E-483F70646B11}"/>
              </a:ext>
            </a:extLst>
          </p:cNvPr>
          <p:cNvSpPr>
            <a:spLocks noGrp="1"/>
          </p:cNvSpPr>
          <p:nvPr>
            <p:ph idx="1"/>
          </p:nvPr>
        </p:nvSpPr>
        <p:spPr>
          <a:xfrm>
            <a:off x="685799" y="1981200"/>
            <a:ext cx="7972969" cy="4114800"/>
          </a:xfrm>
        </p:spPr>
        <p:txBody>
          <a:bodyPr/>
          <a:lstStyle/>
          <a:p>
            <a:r>
              <a:rPr lang="en-US" dirty="0"/>
              <a:t>When STA1 detects an OBSS TXOP which allows SR operation, STA1 sends an CS-ICF to trigger NPCA</a:t>
            </a:r>
          </a:p>
        </p:txBody>
      </p:sp>
      <p:sp>
        <p:nvSpPr>
          <p:cNvPr id="4" name="Date Placeholder 3">
            <a:extLst>
              <a:ext uri="{FF2B5EF4-FFF2-40B4-BE49-F238E27FC236}">
                <a16:creationId xmlns:a16="http://schemas.microsoft.com/office/drawing/2014/main" id="{AA61EE2C-978F-4F74-9100-820DB951AECE}"/>
              </a:ext>
            </a:extLst>
          </p:cNvPr>
          <p:cNvSpPr>
            <a:spLocks noGrp="1"/>
          </p:cNvSpPr>
          <p:nvPr>
            <p:ph type="dt" sz="half" idx="10"/>
          </p:nvPr>
        </p:nvSpPr>
        <p:spPr/>
        <p:txBody>
          <a:bodyPr/>
          <a:lstStyle/>
          <a:p>
            <a:r>
              <a:rPr lang="en-US" altLang="en-US" dirty="0"/>
              <a:t>March 2025</a:t>
            </a:r>
          </a:p>
        </p:txBody>
      </p:sp>
      <p:sp>
        <p:nvSpPr>
          <p:cNvPr id="5" name="Footer Placeholder 4">
            <a:extLst>
              <a:ext uri="{FF2B5EF4-FFF2-40B4-BE49-F238E27FC236}">
                <a16:creationId xmlns:a16="http://schemas.microsoft.com/office/drawing/2014/main" id="{0771479A-9561-40C0-80E0-1B6E6D9D06BE}"/>
              </a:ext>
            </a:extLst>
          </p:cNvPr>
          <p:cNvSpPr>
            <a:spLocks noGrp="1"/>
          </p:cNvSpPr>
          <p:nvPr>
            <p:ph type="ftr" sz="quarter" idx="11"/>
          </p:nvPr>
        </p:nvSpPr>
        <p:spPr/>
        <p:txBody>
          <a:bodyPr/>
          <a:lstStyle/>
          <a:p>
            <a:r>
              <a:rPr lang="en-US" altLang="en-US" dirty="0"/>
              <a:t>Yuki Fujimori, Canon</a:t>
            </a:r>
          </a:p>
        </p:txBody>
      </p:sp>
      <p:sp>
        <p:nvSpPr>
          <p:cNvPr id="6" name="Slide Number Placeholder 5">
            <a:extLst>
              <a:ext uri="{FF2B5EF4-FFF2-40B4-BE49-F238E27FC236}">
                <a16:creationId xmlns:a16="http://schemas.microsoft.com/office/drawing/2014/main" id="{C4314791-FBC8-4DAF-9673-6D63D17F5426}"/>
              </a:ext>
            </a:extLst>
          </p:cNvPr>
          <p:cNvSpPr>
            <a:spLocks noGrp="1"/>
          </p:cNvSpPr>
          <p:nvPr>
            <p:ph type="sldNum" sz="quarter" idx="12"/>
          </p:nvPr>
        </p:nvSpPr>
        <p:spPr/>
        <p:txBody>
          <a:bodyPr/>
          <a:lstStyle/>
          <a:p>
            <a:r>
              <a:rPr lang="en-US" altLang="en-US"/>
              <a:t>Slide </a:t>
            </a:r>
            <a:fld id="{58546F1C-9C4B-4897-9145-F06FF08330A3}" type="slidenum">
              <a:rPr lang="en-US" altLang="en-US" smtClean="0"/>
              <a:pPr/>
              <a:t>9</a:t>
            </a:fld>
            <a:endParaRPr lang="en-US" altLang="en-US"/>
          </a:p>
        </p:txBody>
      </p:sp>
      <p:cxnSp>
        <p:nvCxnSpPr>
          <p:cNvPr id="7" name="Straight Connector 6">
            <a:extLst>
              <a:ext uri="{FF2B5EF4-FFF2-40B4-BE49-F238E27FC236}">
                <a16:creationId xmlns:a16="http://schemas.microsoft.com/office/drawing/2014/main" id="{931DF698-030F-4916-9C70-0F5C0B9DA18C}"/>
              </a:ext>
            </a:extLst>
          </p:cNvPr>
          <p:cNvCxnSpPr/>
          <p:nvPr/>
        </p:nvCxnSpPr>
        <p:spPr>
          <a:xfrm>
            <a:off x="2434781" y="4754226"/>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0A770770-4CFF-444A-AF00-1F21F0FE1CD3}"/>
              </a:ext>
            </a:extLst>
          </p:cNvPr>
          <p:cNvCxnSpPr/>
          <p:nvPr/>
        </p:nvCxnSpPr>
        <p:spPr>
          <a:xfrm>
            <a:off x="2434781" y="4565885"/>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B9DA1012-C7CA-419E-894A-900E5AB804D1}"/>
              </a:ext>
            </a:extLst>
          </p:cNvPr>
          <p:cNvSpPr/>
          <p:nvPr/>
        </p:nvSpPr>
        <p:spPr>
          <a:xfrm>
            <a:off x="2497552" y="4383002"/>
            <a:ext cx="486908" cy="726325"/>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A0122BC8-6AD2-4C32-844F-53FB7E96CFBB}"/>
              </a:ext>
            </a:extLst>
          </p:cNvPr>
          <p:cNvCxnSpPr>
            <a:cxnSpLocks/>
          </p:cNvCxnSpPr>
          <p:nvPr/>
        </p:nvCxnSpPr>
        <p:spPr>
          <a:xfrm flipV="1">
            <a:off x="2041867" y="4037134"/>
            <a:ext cx="2941970" cy="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21F49681-61D3-485C-91F6-7C7F33A57474}"/>
              </a:ext>
            </a:extLst>
          </p:cNvPr>
          <p:cNvCxnSpPr>
            <a:cxnSpLocks/>
          </p:cNvCxnSpPr>
          <p:nvPr/>
        </p:nvCxnSpPr>
        <p:spPr>
          <a:xfrm>
            <a:off x="2057400" y="5122087"/>
            <a:ext cx="292643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6300D676-0F63-4D3F-844F-BD88D6186A47}"/>
              </a:ext>
            </a:extLst>
          </p:cNvPr>
          <p:cNvCxnSpPr>
            <a:cxnSpLocks/>
          </p:cNvCxnSpPr>
          <p:nvPr/>
        </p:nvCxnSpPr>
        <p:spPr>
          <a:xfrm>
            <a:off x="2057400" y="6177427"/>
            <a:ext cx="302819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 name="Rectangle 12">
            <a:extLst>
              <a:ext uri="{FF2B5EF4-FFF2-40B4-BE49-F238E27FC236}">
                <a16:creationId xmlns:a16="http://schemas.microsoft.com/office/drawing/2014/main" id="{25C41EF2-5E49-4672-BBD7-D20D6ABC2E3C}"/>
              </a:ext>
            </a:extLst>
          </p:cNvPr>
          <p:cNvSpPr/>
          <p:nvPr/>
        </p:nvSpPr>
        <p:spPr>
          <a:xfrm>
            <a:off x="1091791" y="3910931"/>
            <a:ext cx="950076"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OBSS</a:t>
            </a:r>
          </a:p>
        </p:txBody>
      </p:sp>
      <p:sp>
        <p:nvSpPr>
          <p:cNvPr id="14" name="Rectangle 13">
            <a:extLst>
              <a:ext uri="{FF2B5EF4-FFF2-40B4-BE49-F238E27FC236}">
                <a16:creationId xmlns:a16="http://schemas.microsoft.com/office/drawing/2014/main" id="{1EFF36E3-4BB2-4C14-BAB2-35BBB06522D4}"/>
              </a:ext>
            </a:extLst>
          </p:cNvPr>
          <p:cNvSpPr/>
          <p:nvPr/>
        </p:nvSpPr>
        <p:spPr>
          <a:xfrm>
            <a:off x="1091791" y="4970593"/>
            <a:ext cx="950076"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a:solidFill>
                  <a:schemeClr val="tx1"/>
                </a:solidFill>
              </a:rPr>
              <a:t>non-AP STA1</a:t>
            </a:r>
          </a:p>
        </p:txBody>
      </p:sp>
      <p:sp>
        <p:nvSpPr>
          <p:cNvPr id="15" name="Rectangle 14">
            <a:extLst>
              <a:ext uri="{FF2B5EF4-FFF2-40B4-BE49-F238E27FC236}">
                <a16:creationId xmlns:a16="http://schemas.microsoft.com/office/drawing/2014/main" id="{09B38885-4F43-4A39-BEEA-07F470F860C0}"/>
              </a:ext>
            </a:extLst>
          </p:cNvPr>
          <p:cNvSpPr/>
          <p:nvPr/>
        </p:nvSpPr>
        <p:spPr>
          <a:xfrm>
            <a:off x="1091791" y="6030254"/>
            <a:ext cx="950076" cy="29434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000" b="1" dirty="0">
                <a:solidFill>
                  <a:schemeClr val="tx1"/>
                </a:solidFill>
              </a:rPr>
              <a:t>AP1/</a:t>
            </a:r>
          </a:p>
          <a:p>
            <a:pPr algn="ctr"/>
            <a:r>
              <a:rPr lang="en-US" sz="1000" b="1" dirty="0">
                <a:solidFill>
                  <a:schemeClr val="tx1"/>
                </a:solidFill>
              </a:rPr>
              <a:t>non-AP STA2</a:t>
            </a:r>
          </a:p>
        </p:txBody>
      </p:sp>
      <p:cxnSp>
        <p:nvCxnSpPr>
          <p:cNvPr id="16" name="Straight Arrow Connector 15">
            <a:extLst>
              <a:ext uri="{FF2B5EF4-FFF2-40B4-BE49-F238E27FC236}">
                <a16:creationId xmlns:a16="http://schemas.microsoft.com/office/drawing/2014/main" id="{4E1580E5-5A82-406A-B0B8-76B2DAB6F668}"/>
              </a:ext>
            </a:extLst>
          </p:cNvPr>
          <p:cNvCxnSpPr>
            <a:cxnSpLocks/>
            <a:stCxn id="17" idx="1"/>
          </p:cNvCxnSpPr>
          <p:nvPr/>
        </p:nvCxnSpPr>
        <p:spPr>
          <a:xfrm>
            <a:off x="2404616" y="3948829"/>
            <a:ext cx="5572" cy="1168852"/>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F8086848-1446-41BC-A91B-AAEBDD82FBD1}"/>
              </a:ext>
            </a:extLst>
          </p:cNvPr>
          <p:cNvSpPr/>
          <p:nvPr/>
        </p:nvSpPr>
        <p:spPr>
          <a:xfrm>
            <a:off x="2404616" y="3860523"/>
            <a:ext cx="2345292" cy="17661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OBSS TXOP</a:t>
            </a:r>
          </a:p>
        </p:txBody>
      </p:sp>
      <p:sp>
        <p:nvSpPr>
          <p:cNvPr id="18" name="Rectangle 17">
            <a:extLst>
              <a:ext uri="{FF2B5EF4-FFF2-40B4-BE49-F238E27FC236}">
                <a16:creationId xmlns:a16="http://schemas.microsoft.com/office/drawing/2014/main" id="{9B6647DB-3C8C-47B7-B2EB-3E5560BB7AB2}"/>
              </a:ext>
            </a:extLst>
          </p:cNvPr>
          <p:cNvSpPr/>
          <p:nvPr/>
        </p:nvSpPr>
        <p:spPr>
          <a:xfrm>
            <a:off x="3110129" y="4569153"/>
            <a:ext cx="1526078" cy="182175"/>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NPCA</a:t>
            </a:r>
          </a:p>
        </p:txBody>
      </p:sp>
      <p:sp>
        <p:nvSpPr>
          <p:cNvPr id="19" name="Rectangle 18">
            <a:extLst>
              <a:ext uri="{FF2B5EF4-FFF2-40B4-BE49-F238E27FC236}">
                <a16:creationId xmlns:a16="http://schemas.microsoft.com/office/drawing/2014/main" id="{1DEE048E-A2C1-421E-963B-7FAD42C4C1EF}"/>
              </a:ext>
            </a:extLst>
          </p:cNvPr>
          <p:cNvSpPr/>
          <p:nvPr/>
        </p:nvSpPr>
        <p:spPr>
          <a:xfrm>
            <a:off x="3110129" y="5619976"/>
            <a:ext cx="1526078" cy="185443"/>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a:solidFill>
                  <a:schemeClr val="tx1"/>
                </a:solidFill>
              </a:rPr>
              <a:t>NPCA</a:t>
            </a:r>
          </a:p>
        </p:txBody>
      </p:sp>
      <p:sp>
        <p:nvSpPr>
          <p:cNvPr id="20" name="Rectangle 19">
            <a:extLst>
              <a:ext uri="{FF2B5EF4-FFF2-40B4-BE49-F238E27FC236}">
                <a16:creationId xmlns:a16="http://schemas.microsoft.com/office/drawing/2014/main" id="{601AEF40-8C16-4BB1-B893-6F1D3FAEFB78}"/>
              </a:ext>
            </a:extLst>
          </p:cNvPr>
          <p:cNvSpPr/>
          <p:nvPr/>
        </p:nvSpPr>
        <p:spPr>
          <a:xfrm>
            <a:off x="2991674" y="4938580"/>
            <a:ext cx="105757" cy="176608"/>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sp>
        <p:nvSpPr>
          <p:cNvPr id="21" name="Rectangle 20">
            <a:extLst>
              <a:ext uri="{FF2B5EF4-FFF2-40B4-BE49-F238E27FC236}">
                <a16:creationId xmlns:a16="http://schemas.microsoft.com/office/drawing/2014/main" id="{CAC346E6-9865-4911-A002-6D2A78FA3070}"/>
              </a:ext>
            </a:extLst>
          </p:cNvPr>
          <p:cNvSpPr/>
          <p:nvPr/>
        </p:nvSpPr>
        <p:spPr>
          <a:xfrm>
            <a:off x="2999980" y="5992463"/>
            <a:ext cx="105757" cy="176608"/>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cxnSp>
        <p:nvCxnSpPr>
          <p:cNvPr id="22" name="Straight Connector 21">
            <a:extLst>
              <a:ext uri="{FF2B5EF4-FFF2-40B4-BE49-F238E27FC236}">
                <a16:creationId xmlns:a16="http://schemas.microsoft.com/office/drawing/2014/main" id="{634714F7-AC14-44C3-8A75-92DECD4FB19B}"/>
              </a:ext>
            </a:extLst>
          </p:cNvPr>
          <p:cNvCxnSpPr/>
          <p:nvPr/>
        </p:nvCxnSpPr>
        <p:spPr>
          <a:xfrm>
            <a:off x="2395090" y="3673434"/>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18DD7179-507E-4D15-A289-64B860868EB1}"/>
              </a:ext>
            </a:extLst>
          </p:cNvPr>
          <p:cNvCxnSpPr/>
          <p:nvPr/>
        </p:nvCxnSpPr>
        <p:spPr>
          <a:xfrm>
            <a:off x="2395090" y="3485093"/>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739E8172-6781-4EAC-B589-BBF9AB5691FF}"/>
              </a:ext>
            </a:extLst>
          </p:cNvPr>
          <p:cNvCxnSpPr/>
          <p:nvPr/>
        </p:nvCxnSpPr>
        <p:spPr>
          <a:xfrm>
            <a:off x="2395090" y="3293853"/>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49E16CFA-4331-4C5A-B084-20835A73893C}"/>
              </a:ext>
            </a:extLst>
          </p:cNvPr>
          <p:cNvCxnSpPr/>
          <p:nvPr/>
        </p:nvCxnSpPr>
        <p:spPr>
          <a:xfrm>
            <a:off x="2434781" y="4374645"/>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EB85E474-F298-4FFC-AFE1-AE367879E48A}"/>
              </a:ext>
            </a:extLst>
          </p:cNvPr>
          <p:cNvCxnSpPr/>
          <p:nvPr/>
        </p:nvCxnSpPr>
        <p:spPr>
          <a:xfrm>
            <a:off x="2422811" y="5996659"/>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CDF68FED-215D-487B-8E68-0EC3B7E21ABC}"/>
              </a:ext>
            </a:extLst>
          </p:cNvPr>
          <p:cNvCxnSpPr/>
          <p:nvPr/>
        </p:nvCxnSpPr>
        <p:spPr>
          <a:xfrm>
            <a:off x="2422811" y="580831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F7B26B16-F83E-45B2-BE6E-64CC05D7B8EF}"/>
              </a:ext>
            </a:extLst>
          </p:cNvPr>
          <p:cNvCxnSpPr/>
          <p:nvPr/>
        </p:nvCxnSpPr>
        <p:spPr>
          <a:xfrm>
            <a:off x="2422811" y="561707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45C6C32E-726C-41E3-A5F5-8D870C99574A}"/>
              </a:ext>
            </a:extLst>
          </p:cNvPr>
          <p:cNvSpPr txBox="1"/>
          <p:nvPr/>
        </p:nvSpPr>
        <p:spPr>
          <a:xfrm>
            <a:off x="1985963" y="3820564"/>
            <a:ext cx="428905" cy="246066"/>
          </a:xfrm>
          <a:prstGeom prst="rect">
            <a:avLst/>
          </a:prstGeom>
          <a:noFill/>
        </p:spPr>
        <p:txBody>
          <a:bodyPr wrap="none" rtlCol="0">
            <a:spAutoFit/>
          </a:bodyPr>
          <a:lstStyle/>
          <a:p>
            <a:r>
              <a:rPr lang="en-US" sz="1200" dirty="0"/>
              <a:t>PCH</a:t>
            </a:r>
          </a:p>
        </p:txBody>
      </p:sp>
      <p:sp>
        <p:nvSpPr>
          <p:cNvPr id="30" name="TextBox 29">
            <a:extLst>
              <a:ext uri="{FF2B5EF4-FFF2-40B4-BE49-F238E27FC236}">
                <a16:creationId xmlns:a16="http://schemas.microsoft.com/office/drawing/2014/main" id="{DA0E5188-3C10-4DD0-97DC-96533C46707F}"/>
              </a:ext>
            </a:extLst>
          </p:cNvPr>
          <p:cNvSpPr txBox="1"/>
          <p:nvPr/>
        </p:nvSpPr>
        <p:spPr>
          <a:xfrm>
            <a:off x="1985963" y="4905089"/>
            <a:ext cx="482824" cy="276999"/>
          </a:xfrm>
          <a:prstGeom prst="rect">
            <a:avLst/>
          </a:prstGeom>
          <a:noFill/>
        </p:spPr>
        <p:txBody>
          <a:bodyPr wrap="none" rtlCol="0">
            <a:spAutoFit/>
          </a:bodyPr>
          <a:lstStyle/>
          <a:p>
            <a:r>
              <a:rPr lang="en-US" sz="1200" dirty="0"/>
              <a:t>PCH</a:t>
            </a:r>
          </a:p>
        </p:txBody>
      </p:sp>
      <p:sp>
        <p:nvSpPr>
          <p:cNvPr id="31" name="TextBox 30">
            <a:extLst>
              <a:ext uri="{FF2B5EF4-FFF2-40B4-BE49-F238E27FC236}">
                <a16:creationId xmlns:a16="http://schemas.microsoft.com/office/drawing/2014/main" id="{5B5C7564-BBEF-4A34-99ED-F379FC49C732}"/>
              </a:ext>
            </a:extLst>
          </p:cNvPr>
          <p:cNvSpPr txBox="1"/>
          <p:nvPr/>
        </p:nvSpPr>
        <p:spPr>
          <a:xfrm>
            <a:off x="2002848" y="5956567"/>
            <a:ext cx="482824" cy="276999"/>
          </a:xfrm>
          <a:prstGeom prst="rect">
            <a:avLst/>
          </a:prstGeom>
          <a:noFill/>
        </p:spPr>
        <p:txBody>
          <a:bodyPr wrap="none" rtlCol="0">
            <a:spAutoFit/>
          </a:bodyPr>
          <a:lstStyle/>
          <a:p>
            <a:r>
              <a:rPr lang="en-US" sz="1200" dirty="0"/>
              <a:t>PCH</a:t>
            </a:r>
          </a:p>
        </p:txBody>
      </p:sp>
      <p:cxnSp>
        <p:nvCxnSpPr>
          <p:cNvPr id="32" name="Straight Connector 31">
            <a:extLst>
              <a:ext uri="{FF2B5EF4-FFF2-40B4-BE49-F238E27FC236}">
                <a16:creationId xmlns:a16="http://schemas.microsoft.com/office/drawing/2014/main" id="{05A27E83-3DC6-44EB-B1E6-C2D5F84AE0E7}"/>
              </a:ext>
            </a:extLst>
          </p:cNvPr>
          <p:cNvCxnSpPr/>
          <p:nvPr/>
        </p:nvCxnSpPr>
        <p:spPr>
          <a:xfrm>
            <a:off x="2404616" y="4938622"/>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3" name="Rectangle 32">
            <a:extLst>
              <a:ext uri="{FF2B5EF4-FFF2-40B4-BE49-F238E27FC236}">
                <a16:creationId xmlns:a16="http://schemas.microsoft.com/office/drawing/2014/main" id="{EEB54D33-ED0B-45B0-BEB1-AAD5FA1DFB54}"/>
              </a:ext>
            </a:extLst>
          </p:cNvPr>
          <p:cNvSpPr/>
          <p:nvPr/>
        </p:nvSpPr>
        <p:spPr>
          <a:xfrm>
            <a:off x="4636208" y="4567347"/>
            <a:ext cx="85979" cy="180034"/>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sp>
        <p:nvSpPr>
          <p:cNvPr id="34" name="Rectangle 33">
            <a:extLst>
              <a:ext uri="{FF2B5EF4-FFF2-40B4-BE49-F238E27FC236}">
                <a16:creationId xmlns:a16="http://schemas.microsoft.com/office/drawing/2014/main" id="{A956A505-019C-495C-9E4C-41B279EC2D0A}"/>
              </a:ext>
            </a:extLst>
          </p:cNvPr>
          <p:cNvSpPr/>
          <p:nvPr/>
        </p:nvSpPr>
        <p:spPr>
          <a:xfrm>
            <a:off x="4644512" y="5619977"/>
            <a:ext cx="133117" cy="185443"/>
          </a:xfrm>
          <a:prstGeom prst="rect">
            <a:avLst/>
          </a:prstGeom>
          <a:pattFill prst="wdDnDiag">
            <a:fgClr>
              <a:schemeClr val="lt1"/>
            </a:fgClr>
            <a:bgClr>
              <a:schemeClr val="tx1"/>
            </a:bgClr>
          </a:patt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b="1" dirty="0">
              <a:solidFill>
                <a:schemeClr val="tx1"/>
              </a:solidFill>
            </a:endParaRPr>
          </a:p>
        </p:txBody>
      </p:sp>
      <p:cxnSp>
        <p:nvCxnSpPr>
          <p:cNvPr id="35" name="Straight Arrow Connector 34">
            <a:extLst>
              <a:ext uri="{FF2B5EF4-FFF2-40B4-BE49-F238E27FC236}">
                <a16:creationId xmlns:a16="http://schemas.microsoft.com/office/drawing/2014/main" id="{544B3312-C88A-473F-9D22-08DF328B3802}"/>
              </a:ext>
            </a:extLst>
          </p:cNvPr>
          <p:cNvCxnSpPr>
            <a:cxnSpLocks/>
            <a:stCxn id="19" idx="0"/>
            <a:endCxn id="18" idx="2"/>
          </p:cNvCxnSpPr>
          <p:nvPr/>
        </p:nvCxnSpPr>
        <p:spPr>
          <a:xfrm flipV="1">
            <a:off x="3873168" y="4751326"/>
            <a:ext cx="0" cy="868650"/>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67334D5B-FF57-47B8-A2D9-433A3F582037}"/>
              </a:ext>
            </a:extLst>
          </p:cNvPr>
          <p:cNvSpPr txBox="1"/>
          <p:nvPr/>
        </p:nvSpPr>
        <p:spPr>
          <a:xfrm>
            <a:off x="1551694" y="4554038"/>
            <a:ext cx="873957" cy="261610"/>
          </a:xfrm>
          <a:prstGeom prst="rect">
            <a:avLst/>
          </a:prstGeom>
          <a:noFill/>
        </p:spPr>
        <p:txBody>
          <a:bodyPr wrap="none" rtlCol="0">
            <a:spAutoFit/>
          </a:bodyPr>
          <a:lstStyle/>
          <a:p>
            <a:r>
              <a:rPr lang="en-US" sz="1100" dirty="0"/>
              <a:t>NPCA PCH</a:t>
            </a:r>
          </a:p>
        </p:txBody>
      </p:sp>
      <p:sp>
        <p:nvSpPr>
          <p:cNvPr id="57" name="Rectangle 56">
            <a:extLst>
              <a:ext uri="{FF2B5EF4-FFF2-40B4-BE49-F238E27FC236}">
                <a16:creationId xmlns:a16="http://schemas.microsoft.com/office/drawing/2014/main" id="{E88C5D81-B195-4926-BE9F-A43C7D8E76D4}"/>
              </a:ext>
            </a:extLst>
          </p:cNvPr>
          <p:cNvSpPr/>
          <p:nvPr/>
        </p:nvSpPr>
        <p:spPr>
          <a:xfrm>
            <a:off x="2498377" y="4377543"/>
            <a:ext cx="487617" cy="741301"/>
          </a:xfrm>
          <a:prstGeom prst="rect">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a:solidFill>
                  <a:schemeClr val="tx1"/>
                </a:solidFill>
              </a:rPr>
              <a:t>CS-ICF</a:t>
            </a:r>
          </a:p>
        </p:txBody>
      </p:sp>
      <p:cxnSp>
        <p:nvCxnSpPr>
          <p:cNvPr id="58" name="Straight Arrow Connector 57">
            <a:extLst>
              <a:ext uri="{FF2B5EF4-FFF2-40B4-BE49-F238E27FC236}">
                <a16:creationId xmlns:a16="http://schemas.microsoft.com/office/drawing/2014/main" id="{EFB808B4-EECA-4732-A959-3E19E820F451}"/>
              </a:ext>
            </a:extLst>
          </p:cNvPr>
          <p:cNvCxnSpPr>
            <a:cxnSpLocks/>
            <a:stCxn id="57" idx="2"/>
          </p:cNvCxnSpPr>
          <p:nvPr/>
        </p:nvCxnSpPr>
        <p:spPr>
          <a:xfrm flipH="1">
            <a:off x="2735962" y="5118844"/>
            <a:ext cx="6224" cy="1056842"/>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1B4E7FAE-2B45-4E26-9E46-7ABB1B6A5DB8}"/>
              </a:ext>
            </a:extLst>
          </p:cNvPr>
          <p:cNvCxnSpPr/>
          <p:nvPr/>
        </p:nvCxnSpPr>
        <p:spPr>
          <a:xfrm>
            <a:off x="2414868" y="5429247"/>
            <a:ext cx="2327096"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4" name="TextBox 73">
            <a:extLst>
              <a:ext uri="{FF2B5EF4-FFF2-40B4-BE49-F238E27FC236}">
                <a16:creationId xmlns:a16="http://schemas.microsoft.com/office/drawing/2014/main" id="{1FD4258C-378D-4752-8C37-006FE47DA0F9}"/>
              </a:ext>
            </a:extLst>
          </p:cNvPr>
          <p:cNvSpPr txBox="1"/>
          <p:nvPr/>
        </p:nvSpPr>
        <p:spPr>
          <a:xfrm>
            <a:off x="1564268" y="5588685"/>
            <a:ext cx="873957" cy="261610"/>
          </a:xfrm>
          <a:prstGeom prst="rect">
            <a:avLst/>
          </a:prstGeom>
          <a:noFill/>
        </p:spPr>
        <p:txBody>
          <a:bodyPr wrap="none" rtlCol="0">
            <a:spAutoFit/>
          </a:bodyPr>
          <a:lstStyle/>
          <a:p>
            <a:r>
              <a:rPr lang="en-US" sz="1100" dirty="0"/>
              <a:t>NPCA PCH</a:t>
            </a:r>
          </a:p>
        </p:txBody>
      </p:sp>
      <p:sp>
        <p:nvSpPr>
          <p:cNvPr id="59" name="Oval 58">
            <a:extLst>
              <a:ext uri="{FF2B5EF4-FFF2-40B4-BE49-F238E27FC236}">
                <a16:creationId xmlns:a16="http://schemas.microsoft.com/office/drawing/2014/main" id="{F0505B25-E158-47CC-892E-B5037317A28E}"/>
              </a:ext>
            </a:extLst>
          </p:cNvPr>
          <p:cNvSpPr/>
          <p:nvPr/>
        </p:nvSpPr>
        <p:spPr bwMode="auto">
          <a:xfrm>
            <a:off x="6698149" y="3627826"/>
            <a:ext cx="2050409" cy="2019819"/>
          </a:xfrm>
          <a:prstGeom prst="ellipse">
            <a:avLst/>
          </a:prstGeom>
          <a:solidFill>
            <a:schemeClr val="bg1">
              <a:alpha val="3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0" name="Isosceles Triangle 59">
            <a:extLst>
              <a:ext uri="{FF2B5EF4-FFF2-40B4-BE49-F238E27FC236}">
                <a16:creationId xmlns:a16="http://schemas.microsoft.com/office/drawing/2014/main" id="{C0C631A9-C7CF-4002-9C09-7F885AE35C70}"/>
              </a:ext>
            </a:extLst>
          </p:cNvPr>
          <p:cNvSpPr/>
          <p:nvPr/>
        </p:nvSpPr>
        <p:spPr bwMode="auto">
          <a:xfrm>
            <a:off x="7635186" y="4594517"/>
            <a:ext cx="130030" cy="13003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2" name="Oval 61">
            <a:extLst>
              <a:ext uri="{FF2B5EF4-FFF2-40B4-BE49-F238E27FC236}">
                <a16:creationId xmlns:a16="http://schemas.microsoft.com/office/drawing/2014/main" id="{69CA03FA-9017-44BA-85FB-9D962A224871}"/>
              </a:ext>
            </a:extLst>
          </p:cNvPr>
          <p:cNvSpPr/>
          <p:nvPr/>
        </p:nvSpPr>
        <p:spPr bwMode="auto">
          <a:xfrm>
            <a:off x="8328575" y="4594517"/>
            <a:ext cx="130030" cy="1300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3" name="Oval 62">
            <a:extLst>
              <a:ext uri="{FF2B5EF4-FFF2-40B4-BE49-F238E27FC236}">
                <a16:creationId xmlns:a16="http://schemas.microsoft.com/office/drawing/2014/main" id="{1F5C6F9C-8BEA-40BC-AE71-9883CD321F43}"/>
              </a:ext>
            </a:extLst>
          </p:cNvPr>
          <p:cNvSpPr/>
          <p:nvPr/>
        </p:nvSpPr>
        <p:spPr bwMode="auto">
          <a:xfrm>
            <a:off x="5446974" y="3581400"/>
            <a:ext cx="2097387" cy="2019819"/>
          </a:xfrm>
          <a:prstGeom prst="ellipse">
            <a:avLst/>
          </a:prstGeom>
          <a:solidFill>
            <a:schemeClr val="bg1">
              <a:alpha val="3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4" name="Oval 63">
            <a:extLst>
              <a:ext uri="{FF2B5EF4-FFF2-40B4-BE49-F238E27FC236}">
                <a16:creationId xmlns:a16="http://schemas.microsoft.com/office/drawing/2014/main" id="{44132031-3B60-4332-B08C-E22CD3D253B8}"/>
              </a:ext>
            </a:extLst>
          </p:cNvPr>
          <p:cNvSpPr/>
          <p:nvPr/>
        </p:nvSpPr>
        <p:spPr bwMode="auto">
          <a:xfrm>
            <a:off x="6862871" y="4643575"/>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5" name="Isosceles Triangle 64">
            <a:extLst>
              <a:ext uri="{FF2B5EF4-FFF2-40B4-BE49-F238E27FC236}">
                <a16:creationId xmlns:a16="http://schemas.microsoft.com/office/drawing/2014/main" id="{F145D815-4CC1-491D-9B89-CF8C2E7C0F59}"/>
              </a:ext>
            </a:extLst>
          </p:cNvPr>
          <p:cNvSpPr/>
          <p:nvPr/>
        </p:nvSpPr>
        <p:spPr bwMode="auto">
          <a:xfrm>
            <a:off x="6010664" y="4835682"/>
            <a:ext cx="130030" cy="130030"/>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6" name="Oval 65">
            <a:extLst>
              <a:ext uri="{FF2B5EF4-FFF2-40B4-BE49-F238E27FC236}">
                <a16:creationId xmlns:a16="http://schemas.microsoft.com/office/drawing/2014/main" id="{252780BA-B61F-4720-ACCE-E5D850E5466C}"/>
              </a:ext>
            </a:extLst>
          </p:cNvPr>
          <p:cNvSpPr/>
          <p:nvPr/>
        </p:nvSpPr>
        <p:spPr bwMode="auto">
          <a:xfrm>
            <a:off x="6244121" y="4277883"/>
            <a:ext cx="130030" cy="13003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67" name="TextBox 20">
            <a:extLst>
              <a:ext uri="{FF2B5EF4-FFF2-40B4-BE49-F238E27FC236}">
                <a16:creationId xmlns:a16="http://schemas.microsoft.com/office/drawing/2014/main" id="{3D6E2E64-AC2E-44E8-AD7E-C953E0822154}"/>
              </a:ext>
            </a:extLst>
          </p:cNvPr>
          <p:cNvSpPr txBox="1"/>
          <p:nvPr/>
        </p:nvSpPr>
        <p:spPr>
          <a:xfrm>
            <a:off x="5900676" y="4637735"/>
            <a:ext cx="439657"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AP1</a:t>
            </a:r>
          </a:p>
        </p:txBody>
      </p:sp>
      <p:sp>
        <p:nvSpPr>
          <p:cNvPr id="68" name="TextBox 21">
            <a:extLst>
              <a:ext uri="{FF2B5EF4-FFF2-40B4-BE49-F238E27FC236}">
                <a16:creationId xmlns:a16="http://schemas.microsoft.com/office/drawing/2014/main" id="{8E551B9B-CFF8-41E7-A626-072CB40F1987}"/>
              </a:ext>
            </a:extLst>
          </p:cNvPr>
          <p:cNvSpPr txBox="1"/>
          <p:nvPr/>
        </p:nvSpPr>
        <p:spPr>
          <a:xfrm>
            <a:off x="6367737" y="4350954"/>
            <a:ext cx="1071127"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 AP STA1</a:t>
            </a:r>
          </a:p>
        </p:txBody>
      </p:sp>
      <p:sp>
        <p:nvSpPr>
          <p:cNvPr id="70" name="TextBox 23">
            <a:extLst>
              <a:ext uri="{FF2B5EF4-FFF2-40B4-BE49-F238E27FC236}">
                <a16:creationId xmlns:a16="http://schemas.microsoft.com/office/drawing/2014/main" id="{643C23EE-8F59-4F57-B64D-A6259FE85AEE}"/>
              </a:ext>
            </a:extLst>
          </p:cNvPr>
          <p:cNvSpPr txBox="1"/>
          <p:nvPr/>
        </p:nvSpPr>
        <p:spPr>
          <a:xfrm>
            <a:off x="7529689" y="4373465"/>
            <a:ext cx="435848"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AP2</a:t>
            </a:r>
          </a:p>
        </p:txBody>
      </p:sp>
      <p:cxnSp>
        <p:nvCxnSpPr>
          <p:cNvPr id="72" name="Straight Arrow Connector 71">
            <a:extLst>
              <a:ext uri="{FF2B5EF4-FFF2-40B4-BE49-F238E27FC236}">
                <a16:creationId xmlns:a16="http://schemas.microsoft.com/office/drawing/2014/main" id="{0A8CDCD8-EE20-4D71-886F-CE4D99BD7871}"/>
              </a:ext>
            </a:extLst>
          </p:cNvPr>
          <p:cNvCxnSpPr>
            <a:cxnSpLocks/>
          </p:cNvCxnSpPr>
          <p:nvPr/>
        </p:nvCxnSpPr>
        <p:spPr bwMode="auto">
          <a:xfrm flipH="1">
            <a:off x="7793152" y="4664233"/>
            <a:ext cx="437523" cy="476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3" name="TextBox 58">
            <a:extLst>
              <a:ext uri="{FF2B5EF4-FFF2-40B4-BE49-F238E27FC236}">
                <a16:creationId xmlns:a16="http://schemas.microsoft.com/office/drawing/2014/main" id="{9E174392-1EB9-48AF-80E0-F1AE1E3D8D62}"/>
              </a:ext>
            </a:extLst>
          </p:cNvPr>
          <p:cNvSpPr txBox="1"/>
          <p:nvPr/>
        </p:nvSpPr>
        <p:spPr>
          <a:xfrm>
            <a:off x="7297800" y="5681513"/>
            <a:ext cx="932876"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BSS2=OBSS</a:t>
            </a:r>
          </a:p>
        </p:txBody>
      </p:sp>
      <p:sp>
        <p:nvSpPr>
          <p:cNvPr id="75" name="TextBox 75">
            <a:extLst>
              <a:ext uri="{FF2B5EF4-FFF2-40B4-BE49-F238E27FC236}">
                <a16:creationId xmlns:a16="http://schemas.microsoft.com/office/drawing/2014/main" id="{7A14F5F6-4D2E-4B14-8502-A318964163EA}"/>
              </a:ext>
            </a:extLst>
          </p:cNvPr>
          <p:cNvSpPr txBox="1"/>
          <p:nvPr/>
        </p:nvSpPr>
        <p:spPr>
          <a:xfrm>
            <a:off x="6231011" y="5681513"/>
            <a:ext cx="620639" cy="23634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BSS1</a:t>
            </a:r>
          </a:p>
        </p:txBody>
      </p:sp>
      <p:cxnSp>
        <p:nvCxnSpPr>
          <p:cNvPr id="76" name="Straight Arrow Connector 75">
            <a:extLst>
              <a:ext uri="{FF2B5EF4-FFF2-40B4-BE49-F238E27FC236}">
                <a16:creationId xmlns:a16="http://schemas.microsoft.com/office/drawing/2014/main" id="{C5C10945-8DFC-43D1-952F-E070CDAC3A5E}"/>
              </a:ext>
            </a:extLst>
          </p:cNvPr>
          <p:cNvCxnSpPr>
            <a:cxnSpLocks/>
          </p:cNvCxnSpPr>
          <p:nvPr/>
        </p:nvCxnSpPr>
        <p:spPr bwMode="auto">
          <a:xfrm flipH="1">
            <a:off x="6222864" y="4771510"/>
            <a:ext cx="531795" cy="92783"/>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77" name="Straight Arrow Connector 76">
            <a:extLst>
              <a:ext uri="{FF2B5EF4-FFF2-40B4-BE49-F238E27FC236}">
                <a16:creationId xmlns:a16="http://schemas.microsoft.com/office/drawing/2014/main" id="{8F8BE2F0-6161-453E-A2B5-7E1A97768DF7}"/>
              </a:ext>
            </a:extLst>
          </p:cNvPr>
          <p:cNvCxnSpPr>
            <a:cxnSpLocks/>
            <a:endCxn id="67" idx="0"/>
          </p:cNvCxnSpPr>
          <p:nvPr/>
        </p:nvCxnSpPr>
        <p:spPr bwMode="auto">
          <a:xfrm flipH="1">
            <a:off x="6120505" y="4407913"/>
            <a:ext cx="123616" cy="229822"/>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82" name="TextBox 21">
            <a:extLst>
              <a:ext uri="{FF2B5EF4-FFF2-40B4-BE49-F238E27FC236}">
                <a16:creationId xmlns:a16="http://schemas.microsoft.com/office/drawing/2014/main" id="{857B4F68-9A5C-441C-9F6D-579CDF5A9A7B}"/>
              </a:ext>
            </a:extLst>
          </p:cNvPr>
          <p:cNvSpPr txBox="1"/>
          <p:nvPr/>
        </p:nvSpPr>
        <p:spPr>
          <a:xfrm>
            <a:off x="5838587" y="4001817"/>
            <a:ext cx="1071127"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 AP STA2</a:t>
            </a:r>
          </a:p>
        </p:txBody>
      </p:sp>
      <p:sp>
        <p:nvSpPr>
          <p:cNvPr id="83" name="TextBox 21">
            <a:extLst>
              <a:ext uri="{FF2B5EF4-FFF2-40B4-BE49-F238E27FC236}">
                <a16:creationId xmlns:a16="http://schemas.microsoft.com/office/drawing/2014/main" id="{9F53ADA6-5C60-4513-AB73-AF744091CD29}"/>
              </a:ext>
            </a:extLst>
          </p:cNvPr>
          <p:cNvSpPr txBox="1"/>
          <p:nvPr/>
        </p:nvSpPr>
        <p:spPr>
          <a:xfrm>
            <a:off x="7913253" y="4316171"/>
            <a:ext cx="1071127"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200" dirty="0">
                <a:solidFill>
                  <a:schemeClr val="tx1"/>
                </a:solidFill>
                <a:latin typeface="Intel Clear" panose="020B0604020203020204" pitchFamily="34" charset="0"/>
                <a:cs typeface="Neo Sans Intel"/>
              </a:rPr>
              <a:t>non- AP STA3</a:t>
            </a:r>
          </a:p>
        </p:txBody>
      </p:sp>
    </p:spTree>
    <p:extLst>
      <p:ext uri="{BB962C8B-B14F-4D97-AF65-F5344CB8AC3E}">
        <p14:creationId xmlns:p14="http://schemas.microsoft.com/office/powerpoint/2010/main" val="26410253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7355</TotalTime>
  <Words>1048</Words>
  <Application>Microsoft Office PowerPoint</Application>
  <PresentationFormat>On-screen Show (4:3)</PresentationFormat>
  <Paragraphs>181</Paragraphs>
  <Slides>13</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Intel Clear</vt:lpstr>
      <vt:lpstr>Neo Sans Intel</vt:lpstr>
      <vt:lpstr>Arial</vt:lpstr>
      <vt:lpstr>Times New Roman</vt:lpstr>
      <vt:lpstr>802-11-Submission</vt:lpstr>
      <vt:lpstr>Document</vt:lpstr>
      <vt:lpstr>Spatial Reuse triggered NPCA</vt:lpstr>
      <vt:lpstr>Abstract</vt:lpstr>
      <vt:lpstr>Introduction</vt:lpstr>
      <vt:lpstr>Recap: NPCA Goal [1]</vt:lpstr>
      <vt:lpstr>Recap: OBSS hidden node problem for NPCA</vt:lpstr>
      <vt:lpstr>Recap: Spatial Reuse</vt:lpstr>
      <vt:lpstr>Proposal: Spatial Reuse triggered NPCA</vt:lpstr>
      <vt:lpstr>Spatial Reuse triggered NPCA (Case 1)</vt:lpstr>
      <vt:lpstr>Spatial Reuse triggered NPCA (Case 2)</vt:lpstr>
      <vt:lpstr>Consideration on CS-ICF</vt:lpstr>
      <vt:lpstr>Summary</vt:lpstr>
      <vt:lpstr>Straw Poll</vt:lpstr>
      <vt:lpstr>References</vt:lpstr>
    </vt:vector>
  </TitlesOfParts>
  <Company>Canon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FUJIMORI Yuki</dc:creator>
  <cp:lastModifiedBy>FUJIMORI Yuki</cp:lastModifiedBy>
  <cp:revision>118</cp:revision>
  <cp:lastPrinted>1998-02-10T13:28:06Z</cp:lastPrinted>
  <dcterms:created xsi:type="dcterms:W3CDTF">2024-11-14T17:37:09Z</dcterms:created>
  <dcterms:modified xsi:type="dcterms:W3CDTF">2025-04-29T14:44:19Z</dcterms:modified>
</cp:coreProperties>
</file>