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398" r:id="rId16"/>
    <p:sldId id="295" r:id="rId17"/>
    <p:sldId id="296" r:id="rId18"/>
    <p:sldId id="271" r:id="rId19"/>
    <p:sldId id="1203" r:id="rId20"/>
    <p:sldId id="264" r:id="rId21"/>
    <p:sldId id="120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9" autoAdjust="0"/>
    <p:restoredTop sz="94660"/>
  </p:normalViewPr>
  <p:slideViewPr>
    <p:cSldViewPr>
      <p:cViewPr varScale="1">
        <p:scale>
          <a:sx n="165" d="100"/>
          <a:sy n="165" d="100"/>
        </p:scale>
        <p:origin x="208" y="61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3/22/25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39DEC22-8CDD-DF3C-6654-CAC0151050B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CE09605-D8DD-7FA8-8A3E-8903E75DB071}"/>
              </a:ext>
            </a:extLst>
          </p:cNvPr>
          <p:cNvSpPr>
            <a:spLocks noGrp="1" noChangeArrowheads="1"/>
          </p:cNvSpPr>
          <p:nvPr>
            <p:ph type="hdr"/>
          </p:nvPr>
        </p:nvSpPr>
        <p:spPr>
          <a:ln/>
        </p:spPr>
        <p:txBody>
          <a:bodyPr/>
          <a:lstStyle/>
          <a:p>
            <a:r>
              <a:rPr lang="en-US"/>
              <a:t>doc.: IEEE 802.11-19/1413r0</a:t>
            </a:r>
          </a:p>
        </p:txBody>
      </p:sp>
      <p:sp>
        <p:nvSpPr>
          <p:cNvPr id="5" name="Rectangle 3">
            <a:extLst>
              <a:ext uri="{FF2B5EF4-FFF2-40B4-BE49-F238E27FC236}">
                <a16:creationId xmlns:a16="http://schemas.microsoft.com/office/drawing/2014/main" id="{5FDADF4E-37BF-5A9A-F118-74C047B9AA58}"/>
              </a:ext>
            </a:extLst>
          </p:cNvPr>
          <p:cNvSpPr>
            <a:spLocks noGrp="1" noChangeArrowheads="1"/>
          </p:cNvSpPr>
          <p:nvPr>
            <p:ph type="dt"/>
          </p:nvPr>
        </p:nvSpPr>
        <p:spPr>
          <a:ln/>
        </p:spPr>
        <p:txBody>
          <a:bodyPr/>
          <a:lstStyle/>
          <a:p>
            <a:r>
              <a:rPr lang="en-US"/>
              <a:t>Sept. 2019</a:t>
            </a:r>
          </a:p>
        </p:txBody>
      </p:sp>
      <p:sp>
        <p:nvSpPr>
          <p:cNvPr id="6" name="Rectangle 6">
            <a:extLst>
              <a:ext uri="{FF2B5EF4-FFF2-40B4-BE49-F238E27FC236}">
                <a16:creationId xmlns:a16="http://schemas.microsoft.com/office/drawing/2014/main" id="{51AF4D67-6AB5-71FB-FD91-20884AA3AC87}"/>
              </a:ext>
            </a:extLst>
          </p:cNvPr>
          <p:cNvSpPr>
            <a:spLocks noGrp="1" noChangeArrowheads="1"/>
          </p:cNvSpPr>
          <p:nvPr>
            <p:ph type="ftr"/>
          </p:nvPr>
        </p:nvSpPr>
        <p:spPr>
          <a:ln/>
        </p:spPr>
        <p:txBody>
          <a:bodyPr/>
          <a:lstStyle/>
          <a:p>
            <a:r>
              <a:rPr lang="en-US"/>
              <a:t>Nikola Serafimovski, pureLiFi</a:t>
            </a:r>
          </a:p>
        </p:txBody>
      </p:sp>
      <p:sp>
        <p:nvSpPr>
          <p:cNvPr id="7" name="Rectangle 7">
            <a:extLst>
              <a:ext uri="{FF2B5EF4-FFF2-40B4-BE49-F238E27FC236}">
                <a16:creationId xmlns:a16="http://schemas.microsoft.com/office/drawing/2014/main" id="{5CCFED3F-A672-EEDD-1171-3D62DE7EE85E}"/>
              </a:ext>
            </a:extLst>
          </p:cNvPr>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a:extLst>
              <a:ext uri="{FF2B5EF4-FFF2-40B4-BE49-F238E27FC236}">
                <a16:creationId xmlns:a16="http://schemas.microsoft.com/office/drawing/2014/main" id="{26B4C862-14DD-B907-6D6B-4A573CFC44A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a:extLst>
              <a:ext uri="{FF2B5EF4-FFF2-40B4-BE49-F238E27FC236}">
                <a16:creationId xmlns:a16="http://schemas.microsoft.com/office/drawing/2014/main" id="{FFB538C2-0EF4-3870-8ED4-32A5DBFF771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58153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15</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802.11-25/0510r0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471-02-0000-pqc-draft-proposed-par.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5/11-25-0472-02-0000-pqc-draft-proposed-csd.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92081869"/>
              </p:ext>
            </p:extLst>
          </p:nvPr>
        </p:nvGraphicFramePr>
        <p:xfrm>
          <a:off x="989013" y="2308225"/>
          <a:ext cx="10210800" cy="2686050"/>
        </p:xfrm>
        <a:graphic>
          <a:graphicData uri="http://schemas.openxmlformats.org/presentationml/2006/ole">
            <mc:AlternateContent xmlns:mc="http://schemas.openxmlformats.org/markup-compatibility/2006">
              <mc:Choice xmlns:v="urn:schemas-microsoft-com:vml" Requires="v">
                <p:oleObj name="Document" r:id="rId3" imgW="10439400" imgH="2755900" progId="Word.Document.8">
                  <p:embed/>
                </p:oleObj>
              </mc:Choice>
              <mc:Fallback>
                <p:oleObj name="Document" r:id="rId3" imgW="10439400" imgH="2755900" progId="Word.Document.8">
                  <p:embed/>
                  <p:pic>
                    <p:nvPicPr>
                      <p:cNvPr id="0" name="Picture 3"/>
                      <p:cNvPicPr>
                        <a:picLocks noChangeAspect="1" noChangeArrowheads="1"/>
                      </p:cNvPicPr>
                      <p:nvPr/>
                    </p:nvPicPr>
                    <p:blipFill>
                      <a:blip r:embed="rId4"/>
                      <a:srcRect/>
                      <a:stretch>
                        <a:fillRect/>
                      </a:stretch>
                    </p:blipFill>
                    <p:spPr bwMode="auto">
                      <a:xfrm>
                        <a:off x="989013" y="2308225"/>
                        <a:ext cx="10210800" cy="26860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15</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dirty="0"/>
              <a:t>SG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sz="3200"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kern="0" dirty="0"/>
              <a:t>Organization topics:</a:t>
            </a:r>
          </a:p>
          <a:p>
            <a:pPr marL="857250" lvl="1" indent="-457200">
              <a:lnSpc>
                <a:spcPct val="90000"/>
              </a:lnSpc>
              <a:spcBef>
                <a:spcPts val="300"/>
              </a:spcBef>
              <a:spcAft>
                <a:spcPts val="600"/>
              </a:spcAft>
              <a:buFont typeface="Arial" panose="020B0604020202020204" pitchFamily="34" charset="0"/>
              <a:buChar char="•"/>
              <a:defRPr/>
            </a:pPr>
            <a:r>
              <a:rPr lang="en-US" sz="2400" kern="0" dirty="0"/>
              <a:t>Vice-Chair Appointment</a:t>
            </a:r>
          </a:p>
          <a:p>
            <a:pPr marL="857250" lvl="1" indent="-457200">
              <a:lnSpc>
                <a:spcPct val="90000"/>
              </a:lnSpc>
              <a:spcBef>
                <a:spcPts val="300"/>
              </a:spcBef>
              <a:spcAft>
                <a:spcPts val="600"/>
              </a:spcAft>
              <a:buFont typeface="Arial" panose="020B0604020202020204" pitchFamily="34" charset="0"/>
              <a:buChar char="•"/>
              <a:defRPr/>
            </a:pPr>
            <a:r>
              <a:rPr lang="en-US" sz="2400" kern="0" dirty="0"/>
              <a:t>Secretary Appointment</a:t>
            </a:r>
          </a:p>
          <a:p>
            <a:pPr marL="857250" lvl="1" indent="-457200">
              <a:lnSpc>
                <a:spcPct val="90000"/>
              </a:lnSpc>
              <a:spcBef>
                <a:spcPts val="300"/>
              </a:spcBef>
              <a:spcAft>
                <a:spcPts val="600"/>
              </a:spcAft>
              <a:buFont typeface="Arial" panose="020B0604020202020204" pitchFamily="34" charset="0"/>
              <a:buChar char="•"/>
              <a:defRPr/>
            </a:pPr>
            <a:r>
              <a:rPr lang="en-US" altLang="en-US" sz="2400" kern="0" dirty="0"/>
              <a:t>Background and Kickoff</a:t>
            </a:r>
          </a:p>
          <a:p>
            <a:pPr marL="857250" lvl="1" indent="-457200">
              <a:lnSpc>
                <a:spcPct val="90000"/>
              </a:lnSpc>
              <a:spcBef>
                <a:spcPts val="300"/>
              </a:spcBef>
              <a:spcAft>
                <a:spcPts val="600"/>
              </a:spcAft>
              <a:buFont typeface="Arial" panose="020B0604020202020204" pitchFamily="34" charset="0"/>
              <a:buChar char="•"/>
              <a:defRPr/>
            </a:pPr>
            <a:r>
              <a:rPr lang="en-US" sz="2400" kern="0" dirty="0"/>
              <a:t>Work Plan/Timeline</a:t>
            </a:r>
          </a:p>
          <a:p>
            <a:pPr marL="857250" lvl="1" indent="-457200">
              <a:lnSpc>
                <a:spcPct val="90000"/>
              </a:lnSpc>
              <a:spcBef>
                <a:spcPts val="300"/>
              </a:spcBef>
              <a:spcAft>
                <a:spcPts val="600"/>
              </a:spcAft>
              <a:buFont typeface="Arial" panose="020B0604020202020204" pitchFamily="34" charset="0"/>
              <a:buChar char="•"/>
              <a:defRPr/>
            </a:pPr>
            <a:r>
              <a:rPr lang="en-US" altLang="en-US" sz="2400" kern="0" dirty="0"/>
              <a:t>Teleconferences</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Adjourn</a:t>
            </a:r>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Vice Chair and Secretary Appointment</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3312885080"/>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Stephen Orr (Cisco)</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Mark Hamilton (Ruckus/</a:t>
                      </a:r>
                      <a:r>
                        <a:rPr lang="en-US" sz="1500" dirty="0" err="1"/>
                        <a:t>Commscope</a:t>
                      </a:r>
                      <a:r>
                        <a:rPr lang="en-US" sz="1500" dirty="0"/>
                        <a:t>)</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27 March 2025,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pPr>
              <a:buFontTx/>
              <a:buChar char="-"/>
            </a:pPr>
            <a:r>
              <a:rPr lang="en-GB" dirty="0"/>
              <a:t>March – April 2025</a:t>
            </a:r>
          </a:p>
          <a:p>
            <a:pPr lvl="1">
              <a:buFontTx/>
              <a:buChar char="-"/>
            </a:pPr>
            <a:r>
              <a:rPr lang="en-GB" dirty="0"/>
              <a:t>Review contributions</a:t>
            </a:r>
          </a:p>
          <a:p>
            <a:pPr lvl="2">
              <a:buFontTx/>
              <a:buChar char="-"/>
            </a:pPr>
            <a:r>
              <a:rPr lang="en-GB" dirty="0"/>
              <a:t>Proposed PAR draft (</a:t>
            </a:r>
            <a:r>
              <a:rPr lang="en-GB" dirty="0">
                <a:hlinkClick r:id="rId3"/>
              </a:rPr>
              <a:t>11-25/0471r2</a:t>
            </a:r>
            <a:r>
              <a:rPr lang="en-GB" dirty="0"/>
              <a:t>)</a:t>
            </a:r>
          </a:p>
          <a:p>
            <a:pPr lvl="2">
              <a:buFontTx/>
              <a:buChar char="-"/>
            </a:pPr>
            <a:r>
              <a:rPr lang="en-GB" dirty="0"/>
              <a:t>Proposed CSD draft (</a:t>
            </a:r>
            <a:r>
              <a:rPr lang="en-GB" dirty="0">
                <a:hlinkClick r:id="rId4"/>
              </a:rPr>
              <a:t>11-25/0472r2</a:t>
            </a:r>
            <a:r>
              <a:rPr lang="en-GB" dirty="0"/>
              <a:t>)</a:t>
            </a:r>
          </a:p>
          <a:p>
            <a:pPr lvl="1">
              <a:buFontTx/>
              <a:buChar char="-"/>
            </a:pPr>
            <a:r>
              <a:rPr lang="en-GB" dirty="0"/>
              <a:t>Others? </a:t>
            </a:r>
          </a:p>
          <a:p>
            <a:pPr marL="457200" lvl="1" indent="0"/>
            <a:r>
              <a:rPr lang="en-GB" dirty="0"/>
              <a:t> </a:t>
            </a:r>
          </a:p>
          <a:p>
            <a:pPr>
              <a:buFontTx/>
              <a:buChar char="-"/>
            </a:pPr>
            <a:r>
              <a:rPr lang="en-GB" dirty="0"/>
              <a:t>May 2025</a:t>
            </a:r>
          </a:p>
          <a:p>
            <a:pPr lvl="1">
              <a:buFontTx/>
              <a:buChar char="-"/>
            </a:pPr>
            <a:r>
              <a:rPr lang="en-GB" dirty="0"/>
              <a:t>Propose two meetings during Warsaw Interim</a:t>
            </a:r>
          </a:p>
          <a:p>
            <a:pPr lvl="1">
              <a:buFontTx/>
              <a:buChar char="-"/>
            </a:pPr>
            <a:r>
              <a:rPr lang="en-GB" dirty="0"/>
              <a:t>Complete and approve PAR</a:t>
            </a:r>
          </a:p>
          <a:p>
            <a:pPr lvl="1">
              <a:buFontTx/>
              <a:buChar char="-"/>
            </a:pPr>
            <a:r>
              <a:rPr lang="en-GB" dirty="0"/>
              <a:t>Complete and approve CSD</a:t>
            </a:r>
          </a:p>
          <a:p>
            <a:pPr lvl="1">
              <a:buFontTx/>
              <a:buChar char="-"/>
            </a:pPr>
            <a:r>
              <a:rPr lang="en-GB" dirty="0"/>
              <a:t>Working Group Approval for PAR and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0342D0-BA22-B710-2DCE-EA87DDE95605}"/>
            </a:ext>
          </a:extLst>
        </p:cNvPr>
        <p:cNvGrpSpPr/>
        <p:nvPr/>
      </p:nvGrpSpPr>
      <p:grpSpPr>
        <a:xfrm>
          <a:off x="0" y="0"/>
          <a:ext cx="0" cy="0"/>
          <a:chOff x="0" y="0"/>
          <a:chExt cx="0" cy="0"/>
        </a:xfrm>
      </p:grpSpPr>
      <p:sp>
        <p:nvSpPr>
          <p:cNvPr id="11265" name="Rectangle 1">
            <a:extLst>
              <a:ext uri="{FF2B5EF4-FFF2-40B4-BE49-F238E27FC236}">
                <a16:creationId xmlns:a16="http://schemas.microsoft.com/office/drawing/2014/main" id="{0B28B22A-1DC4-8FDB-E4F4-663CD4548645}"/>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Teleconference Plan</a:t>
            </a:r>
          </a:p>
        </p:txBody>
      </p:sp>
      <p:sp>
        <p:nvSpPr>
          <p:cNvPr id="2" name="Content Placeholder 1">
            <a:extLst>
              <a:ext uri="{FF2B5EF4-FFF2-40B4-BE49-F238E27FC236}">
                <a16:creationId xmlns:a16="http://schemas.microsoft.com/office/drawing/2014/main" id="{216CABB7-A9BF-71F6-D826-BA8CC2DE24D0}"/>
              </a:ext>
            </a:extLst>
          </p:cNvPr>
          <p:cNvSpPr>
            <a:spLocks noGrp="1"/>
          </p:cNvSpPr>
          <p:nvPr>
            <p:ph idx="1"/>
          </p:nvPr>
        </p:nvSpPr>
        <p:spPr/>
        <p:txBody>
          <a:bodyPr/>
          <a:lstStyle/>
          <a:p>
            <a:pPr>
              <a:buFontTx/>
              <a:buChar char="-"/>
            </a:pPr>
            <a:r>
              <a:rPr lang="en-GB" dirty="0"/>
              <a:t>April 7</a:t>
            </a:r>
            <a:r>
              <a:rPr lang="en-GB" baseline="30000" dirty="0"/>
              <a:t>th</a:t>
            </a:r>
            <a:r>
              <a:rPr lang="en-GB" dirty="0"/>
              <a:t> 2025</a:t>
            </a:r>
          </a:p>
          <a:p>
            <a:pPr lvl="1">
              <a:buFontTx/>
              <a:buChar char="-"/>
            </a:pPr>
            <a:r>
              <a:rPr lang="en-GB" dirty="0"/>
              <a:t>1PM-3PM ET</a:t>
            </a:r>
          </a:p>
          <a:p>
            <a:pPr>
              <a:buFontTx/>
              <a:buChar char="-"/>
            </a:pPr>
            <a:r>
              <a:rPr lang="en-GB" dirty="0"/>
              <a:t>April 21</a:t>
            </a:r>
            <a:r>
              <a:rPr lang="en-GB" baseline="30000" dirty="0"/>
              <a:t>st</a:t>
            </a:r>
            <a:r>
              <a:rPr lang="en-GB" dirty="0"/>
              <a:t> 2025</a:t>
            </a:r>
          </a:p>
          <a:p>
            <a:pPr lvl="1">
              <a:buFontTx/>
              <a:buChar char="-"/>
            </a:pPr>
            <a:r>
              <a:rPr lang="en-GB" dirty="0"/>
              <a:t>1PM-3PM ET</a:t>
            </a:r>
          </a:p>
          <a:p>
            <a:pPr>
              <a:buFontTx/>
              <a:buChar char="-"/>
            </a:pPr>
            <a:r>
              <a:rPr lang="en-GB" dirty="0"/>
              <a:t>May 5</a:t>
            </a:r>
            <a:r>
              <a:rPr lang="en-GB" baseline="30000" dirty="0"/>
              <a:t>th</a:t>
            </a:r>
            <a:r>
              <a:rPr lang="en-GB" dirty="0"/>
              <a:t> 2025</a:t>
            </a:r>
          </a:p>
          <a:p>
            <a:pPr lvl="1">
              <a:buFontTx/>
              <a:buChar char="-"/>
            </a:pPr>
            <a:r>
              <a:rPr lang="en-GB" dirty="0"/>
              <a:t>1PM-3PM ET</a:t>
            </a:r>
          </a:p>
        </p:txBody>
      </p:sp>
      <p:sp>
        <p:nvSpPr>
          <p:cNvPr id="6" name="Slide Number Placeholder 5">
            <a:extLst>
              <a:ext uri="{FF2B5EF4-FFF2-40B4-BE49-F238E27FC236}">
                <a16:creationId xmlns:a16="http://schemas.microsoft.com/office/drawing/2014/main" id="{59115C9E-C699-9447-C940-A9C546D0998D}"/>
              </a:ext>
            </a:extLst>
          </p:cNvPr>
          <p:cNvSpPr>
            <a:spLocks noGrp="1"/>
          </p:cNvSpPr>
          <p:nvPr>
            <p:ph type="sldNum" idx="12"/>
          </p:nvPr>
        </p:nvSpPr>
        <p:spPr/>
        <p:txBody>
          <a:bodyPr/>
          <a:lstStyle/>
          <a:p>
            <a:r>
              <a:rPr lang="en-GB"/>
              <a:t>Slide </a:t>
            </a:r>
            <a:fld id="{531D307C-65C7-4BB3-B44A-1501D36803F7}" type="slidenum">
              <a:rPr lang="en-GB"/>
              <a:pPr/>
              <a:t>21</a:t>
            </a:fld>
            <a:endParaRPr lang="en-GB"/>
          </a:p>
        </p:txBody>
      </p:sp>
    </p:spTree>
    <p:extLst>
      <p:ext uri="{BB962C8B-B14F-4D97-AF65-F5344CB8AC3E}">
        <p14:creationId xmlns:p14="http://schemas.microsoft.com/office/powerpoint/2010/main" val="31983915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27 March 2025 Teleconference</a:t>
            </a:r>
          </a:p>
          <a:p>
            <a:endParaRPr lang="en-US" altLang="en-US" dirty="0"/>
          </a:p>
          <a:p>
            <a:r>
              <a:rPr lang="en-US" altLang="en-US" dirty="0"/>
              <a:t>Chair: Stephen Orr (Cisco)</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94736</TotalTime>
  <Words>1927</Words>
  <Application>Microsoft Macintosh PowerPoint</Application>
  <PresentationFormat>Widescreen</PresentationFormat>
  <Paragraphs>221</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Microsoft Word 97 - 2004 Document</vt:lpstr>
      <vt:lpstr>Post Quantum Crypto Study Group</vt:lpstr>
      <vt:lpstr>Abstract</vt:lpstr>
      <vt:lpstr>IEEE 802.11 Post Quantum Crypto Study Group</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SG Operating Rules</vt:lpstr>
      <vt:lpstr>Documentation</vt:lpstr>
      <vt:lpstr>Agenda items for the meeting</vt:lpstr>
      <vt:lpstr>Vice Chair and Secretary Appointment</vt:lpstr>
      <vt:lpstr>PQC SG Background and Kickoff</vt:lpstr>
      <vt:lpstr>Timeline </vt:lpstr>
      <vt:lpstr>Teleconference Plan</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579</cp:revision>
  <cp:lastPrinted>1601-01-01T00:00:00Z</cp:lastPrinted>
  <dcterms:created xsi:type="dcterms:W3CDTF">2021-01-26T19:12:38Z</dcterms:created>
  <dcterms:modified xsi:type="dcterms:W3CDTF">2025-03-23T02:43:47Z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